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12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744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024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365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036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511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8454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933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3504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971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179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728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6077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067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3026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97981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9755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9201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19/07/2022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5712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68">
            <a:extLst>
              <a:ext uri="{FF2B5EF4-FFF2-40B4-BE49-F238E27FC236}">
                <a16:creationId xmlns:a16="http://schemas.microsoft.com/office/drawing/2014/main" id="{316DCFC9-6877-407C-8170-608FCB8E3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9144002" cy="6858001"/>
            <a:chOff x="0" y="-1"/>
            <a:chExt cx="12192003" cy="6858001"/>
          </a:xfrm>
        </p:grpSpPr>
        <p:sp useBgFill="1">
          <p:nvSpPr>
            <p:cNvPr id="70" name="Rectangle 69">
              <a:extLst>
                <a:ext uri="{FF2B5EF4-FFF2-40B4-BE49-F238E27FC236}">
                  <a16:creationId xmlns:a16="http://schemas.microsoft.com/office/drawing/2014/main" id="{F7D8B73A-1349-4BA6-8F85-03A21ED56E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1" name="Picture 2">
              <a:extLst>
                <a:ext uri="{FF2B5EF4-FFF2-40B4-BE49-F238E27FC236}">
                  <a16:creationId xmlns:a16="http://schemas.microsoft.com/office/drawing/2014/main" id="{969ADA7C-B6B2-4FD7-AA5E-CC52AAE8CD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Immagine 4">
            <a:extLst>
              <a:ext uri="{FF2B5EF4-FFF2-40B4-BE49-F238E27FC236}">
                <a16:creationId xmlns:a16="http://schemas.microsoft.com/office/drawing/2014/main" id="{5F726317-8730-A108-C512-BA2AB63E3E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8" r="-1" b="-1"/>
          <a:stretch/>
        </p:blipFill>
        <p:spPr>
          <a:xfrm>
            <a:off x="2708" y="10"/>
            <a:ext cx="9141292" cy="6857990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89353FE7-0D03-4AD2-8B8A-60A06F6BDA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4422" y="2235200"/>
            <a:ext cx="8236546" cy="2396067"/>
            <a:chOff x="605895" y="2235200"/>
            <a:chExt cx="10982062" cy="2396067"/>
          </a:xfrm>
        </p:grpSpPr>
        <p:sp>
          <p:nvSpPr>
            <p:cNvPr id="74" name="Round Diagonal Corner Rectangle 7">
              <a:extLst>
                <a:ext uri="{FF2B5EF4-FFF2-40B4-BE49-F238E27FC236}">
                  <a16:creationId xmlns:a16="http://schemas.microsoft.com/office/drawing/2014/main" id="{0C7A0320-FBCC-4F40-AF6E-CE65FFB3DA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82333" y="2235200"/>
              <a:ext cx="7027334" cy="2396067"/>
            </a:xfrm>
            <a:prstGeom prst="round2DiagRect">
              <a:avLst>
                <a:gd name="adj1" fmla="val 9246"/>
                <a:gd name="adj2" fmla="val 0"/>
              </a:avLst>
            </a:prstGeom>
            <a:solidFill>
              <a:schemeClr val="bg1">
                <a:alpha val="80000"/>
              </a:schemeClr>
            </a:solidFill>
            <a:ln w="19050" cap="sq">
              <a:solidFill>
                <a:schemeClr val="tx2">
                  <a:alpha val="60000"/>
                </a:schemeClr>
              </a:solidFill>
              <a:miter lim="800000"/>
            </a:ln>
            <a:effectLst>
              <a:outerShdw blurRad="889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50A26E4-02C9-4F83-A334-0920B8CCF2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605895" y="2900097"/>
              <a:ext cx="10982062" cy="1211524"/>
              <a:chOff x="605895" y="2900097"/>
              <a:chExt cx="10982062" cy="1211524"/>
            </a:xfrm>
          </p:grpSpPr>
          <p:sp>
            <p:nvSpPr>
              <p:cNvPr id="76" name="Freeform 32">
                <a:extLst>
                  <a:ext uri="{FF2B5EF4-FFF2-40B4-BE49-F238E27FC236}">
                    <a16:creationId xmlns:a16="http://schemas.microsoft.com/office/drawing/2014/main" id="{06617CD6-4185-402B-8E23-BC52780534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9653587" y="33797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7" name="Freeform 33">
                <a:extLst>
                  <a:ext uri="{FF2B5EF4-FFF2-40B4-BE49-F238E27FC236}">
                    <a16:creationId xmlns:a16="http://schemas.microsoft.com/office/drawing/2014/main" id="{2C305CC9-3511-47F4-BF11-BC635C30C9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078244" y="33107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8" name="Freeform 34">
                <a:extLst>
                  <a:ext uri="{FF2B5EF4-FFF2-40B4-BE49-F238E27FC236}">
                    <a16:creationId xmlns:a16="http://schemas.microsoft.com/office/drawing/2014/main" id="{5C70C5D1-31E4-48B9-AEB6-6460A2B81F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1146631" y="35742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79" name="Freeform 37">
                <a:extLst>
                  <a:ext uri="{FF2B5EF4-FFF2-40B4-BE49-F238E27FC236}">
                    <a16:creationId xmlns:a16="http://schemas.microsoft.com/office/drawing/2014/main" id="{1F033CE1-D380-43F1-81EC-97B6C86F39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 flipV="1">
                <a:off x="10230644" y="30345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0" name="Freeform 35">
                <a:extLst>
                  <a:ext uri="{FF2B5EF4-FFF2-40B4-BE49-F238E27FC236}">
                    <a16:creationId xmlns:a16="http://schemas.microsoft.com/office/drawing/2014/main" id="{6997F95D-DC27-48A3-850A-2308C3C080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034587" y="25627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1" name="Freeform 36">
                <a:extLst>
                  <a:ext uri="{FF2B5EF4-FFF2-40B4-BE49-F238E27FC236}">
                    <a16:creationId xmlns:a16="http://schemas.microsoft.com/office/drawing/2014/main" id="{569AE469-76B7-4FFE-B68B-0D7A77413F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747375" y="32326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2" name="Freeform 38">
                <a:extLst>
                  <a:ext uri="{FF2B5EF4-FFF2-40B4-BE49-F238E27FC236}">
                    <a16:creationId xmlns:a16="http://schemas.microsoft.com/office/drawing/2014/main" id="{DD99CF64-0E82-4D1A-BD2A-08942182F4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1399044" y="30953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3" name="Freeform 39">
                <a:extLst>
                  <a:ext uri="{FF2B5EF4-FFF2-40B4-BE49-F238E27FC236}">
                    <a16:creationId xmlns:a16="http://schemas.microsoft.com/office/drawing/2014/main" id="{98C12D33-1747-4B24-89ED-F441AE4A0C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10353675" y="21531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4" name="Freeform 40">
                <a:extLst>
                  <a:ext uri="{FF2B5EF4-FFF2-40B4-BE49-F238E27FC236}">
                    <a16:creationId xmlns:a16="http://schemas.microsoft.com/office/drawing/2014/main" id="{A60200CC-BAEC-4310-8C9B-F7BB783E98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848850" y="33088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5" name="Rectangle 41">
                <a:extLst>
                  <a:ext uri="{FF2B5EF4-FFF2-40B4-BE49-F238E27FC236}">
                    <a16:creationId xmlns:a16="http://schemas.microsoft.com/office/drawing/2014/main" id="{2A7F40BF-B0BE-4B09-87EE-F56632B7ED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5400000">
                <a:off x="9721056" y="32842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6" name="Freeform 32">
                <a:extLst>
                  <a:ext uri="{FF2B5EF4-FFF2-40B4-BE49-F238E27FC236}">
                    <a16:creationId xmlns:a16="http://schemas.microsoft.com/office/drawing/2014/main" id="{353978AF-8FB9-4A61-A2EA-1995A14F39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2122751" y="3532184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7" name="Freeform 33">
                <a:extLst>
                  <a:ext uri="{FF2B5EF4-FFF2-40B4-BE49-F238E27FC236}">
                    <a16:creationId xmlns:a16="http://schemas.microsoft.com/office/drawing/2014/main" id="{B20F89C3-4BAD-42AA-8D31-6F6DF17FE9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958445" y="3463128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8" name="Freeform 34">
                <a:extLst>
                  <a:ext uri="{FF2B5EF4-FFF2-40B4-BE49-F238E27FC236}">
                    <a16:creationId xmlns:a16="http://schemas.microsoft.com/office/drawing/2014/main" id="{A60FE276-3FF2-4622-BF99-D4E4B249E5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858308" y="3726653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89" name="Freeform 37">
                <a:extLst>
                  <a:ext uri="{FF2B5EF4-FFF2-40B4-BE49-F238E27FC236}">
                    <a16:creationId xmlns:a16="http://schemas.microsoft.com/office/drawing/2014/main" id="{B05A0D3F-808B-48D6-A821-1FE9E86E8C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 flipV="1">
                <a:off x="1658407" y="3186902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0" name="Freeform 35">
                <a:extLst>
                  <a:ext uri="{FF2B5EF4-FFF2-40B4-BE49-F238E27FC236}">
                    <a16:creationId xmlns:a16="http://schemas.microsoft.com/office/drawing/2014/main" id="{69F7D438-BAA0-4DAD-9BC5-198B677A75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860814" y="271515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1" name="Freeform 36">
                <a:extLst>
                  <a:ext uri="{FF2B5EF4-FFF2-40B4-BE49-F238E27FC236}">
                    <a16:creationId xmlns:a16="http://schemas.microsoft.com/office/drawing/2014/main" id="{EC63B186-43B8-4552-AFDB-A544240A7C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289314" y="3385079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2" name="Freeform 38">
                <a:extLst>
                  <a:ext uri="{FF2B5EF4-FFF2-40B4-BE49-F238E27FC236}">
                    <a16:creationId xmlns:a16="http://schemas.microsoft.com/office/drawing/2014/main" id="{8542E82D-01AD-4BD8-8C5F-A6CDAD039B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605895" y="3247760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3" name="Freeform 39">
                <a:extLst>
                  <a:ext uri="{FF2B5EF4-FFF2-40B4-BE49-F238E27FC236}">
                    <a16:creationId xmlns:a16="http://schemas.microsoft.com/office/drawing/2014/main" id="{6285CF32-2BD3-47D0-9A6C-3EE7FD6397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1532202" y="2305578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4" name="Freeform 40">
                <a:extLst>
                  <a:ext uri="{FF2B5EF4-FFF2-40B4-BE49-F238E27FC236}">
                    <a16:creationId xmlns:a16="http://schemas.microsoft.com/office/drawing/2014/main" id="{FA36D129-7B33-4379-B9EE-5624B95766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154501" y="346127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  <p:sp>
            <p:nvSpPr>
              <p:cNvPr id="95" name="Rectangle 41">
                <a:extLst>
                  <a:ext uri="{FF2B5EF4-FFF2-40B4-BE49-F238E27FC236}">
                    <a16:creationId xmlns:a16="http://schemas.microsoft.com/office/drawing/2014/main" id="{0229A187-4E69-4262-B001-C5F0B55225F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 rot="16200000" flipH="1">
                <a:off x="2448983" y="3436672"/>
                <a:ext cx="23813" cy="252413"/>
              </a:xfrm>
              <a:prstGeom prst="rect">
                <a:avLst/>
              </a:prstGeom>
              <a:solidFill>
                <a:schemeClr val="tx2">
                  <a:alpha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srgbClr val="000000">
                    <a:alpha val="58000"/>
                  </a:srgbClr>
                </a:outerShdw>
              </a:effectLst>
            </p:spPr>
          </p:sp>
        </p:grp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000250" y="2328334"/>
            <a:ext cx="5143500" cy="1367896"/>
          </a:xfrm>
        </p:spPr>
        <p:txBody>
          <a:bodyPr>
            <a:normAutofit/>
          </a:bodyPr>
          <a:lstStyle/>
          <a:p>
            <a:pPr algn="ctr"/>
            <a:r>
              <a:rPr lang="it-IT" sz="3000"/>
              <a:t>Misure di prevenzione e protezione</a:t>
            </a:r>
            <a:br>
              <a:rPr lang="it-IT" sz="3000"/>
            </a:br>
            <a:r>
              <a:rPr lang="it-IT" sz="3000"/>
              <a:t>da agenti chimici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000250" y="3602038"/>
            <a:ext cx="5143500" cy="953029"/>
          </a:xfrm>
        </p:spPr>
        <p:txBody>
          <a:bodyPr>
            <a:normAutofit/>
          </a:bodyPr>
          <a:lstStyle/>
          <a:p>
            <a:pPr algn="ctr"/>
            <a:r>
              <a:rPr lang="it-IT"/>
              <a:t>Conoscere il rischio</a:t>
            </a:r>
          </a:p>
        </p:txBody>
      </p:sp>
      <p:pic>
        <p:nvPicPr>
          <p:cNvPr id="65" name="Immagine 64" descr="Immagine che contiene giocattolo&#10;&#10;Descrizione generata automaticamente">
            <a:extLst>
              <a:ext uri="{FF2B5EF4-FFF2-40B4-BE49-F238E27FC236}">
                <a16:creationId xmlns:a16="http://schemas.microsoft.com/office/drawing/2014/main" id="{2A40BC2F-49E5-4033-32EC-12C1B583C9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29" y="7673"/>
            <a:ext cx="6858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6059" y="618518"/>
            <a:ext cx="7429499" cy="1478570"/>
          </a:xfrm>
        </p:spPr>
        <p:txBody>
          <a:bodyPr>
            <a:normAutofit/>
          </a:bodyPr>
          <a:lstStyle/>
          <a:p>
            <a:pPr algn="r"/>
            <a:r>
              <a:rPr lang="it-IT" sz="3200"/>
              <a:t>Misure di prevenzione e protezione</a:t>
            </a:r>
            <a:br>
              <a:rPr lang="it-IT" sz="3200"/>
            </a:br>
            <a:endParaRPr lang="it-IT" sz="320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56058" y="2249486"/>
            <a:ext cx="7964414" cy="4203849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it-IT" sz="1200" dirty="0"/>
              <a:t>Dalla valutazione del rischio consegue l’adozione di misure di prevenzione e protezione.</a:t>
            </a:r>
          </a:p>
          <a:p>
            <a:pPr>
              <a:lnSpc>
                <a:spcPct val="110000"/>
              </a:lnSpc>
              <a:buNone/>
            </a:pPr>
            <a:r>
              <a:rPr lang="it-IT" sz="1200" dirty="0"/>
              <a:t>Nel caso del rischio chimico, il d.lgs. 81/2008 distingue le misure di carattere generale (art. 224) da quelle di carattere specifico (art. 225).</a:t>
            </a:r>
          </a:p>
          <a:p>
            <a:pPr>
              <a:lnSpc>
                <a:spcPct val="110000"/>
              </a:lnSpc>
              <a:buNone/>
            </a:pPr>
            <a:r>
              <a:rPr lang="it-IT" sz="1200" b="1" dirty="0"/>
              <a:t>Le misure di carattere generale sono:</a:t>
            </a:r>
            <a:br>
              <a:rPr lang="it-IT" sz="1200" dirty="0"/>
            </a:br>
            <a:endParaRPr lang="it-IT" sz="1200" dirty="0"/>
          </a:p>
          <a:p>
            <a:pPr>
              <a:lnSpc>
                <a:spcPct val="110000"/>
              </a:lnSpc>
            </a:pPr>
            <a:r>
              <a:rPr lang="it-IT" sz="1200" dirty="0"/>
              <a:t>progettazione e organizzazione dei sistemi di lavorazione sul luogo di lavoro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fornitura di attrezzature idonee per il lavoro specifico e relative procedure di manutenzione adeguate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riduzione al minimo del numero di lavoratori che sono o potrebbero essere esposti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riduzione al minimo della durata e dell’intensità dell’esposizione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misure igieniche adeguate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riduzione al minimo della quantità di agenti presenti sul luogo di lavoro in funzione delle necessità della lavorazione</a:t>
            </a:r>
          </a:p>
          <a:p>
            <a:pPr>
              <a:lnSpc>
                <a:spcPct val="110000"/>
              </a:lnSpc>
            </a:pPr>
            <a:r>
              <a:rPr lang="it-IT" sz="1200" dirty="0"/>
              <a:t>metodi di lavoro appropriati comprese le disposizioni che garantiscono la sicurezza nella manipolazione, nell’immagazzinamento e nel trasporto sul luogo di lavoro di agenti chimici pericolosi nonché dei rifiuti che contengono detti agenti chimici.</a:t>
            </a:r>
          </a:p>
          <a:p>
            <a:pPr>
              <a:lnSpc>
                <a:spcPct val="110000"/>
              </a:lnSpc>
              <a:buNone/>
            </a:pPr>
            <a:endParaRPr lang="it-IT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Misure di prevenzione e protezione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Le misure di carattere specifico vanno implementate se il risultato della valutazione del rischio mostra un rischio non basso per la sicurezza e non irrilevante per la salute.</a:t>
            </a:r>
            <a:br>
              <a:rPr lang="it-IT" dirty="0"/>
            </a:br>
            <a:r>
              <a:rPr lang="it-IT" b="1" dirty="0"/>
              <a:t>La misura più importante è la sostituzione dell’agente pericoloso o del processo con altri che, nelle condizioni di uso, non lo sono o lo sono meno.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Misure di prevenzione e protezione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dirty="0"/>
              <a:t>Quando la natura dell’attività non lo consente, la riduzione del rischio va cercata attraverso:</a:t>
            </a:r>
          </a:p>
          <a:p>
            <a:pPr>
              <a:buNone/>
            </a:pPr>
            <a:r>
              <a:rPr lang="it-IT" b="1" dirty="0"/>
              <a:t>-progettazione di appropriati processi lavorativi e controlli tecnici, uso di attrezzature e materiali adeguati;</a:t>
            </a:r>
          </a:p>
          <a:p>
            <a:pPr>
              <a:buNone/>
            </a:pPr>
            <a:r>
              <a:rPr lang="it-IT" b="1" dirty="0"/>
              <a:t>-appropriate misure organizzative e di protezione collettive alla fonte del rischio (aspirazioni localizzate, cappe, schermi, etc.);</a:t>
            </a:r>
          </a:p>
          <a:p>
            <a:pPr>
              <a:buNone/>
            </a:pPr>
            <a:r>
              <a:rPr lang="it-IT" b="1" dirty="0"/>
              <a:t>-misure di protezione individuale, compresi i DPI;</a:t>
            </a:r>
          </a:p>
          <a:p>
            <a:pPr>
              <a:buNone/>
            </a:pPr>
            <a:r>
              <a:rPr lang="it-IT" b="1" dirty="0"/>
              <a:t>-misurazione periodica degli agenti pericolosi;</a:t>
            </a:r>
          </a:p>
          <a:p>
            <a:pPr>
              <a:buNone/>
            </a:pPr>
            <a:r>
              <a:rPr lang="it-IT" b="1" dirty="0"/>
              <a:t>-sorveglianza sanitaria.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Misure di prevenzione e protezione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/>
              <a:t> I principi generali di prevenzione e l’art. 15 del d.lgs. 81/2008 dispongono la priorità delle misure di protezione collettiva rispetto a quelle di tipo individuale.</a:t>
            </a:r>
            <a:br>
              <a:rPr lang="it-IT" dirty="0"/>
            </a:br>
            <a:r>
              <a:rPr lang="it-IT" dirty="0"/>
              <a:t>La tipologia di interventi per il contenimento dell’esposizione ad agenti chimici può essere, quindi, di diversa natura ma il ricorso ai DPI è opportuno solo se le altre misure non garantiscono la protezione dei lavoratori.</a:t>
            </a:r>
            <a:endParaRPr lang="it-IT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Misure collettive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dirty="0"/>
              <a:t>Le variabili che determinano i livelli di esposizione professionale sono molteplici e le misure da adottare vanno programmate in base alle priorità emerse dal processo di valutazione dei rischi.</a:t>
            </a:r>
          </a:p>
          <a:p>
            <a:pPr>
              <a:buNone/>
            </a:pPr>
            <a:r>
              <a:rPr lang="it-IT" dirty="0"/>
              <a:t>Le possibili azioni finalizzate alla riduzione dei livelli di esposizione sono schematizzabili in:</a:t>
            </a:r>
          </a:p>
          <a:p>
            <a:pPr>
              <a:buNone/>
            </a:pPr>
            <a:r>
              <a:rPr lang="it-IT" b="1" dirty="0"/>
              <a:t>-interventi alla sorgente</a:t>
            </a:r>
          </a:p>
          <a:p>
            <a:pPr>
              <a:buNone/>
            </a:pPr>
            <a:r>
              <a:rPr lang="it-IT" b="1" dirty="0"/>
              <a:t>-interventi sull’organizzazione del lavoro</a:t>
            </a:r>
          </a:p>
          <a:p>
            <a:pPr>
              <a:buNone/>
            </a:pPr>
            <a:r>
              <a:rPr lang="it-IT" b="1" dirty="0"/>
              <a:t>-interventi sulla propagazione degli inquinanti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Misure collettive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dirty="0"/>
              <a:t>interventi alla sorgente</a:t>
            </a:r>
          </a:p>
          <a:p>
            <a:pPr lvl="1"/>
            <a:r>
              <a:rPr lang="it-IT" dirty="0"/>
              <a:t>eliminazione e/o riduzione e/o sostituzione degli agenti chimici pericolosi con prodotti alternativi meno pericolosi</a:t>
            </a:r>
          </a:p>
          <a:p>
            <a:pPr lvl="1"/>
            <a:r>
              <a:rPr lang="it-IT" dirty="0"/>
              <a:t>tecnologie produttive che permettano un contenimento della dispersione degli agenti chimici pericolosi, ad es. uso di processi a ciclo chiuso</a:t>
            </a:r>
          </a:p>
          <a:p>
            <a:pPr lvl="1"/>
            <a:r>
              <a:rPr lang="it-IT" dirty="0"/>
              <a:t>lay-out tale che le lavorazioni maggiormente a rischio siano svolte in aree in cui l’accesso sia consentito solo agli addetti e per lo stretto tempo necessario</a:t>
            </a:r>
          </a:p>
          <a:p>
            <a:pPr>
              <a:buNone/>
            </a:pPr>
            <a:endParaRPr lang="it-IT" b="1" dirty="0"/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Misure collettive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/>
              <a:t>interventi sull’organizzazione del lavoro</a:t>
            </a:r>
          </a:p>
          <a:p>
            <a:pPr lvl="1"/>
            <a:r>
              <a:rPr lang="it-IT" dirty="0"/>
              <a:t>programmare opportunamente la manutenzione degli impianti, secondo le indicazioni fornite dai costruttori. Se a disposizione, utilizzare anche i dati relativi alla storia dei guasti per pianificare azioni di manutenzione predittiva</a:t>
            </a:r>
          </a:p>
          <a:p>
            <a:pPr lvl="1"/>
            <a:r>
              <a:rPr lang="it-IT" dirty="0"/>
              <a:t>approfondire le possibili criticità prevedibili, ad es. la rottura di tubazioni o valvole, in modo da approntare soluzioni per limitare al minimo la possibilità di esposizione anomala dei lavoratori</a:t>
            </a:r>
          </a:p>
          <a:p>
            <a:pPr lvl="1"/>
            <a:r>
              <a:rPr lang="it-IT" dirty="0"/>
              <a:t>pianificare e provare la gestione delle emergenze, in modo che, in caso di evento reale, nulla sia improvvisato</a:t>
            </a:r>
          </a:p>
          <a:p>
            <a:pPr>
              <a:buNone/>
            </a:pPr>
            <a:endParaRPr lang="it-IT" b="1" dirty="0"/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Misure collettive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interventi sulla propagazione degli inquinanti</a:t>
            </a:r>
          </a:p>
          <a:p>
            <a:pPr lvl="1"/>
            <a:r>
              <a:rPr lang="it-IT" dirty="0"/>
              <a:t>assicurarsi che nel luogo di lavoro sia presente una ventilazione generale che assicuri la diluizione degli agenti chimici pericolosi</a:t>
            </a:r>
          </a:p>
          <a:p>
            <a:pPr lvl="1"/>
            <a:r>
              <a:rPr lang="it-IT" dirty="0"/>
              <a:t>utilizzare le tecniche di aspirazione localizzata per catturare gli inquinanti il più vicino possibile alla sorgente e evitare, così, che attraversino la zona di respirazione dei lavoratori</a:t>
            </a:r>
          </a:p>
          <a:p>
            <a:pPr>
              <a:buNone/>
            </a:pPr>
            <a:endParaRPr lang="it-IT" b="1" dirty="0"/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Per dispositivo di protezione individuale (DPI) si intende qualsiasi attrezzatura destinata ad essere indossata e tenuta dal lavoratore allo scopo di proteggerlo contro uno o più rischi suscettibili di minacciarne la sicurezza o la salute durante il lavoro, nonché ogni complemento o accessorio destinato a tale scopo (art. 74 - d.lgs. 81/2008).</a:t>
            </a:r>
            <a:endParaRPr lang="it-IT" b="1" dirty="0"/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b="1" dirty="0"/>
              <a:t>Non sono DPI:</a:t>
            </a:r>
          </a:p>
          <a:p>
            <a:r>
              <a:rPr lang="it-IT" dirty="0"/>
              <a:t>gli indumenti di lavoro ordinari e le uniformi non specificamente destinati a proteggere la sicurezza e la salute del lavoratore</a:t>
            </a:r>
          </a:p>
          <a:p>
            <a:r>
              <a:rPr lang="it-IT" dirty="0"/>
              <a:t>le attrezzature dei servizi di soccorso e di salvataggio</a:t>
            </a:r>
          </a:p>
          <a:p>
            <a:r>
              <a:rPr lang="it-IT" dirty="0"/>
              <a:t>le attrezzature di protezione individuale delle forze armate, delle forze di polizia e del personale del servizio per il mantenimento dell’ordine pubblico</a:t>
            </a:r>
          </a:p>
          <a:p>
            <a:r>
              <a:rPr lang="it-IT" dirty="0"/>
              <a:t>le attrezzature di protezione individuale proprie dei mezzi di trasporto</a:t>
            </a:r>
          </a:p>
          <a:p>
            <a:r>
              <a:rPr lang="it-IT" dirty="0"/>
              <a:t>i materiali sportivi quando utilizzati a fini specificamente sportivi e non per attività lavorative</a:t>
            </a:r>
          </a:p>
          <a:p>
            <a:r>
              <a:rPr lang="it-IT" dirty="0"/>
              <a:t>i materiali per l’autodifesa o per la dissuasione</a:t>
            </a:r>
          </a:p>
          <a:p>
            <a:r>
              <a:rPr lang="it-IT" dirty="0"/>
              <a:t>gli apparecchi portatili per individuare e segnalare rischi e fattori nocivi.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t-IT" dirty="0"/>
              <a:t>I DPI devono essere impiegati quando i rischi non possono essere evitati o non sono sufficientemente ridotti da misure, metodi o procedimenti di riorganizzazione del lavoro, da misure tecniche di prevenzione, da mezzi di protezione collettiva.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La scelta dei DPI comporta una valutazione e una verifica dell’efficacia, dell’efficienza e degli aspetti ergonomici.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b="1" dirty="0"/>
              <a:t>I DPI devono </a:t>
            </a:r>
            <a:r>
              <a:rPr lang="it-IT" dirty="0"/>
              <a:t>(art. 76 c.2 - d.lgs. 81/2008):</a:t>
            </a:r>
          </a:p>
          <a:p>
            <a:r>
              <a:rPr lang="it-IT" dirty="0"/>
              <a:t>essere adeguati ai rischi da prevenire, senza comportare di per sé un rischio maggiore</a:t>
            </a:r>
          </a:p>
          <a:p>
            <a:r>
              <a:rPr lang="it-IT" dirty="0"/>
              <a:t>essere adeguati alle condizioni esistenti sul luogo di lavoro</a:t>
            </a:r>
          </a:p>
          <a:p>
            <a:r>
              <a:rPr lang="it-IT" dirty="0"/>
              <a:t>tenere conto delle esigenze ergonomiche o di salute del lavoratore</a:t>
            </a:r>
          </a:p>
          <a:p>
            <a:r>
              <a:rPr lang="it-IT" dirty="0"/>
              <a:t>poter essere adattati all’utilizzatore secondo le sue necessità</a:t>
            </a:r>
          </a:p>
          <a:p>
            <a:r>
              <a:rPr lang="it-IT" dirty="0"/>
              <a:t>I DPI devono rispondere ai requisiti essenziali di sicurezza; si considerano conformi a tali requisiti i DPI muniti della marcatura CE e corredati, se necessario, dall'attestato di certificazione (d.lgs. 475/1992, regolamento (UE) 2016/425).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In caso di rischi multipli, che richiedono l’uso simultaneo di più DPI, questi devono essere tra loro compatibili e tali da mantenere, anche nell’uso simultaneo, la propria efficacia nei confronti del rischio e dei rischi corrispondenti. 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In generale, in riferimento alla protezione da agenti chimici occorre considerare la protezione:</a:t>
            </a:r>
          </a:p>
          <a:p>
            <a:r>
              <a:rPr lang="it-IT" b="1" dirty="0"/>
              <a:t>delle vie respiratorie</a:t>
            </a:r>
          </a:p>
          <a:p>
            <a:r>
              <a:rPr lang="it-IT" b="1" dirty="0"/>
              <a:t>delle mani</a:t>
            </a:r>
          </a:p>
          <a:p>
            <a:r>
              <a:rPr lang="it-IT" b="1" dirty="0"/>
              <a:t>di occhi e viso</a:t>
            </a:r>
          </a:p>
          <a:p>
            <a:r>
              <a:rPr lang="it-IT" b="1" dirty="0"/>
              <a:t>del corpo</a:t>
            </a:r>
          </a:p>
          <a:p>
            <a:pPr>
              <a:buNone/>
            </a:pPr>
            <a:endParaRPr lang="it-IT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it-IT" dirty="0"/>
              <a:t>I criteri per l’individuazione e l’uso dei DPI sono dati dall’art. 79 c.2-bis, recentemente modificato dal decreto legge 21 ottobre 2021 n. 146, convertito in legge 17 dicembre 2021, n. 215. </a:t>
            </a:r>
          </a:p>
          <a:p>
            <a:pPr>
              <a:buNone/>
            </a:pPr>
            <a:r>
              <a:rPr lang="it-IT" dirty="0"/>
              <a:t>Nell’ultima versione l’art.79 c.2-bis riconduce i criteri per l’individuazione e uso dei DPI alla migliore pratica tecnologicamente disponibile, facendo ora riferimento all’edizione più aggiornata delle norme tecniche e non più a quella riportata nel decreto 2 maggio 2001.</a:t>
            </a:r>
            <a:endParaRPr lang="it-IT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/>
              <a:t>Dispositivi di protezione individuale da agenti chimici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/>
              <a:t>In particolare, essendo di particolare interesse per la protezione da agenti chimici, si ricorda che per la scelta, uso e manutenzione degli apparecchi di protezione delle vie respiratorie, occorre riferirsi alla UNI EN 529:2006 integrata dalla UNI 11719:2018 “Guida alla scelta, all'uso e alla manutenzione degli apparecchi di protezione delle vie respiratorie, in applicazione alla UNI EN 529:2006”..</a:t>
            </a:r>
            <a:endParaRPr lang="it-IT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589817-3109-BB48-5738-C3D1A515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GRAZIE PER L’ATTENZIONE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AFD000B-7493-16B6-A3AF-6C20AF44F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32656"/>
            <a:ext cx="6525344" cy="6525344"/>
          </a:xfrm>
        </p:spPr>
      </p:pic>
    </p:spTree>
    <p:extLst>
      <p:ext uri="{BB962C8B-B14F-4D97-AF65-F5344CB8AC3E}">
        <p14:creationId xmlns:p14="http://schemas.microsoft.com/office/powerpoint/2010/main" val="486837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5</TotalTime>
  <Words>1286</Words>
  <Application>Microsoft Office PowerPoint</Application>
  <PresentationFormat>Presentazione su schermo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Arial</vt:lpstr>
      <vt:lpstr>Tw Cen MT</vt:lpstr>
      <vt:lpstr>Circuito</vt:lpstr>
      <vt:lpstr>Misure di prevenzione e protezione da agenti chimici</vt:lpstr>
      <vt:lpstr>Misure di prevenzione e protezione </vt:lpstr>
      <vt:lpstr>Misure di prevenzione e protezione </vt:lpstr>
      <vt:lpstr>Misure di prevenzione e protezione </vt:lpstr>
      <vt:lpstr>Misure di prevenzione e protezione </vt:lpstr>
      <vt:lpstr>Misure collettive </vt:lpstr>
      <vt:lpstr>Misure collettive </vt:lpstr>
      <vt:lpstr>Misure collettive </vt:lpstr>
      <vt:lpstr>Misure collettive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Dispositivi di protezione individuale da agenti chimici 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Misure di prevenzione e protezione da agenti chimici</dc:title>
  <dc:creator>Utente</dc:creator>
  <cp:lastModifiedBy>PAOLO BENNI</cp:lastModifiedBy>
  <cp:revision>5</cp:revision>
  <dcterms:created xsi:type="dcterms:W3CDTF">2022-07-19T17:09:54Z</dcterms:created>
  <dcterms:modified xsi:type="dcterms:W3CDTF">2022-07-19T17:45:28Z</dcterms:modified>
</cp:coreProperties>
</file>