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6"/>
  </p:notesMasterIdLst>
  <p:handoutMasterIdLst>
    <p:handoutMasterId r:id="rId67"/>
  </p:handoutMasterIdLst>
  <p:sldIdLst>
    <p:sldId id="292" r:id="rId5"/>
    <p:sldId id="309" r:id="rId6"/>
    <p:sldId id="310" r:id="rId7"/>
    <p:sldId id="311" r:id="rId8"/>
    <p:sldId id="312" r:id="rId9"/>
    <p:sldId id="313" r:id="rId10"/>
    <p:sldId id="314" r:id="rId11"/>
    <p:sldId id="315" r:id="rId12"/>
    <p:sldId id="316" r:id="rId13"/>
    <p:sldId id="317" r:id="rId14"/>
    <p:sldId id="318" r:id="rId15"/>
    <p:sldId id="319" r:id="rId16"/>
    <p:sldId id="345" r:id="rId17"/>
    <p:sldId id="320" r:id="rId18"/>
    <p:sldId id="321" r:id="rId19"/>
    <p:sldId id="322" r:id="rId20"/>
    <p:sldId id="323" r:id="rId21"/>
    <p:sldId id="324" r:id="rId22"/>
    <p:sldId id="325" r:id="rId23"/>
    <p:sldId id="326" r:id="rId24"/>
    <p:sldId id="327" r:id="rId25"/>
    <p:sldId id="328" r:id="rId26"/>
    <p:sldId id="329" r:id="rId27"/>
    <p:sldId id="330" r:id="rId28"/>
    <p:sldId id="331" r:id="rId29"/>
    <p:sldId id="332" r:id="rId30"/>
    <p:sldId id="333" r:id="rId31"/>
    <p:sldId id="334" r:id="rId32"/>
    <p:sldId id="335" r:id="rId33"/>
    <p:sldId id="336" r:id="rId34"/>
    <p:sldId id="337" r:id="rId35"/>
    <p:sldId id="338" r:id="rId36"/>
    <p:sldId id="339" r:id="rId37"/>
    <p:sldId id="340" r:id="rId38"/>
    <p:sldId id="341" r:id="rId39"/>
    <p:sldId id="342" r:id="rId40"/>
    <p:sldId id="343" r:id="rId41"/>
    <p:sldId id="344" r:id="rId42"/>
    <p:sldId id="346" r:id="rId43"/>
    <p:sldId id="347" r:id="rId44"/>
    <p:sldId id="348" r:id="rId45"/>
    <p:sldId id="349" r:id="rId46"/>
    <p:sldId id="350" r:id="rId47"/>
    <p:sldId id="351" r:id="rId48"/>
    <p:sldId id="352" r:id="rId49"/>
    <p:sldId id="353" r:id="rId50"/>
    <p:sldId id="354" r:id="rId51"/>
    <p:sldId id="355" r:id="rId52"/>
    <p:sldId id="356" r:id="rId53"/>
    <p:sldId id="357" r:id="rId54"/>
    <p:sldId id="358" r:id="rId55"/>
    <p:sldId id="359" r:id="rId56"/>
    <p:sldId id="360" r:id="rId57"/>
    <p:sldId id="361" r:id="rId58"/>
    <p:sldId id="362" r:id="rId59"/>
    <p:sldId id="363" r:id="rId60"/>
    <p:sldId id="364" r:id="rId61"/>
    <p:sldId id="365" r:id="rId62"/>
    <p:sldId id="366" r:id="rId63"/>
    <p:sldId id="367" r:id="rId64"/>
    <p:sldId id="368" r:id="rId65"/>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108" d="100"/>
          <a:sy n="108" d="100"/>
        </p:scale>
        <p:origin x="624" y="45"/>
      </p:cViewPr>
      <p:guideLst/>
    </p:cSldViewPr>
  </p:slideViewPr>
  <p:notesTextViewPr>
    <p:cViewPr>
      <p:scale>
        <a:sx n="1" d="1"/>
        <a:sy n="1" d="1"/>
      </p:scale>
      <p:origin x="0" y="0"/>
    </p:cViewPr>
  </p:notesTextViewPr>
  <p:notesViewPr>
    <p:cSldViewPr snapToGrid="0">
      <p:cViewPr varScale="1">
        <p:scale>
          <a:sx n="89" d="100"/>
          <a:sy n="89" d="100"/>
        </p:scale>
        <p:origin x="3798"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4B99857-B613-4F31-AD7F-2F0CE7F14E5F}" type="datetimeFigureOut">
              <a:rPr lang="it-IT" smtClean="0"/>
              <a:t>11/08/2022</a:t>
            </a:fld>
            <a:endParaRPr lang="it-IT" dirty="0"/>
          </a:p>
        </p:txBody>
      </p:sp>
      <p:sp>
        <p:nvSpPr>
          <p:cNvPr id="4" name="Segnaposto piè di pa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dirty="0"/>
          </a:p>
        </p:txBody>
      </p:sp>
      <p:sp>
        <p:nvSpPr>
          <p:cNvPr id="5" name="Segnaposto numero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848CFFC-68CC-45E3-8E6E-86A617398122}" type="slidenum">
              <a:rPr lang="it-IT" smtClean="0"/>
              <a:t>‹N›</a:t>
            </a:fld>
            <a:endParaRPr lang="it-IT" dirty="0"/>
          </a:p>
        </p:txBody>
      </p:sp>
    </p:spTree>
    <p:extLst>
      <p:ext uri="{BB962C8B-B14F-4D97-AF65-F5344CB8AC3E}">
        <p14:creationId xmlns:p14="http://schemas.microsoft.com/office/powerpoint/2010/main" val="20140484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7193B1-ECF8-40B1-8503-FCA5743CC36C}" type="datetimeFigureOut">
              <a:rPr lang="it-IT" smtClean="0"/>
              <a:t>11/08/2022</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IT" noProof="0"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3E7BD2-8512-400F-91C8-094F663EB488}" type="slidenum">
              <a:rPr lang="it-IT" smtClean="0"/>
              <a:t>‹N›</a:t>
            </a:fld>
            <a:endParaRPr lang="it-IT" dirty="0"/>
          </a:p>
        </p:txBody>
      </p:sp>
    </p:spTree>
    <p:extLst>
      <p:ext uri="{BB962C8B-B14F-4D97-AF65-F5344CB8AC3E}">
        <p14:creationId xmlns:p14="http://schemas.microsoft.com/office/powerpoint/2010/main" val="167403779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noProof="0" dirty="0"/>
          </a:p>
        </p:txBody>
      </p:sp>
      <p:sp>
        <p:nvSpPr>
          <p:cNvPr id="4" name="Segnaposto numero diapositiva 3"/>
          <p:cNvSpPr>
            <a:spLocks noGrp="1"/>
          </p:cNvSpPr>
          <p:nvPr>
            <p:ph type="sldNum" sz="quarter" idx="10"/>
          </p:nvPr>
        </p:nvSpPr>
        <p:spPr/>
        <p:txBody>
          <a:bodyPr/>
          <a:lstStyle/>
          <a:p>
            <a:fld id="{FE3E7BD2-8512-400F-91C8-094F663EB488}" type="slidenum">
              <a:rPr lang="it-IT" smtClean="0"/>
              <a:t>1</a:t>
            </a:fld>
            <a:endParaRPr lang="it-IT"/>
          </a:p>
        </p:txBody>
      </p:sp>
    </p:spTree>
    <p:extLst>
      <p:ext uri="{BB962C8B-B14F-4D97-AF65-F5344CB8AC3E}">
        <p14:creationId xmlns:p14="http://schemas.microsoft.com/office/powerpoint/2010/main" val="2759318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FE3E7BD2-8512-400F-91C8-094F663EB488}" type="slidenum">
              <a:rPr lang="it-IT" smtClean="0"/>
              <a:t>2</a:t>
            </a:fld>
            <a:endParaRPr lang="it-IT" dirty="0"/>
          </a:p>
        </p:txBody>
      </p:sp>
    </p:spTree>
    <p:extLst>
      <p:ext uri="{BB962C8B-B14F-4D97-AF65-F5344CB8AC3E}">
        <p14:creationId xmlns:p14="http://schemas.microsoft.com/office/powerpoint/2010/main" val="2071417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useBgFill="1">
        <p:nvSpPr>
          <p:cNvPr id="10" name="Rettangolo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ttangolo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ttangolo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uppo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Connettore diritto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Connettore diritto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Connettore diritto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olo 1"/>
          <p:cNvSpPr>
            <a:spLocks noGrp="1"/>
          </p:cNvSpPr>
          <p:nvPr>
            <p:ph type="ctrTitle"/>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pPr rtl="0"/>
            <a:r>
              <a:rPr lang="it-IT" noProof="0"/>
              <a:t>Fare clic per modificare lo stile del titolo dello schema</a:t>
            </a:r>
            <a:endParaRPr lang="it-IT" noProof="0" dirty="0"/>
          </a:p>
        </p:txBody>
      </p:sp>
      <p:sp>
        <p:nvSpPr>
          <p:cNvPr id="3" name="Sottotitolo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noProof="0"/>
              <a:t>Fare clic per modificare lo stile del sottotitolo dello schema</a:t>
            </a:r>
            <a:endParaRPr lang="it-IT" noProof="0" dirty="0"/>
          </a:p>
        </p:txBody>
      </p:sp>
      <p:sp>
        <p:nvSpPr>
          <p:cNvPr id="20" name="Segnaposto data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mn-lt"/>
              </a:defRPr>
            </a:lvl1pPr>
          </a:lstStyle>
          <a:p>
            <a:pPr rtl="0"/>
            <a:fld id="{233A0D86-CCC4-49A8-A3BA-13331315561C}" type="datetime1">
              <a:rPr lang="it-IT" noProof="0" smtClean="0"/>
              <a:t>11/08/2022</a:t>
            </a:fld>
            <a:endParaRPr lang="it-IT" noProof="0" dirty="0"/>
          </a:p>
        </p:txBody>
      </p:sp>
      <p:sp>
        <p:nvSpPr>
          <p:cNvPr id="21" name="Segnaposto piè di pagina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it-IT" noProof="0" dirty="0"/>
          </a:p>
        </p:txBody>
      </p:sp>
      <p:sp>
        <p:nvSpPr>
          <p:cNvPr id="22" name="Segnaposto numero diapositiva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395775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data 3"/>
          <p:cNvSpPr>
            <a:spLocks noGrp="1"/>
          </p:cNvSpPr>
          <p:nvPr>
            <p:ph type="dt" sz="half" idx="10"/>
          </p:nvPr>
        </p:nvSpPr>
        <p:spPr/>
        <p:txBody>
          <a:bodyPr rtlCol="0"/>
          <a:lstStyle/>
          <a:p>
            <a:pPr rtl="0"/>
            <a:fld id="{CD5C23F7-FAFF-4161-86BB-CB329AAEA1EA}" type="datetime1">
              <a:rPr lang="it-IT" noProof="0" smtClean="0"/>
              <a:t>11/08/2022</a:t>
            </a:fld>
            <a:endParaRPr lang="it-IT" noProof="0" dirty="0"/>
          </a:p>
        </p:txBody>
      </p:sp>
      <p:sp>
        <p:nvSpPr>
          <p:cNvPr id="5" name="Segnaposto piè di pagina 4"/>
          <p:cNvSpPr>
            <a:spLocks noGrp="1"/>
          </p:cNvSpPr>
          <p:nvPr>
            <p:ph type="ftr" sz="quarter" idx="11"/>
          </p:nvPr>
        </p:nvSpPr>
        <p:spPr/>
        <p:txBody>
          <a:bodyPr rtlCol="0"/>
          <a:lstStyle/>
          <a:p>
            <a:pPr rtl="0"/>
            <a:endParaRPr lang="it-IT" noProof="0" dirty="0"/>
          </a:p>
        </p:txBody>
      </p:sp>
      <p:sp>
        <p:nvSpPr>
          <p:cNvPr id="6" name="Segnaposto numero diapositiva 5"/>
          <p:cNvSpPr>
            <a:spLocks noGrp="1"/>
          </p:cNvSpPr>
          <p:nvPr>
            <p:ph type="sldNum" sz="quarter" idx="12"/>
          </p:nvPr>
        </p:nvSpPr>
        <p:spPr/>
        <p:txBody>
          <a:bodyPr rtlCol="0"/>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2870318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15" name="Rettangolo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useBgFill="1">
        <p:nvSpPr>
          <p:cNvPr id="23" name="Rettangolo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ttangolo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ttangolo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pPr rtl="0"/>
            <a:r>
              <a:rPr lang="it-IT" noProof="0"/>
              <a:t>Fare clic per modificare lo stile del titolo dello schema</a:t>
            </a:r>
            <a:endParaRPr lang="it-IT" noProof="0" dirty="0"/>
          </a:p>
        </p:txBody>
      </p:sp>
      <p:grpSp>
        <p:nvGrpSpPr>
          <p:cNvPr id="16" name="Gruppo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Connettore diritto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Connettore diritto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Segnaposto testo 2"/>
          <p:cNvSpPr>
            <a:spLocks noGrp="1"/>
          </p:cNvSpPr>
          <p:nvPr>
            <p:ph type="body" idx="1" hasCustomPrompt="1"/>
          </p:nvPr>
        </p:nvSpPr>
        <p:spPr>
          <a:xfrm>
            <a:off x="1629156" y="4682062"/>
            <a:ext cx="8939784" cy="457200"/>
          </a:xfrm>
        </p:spPr>
        <p:txBody>
          <a:bodyPr rtlCol="0" anchor="t">
            <a:normAutofit/>
          </a:bodyPr>
          <a:lstStyle>
            <a:lvl1pPr marL="0" indent="0" algn="ctr" rtl="0">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dirty="0"/>
              <a:t>Fare clic per modificare gli stili del testo dello schema</a:t>
            </a:r>
          </a:p>
        </p:txBody>
      </p:sp>
      <p:sp>
        <p:nvSpPr>
          <p:cNvPr id="4" name="Segnaposto data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mn-lt"/>
                <a:ea typeface="+mn-ea"/>
                <a:cs typeface="+mn-cs"/>
              </a:defRPr>
            </a:lvl1pPr>
          </a:lstStyle>
          <a:p>
            <a:pPr rtl="0"/>
            <a:fld id="{8BFBC6B6-9065-4AE4-BA03-BCBC7F18732A}" type="datetime1">
              <a:rPr lang="it-IT" noProof="0" smtClean="0"/>
              <a:t>11/08/2022</a:t>
            </a:fld>
            <a:endParaRPr lang="it-IT" noProof="0" dirty="0"/>
          </a:p>
        </p:txBody>
      </p:sp>
      <p:sp>
        <p:nvSpPr>
          <p:cNvPr id="5" name="Segnaposto piè di pagina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it-IT" noProof="0" dirty="0"/>
          </a:p>
        </p:txBody>
      </p:sp>
      <p:sp>
        <p:nvSpPr>
          <p:cNvPr id="6" name="Segnaposto numero diapositiva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3499058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olo 7"/>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sz="half" idx="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contenuto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5" name="Segnaposto data 4"/>
          <p:cNvSpPr>
            <a:spLocks noGrp="1"/>
          </p:cNvSpPr>
          <p:nvPr>
            <p:ph type="dt" sz="half" idx="10"/>
          </p:nvPr>
        </p:nvSpPr>
        <p:spPr/>
        <p:txBody>
          <a:bodyPr rtlCol="0"/>
          <a:lstStyle/>
          <a:p>
            <a:pPr rtl="0"/>
            <a:fld id="{6F83AA97-49B5-4D11-90B6-41996272D710}" type="datetime1">
              <a:rPr lang="it-IT" noProof="0" smtClean="0"/>
              <a:t>11/08/2022</a:t>
            </a:fld>
            <a:endParaRPr lang="it-IT" noProof="0" dirty="0"/>
          </a:p>
        </p:txBody>
      </p:sp>
      <p:sp>
        <p:nvSpPr>
          <p:cNvPr id="6" name="Segnaposto piè di pagina 5"/>
          <p:cNvSpPr>
            <a:spLocks noGrp="1"/>
          </p:cNvSpPr>
          <p:nvPr>
            <p:ph type="ftr" sz="quarter" idx="11"/>
          </p:nvPr>
        </p:nvSpPr>
        <p:spPr/>
        <p:txBody>
          <a:bodyPr rtlCol="0"/>
          <a:lstStyle/>
          <a:p>
            <a:pPr rtl="0"/>
            <a:endParaRPr lang="it-IT" noProof="0" dirty="0"/>
          </a:p>
        </p:txBody>
      </p:sp>
      <p:sp>
        <p:nvSpPr>
          <p:cNvPr id="7" name="Segnaposto numero diapositiva 6"/>
          <p:cNvSpPr>
            <a:spLocks noGrp="1"/>
          </p:cNvSpPr>
          <p:nvPr>
            <p:ph type="sldNum" sz="quarter" idx="12"/>
          </p:nvPr>
        </p:nvSpPr>
        <p:spPr/>
        <p:txBody>
          <a:bodyPr rtlCol="0"/>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3290950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4" name="Segnaposto contenuto 3"/>
          <p:cNvSpPr>
            <a:spLocks noGrp="1"/>
          </p:cNvSpPr>
          <p:nvPr>
            <p:ph sz="half" idx="2"/>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5" name="Segnaposto testo 4"/>
          <p:cNvSpPr>
            <a:spLocks noGrp="1"/>
          </p:cNvSpPr>
          <p:nvPr>
            <p:ph type="body" sz="quarter" idx="3"/>
          </p:nvPr>
        </p:nvSpPr>
        <p:spPr>
          <a:xfrm>
            <a:off x="6458712" y="2074334"/>
            <a:ext cx="4663440" cy="640080"/>
          </a:xfrm>
        </p:spPr>
        <p:txBody>
          <a:bodyPr rtlCol="0"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6" name="Segnaposto contenuto 5"/>
          <p:cNvSpPr>
            <a:spLocks noGrp="1"/>
          </p:cNvSpPr>
          <p:nvPr>
            <p:ph sz="quarter" idx="4"/>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p:cNvSpPr>
            <a:spLocks noGrp="1"/>
          </p:cNvSpPr>
          <p:nvPr>
            <p:ph type="dt" sz="half" idx="10"/>
          </p:nvPr>
        </p:nvSpPr>
        <p:spPr/>
        <p:txBody>
          <a:bodyPr rtlCol="0"/>
          <a:lstStyle/>
          <a:p>
            <a:pPr rtl="0"/>
            <a:fld id="{66F9FBAD-90E0-4A90-B431-3B178DC6BE53}" type="datetime1">
              <a:rPr lang="it-IT" noProof="0" smtClean="0"/>
              <a:t>11/08/2022</a:t>
            </a:fld>
            <a:endParaRPr lang="it-IT" noProof="0" dirty="0"/>
          </a:p>
        </p:txBody>
      </p:sp>
      <p:sp>
        <p:nvSpPr>
          <p:cNvPr id="8" name="Segnaposto piè di pagina 7"/>
          <p:cNvSpPr>
            <a:spLocks noGrp="1"/>
          </p:cNvSpPr>
          <p:nvPr>
            <p:ph type="ftr" sz="quarter" idx="11"/>
          </p:nvPr>
        </p:nvSpPr>
        <p:spPr/>
        <p:txBody>
          <a:bodyPr rtlCol="0"/>
          <a:lstStyle/>
          <a:p>
            <a:pPr rtl="0"/>
            <a:endParaRPr lang="it-IT" noProof="0" dirty="0"/>
          </a:p>
        </p:txBody>
      </p:sp>
      <p:sp>
        <p:nvSpPr>
          <p:cNvPr id="9" name="Segnaposto numero diapositiva 8"/>
          <p:cNvSpPr>
            <a:spLocks noGrp="1"/>
          </p:cNvSpPr>
          <p:nvPr>
            <p:ph type="sldNum" sz="quarter" idx="12"/>
          </p:nvPr>
        </p:nvSpPr>
        <p:spPr/>
        <p:txBody>
          <a:bodyPr rtlCol="0"/>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545147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data 2"/>
          <p:cNvSpPr>
            <a:spLocks noGrp="1"/>
          </p:cNvSpPr>
          <p:nvPr>
            <p:ph type="dt" sz="half" idx="10"/>
          </p:nvPr>
        </p:nvSpPr>
        <p:spPr/>
        <p:txBody>
          <a:bodyPr rtlCol="0"/>
          <a:lstStyle/>
          <a:p>
            <a:pPr rtl="0"/>
            <a:fld id="{9E97E00C-7E8F-4D2B-87CD-3D61974AD73D}" type="datetime1">
              <a:rPr lang="it-IT" noProof="0" smtClean="0"/>
              <a:t>11/08/2022</a:t>
            </a:fld>
            <a:endParaRPr lang="it-IT" noProof="0" dirty="0"/>
          </a:p>
        </p:txBody>
      </p:sp>
      <p:sp>
        <p:nvSpPr>
          <p:cNvPr id="4" name="Segnaposto piè di pagina 3"/>
          <p:cNvSpPr>
            <a:spLocks noGrp="1"/>
          </p:cNvSpPr>
          <p:nvPr>
            <p:ph type="ftr" sz="quarter" idx="11"/>
          </p:nvPr>
        </p:nvSpPr>
        <p:spPr/>
        <p:txBody>
          <a:bodyPr rtlCol="0"/>
          <a:lstStyle/>
          <a:p>
            <a:pPr rtl="0"/>
            <a:endParaRPr lang="it-IT" noProof="0" dirty="0"/>
          </a:p>
        </p:txBody>
      </p:sp>
      <p:sp>
        <p:nvSpPr>
          <p:cNvPr id="5" name="Segnaposto numero diapositiva 4"/>
          <p:cNvSpPr>
            <a:spLocks noGrp="1"/>
          </p:cNvSpPr>
          <p:nvPr>
            <p:ph type="sldNum" sz="quarter" idx="12"/>
          </p:nvPr>
        </p:nvSpPr>
        <p:spPr/>
        <p:txBody>
          <a:bodyPr rtlCol="0"/>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338170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rtlCol="0"/>
          <a:lstStyle/>
          <a:p>
            <a:pPr rtl="0"/>
            <a:fld id="{E3D489FE-77A1-45DB-A696-FB8EBDF4B5DA}" type="datetime1">
              <a:rPr lang="it-IT" noProof="0" smtClean="0"/>
              <a:t>11/08/2022</a:t>
            </a:fld>
            <a:endParaRPr lang="it-IT" noProof="0" dirty="0"/>
          </a:p>
        </p:txBody>
      </p:sp>
      <p:sp>
        <p:nvSpPr>
          <p:cNvPr id="3" name="Segnaposto piè di pagina 2"/>
          <p:cNvSpPr>
            <a:spLocks noGrp="1"/>
          </p:cNvSpPr>
          <p:nvPr>
            <p:ph type="ftr" sz="quarter" idx="11"/>
          </p:nvPr>
        </p:nvSpPr>
        <p:spPr/>
        <p:txBody>
          <a:bodyPr rtlCol="0"/>
          <a:lstStyle/>
          <a:p>
            <a:pPr rtl="0"/>
            <a:endParaRPr lang="it-IT" noProof="0" dirty="0"/>
          </a:p>
        </p:txBody>
      </p:sp>
      <p:sp>
        <p:nvSpPr>
          <p:cNvPr id="4" name="Segnaposto numero diapositiva 3"/>
          <p:cNvSpPr>
            <a:spLocks noGrp="1"/>
          </p:cNvSpPr>
          <p:nvPr>
            <p:ph type="sldNum" sz="quarter" idx="12"/>
          </p:nvPr>
        </p:nvSpPr>
        <p:spPr/>
        <p:txBody>
          <a:bodyPr rtlCol="0"/>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1969161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ttangolo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testo 3"/>
          <p:cNvSpPr>
            <a:spLocks noGrp="1"/>
          </p:cNvSpPr>
          <p:nvPr>
            <p:ph type="body" sz="half" idx="2" hasCustomPrompt="1"/>
          </p:nvPr>
        </p:nvSpPr>
        <p:spPr>
          <a:xfrm>
            <a:off x="8458200" y="2336800"/>
            <a:ext cx="3161963" cy="3606800"/>
          </a:xfrm>
        </p:spPr>
        <p:txBody>
          <a:bodyPr rtlCol="0">
            <a:normAutofit/>
          </a:bodyPr>
          <a:lstStyle>
            <a:lvl1pPr marL="0" indent="0" rtl="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dirty="0"/>
              <a:t>Fare clic per modificare gli stili del testo dello schema</a:t>
            </a:r>
          </a:p>
        </p:txBody>
      </p:sp>
      <p:sp>
        <p:nvSpPr>
          <p:cNvPr id="8" name="Segnaposto data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892DCAF0-26D5-4217-9F41-7E45A0D11386}" type="datetime1">
              <a:rPr lang="it-IT" noProof="0" smtClean="0"/>
              <a:t>11/08/2022</a:t>
            </a:fld>
            <a:endParaRPr lang="it-IT" noProof="0" dirty="0"/>
          </a:p>
        </p:txBody>
      </p:sp>
      <p:sp>
        <p:nvSpPr>
          <p:cNvPr id="9" name="Segnaposto piè di pagina 8"/>
          <p:cNvSpPr>
            <a:spLocks noGrp="1"/>
          </p:cNvSpPr>
          <p:nvPr>
            <p:ph type="ftr" sz="quarter" idx="11"/>
          </p:nvPr>
        </p:nvSpPr>
        <p:spPr>
          <a:xfrm>
            <a:off x="685801" y="6035040"/>
            <a:ext cx="4584700" cy="365760"/>
          </a:xfrm>
        </p:spPr>
        <p:txBody>
          <a:bodyPr rtlCol="0"/>
          <a:lstStyle>
            <a:lvl1pPr algn="l">
              <a:defRPr/>
            </a:lvl1pPr>
          </a:lstStyle>
          <a:p>
            <a:pPr rtl="0"/>
            <a:endParaRPr lang="it-IT" noProof="0" dirty="0"/>
          </a:p>
        </p:txBody>
      </p:sp>
      <p:sp>
        <p:nvSpPr>
          <p:cNvPr id="11" name="Segnaposto numero diapositiva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2007531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immagine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noProof="0"/>
              <a:t>Fare clic sull'icona per inserire un'immagine</a:t>
            </a:r>
            <a:endParaRPr lang="it-IT" noProof="0" dirty="0"/>
          </a:p>
        </p:txBody>
      </p:sp>
      <p:sp>
        <p:nvSpPr>
          <p:cNvPr id="5" name="Segnaposto data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99C618C9-5323-4D4B-872A-24042F6FE275}" type="datetime1">
              <a:rPr lang="it-IT" noProof="0" smtClean="0"/>
              <a:t>11/08/2022</a:t>
            </a:fld>
            <a:endParaRPr lang="it-IT" noProof="0" dirty="0"/>
          </a:p>
        </p:txBody>
      </p:sp>
      <p:sp>
        <p:nvSpPr>
          <p:cNvPr id="6" name="Segnaposto piè di pagina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it-IT" noProof="0" dirty="0"/>
          </a:p>
        </p:txBody>
      </p:sp>
      <p:sp>
        <p:nvSpPr>
          <p:cNvPr id="7" name="Segnaposto numero diapositiva 6"/>
          <p:cNvSpPr>
            <a:spLocks noGrp="1"/>
          </p:cNvSpPr>
          <p:nvPr>
            <p:ph type="sldNum" sz="quarter" idx="12"/>
          </p:nvPr>
        </p:nvSpPr>
        <p:spPr>
          <a:xfrm>
            <a:off x="10396728" y="6035040"/>
            <a:ext cx="1225296" cy="365760"/>
          </a:xfrm>
        </p:spPr>
        <p:txBody>
          <a:bodyPr rtlCol="0"/>
          <a:lstStyle/>
          <a:p>
            <a:pPr rtl="0"/>
            <a:fld id="{34B7E4EF-A1BD-40F4-AB7B-04F084DD991D}" type="slidenum">
              <a:rPr lang="it-IT" noProof="0" smtClean="0"/>
              <a:t>‹N›</a:t>
            </a:fld>
            <a:endParaRPr lang="it-IT" noProof="0" dirty="0"/>
          </a:p>
        </p:txBody>
      </p:sp>
      <p:sp>
        <p:nvSpPr>
          <p:cNvPr id="12" name="Rettangolo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8477250" y="603504"/>
            <a:ext cx="3144774" cy="1645920"/>
          </a:xfrm>
        </p:spPr>
        <p:txBody>
          <a:bodyPr rtlCol="0" anchor="b">
            <a:noAutofit/>
          </a:bodyPr>
          <a:lstStyle>
            <a:lvl1pPr algn="l">
              <a:lnSpc>
                <a:spcPct val="100000"/>
              </a:lnSpc>
              <a:defRPr sz="3200" b="0">
                <a:solidFill>
                  <a:schemeClr val="tx1"/>
                </a:solidFill>
                <a:latin typeface="+mj-lt"/>
              </a:defRPr>
            </a:lvl1pPr>
          </a:lstStyle>
          <a:p>
            <a:pPr rtl="0"/>
            <a:r>
              <a:rPr lang="it-IT" noProof="0"/>
              <a:t>Fare clic per modificare lo stile del titolo dello schema</a:t>
            </a:r>
            <a:endParaRPr lang="it-IT" noProof="0" dirty="0"/>
          </a:p>
        </p:txBody>
      </p:sp>
      <p:sp>
        <p:nvSpPr>
          <p:cNvPr id="4" name="Segnaposto testo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gli stili del testo dello schema</a:t>
            </a:r>
          </a:p>
        </p:txBody>
      </p:sp>
    </p:spTree>
    <p:extLst>
      <p:ext uri="{BB962C8B-B14F-4D97-AF65-F5344CB8AC3E}">
        <p14:creationId xmlns:p14="http://schemas.microsoft.com/office/powerpoint/2010/main" val="1988086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ttangolo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7" name="Rettangolo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ttangolo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Segnaposto titolo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it-IT" noProof="0" dirty="0"/>
              <a:t>Fare clic per modificare lo stile del titolo</a:t>
            </a:r>
          </a:p>
        </p:txBody>
      </p:sp>
      <p:sp>
        <p:nvSpPr>
          <p:cNvPr id="3" name="Segnaposto testo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4" name="Segnaposto data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1A216643-3BF3-4805-91C8-B89ACA491FC2}" type="datetime1">
              <a:rPr lang="it-IT" noProof="0" smtClean="0"/>
              <a:t>11/08/2022</a:t>
            </a:fld>
            <a:endParaRPr lang="it-IT" noProof="0" dirty="0"/>
          </a:p>
        </p:txBody>
      </p:sp>
      <p:sp>
        <p:nvSpPr>
          <p:cNvPr id="5" name="Segnaposto piè di pagina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pPr rtl="0"/>
            <a:endParaRPr lang="it-IT" noProof="0" dirty="0"/>
          </a:p>
        </p:txBody>
      </p:sp>
      <p:sp>
        <p:nvSpPr>
          <p:cNvPr id="6" name="Segnaposto numero diapositiva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21164094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36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20000"/>
        </a:lnSpc>
        <a:spcBef>
          <a:spcPts val="900"/>
        </a:spcBef>
        <a:spcAft>
          <a:spcPts val="0"/>
        </a:spcAft>
        <a:buClr>
          <a:schemeClr val="tx1">
            <a:lumMod val="85000"/>
            <a:lumOff val="15000"/>
          </a:schemeClr>
        </a:buClr>
        <a:buFont typeface="Garamond" pitchFamily="18" charset="0"/>
        <a:buChar char="◦"/>
        <a:defRPr sz="14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5.png"/><Relationship Id="rId2" Type="http://schemas.microsoft.com/office/2007/relationships/media" Target="../media/media1.m4a"/><Relationship Id="rId1" Type="http://schemas.openxmlformats.org/officeDocument/2006/relationships/themeOverride" Target="../theme/themeOverride2.xml"/><Relationship Id="rId6" Type="http://schemas.openxmlformats.org/officeDocument/2006/relationships/image" Target="../media/image4.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62BA1780-A246-4C7F-9267-727EF2F4E785}"/>
              </a:ext>
              <a:ext uri="{C183D7F6-B498-43B3-948B-1728B52AA6E4}">
                <adec:decorative xmlns:adec="http://schemas.microsoft.com/office/drawing/2017/decorative" val="1"/>
              </a:ext>
            </a:extLst>
          </p:cNvPr>
          <p:cNvPicPr>
            <a:picLocks noChangeAspect="1"/>
          </p:cNvPicPr>
          <p:nvPr/>
        </p:nvPicPr>
        <p:blipFill rotWithShape="1">
          <a:blip r:embed="rId4"/>
          <a:srcRect t="3846"/>
          <a:stretch/>
        </p:blipFill>
        <p:spPr>
          <a:xfrm>
            <a:off x="20" y="10"/>
            <a:ext cx="12191979" cy="6857990"/>
          </a:xfrm>
          <a:prstGeom prst="rect">
            <a:avLst/>
          </a:prstGeom>
        </p:spPr>
      </p:pic>
      <p:sp>
        <p:nvSpPr>
          <p:cNvPr id="19" name="Rettangolo 1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21" name="Rettangolo 2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2" name="Titolo 1">
            <a:extLst>
              <a:ext uri="{FF2B5EF4-FFF2-40B4-BE49-F238E27FC236}">
                <a16:creationId xmlns:a16="http://schemas.microsoft.com/office/drawing/2014/main" id="{C0D7398C-75E5-4CB0-BA4F-D7D5CF2495D4}"/>
              </a:ext>
            </a:extLst>
          </p:cNvPr>
          <p:cNvSpPr>
            <a:spLocks noGrp="1"/>
          </p:cNvSpPr>
          <p:nvPr>
            <p:ph type="ctrTitle"/>
          </p:nvPr>
        </p:nvSpPr>
        <p:spPr>
          <a:xfrm>
            <a:off x="1276055" y="2350017"/>
            <a:ext cx="4775075" cy="1630906"/>
          </a:xfrm>
        </p:spPr>
        <p:txBody>
          <a:bodyPr rtlCol="0">
            <a:normAutofit/>
          </a:bodyPr>
          <a:lstStyle/>
          <a:p>
            <a:r>
              <a:rPr lang="it-IT" sz="2800" b="1" i="0" dirty="0" err="1">
                <a:solidFill>
                  <a:schemeClr val="tx1"/>
                </a:solidFill>
                <a:effectLst/>
                <a:latin typeface="Montserrat" panose="00000500000000000000" pitchFamily="2" charset="0"/>
              </a:rPr>
              <a:t>D.Lgs.</a:t>
            </a:r>
            <a:r>
              <a:rPr lang="it-IT" sz="2800" b="1" i="0" dirty="0">
                <a:solidFill>
                  <a:schemeClr val="tx1"/>
                </a:solidFill>
                <a:effectLst/>
                <a:latin typeface="Montserrat" panose="00000500000000000000" pitchFamily="2" charset="0"/>
              </a:rPr>
              <a:t> 81/08 - Testo Unico sulla sicurezza</a:t>
            </a:r>
            <a:endParaRPr lang="it-IT" sz="2800" b="0" i="0" dirty="0">
              <a:solidFill>
                <a:schemeClr val="tx1"/>
              </a:solidFill>
              <a:effectLst/>
              <a:latin typeface="Montserrat" panose="00000500000000000000" pitchFamily="2" charset="0"/>
            </a:endParaRPr>
          </a:p>
        </p:txBody>
      </p:sp>
      <p:sp>
        <p:nvSpPr>
          <p:cNvPr id="3" name="Sottotitolo 2">
            <a:extLst>
              <a:ext uri="{FF2B5EF4-FFF2-40B4-BE49-F238E27FC236}">
                <a16:creationId xmlns:a16="http://schemas.microsoft.com/office/drawing/2014/main" id="{5C5BFB45-FC34-495C-9C68-F9641246C2EE}"/>
              </a:ext>
            </a:extLst>
          </p:cNvPr>
          <p:cNvSpPr>
            <a:spLocks noGrp="1"/>
          </p:cNvSpPr>
          <p:nvPr>
            <p:ph type="subTitle" idx="1"/>
          </p:nvPr>
        </p:nvSpPr>
        <p:spPr>
          <a:xfrm>
            <a:off x="1276055" y="3990546"/>
            <a:ext cx="4775075" cy="559656"/>
          </a:xfrm>
        </p:spPr>
        <p:txBody>
          <a:bodyPr rtlCol="0">
            <a:normAutofit fontScale="85000" lnSpcReduction="20000"/>
          </a:bodyPr>
          <a:lstStyle/>
          <a:p>
            <a:r>
              <a:rPr lang="it-IT" b="1" i="0" dirty="0">
                <a:solidFill>
                  <a:srgbClr val="E03E2D"/>
                </a:solidFill>
                <a:effectLst/>
                <a:latin typeface="Montserrat" panose="00000500000000000000" pitchFamily="2" charset="0"/>
              </a:rPr>
              <a:t>Testo Unico </a:t>
            </a:r>
            <a:r>
              <a:rPr lang="it-IT" b="1" i="0" dirty="0">
                <a:solidFill>
                  <a:srgbClr val="000000"/>
                </a:solidFill>
                <a:effectLst/>
                <a:latin typeface="Montserrat" panose="00000500000000000000" pitchFamily="2" charset="0"/>
              </a:rPr>
              <a:t>sulla salute e sicurezza dei lavoratori</a:t>
            </a:r>
            <a:endParaRPr lang="it-IT" b="0" i="0" dirty="0">
              <a:solidFill>
                <a:srgbClr val="000000"/>
              </a:solidFill>
              <a:effectLst/>
              <a:latin typeface="Montserrat" panose="00000500000000000000" pitchFamily="2" charset="0"/>
            </a:endParaRPr>
          </a:p>
        </p:txBody>
      </p:sp>
      <p:pic>
        <p:nvPicPr>
          <p:cNvPr id="6" name="Immagine 5">
            <a:extLst>
              <a:ext uri="{FF2B5EF4-FFF2-40B4-BE49-F238E27FC236}">
                <a16:creationId xmlns:a16="http://schemas.microsoft.com/office/drawing/2014/main" id="{E96CBE0B-794B-787E-3C4E-360200E14FBC}"/>
              </a:ext>
            </a:extLst>
          </p:cNvPr>
          <p:cNvPicPr>
            <a:picLocks noChangeAspect="1"/>
          </p:cNvPicPr>
          <p:nvPr/>
        </p:nvPicPr>
        <p:blipFill>
          <a:blip r:embed="rId5"/>
          <a:stretch>
            <a:fillRect/>
          </a:stretch>
        </p:blipFill>
        <p:spPr>
          <a:xfrm>
            <a:off x="5334000" y="-10"/>
            <a:ext cx="6858000" cy="6858000"/>
          </a:xfrm>
          <a:prstGeom prst="rect">
            <a:avLst/>
          </a:prstGeom>
        </p:spPr>
      </p:pic>
      <p:sp>
        <p:nvSpPr>
          <p:cNvPr id="8" name="CasellaDiTesto 7">
            <a:extLst>
              <a:ext uri="{FF2B5EF4-FFF2-40B4-BE49-F238E27FC236}">
                <a16:creationId xmlns:a16="http://schemas.microsoft.com/office/drawing/2014/main" id="{90B0BF06-C326-F0E8-7006-B4687B23A219}"/>
              </a:ext>
            </a:extLst>
          </p:cNvPr>
          <p:cNvSpPr txBox="1"/>
          <p:nvPr/>
        </p:nvSpPr>
        <p:spPr>
          <a:xfrm>
            <a:off x="1018482" y="478751"/>
            <a:ext cx="10658044" cy="830997"/>
          </a:xfrm>
          <a:prstGeom prst="rect">
            <a:avLst/>
          </a:prstGeom>
          <a:noFill/>
        </p:spPr>
        <p:txBody>
          <a:bodyPr wrap="square">
            <a:spAutoFit/>
          </a:bodyPr>
          <a:lstStyle/>
          <a:p>
            <a:r>
              <a:rPr lang="it-IT" sz="4800" b="1" i="0" dirty="0">
                <a:solidFill>
                  <a:srgbClr val="CC0000"/>
                </a:solidFill>
                <a:effectLst/>
                <a:latin typeface="Arial" panose="020B0604020202020204" pitchFamily="34" charset="0"/>
              </a:rPr>
              <a:t>CAPO I - DISPOSIZIONI GENERALI</a:t>
            </a:r>
            <a:endParaRPr lang="it-IT" sz="4800" dirty="0"/>
          </a:p>
        </p:txBody>
      </p:sp>
    </p:spTree>
    <p:extLst>
      <p:ext uri="{BB962C8B-B14F-4D97-AF65-F5344CB8AC3E}">
        <p14:creationId xmlns:p14="http://schemas.microsoft.com/office/powerpoint/2010/main" val="215208291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2E176DFD-3F0C-6CE6-4FEA-E8F683B58789}"/>
              </a:ext>
            </a:extLst>
          </p:cNvPr>
          <p:cNvSpPr txBox="1"/>
          <p:nvPr/>
        </p:nvSpPr>
        <p:spPr>
          <a:xfrm>
            <a:off x="1029274" y="1084414"/>
            <a:ext cx="7557585" cy="3539430"/>
          </a:xfrm>
          <a:prstGeom prst="rect">
            <a:avLst/>
          </a:prstGeom>
          <a:noFill/>
        </p:spPr>
        <p:txBody>
          <a:bodyPr wrap="square">
            <a:spAutoFit/>
          </a:bodyPr>
          <a:lstStyle/>
          <a:p>
            <a:r>
              <a:rPr lang="it-IT" sz="3200" b="0" i="0" dirty="0">
                <a:solidFill>
                  <a:srgbClr val="000000"/>
                </a:solidFill>
                <a:effectLst/>
                <a:latin typeface="Open Sans" panose="020B0606030504020204" pitchFamily="34" charset="0"/>
              </a:rPr>
              <a:t>La legge 81/08, o Testo Unico sulla sicurezza, regola la tutela della salute e della sicurezza dei lavoratori sui luoghi di lavoro; esso è il risultato di un serie di norme in materia di sicurezza che si sono, di volta in volta, susseguite nel tempo.</a:t>
            </a:r>
            <a:endParaRPr lang="it-IT" sz="3200" dirty="0"/>
          </a:p>
        </p:txBody>
      </p:sp>
      <p:pic>
        <p:nvPicPr>
          <p:cNvPr id="11" name="Immagine 10" descr="Immagine che contiene silhouette&#10;&#10;Descrizione generata automaticamente">
            <a:extLst>
              <a:ext uri="{FF2B5EF4-FFF2-40B4-BE49-F238E27FC236}">
                <a16:creationId xmlns:a16="http://schemas.microsoft.com/office/drawing/2014/main" id="{B864A082-F3F1-FC8D-8743-CBBF8F4D1F85}"/>
              </a:ext>
            </a:extLst>
          </p:cNvPr>
          <p:cNvPicPr>
            <a:picLocks noChangeAspect="1"/>
          </p:cNvPicPr>
          <p:nvPr/>
        </p:nvPicPr>
        <p:blipFill>
          <a:blip r:embed="rId6"/>
          <a:stretch>
            <a:fillRect/>
          </a:stretch>
        </p:blipFill>
        <p:spPr>
          <a:xfrm>
            <a:off x="6940327" y="-105685"/>
            <a:ext cx="6858000" cy="6858000"/>
          </a:xfrm>
          <a:prstGeom prst="rect">
            <a:avLst/>
          </a:prstGeom>
        </p:spPr>
      </p:pic>
      <p:pic>
        <p:nvPicPr>
          <p:cNvPr id="12" name="Audio 11">
            <a:hlinkClick r:id="" action="ppaction://media"/>
            <a:extLst>
              <a:ext uri="{FF2B5EF4-FFF2-40B4-BE49-F238E27FC236}">
                <a16:creationId xmlns:a16="http://schemas.microsoft.com/office/drawing/2014/main" id="{B2E6CD4C-FD92-4FBC-E50E-06E9A0D182B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671300" y="6337300"/>
            <a:ext cx="304800" cy="304800"/>
          </a:xfrm>
          <a:prstGeom prst="rect">
            <a:avLst/>
          </a:prstGeom>
        </p:spPr>
      </p:pic>
    </p:spTree>
    <p:extLst>
      <p:ext uri="{BB962C8B-B14F-4D97-AF65-F5344CB8AC3E}">
        <p14:creationId xmlns:p14="http://schemas.microsoft.com/office/powerpoint/2010/main" val="3833773525"/>
      </p:ext>
    </p:extLst>
  </p:cSld>
  <p:clrMapOvr>
    <a:masterClrMapping/>
  </p:clrMapOvr>
  <mc:AlternateContent xmlns:mc="http://schemas.openxmlformats.org/markup-compatibility/2006">
    <mc:Choice xmlns:p14="http://schemas.microsoft.com/office/powerpoint/2010/main" Requires="p14">
      <p:transition spd="slow" p14:dur="2000" advTm="16527"/>
    </mc:Choice>
    <mc:Fallback>
      <p:transition spd="slow" advTm="16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D9A6C7-741B-8C04-A613-9033C97E785D}"/>
              </a:ext>
            </a:extLst>
          </p:cNvPr>
          <p:cNvSpPr>
            <a:spLocks noGrp="1"/>
          </p:cNvSpPr>
          <p:nvPr>
            <p:ph type="title"/>
          </p:nvPr>
        </p:nvSpPr>
        <p:spPr/>
        <p:txBody>
          <a:bodyPr>
            <a:normAutofit fontScale="90000"/>
          </a:bodyPr>
          <a:lstStyle/>
          <a:p>
            <a:r>
              <a:rPr lang="it-IT" b="0" i="0" dirty="0">
                <a:solidFill>
                  <a:srgbClr val="000000"/>
                </a:solidFill>
                <a:effectLst/>
                <a:latin typeface="Montserrat" panose="00000500000000000000" pitchFamily="2" charset="0"/>
              </a:rPr>
              <a:t>Dove trova fondamento il T.U. sicurezza d'lgs 81/08 ? </a:t>
            </a:r>
            <a:br>
              <a:rPr lang="it-IT" b="0" i="0" dirty="0">
                <a:solidFill>
                  <a:srgbClr val="000000"/>
                </a:solidFill>
                <a:effectLst/>
                <a:latin typeface="Montserrat" panose="00000500000000000000" pitchFamily="2" charset="0"/>
              </a:rPr>
            </a:br>
            <a:endParaRPr lang="it-IT" dirty="0"/>
          </a:p>
        </p:txBody>
      </p:sp>
      <p:sp>
        <p:nvSpPr>
          <p:cNvPr id="3" name="Segnaposto contenuto 2">
            <a:extLst>
              <a:ext uri="{FF2B5EF4-FFF2-40B4-BE49-F238E27FC236}">
                <a16:creationId xmlns:a16="http://schemas.microsoft.com/office/drawing/2014/main" id="{EB1FA0D7-ECB2-1C0A-E079-2A16E6E6A475}"/>
              </a:ext>
            </a:extLst>
          </p:cNvPr>
          <p:cNvSpPr>
            <a:spLocks noGrp="1"/>
          </p:cNvSpPr>
          <p:nvPr>
            <p:ph idx="1"/>
          </p:nvPr>
        </p:nvSpPr>
        <p:spPr/>
        <p:txBody>
          <a:bodyPr>
            <a:noAutofit/>
          </a:bodyPr>
          <a:lstStyle/>
          <a:p>
            <a:r>
              <a:rPr lang="it-IT" sz="2000" b="0" i="0" dirty="0">
                <a:solidFill>
                  <a:srgbClr val="000000"/>
                </a:solidFill>
                <a:effectLst/>
                <a:latin typeface="Open Sans" panose="020B0606030504020204" pitchFamily="34" charset="0"/>
              </a:rPr>
              <a:t>Il Testo Unico 81/08 o </a:t>
            </a:r>
            <a:r>
              <a:rPr lang="it-IT" sz="2000" b="0" i="0" dirty="0" err="1">
                <a:solidFill>
                  <a:srgbClr val="000000"/>
                </a:solidFill>
                <a:effectLst/>
                <a:latin typeface="Open Sans" panose="020B0606030504020204" pitchFamily="34" charset="0"/>
              </a:rPr>
              <a:t>d.lgs</a:t>
            </a:r>
            <a:r>
              <a:rPr lang="it-IT" sz="2000" b="0" i="0" dirty="0">
                <a:solidFill>
                  <a:srgbClr val="000000"/>
                </a:solidFill>
                <a:effectLst/>
                <a:latin typeface="Open Sans" panose="020B0606030504020204" pitchFamily="34" charset="0"/>
              </a:rPr>
              <a:t> 81/08, trova il suo fondamento in alcuni principi della Costituzione italiana. Tra questi, va ricordato quello sancito dall'art. 32 del decreto 81/2008, secondo cui il diritto alla salute e all'integrità fisica è un diritto fondamentale dell'uomo. Inoltre, già nell'art. 35 della Carta Costituzionale si garantisce la tutela del lavoro, mentre nell'art. 41 si sostiene come l'iniziativa economica privata, “non può svolgersi in contrasto con l'utilità sociale e in modo da recare danno alla sicurezza, alla libertà, alla dignità umana”.</a:t>
            </a:r>
            <a:endParaRPr lang="it-IT" sz="2000" dirty="0"/>
          </a:p>
        </p:txBody>
      </p:sp>
    </p:spTree>
    <p:extLst>
      <p:ext uri="{BB962C8B-B14F-4D97-AF65-F5344CB8AC3E}">
        <p14:creationId xmlns:p14="http://schemas.microsoft.com/office/powerpoint/2010/main" val="2242683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D9A6C7-741B-8C04-A613-9033C97E785D}"/>
              </a:ext>
            </a:extLst>
          </p:cNvPr>
          <p:cNvSpPr>
            <a:spLocks noGrp="1"/>
          </p:cNvSpPr>
          <p:nvPr>
            <p:ph type="title"/>
          </p:nvPr>
        </p:nvSpPr>
        <p:spPr/>
        <p:txBody>
          <a:bodyPr>
            <a:normAutofit fontScale="90000"/>
          </a:bodyPr>
          <a:lstStyle/>
          <a:p>
            <a:r>
              <a:rPr lang="it-IT" b="0" i="0" dirty="0">
                <a:solidFill>
                  <a:srgbClr val="000000"/>
                </a:solidFill>
                <a:effectLst/>
                <a:latin typeface="Montserrat" panose="00000500000000000000" pitchFamily="2" charset="0"/>
              </a:rPr>
              <a:t>Cosa prevede e che obiettivo ha il Decreto Legislativo 9 aprile 2008 n 81/08 ?</a:t>
            </a:r>
            <a:br>
              <a:rPr lang="it-IT" b="0" i="0" dirty="0">
                <a:solidFill>
                  <a:srgbClr val="000000"/>
                </a:solidFill>
                <a:effectLst/>
                <a:latin typeface="Montserrat" panose="00000500000000000000" pitchFamily="2" charset="0"/>
              </a:rPr>
            </a:br>
            <a:br>
              <a:rPr lang="it-IT" b="0" i="0" dirty="0">
                <a:solidFill>
                  <a:srgbClr val="000000"/>
                </a:solidFill>
                <a:effectLst/>
                <a:latin typeface="Montserrat" panose="00000500000000000000" pitchFamily="2" charset="0"/>
              </a:rPr>
            </a:br>
            <a:endParaRPr lang="it-IT" dirty="0"/>
          </a:p>
        </p:txBody>
      </p:sp>
      <p:sp>
        <p:nvSpPr>
          <p:cNvPr id="3" name="Segnaposto contenuto 2">
            <a:extLst>
              <a:ext uri="{FF2B5EF4-FFF2-40B4-BE49-F238E27FC236}">
                <a16:creationId xmlns:a16="http://schemas.microsoft.com/office/drawing/2014/main" id="{EB1FA0D7-ECB2-1C0A-E079-2A16E6E6A475}"/>
              </a:ext>
            </a:extLst>
          </p:cNvPr>
          <p:cNvSpPr>
            <a:spLocks noGrp="1"/>
          </p:cNvSpPr>
          <p:nvPr>
            <p:ph idx="1"/>
          </p:nvPr>
        </p:nvSpPr>
        <p:spPr/>
        <p:txBody>
          <a:bodyPr>
            <a:noAutofit/>
          </a:bodyPr>
          <a:lstStyle/>
          <a:p>
            <a:r>
              <a:rPr lang="it-IT" sz="2800" b="0" i="0" dirty="0">
                <a:solidFill>
                  <a:srgbClr val="000000"/>
                </a:solidFill>
                <a:effectLst/>
                <a:latin typeface="Open Sans" panose="020B0606030504020204" pitchFamily="34" charset="0"/>
              </a:rPr>
              <a:t>La legge ha avuto come obiettivo quello di stabilire regole, procedure e misure preventive da adottare per rendere più sicuri i luoghi di lavoro, quali essi siano. L’obiettivo è quello di evitare o comunque ridurre al minimo l’esposizione dei lavoratori a rischi legati all’attività lavorativa per evitare infortuni o incidenti o, peggio, contrarre una </a:t>
            </a:r>
            <a:r>
              <a:rPr lang="it-IT" sz="2800" dirty="0">
                <a:solidFill>
                  <a:srgbClr val="000000"/>
                </a:solidFill>
                <a:latin typeface="Open Sans" panose="020B0606030504020204" pitchFamily="34" charset="0"/>
              </a:rPr>
              <a:t>malattia professionale.</a:t>
            </a:r>
          </a:p>
        </p:txBody>
      </p:sp>
    </p:spTree>
    <p:extLst>
      <p:ext uri="{BB962C8B-B14F-4D97-AF65-F5344CB8AC3E}">
        <p14:creationId xmlns:p14="http://schemas.microsoft.com/office/powerpoint/2010/main" val="988669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D9A6C7-741B-8C04-A613-9033C97E785D}"/>
              </a:ext>
            </a:extLst>
          </p:cNvPr>
          <p:cNvSpPr>
            <a:spLocks noGrp="1"/>
          </p:cNvSpPr>
          <p:nvPr>
            <p:ph type="title"/>
          </p:nvPr>
        </p:nvSpPr>
        <p:spPr/>
        <p:txBody>
          <a:bodyPr>
            <a:normAutofit fontScale="90000"/>
          </a:bodyPr>
          <a:lstStyle/>
          <a:p>
            <a:r>
              <a:rPr lang="it-IT" b="0" i="0" dirty="0">
                <a:solidFill>
                  <a:srgbClr val="000000"/>
                </a:solidFill>
                <a:effectLst/>
                <a:latin typeface="Montserrat" panose="00000500000000000000" pitchFamily="2" charset="0"/>
              </a:rPr>
              <a:t>Cosa prevede e che obiettivo ha il Decreto Legislativo 9 aprile 2008 n 81/08 ?</a:t>
            </a:r>
            <a:br>
              <a:rPr lang="it-IT" b="0" i="0" dirty="0">
                <a:solidFill>
                  <a:srgbClr val="000000"/>
                </a:solidFill>
                <a:effectLst/>
                <a:latin typeface="Montserrat" panose="00000500000000000000" pitchFamily="2" charset="0"/>
              </a:rPr>
            </a:br>
            <a:br>
              <a:rPr lang="it-IT" b="0" i="0" dirty="0">
                <a:solidFill>
                  <a:srgbClr val="000000"/>
                </a:solidFill>
                <a:effectLst/>
                <a:latin typeface="Montserrat" panose="00000500000000000000" pitchFamily="2" charset="0"/>
              </a:rPr>
            </a:br>
            <a:endParaRPr lang="it-IT" dirty="0"/>
          </a:p>
        </p:txBody>
      </p:sp>
      <p:sp>
        <p:nvSpPr>
          <p:cNvPr id="5" name="Segnaposto contenuto 4">
            <a:extLst>
              <a:ext uri="{FF2B5EF4-FFF2-40B4-BE49-F238E27FC236}">
                <a16:creationId xmlns:a16="http://schemas.microsoft.com/office/drawing/2014/main" id="{89EBA857-3DB4-BCD3-CC74-7CAAD73D459B}"/>
              </a:ext>
            </a:extLst>
          </p:cNvPr>
          <p:cNvSpPr>
            <a:spLocks noGrp="1"/>
          </p:cNvSpPr>
          <p:nvPr>
            <p:ph idx="1"/>
          </p:nvPr>
        </p:nvSpPr>
        <p:spPr/>
        <p:txBody>
          <a:bodyPr/>
          <a:lstStyle/>
          <a:p>
            <a:r>
              <a:rPr lang="it-IT" sz="2800" dirty="0">
                <a:solidFill>
                  <a:srgbClr val="000000"/>
                </a:solidFill>
                <a:latin typeface="Open Sans" panose="020B0606030504020204" pitchFamily="34" charset="0"/>
              </a:rPr>
              <a:t>Quindi per riassumere “la sicurezza sul lavoro è la condizione di far svolgere a tutti coloro che lavorano, la propria attività lavorativa in sicurezza, senza esporli a rischio di incidenti o malattie professionali”. </a:t>
            </a:r>
          </a:p>
          <a:p>
            <a:r>
              <a:rPr lang="it-IT" sz="2800" dirty="0">
                <a:solidFill>
                  <a:srgbClr val="000000"/>
                </a:solidFill>
                <a:latin typeface="Open Sans" panose="020B0606030504020204" pitchFamily="34" charset="0"/>
              </a:rPr>
              <a:t>Testo fondamentale che si occupa di regolamentare la sicurezza sul lavoro è il Testo Unico in materia di salute e sicurezza sul lavoro (Decreto 81/08).</a:t>
            </a:r>
          </a:p>
        </p:txBody>
      </p:sp>
    </p:spTree>
    <p:extLst>
      <p:ext uri="{BB962C8B-B14F-4D97-AF65-F5344CB8AC3E}">
        <p14:creationId xmlns:p14="http://schemas.microsoft.com/office/powerpoint/2010/main" val="2105641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D9A6C7-741B-8C04-A613-9033C97E785D}"/>
              </a:ext>
            </a:extLst>
          </p:cNvPr>
          <p:cNvSpPr>
            <a:spLocks noGrp="1"/>
          </p:cNvSpPr>
          <p:nvPr>
            <p:ph type="title"/>
          </p:nvPr>
        </p:nvSpPr>
        <p:spPr/>
        <p:txBody>
          <a:bodyPr>
            <a:normAutofit fontScale="90000"/>
          </a:bodyPr>
          <a:lstStyle/>
          <a:p>
            <a:r>
              <a:rPr lang="it-IT" b="0" i="0" dirty="0">
                <a:solidFill>
                  <a:srgbClr val="000000"/>
                </a:solidFill>
                <a:effectLst/>
                <a:latin typeface="Montserrat" panose="00000500000000000000" pitchFamily="2" charset="0"/>
              </a:rPr>
              <a:t>Cosa contiene il testo unico della sicurezza?</a:t>
            </a:r>
            <a:br>
              <a:rPr lang="it-IT" b="0" i="0" dirty="0">
                <a:solidFill>
                  <a:srgbClr val="000000"/>
                </a:solidFill>
                <a:effectLst/>
                <a:latin typeface="Montserrat" panose="00000500000000000000" pitchFamily="2" charset="0"/>
              </a:rPr>
            </a:br>
            <a:br>
              <a:rPr lang="it-IT" b="0" i="0" dirty="0">
                <a:solidFill>
                  <a:srgbClr val="000000"/>
                </a:solidFill>
                <a:effectLst/>
                <a:latin typeface="Montserrat" panose="00000500000000000000" pitchFamily="2" charset="0"/>
              </a:rPr>
            </a:br>
            <a:br>
              <a:rPr lang="it-IT" b="0" i="0" dirty="0">
                <a:solidFill>
                  <a:srgbClr val="000000"/>
                </a:solidFill>
                <a:effectLst/>
                <a:latin typeface="Montserrat" panose="00000500000000000000" pitchFamily="2" charset="0"/>
              </a:rPr>
            </a:br>
            <a:endParaRPr lang="it-IT" dirty="0"/>
          </a:p>
        </p:txBody>
      </p:sp>
      <p:sp>
        <p:nvSpPr>
          <p:cNvPr id="5" name="Segnaposto contenuto 4">
            <a:extLst>
              <a:ext uri="{FF2B5EF4-FFF2-40B4-BE49-F238E27FC236}">
                <a16:creationId xmlns:a16="http://schemas.microsoft.com/office/drawing/2014/main" id="{89EBA857-3DB4-BCD3-CC74-7CAAD73D459B}"/>
              </a:ext>
            </a:extLst>
          </p:cNvPr>
          <p:cNvSpPr>
            <a:spLocks noGrp="1"/>
          </p:cNvSpPr>
          <p:nvPr>
            <p:ph idx="1"/>
          </p:nvPr>
        </p:nvSpPr>
        <p:spPr/>
        <p:txBody>
          <a:bodyPr>
            <a:normAutofit fontScale="92500" lnSpcReduction="20000"/>
          </a:bodyPr>
          <a:lstStyle/>
          <a:p>
            <a:r>
              <a:rPr lang="it-IT" sz="3600" b="0" i="0" dirty="0">
                <a:solidFill>
                  <a:srgbClr val="000000"/>
                </a:solidFill>
                <a:effectLst/>
                <a:latin typeface="Open Sans" panose="020B0606030504020204" pitchFamily="34" charset="0"/>
              </a:rPr>
              <a:t>Il Testo Unico sulla sicurezza elenca le misure generali di tutela del sistema di sicurezza aziendale, che vengono poi integrate dalle misure di sicurezza previste per specifici rischi o settori di attività (es. movimentazione manuale di carichi, videoterminali, agenti fisici, biologici e cancerogeni, etc.).</a:t>
            </a:r>
            <a:endParaRPr lang="it-IT" sz="280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3880669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D9A6C7-741B-8C04-A613-9033C97E785D}"/>
              </a:ext>
            </a:extLst>
          </p:cNvPr>
          <p:cNvSpPr>
            <a:spLocks noGrp="1"/>
          </p:cNvSpPr>
          <p:nvPr>
            <p:ph type="title"/>
          </p:nvPr>
        </p:nvSpPr>
        <p:spPr/>
        <p:txBody>
          <a:bodyPr>
            <a:normAutofit fontScale="90000"/>
          </a:bodyPr>
          <a:lstStyle/>
          <a:p>
            <a:r>
              <a:rPr lang="it-IT" b="0" i="0" dirty="0">
                <a:solidFill>
                  <a:srgbClr val="000000"/>
                </a:solidFill>
                <a:effectLst/>
                <a:latin typeface="Montserrat" panose="00000500000000000000" pitchFamily="2" charset="0"/>
              </a:rPr>
              <a:t>È possibile individuare altri riferimenti legislativi d lgs 81 2008 ?</a:t>
            </a:r>
            <a:br>
              <a:rPr lang="it-IT" b="0" i="0" dirty="0">
                <a:solidFill>
                  <a:srgbClr val="000000"/>
                </a:solidFill>
                <a:effectLst/>
                <a:latin typeface="Montserrat" panose="00000500000000000000" pitchFamily="2" charset="0"/>
              </a:rPr>
            </a:br>
            <a:br>
              <a:rPr lang="it-IT" b="0" i="0" dirty="0">
                <a:solidFill>
                  <a:srgbClr val="000000"/>
                </a:solidFill>
                <a:effectLst/>
                <a:latin typeface="Montserrat" panose="00000500000000000000" pitchFamily="2" charset="0"/>
              </a:rPr>
            </a:br>
            <a:endParaRPr lang="it-IT" dirty="0"/>
          </a:p>
        </p:txBody>
      </p:sp>
      <p:sp>
        <p:nvSpPr>
          <p:cNvPr id="5" name="Segnaposto contenuto 4">
            <a:extLst>
              <a:ext uri="{FF2B5EF4-FFF2-40B4-BE49-F238E27FC236}">
                <a16:creationId xmlns:a16="http://schemas.microsoft.com/office/drawing/2014/main" id="{89EBA857-3DB4-BCD3-CC74-7CAAD73D459B}"/>
              </a:ext>
            </a:extLst>
          </p:cNvPr>
          <p:cNvSpPr>
            <a:spLocks noGrp="1"/>
          </p:cNvSpPr>
          <p:nvPr>
            <p:ph idx="1"/>
          </p:nvPr>
        </p:nvSpPr>
        <p:spPr/>
        <p:txBody>
          <a:bodyPr>
            <a:normAutofit fontScale="55000" lnSpcReduction="20000"/>
          </a:bodyPr>
          <a:lstStyle/>
          <a:p>
            <a:pPr marL="0" indent="0">
              <a:buNone/>
            </a:pPr>
            <a:r>
              <a:rPr lang="it-IT" sz="3600" b="0" i="0" dirty="0">
                <a:solidFill>
                  <a:srgbClr val="000000"/>
                </a:solidFill>
                <a:effectLst/>
                <a:latin typeface="Open Sans" panose="020B0606030504020204" pitchFamily="34" charset="0"/>
              </a:rPr>
              <a:t>Nel </a:t>
            </a:r>
            <a:r>
              <a:rPr lang="it-IT" sz="3600" b="0" i="0" dirty="0" err="1">
                <a:solidFill>
                  <a:srgbClr val="000000"/>
                </a:solidFill>
                <a:effectLst/>
                <a:latin typeface="Open Sans" panose="020B0606030504020204" pitchFamily="34" charset="0"/>
              </a:rPr>
              <a:t>DLgs</a:t>
            </a:r>
            <a:r>
              <a:rPr lang="it-IT" sz="3600" b="0" i="0" dirty="0">
                <a:solidFill>
                  <a:srgbClr val="000000"/>
                </a:solidFill>
                <a:effectLst/>
                <a:latin typeface="Open Sans" panose="020B0606030504020204" pitchFamily="34" charset="0"/>
              </a:rPr>
              <a:t> 81 08 Testo Unico sulla sicurezza è possibile individuare altri riferimenti legislativi. Per esempio, quello all'art. 2050 del Codice civile, che introduce la responsabilità per l'esercizio delle attività pericolose, quando non vengano adottate adeguate misure che proteggano la salute e la sicurezza del lavoro, o all'art. 2087, che impone all'imprenditore di adottare tutte le misure necessarie “a tutelare l'integrità fisica e la personalità morale” dei lavoratori nominando un Medico Competente a cui sarà affidata la Sorveglianza Sanitaria dell'azienda. Infine, per l'art. 40 del Codice penale se un soggetto ha l'obbligo di intervenire e non interviene, i danni che ne conseguono fanno capo a lui.</a:t>
            </a:r>
            <a:endParaRPr lang="it-IT" sz="280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2098252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D9A6C7-741B-8C04-A613-9033C97E785D}"/>
              </a:ext>
            </a:extLst>
          </p:cNvPr>
          <p:cNvSpPr>
            <a:spLocks noGrp="1"/>
          </p:cNvSpPr>
          <p:nvPr>
            <p:ph type="title"/>
          </p:nvPr>
        </p:nvSpPr>
        <p:spPr/>
        <p:txBody>
          <a:bodyPr>
            <a:normAutofit fontScale="90000"/>
          </a:bodyPr>
          <a:lstStyle/>
          <a:p>
            <a:br>
              <a:rPr lang="it-IT" b="0" i="0" dirty="0">
                <a:solidFill>
                  <a:srgbClr val="000000"/>
                </a:solidFill>
                <a:effectLst/>
                <a:latin typeface="Montserrat" panose="00000500000000000000" pitchFamily="2" charset="0"/>
              </a:rPr>
            </a:br>
            <a:r>
              <a:rPr lang="it-IT" b="0" i="0" dirty="0">
                <a:solidFill>
                  <a:srgbClr val="000000"/>
                </a:solidFill>
                <a:effectLst/>
                <a:latin typeface="Montserrat" panose="00000500000000000000" pitchFamily="2" charset="0"/>
              </a:rPr>
              <a:t>storia della normativa in materia di sicurezza nei luoghi di lavoro d lgs 81 08.</a:t>
            </a:r>
            <a:br>
              <a:rPr lang="it-IT" b="0" i="0" dirty="0">
                <a:solidFill>
                  <a:srgbClr val="000000"/>
                </a:solidFill>
                <a:effectLst/>
                <a:latin typeface="Montserrat" panose="00000500000000000000" pitchFamily="2" charset="0"/>
              </a:rPr>
            </a:br>
            <a:br>
              <a:rPr lang="it-IT" b="0" i="0" dirty="0">
                <a:solidFill>
                  <a:srgbClr val="000000"/>
                </a:solidFill>
                <a:effectLst/>
                <a:latin typeface="Montserrat" panose="00000500000000000000" pitchFamily="2" charset="0"/>
              </a:rPr>
            </a:br>
            <a:br>
              <a:rPr lang="it-IT" b="0" i="0" dirty="0">
                <a:solidFill>
                  <a:srgbClr val="000000"/>
                </a:solidFill>
                <a:effectLst/>
                <a:latin typeface="Montserrat" panose="00000500000000000000" pitchFamily="2" charset="0"/>
              </a:rPr>
            </a:br>
            <a:endParaRPr lang="it-IT" dirty="0"/>
          </a:p>
        </p:txBody>
      </p:sp>
      <p:sp>
        <p:nvSpPr>
          <p:cNvPr id="5" name="Segnaposto contenuto 4">
            <a:extLst>
              <a:ext uri="{FF2B5EF4-FFF2-40B4-BE49-F238E27FC236}">
                <a16:creationId xmlns:a16="http://schemas.microsoft.com/office/drawing/2014/main" id="{89EBA857-3DB4-BCD3-CC74-7CAAD73D459B}"/>
              </a:ext>
            </a:extLst>
          </p:cNvPr>
          <p:cNvSpPr>
            <a:spLocks noGrp="1"/>
          </p:cNvSpPr>
          <p:nvPr>
            <p:ph idx="1"/>
          </p:nvPr>
        </p:nvSpPr>
        <p:spPr/>
        <p:txBody>
          <a:bodyPr>
            <a:normAutofit fontScale="47500" lnSpcReduction="20000"/>
          </a:bodyPr>
          <a:lstStyle/>
          <a:p>
            <a:pPr algn="just"/>
            <a:r>
              <a:rPr lang="it-IT" sz="4400" b="0" i="0" dirty="0">
                <a:solidFill>
                  <a:srgbClr val="000000"/>
                </a:solidFill>
                <a:effectLst/>
                <a:latin typeface="Open Sans" panose="020B0606030504020204" pitchFamily="34" charset="0"/>
              </a:rPr>
              <a:t>Nel decreto legislativo 81/2008 tale principio è rintracciabile in quei doveri che ogni figura aziendale ha, al fine di tutelare i lavoratori e il cui mancato ottemperamento può essere punibile tramite precise sanzioni amministrative e penali.</a:t>
            </a:r>
          </a:p>
          <a:p>
            <a:pPr algn="just"/>
            <a:r>
              <a:rPr lang="it-IT" sz="4400" b="0" i="0" dirty="0">
                <a:solidFill>
                  <a:srgbClr val="000000"/>
                </a:solidFill>
                <a:effectLst/>
                <a:latin typeface="Open Sans" panose="020B0606030504020204" pitchFamily="34" charset="0"/>
              </a:rPr>
              <a:t>La prima legge in materia di </a:t>
            </a:r>
            <a:r>
              <a:rPr lang="it-IT" sz="4400" dirty="0">
                <a:solidFill>
                  <a:srgbClr val="000000"/>
                </a:solidFill>
                <a:latin typeface="Open Sans" panose="020B0606030504020204" pitchFamily="34" charset="0"/>
              </a:rPr>
              <a:t>sicurezza sul lavoro </a:t>
            </a:r>
            <a:r>
              <a:rPr lang="it-IT" sz="4400" b="0" i="0" dirty="0">
                <a:solidFill>
                  <a:srgbClr val="000000"/>
                </a:solidFill>
                <a:effectLst/>
                <a:latin typeface="Open Sans" panose="020B0606030504020204" pitchFamily="34" charset="0"/>
              </a:rPr>
              <a:t>risale alla fine del XIX secolo; successivamente si è dovuto attendere la seconda metà degli anni '50 per avere una prima legge sicurezza sul lavoro organica, tramite una serie di decreti presidenziali. Dopodiché è seguito un periodo di lungo silenzio, interrotto solo all'inizio degli anni '70 dallo Statuto dei Lavoratori, nel cui art. 9 i lavoratori sono “chiamati a controllare l'applicazione delle norme per la prevenzione degli infortuni e delle malattie professionali”.</a:t>
            </a:r>
          </a:p>
        </p:txBody>
      </p:sp>
    </p:spTree>
    <p:extLst>
      <p:ext uri="{BB962C8B-B14F-4D97-AF65-F5344CB8AC3E}">
        <p14:creationId xmlns:p14="http://schemas.microsoft.com/office/powerpoint/2010/main" val="373701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fontScale="90000"/>
          </a:bodyPr>
          <a:lstStyle/>
          <a:p>
            <a:r>
              <a:rPr lang="it-IT" b="0" i="0" dirty="0">
                <a:solidFill>
                  <a:srgbClr val="000000"/>
                </a:solidFill>
                <a:effectLst/>
                <a:latin typeface="Montserrat" panose="00000500000000000000" pitchFamily="2" charset="0"/>
              </a:rPr>
              <a:t>I riferimenti normativi riguardanti il Testo Unico di sicurezza sul lavoro</a:t>
            </a:r>
            <a:br>
              <a:rPr lang="it-IT" b="0" i="0" dirty="0">
                <a:solidFill>
                  <a:srgbClr val="000000"/>
                </a:solidFill>
                <a:effectLst/>
                <a:latin typeface="Montserrat" panose="00000500000000000000" pitchFamily="2" charset="0"/>
              </a:rPr>
            </a:br>
            <a:endParaRPr lang="it-IT" dirty="0"/>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p:txBody>
          <a:bodyPr/>
          <a:lstStyle/>
          <a:p>
            <a:pPr algn="l">
              <a:buFont typeface="Arial" panose="020B0604020202020204" pitchFamily="34" charset="0"/>
              <a:buChar char="•"/>
            </a:pPr>
            <a:r>
              <a:rPr lang="it-IT" b="0" i="0" dirty="0">
                <a:solidFill>
                  <a:srgbClr val="000000"/>
                </a:solidFill>
                <a:effectLst/>
                <a:latin typeface="Open Sans" panose="020B0606030504020204" pitchFamily="34" charset="0"/>
              </a:rPr>
              <a:t>Titolo I (art. 1-61) Principi comuni: Disposizioni generali, sistema istituzionale, gestione della prevenzione nei luoghi di lavoro, disposizioni penali;</a:t>
            </a:r>
          </a:p>
          <a:p>
            <a:pPr algn="l">
              <a:buFont typeface="Arial" panose="020B0604020202020204" pitchFamily="34" charset="0"/>
              <a:buChar char="•"/>
            </a:pPr>
            <a:r>
              <a:rPr lang="it-IT" b="0" i="0" dirty="0">
                <a:solidFill>
                  <a:srgbClr val="000000"/>
                </a:solidFill>
                <a:effectLst/>
                <a:latin typeface="Open Sans" panose="020B0606030504020204" pitchFamily="34" charset="0"/>
              </a:rPr>
              <a:t>Titolo II (art. 62-68) Luoghi di lavoro: Disposizioni generali, </a:t>
            </a:r>
            <a:r>
              <a:rPr lang="it-IT" dirty="0">
                <a:solidFill>
                  <a:srgbClr val="000000"/>
                </a:solidFill>
                <a:latin typeface="Open Sans" panose="020B0606030504020204" pitchFamily="34" charset="0"/>
              </a:rPr>
              <a:t>Sanzioni;</a:t>
            </a:r>
          </a:p>
          <a:p>
            <a:pPr algn="l">
              <a:buFont typeface="Arial" panose="020B0604020202020204" pitchFamily="34" charset="0"/>
              <a:buChar char="•"/>
            </a:pPr>
            <a:r>
              <a:rPr lang="it-IT" b="0" i="0" dirty="0">
                <a:solidFill>
                  <a:srgbClr val="000000"/>
                </a:solidFill>
                <a:effectLst/>
                <a:latin typeface="Open Sans" panose="020B0606030504020204" pitchFamily="34" charset="0"/>
              </a:rPr>
              <a:t>Titolo III (art. 69-87) Uso delle attrezzature di lavoro e dei dispositivi di protezione individuale: Uso delle attrezzature di lavoro, uso dei dispositivi di protezione individuale, impianti e apparecchiature elettriche;</a:t>
            </a:r>
          </a:p>
          <a:p>
            <a:pPr algn="l">
              <a:buFont typeface="Arial" panose="020B0604020202020204" pitchFamily="34" charset="0"/>
              <a:buChar char="•"/>
            </a:pPr>
            <a:r>
              <a:rPr lang="it-IT" b="0" i="0" dirty="0">
                <a:solidFill>
                  <a:srgbClr val="000000"/>
                </a:solidFill>
                <a:effectLst/>
                <a:latin typeface="Open Sans" panose="020B0606030504020204" pitchFamily="34" charset="0"/>
              </a:rPr>
              <a:t>Titolo IV (art. 88-160) Cantieri temporanei o mobili: Misure per la salute e sicurezza nei cantieri temporanei e mobili, Norme per la prevenzione degli infortuni sul lavoro nelle costruzioni e nei lavori in quota, sanzioni;</a:t>
            </a:r>
          </a:p>
          <a:p>
            <a:pPr algn="l">
              <a:buFont typeface="Arial" panose="020B0604020202020204" pitchFamily="34" charset="0"/>
              <a:buChar char="•"/>
            </a:pPr>
            <a:r>
              <a:rPr lang="it-IT" b="0" i="0" dirty="0">
                <a:solidFill>
                  <a:srgbClr val="000000"/>
                </a:solidFill>
                <a:effectLst/>
                <a:latin typeface="Open Sans" panose="020B0606030504020204" pitchFamily="34" charset="0"/>
              </a:rPr>
              <a:t>Titolo V (art. 161-166) Segnaletica di salute e sicurezza sul lavoro: Disposizioni generali, sanzioni;</a:t>
            </a:r>
          </a:p>
          <a:p>
            <a:endParaRPr lang="it-IT" dirty="0"/>
          </a:p>
        </p:txBody>
      </p:sp>
    </p:spTree>
    <p:extLst>
      <p:ext uri="{BB962C8B-B14F-4D97-AF65-F5344CB8AC3E}">
        <p14:creationId xmlns:p14="http://schemas.microsoft.com/office/powerpoint/2010/main" val="1304384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fontScale="90000"/>
          </a:bodyPr>
          <a:lstStyle/>
          <a:p>
            <a:r>
              <a:rPr lang="it-IT" b="0" i="0" dirty="0">
                <a:solidFill>
                  <a:srgbClr val="000000"/>
                </a:solidFill>
                <a:effectLst/>
                <a:latin typeface="Montserrat" panose="00000500000000000000" pitchFamily="2" charset="0"/>
              </a:rPr>
              <a:t>I riferimenti normativi riguardanti il Testo Unico di sicurezza sul lavoro</a:t>
            </a:r>
            <a:br>
              <a:rPr lang="it-IT" b="0" i="0" dirty="0">
                <a:solidFill>
                  <a:srgbClr val="000000"/>
                </a:solidFill>
                <a:effectLst/>
                <a:latin typeface="Montserrat" panose="00000500000000000000" pitchFamily="2" charset="0"/>
              </a:rPr>
            </a:br>
            <a:endParaRPr lang="it-IT" dirty="0"/>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p:txBody>
          <a:bodyPr/>
          <a:lstStyle/>
          <a:p>
            <a:pPr algn="l">
              <a:buFont typeface="Arial" panose="020B0604020202020204" pitchFamily="34" charset="0"/>
              <a:buChar char="•"/>
            </a:pPr>
            <a:r>
              <a:rPr lang="it-IT" b="0" i="0" dirty="0">
                <a:solidFill>
                  <a:srgbClr val="000000"/>
                </a:solidFill>
                <a:effectLst/>
                <a:latin typeface="Open Sans" panose="020B0606030504020204" pitchFamily="34" charset="0"/>
              </a:rPr>
              <a:t>Titolo VI (art. 167-171) Movimentazione manuale dei carichi: Disposizioni generali, sanzioni;</a:t>
            </a:r>
          </a:p>
          <a:p>
            <a:pPr algn="l">
              <a:buFont typeface="Arial" panose="020B0604020202020204" pitchFamily="34" charset="0"/>
              <a:buChar char="•"/>
            </a:pPr>
            <a:r>
              <a:rPr lang="it-IT" b="0" i="0" dirty="0">
                <a:solidFill>
                  <a:srgbClr val="000000"/>
                </a:solidFill>
                <a:effectLst/>
                <a:latin typeface="Open Sans" panose="020B0606030504020204" pitchFamily="34" charset="0"/>
              </a:rPr>
              <a:t>Titolo VII (art. 172-179) Attrezzature munite di videoterminali: Disposizioni generali, obblighi del datore di lavoro, dei dirigenti e dei preposti, sanzioni;</a:t>
            </a:r>
          </a:p>
          <a:p>
            <a:pPr algn="l">
              <a:buFont typeface="Arial" panose="020B0604020202020204" pitchFamily="34" charset="0"/>
              <a:buChar char="•"/>
            </a:pPr>
            <a:r>
              <a:rPr lang="it-IT" b="0" i="0" dirty="0">
                <a:solidFill>
                  <a:srgbClr val="000000"/>
                </a:solidFill>
                <a:effectLst/>
                <a:latin typeface="Open Sans" panose="020B0606030504020204" pitchFamily="34" charset="0"/>
              </a:rPr>
              <a:t>Titolo VIII (art. 180-220) Agenti fisici: Disposizioni generali, protezione dei lavoratori contro i rischi di esposizione al rumore durante il lavoro, protezione dei lavoratori dai rischi di esposizione a vibrazioni, protezione dei lavoratori dai rischi di esposizione a campi elettromagnetici, protezione dei lavoratori dai rischi di esposizione a radiazioni ottiche, sanzioni;</a:t>
            </a:r>
          </a:p>
          <a:p>
            <a:endParaRPr lang="it-IT" dirty="0"/>
          </a:p>
        </p:txBody>
      </p:sp>
    </p:spTree>
    <p:extLst>
      <p:ext uri="{BB962C8B-B14F-4D97-AF65-F5344CB8AC3E}">
        <p14:creationId xmlns:p14="http://schemas.microsoft.com/office/powerpoint/2010/main" val="3920792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fontScale="90000"/>
          </a:bodyPr>
          <a:lstStyle/>
          <a:p>
            <a:r>
              <a:rPr lang="it-IT" b="0" i="0" dirty="0">
                <a:solidFill>
                  <a:srgbClr val="000000"/>
                </a:solidFill>
                <a:effectLst/>
                <a:latin typeface="Montserrat" panose="00000500000000000000" pitchFamily="2" charset="0"/>
              </a:rPr>
              <a:t>I riferimenti normativi riguardanti il Testo Unico di sicurezza sul lavoro</a:t>
            </a:r>
            <a:br>
              <a:rPr lang="it-IT" b="0" i="0" dirty="0">
                <a:solidFill>
                  <a:srgbClr val="000000"/>
                </a:solidFill>
                <a:effectLst/>
                <a:latin typeface="Montserrat" panose="00000500000000000000" pitchFamily="2" charset="0"/>
              </a:rPr>
            </a:br>
            <a:endParaRPr lang="it-IT" dirty="0"/>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p:txBody>
          <a:bodyPr/>
          <a:lstStyle/>
          <a:p>
            <a:pPr algn="l">
              <a:buFont typeface="Arial" panose="020B0604020202020204" pitchFamily="34" charset="0"/>
              <a:buChar char="•"/>
            </a:pPr>
            <a:r>
              <a:rPr lang="it-IT" b="0" i="0" dirty="0">
                <a:solidFill>
                  <a:srgbClr val="000000"/>
                </a:solidFill>
                <a:effectLst/>
                <a:latin typeface="Open Sans" panose="020B0606030504020204" pitchFamily="34" charset="0"/>
              </a:rPr>
              <a:t>Titolo IX (art. 221-265) Sostanze pericolose: protezione da agenti chimici, protezione da agenti cancerogeni e mutageni, protezione dai rischi connessi all’esposizione all’amianto, sanzioni;</a:t>
            </a:r>
          </a:p>
          <a:p>
            <a:pPr algn="l">
              <a:buFont typeface="Arial" panose="020B0604020202020204" pitchFamily="34" charset="0"/>
              <a:buChar char="•"/>
            </a:pPr>
            <a:r>
              <a:rPr lang="it-IT" b="0" i="0" dirty="0">
                <a:solidFill>
                  <a:srgbClr val="000000"/>
                </a:solidFill>
                <a:effectLst/>
                <a:latin typeface="Open Sans" panose="020B0606030504020204" pitchFamily="34" charset="0"/>
              </a:rPr>
              <a:t>Titolo X (art. 266-286) Esposizione ad agenti biologici: obblighi del datore di lavoro, sorveglianza sanitaria, sanzioni;</a:t>
            </a:r>
          </a:p>
          <a:p>
            <a:pPr algn="l">
              <a:buFont typeface="Arial" panose="020B0604020202020204" pitchFamily="34" charset="0"/>
              <a:buChar char="•"/>
            </a:pPr>
            <a:r>
              <a:rPr lang="it-IT" b="0" i="0" dirty="0">
                <a:solidFill>
                  <a:srgbClr val="000000"/>
                </a:solidFill>
                <a:effectLst/>
                <a:latin typeface="Open Sans" panose="020B0606030504020204" pitchFamily="34" charset="0"/>
              </a:rPr>
              <a:t>Titolo XI (art. 287-297) Protezione da atmosfere esplosive: disposizioni generali, obblighi del datore di lavoro, </a:t>
            </a:r>
            <a:r>
              <a:rPr lang="it-IT" b="0" i="0" dirty="0">
                <a:solidFill>
                  <a:srgbClr val="000000"/>
                </a:solidFill>
                <a:effectLst/>
                <a:latin typeface="-apple-system"/>
              </a:rPr>
              <a:t>sanzioni;</a:t>
            </a:r>
            <a:endParaRPr lang="it-IT" b="0" i="0" dirty="0">
              <a:solidFill>
                <a:srgbClr val="000000"/>
              </a:solidFill>
              <a:effectLst/>
              <a:latin typeface="Open Sans" panose="020B0606030504020204" pitchFamily="34" charset="0"/>
            </a:endParaRPr>
          </a:p>
          <a:p>
            <a:pPr algn="l">
              <a:buFont typeface="Arial" panose="020B0604020202020204" pitchFamily="34" charset="0"/>
              <a:buChar char="•"/>
            </a:pPr>
            <a:r>
              <a:rPr lang="it-IT" b="0" i="0" dirty="0">
                <a:solidFill>
                  <a:srgbClr val="000000"/>
                </a:solidFill>
                <a:effectLst/>
                <a:latin typeface="Open Sans" panose="020B0606030504020204" pitchFamily="34" charset="0"/>
              </a:rPr>
              <a:t>Titolo XII (art. 298-303) Disposizioni diverse in materia penale e di procedura penale;</a:t>
            </a:r>
          </a:p>
          <a:p>
            <a:pPr algn="l">
              <a:buFont typeface="Arial" panose="020B0604020202020204" pitchFamily="34" charset="0"/>
              <a:buChar char="•"/>
            </a:pPr>
            <a:r>
              <a:rPr lang="it-IT" b="0" i="0" dirty="0">
                <a:solidFill>
                  <a:srgbClr val="000000"/>
                </a:solidFill>
                <a:effectLst/>
                <a:latin typeface="Open Sans" panose="020B0606030504020204" pitchFamily="34" charset="0"/>
              </a:rPr>
              <a:t>Titolo XIII (art. 304-306) Disposizioni finali.</a:t>
            </a:r>
          </a:p>
          <a:p>
            <a:endParaRPr lang="it-IT" dirty="0"/>
          </a:p>
        </p:txBody>
      </p:sp>
    </p:spTree>
    <p:extLst>
      <p:ext uri="{BB962C8B-B14F-4D97-AF65-F5344CB8AC3E}">
        <p14:creationId xmlns:p14="http://schemas.microsoft.com/office/powerpoint/2010/main" val="3628845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fontScale="90000"/>
          </a:bodyPr>
          <a:lstStyle/>
          <a:p>
            <a:r>
              <a:rPr lang="it-IT" b="0" i="0" dirty="0">
                <a:solidFill>
                  <a:srgbClr val="000000"/>
                </a:solidFill>
                <a:effectLst/>
                <a:latin typeface="Montserrat" panose="00000500000000000000" pitchFamily="2" charset="0"/>
              </a:rPr>
              <a:t>I riferimenti normativi riguardanti il Testo Unico di sicurezza sul lavoro</a:t>
            </a:r>
            <a:br>
              <a:rPr lang="it-IT" b="0" i="0" dirty="0">
                <a:solidFill>
                  <a:srgbClr val="000000"/>
                </a:solidFill>
                <a:effectLst/>
                <a:latin typeface="Montserrat" panose="00000500000000000000" pitchFamily="2" charset="0"/>
              </a:rPr>
            </a:br>
            <a:endParaRPr lang="it-IT" dirty="0"/>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p:txBody>
          <a:bodyPr>
            <a:normAutofit/>
          </a:bodyPr>
          <a:lstStyle/>
          <a:p>
            <a:pPr marL="0" indent="0" algn="l">
              <a:buNone/>
            </a:pPr>
            <a:r>
              <a:rPr lang="it-IT" dirty="0">
                <a:solidFill>
                  <a:srgbClr val="000000"/>
                </a:solidFill>
                <a:latin typeface="Montserrat" panose="00000500000000000000" pitchFamily="2" charset="0"/>
              </a:rPr>
              <a:t>La struttura del decreto legislativo 9 aprile 2008 n 81 Segue il seguenti criteri:</a:t>
            </a:r>
          </a:p>
          <a:p>
            <a:pPr algn="l">
              <a:buFont typeface="+mj-lt"/>
              <a:buAutoNum type="arabicPeriod"/>
            </a:pPr>
            <a:r>
              <a:rPr lang="it-IT" dirty="0">
                <a:solidFill>
                  <a:srgbClr val="000000"/>
                </a:solidFill>
                <a:latin typeface="Montserrat" panose="00000500000000000000" pitchFamily="2" charset="0"/>
              </a:rPr>
              <a:t>prima individua i soggetti responsabili</a:t>
            </a:r>
          </a:p>
          <a:p>
            <a:pPr algn="l">
              <a:buFont typeface="+mj-lt"/>
              <a:buAutoNum type="arabicPeriod"/>
            </a:pPr>
            <a:r>
              <a:rPr lang="it-IT" dirty="0">
                <a:solidFill>
                  <a:srgbClr val="000000"/>
                </a:solidFill>
                <a:latin typeface="Montserrat" panose="00000500000000000000" pitchFamily="2" charset="0"/>
              </a:rPr>
              <a:t>poi descrive le misure gestionali e degli adeguamenti tecnici (valutazione dei rischi etc.) necessari per ridurre i rischi lavorativi.</a:t>
            </a:r>
          </a:p>
          <a:p>
            <a:pPr algn="l">
              <a:buFont typeface="+mj-lt"/>
              <a:buAutoNum type="arabicPeriod"/>
            </a:pPr>
            <a:r>
              <a:rPr lang="it-IT" dirty="0">
                <a:solidFill>
                  <a:srgbClr val="000000"/>
                </a:solidFill>
                <a:latin typeface="Montserrat" panose="00000500000000000000" pitchFamily="2" charset="0"/>
              </a:rPr>
              <a:t>alla fine di ciascun titolo sono indicate le sanzioni in caso di inadempienza.</a:t>
            </a:r>
          </a:p>
          <a:p>
            <a:pPr algn="just"/>
            <a:r>
              <a:rPr lang="it-IT" dirty="0">
                <a:solidFill>
                  <a:srgbClr val="000000"/>
                </a:solidFill>
                <a:latin typeface="Montserrat" panose="00000500000000000000" pitchFamily="2" charset="0"/>
              </a:rPr>
              <a:t>Successivamente il legislatore ha riorganizzato il flusso informativo in quattro assi di intervento:</a:t>
            </a:r>
          </a:p>
          <a:p>
            <a:pPr algn="l">
              <a:buFont typeface="+mj-lt"/>
              <a:buAutoNum type="arabicPeriod"/>
            </a:pPr>
            <a:r>
              <a:rPr lang="it-IT" dirty="0">
                <a:solidFill>
                  <a:srgbClr val="000000"/>
                </a:solidFill>
                <a:latin typeface="Montserrat" panose="00000500000000000000" pitchFamily="2" charset="0"/>
              </a:rPr>
              <a:t>Misure generali di tutela;</a:t>
            </a:r>
          </a:p>
          <a:p>
            <a:pPr algn="l">
              <a:buFont typeface="+mj-lt"/>
              <a:buAutoNum type="arabicPeriod"/>
            </a:pPr>
            <a:r>
              <a:rPr lang="it-IT" dirty="0">
                <a:solidFill>
                  <a:srgbClr val="000000"/>
                </a:solidFill>
                <a:latin typeface="Montserrat" panose="00000500000000000000" pitchFamily="2" charset="0"/>
              </a:rPr>
              <a:t>Valutazione dei rischi;</a:t>
            </a:r>
          </a:p>
          <a:p>
            <a:pPr algn="l">
              <a:buFont typeface="+mj-lt"/>
              <a:buAutoNum type="arabicPeriod"/>
            </a:pPr>
            <a:r>
              <a:rPr lang="it-IT" dirty="0">
                <a:solidFill>
                  <a:srgbClr val="000000"/>
                </a:solidFill>
                <a:latin typeface="Montserrat" panose="00000500000000000000" pitchFamily="2" charset="0"/>
              </a:rPr>
              <a:t>Sorveglianza sanitaria;</a:t>
            </a:r>
          </a:p>
          <a:p>
            <a:pPr algn="l">
              <a:buFont typeface="+mj-lt"/>
              <a:buAutoNum type="arabicPeriod"/>
            </a:pPr>
            <a:r>
              <a:rPr lang="it-IT" dirty="0">
                <a:solidFill>
                  <a:srgbClr val="000000"/>
                </a:solidFill>
                <a:latin typeface="Montserrat" panose="00000500000000000000" pitchFamily="2" charset="0"/>
              </a:rPr>
              <a:t>Rspp e </a:t>
            </a:r>
            <a:r>
              <a:rPr lang="it-IT" dirty="0" err="1">
                <a:solidFill>
                  <a:srgbClr val="000000"/>
                </a:solidFill>
                <a:latin typeface="Montserrat" panose="00000500000000000000" pitchFamily="2" charset="0"/>
              </a:rPr>
              <a:t>Rls</a:t>
            </a:r>
            <a:endParaRPr lang="it-IT" dirty="0">
              <a:solidFill>
                <a:srgbClr val="000000"/>
              </a:solidFill>
              <a:latin typeface="Montserrat" panose="00000500000000000000" pitchFamily="2" charset="0"/>
            </a:endParaRPr>
          </a:p>
          <a:p>
            <a:endParaRPr lang="it-IT" dirty="0"/>
          </a:p>
        </p:txBody>
      </p:sp>
    </p:spTree>
    <p:extLst>
      <p:ext uri="{BB962C8B-B14F-4D97-AF65-F5344CB8AC3E}">
        <p14:creationId xmlns:p14="http://schemas.microsoft.com/office/powerpoint/2010/main" val="114992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a:extLst>
              <a:ext uri="{FF2B5EF4-FFF2-40B4-BE49-F238E27FC236}">
                <a16:creationId xmlns:a16="http://schemas.microsoft.com/office/drawing/2014/main" id="{8D9A7E65-62A3-4B59-4EB0-08C9BC606C4E}"/>
              </a:ext>
            </a:extLst>
          </p:cNvPr>
          <p:cNvSpPr>
            <a:spLocks noGrp="1"/>
          </p:cNvSpPr>
          <p:nvPr>
            <p:ph type="ctrTitle"/>
          </p:nvPr>
        </p:nvSpPr>
        <p:spPr>
          <a:xfrm>
            <a:off x="1629103" y="2244830"/>
            <a:ext cx="8933796" cy="2437232"/>
          </a:xfrm>
        </p:spPr>
        <p:txBody>
          <a:bodyPr anchor="ctr">
            <a:normAutofit/>
          </a:bodyPr>
          <a:lstStyle/>
          <a:p>
            <a:r>
              <a:rPr lang="it-IT" sz="6300" b="1" i="0" dirty="0">
                <a:effectLst/>
              </a:rPr>
              <a:t>CAPO I - DISPOSIZIONI GENERALI</a:t>
            </a:r>
            <a:endParaRPr lang="it-IT" sz="6300" dirty="0"/>
          </a:p>
        </p:txBody>
      </p:sp>
      <p:pic>
        <p:nvPicPr>
          <p:cNvPr id="13" name="Immagine 12">
            <a:extLst>
              <a:ext uri="{FF2B5EF4-FFF2-40B4-BE49-F238E27FC236}">
                <a16:creationId xmlns:a16="http://schemas.microsoft.com/office/drawing/2014/main" id="{2FFF869D-23D7-5C6B-A9FD-5E9CA875E350}"/>
              </a:ext>
            </a:extLst>
          </p:cNvPr>
          <p:cNvPicPr>
            <a:picLocks noChangeAspect="1"/>
          </p:cNvPicPr>
          <p:nvPr/>
        </p:nvPicPr>
        <p:blipFill>
          <a:blip r:embed="rId2"/>
          <a:stretch>
            <a:fillRect/>
          </a:stretch>
        </p:blipFill>
        <p:spPr>
          <a:xfrm>
            <a:off x="7757652" y="794836"/>
            <a:ext cx="6063164" cy="6063164"/>
          </a:xfrm>
          <a:prstGeom prst="rect">
            <a:avLst/>
          </a:prstGeom>
        </p:spPr>
      </p:pic>
    </p:spTree>
    <p:extLst>
      <p:ext uri="{BB962C8B-B14F-4D97-AF65-F5344CB8AC3E}">
        <p14:creationId xmlns:p14="http://schemas.microsoft.com/office/powerpoint/2010/main" val="361072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r>
              <a:rPr lang="it-IT" b="1" i="0" dirty="0">
                <a:solidFill>
                  <a:srgbClr val="1C1C1C"/>
                </a:solidFill>
                <a:effectLst/>
                <a:latin typeface="Arial" panose="020B0604020202020204" pitchFamily="34" charset="0"/>
              </a:rPr>
              <a:t>Art. 1. Finalità</a:t>
            </a:r>
            <a:endParaRPr lang="it-IT" dirty="0"/>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p:txBody>
          <a:bodyPr>
            <a:normAutofit/>
          </a:bodyPr>
          <a:lstStyle/>
          <a:p>
            <a:pPr marL="0" indent="0">
              <a:buNone/>
            </a:pPr>
            <a:r>
              <a:rPr lang="it-IT" b="0" i="0" dirty="0">
                <a:solidFill>
                  <a:srgbClr val="333333"/>
                </a:solidFill>
                <a:effectLst/>
                <a:latin typeface="Arial" panose="020B0604020202020204" pitchFamily="34" charset="0"/>
              </a:rPr>
              <a:t>Le disposizioni contenute nel presente decreto legislativo costituiscono attuazione dell'articolo 1 della legge 3 agosto 2007, n. 123, per il riassetto e la riforma delle norme vigenti in materia di salute e sicurezza delle lavoratrici e dei lavoratori nei luoghi di lavoro, mediante il riordino e il coordinamento delle medesime in un unico testo normativo. Il presente decreto legislativo persegue le finalità di cui al presente comma nel rispetto delle normative comunitarie e delle convenzioni internazionali in materia, nonché in conformità all'articolo 117 della Costituzione e agli statuti delle regioni a statuto speciale e delle province autonome di Trento e di Bolzano, e alle relative norme di attuazione, garantendo l'uniformità della tutela delle lavoratrici e dei lavoratori sul territorio nazionale attraverso il rispetto dei livelli essenziali delle prestazioni concernenti i diritti civili e sociali, anche con riguardo alle differenze di genere, di età e alla condizione delle lavoratrici e dei lavoratori immigrati.</a:t>
            </a:r>
          </a:p>
          <a:p>
            <a:pPr marL="0" indent="0">
              <a:buNone/>
            </a:pPr>
            <a:r>
              <a:rPr lang="it-IT" b="0" i="0" dirty="0">
                <a:solidFill>
                  <a:srgbClr val="333333"/>
                </a:solidFill>
                <a:effectLst/>
                <a:latin typeface="Arial" panose="020B0604020202020204" pitchFamily="34" charset="0"/>
              </a:rPr>
              <a:t>In relazione a quanto disposto dall'articolo 117, quinto comma, della Costituzione e dall'articolo 16, comma 3, della legge 4 febbraio 2005, n. 11, le disposizioni del presente decreto legislativo, riguardanti ambiti di competenza legislativa delle regioni e province autonome, si applicano, nell'esercizio del potere sostitutivo dello Stato e con carattere di cedevolezza, nelle regioni e nelle province autonome nelle quali ancora non sia stata adottata la normativa regionale e provinciale e perdono comunque efficacia dalla data di entrata in vigore di quest'ultima, fermi restando i principi fondamentali ai sensi dell'articolo 117, terzo comma , della Costituzione.</a:t>
            </a:r>
            <a:endParaRPr lang="it-IT" dirty="0"/>
          </a:p>
        </p:txBody>
      </p:sp>
    </p:spTree>
    <p:extLst>
      <p:ext uri="{BB962C8B-B14F-4D97-AF65-F5344CB8AC3E}">
        <p14:creationId xmlns:p14="http://schemas.microsoft.com/office/powerpoint/2010/main" val="2232503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5" name="CasellaDiTesto 4">
            <a:extLst>
              <a:ext uri="{FF2B5EF4-FFF2-40B4-BE49-F238E27FC236}">
                <a16:creationId xmlns:a16="http://schemas.microsoft.com/office/drawing/2014/main" id="{F208833F-CD06-9B2D-BF21-7722FEF2AA05}"/>
              </a:ext>
            </a:extLst>
          </p:cNvPr>
          <p:cNvSpPr txBox="1"/>
          <p:nvPr/>
        </p:nvSpPr>
        <p:spPr>
          <a:xfrm>
            <a:off x="722176" y="2118284"/>
            <a:ext cx="10747647" cy="4247317"/>
          </a:xfrm>
          <a:prstGeom prst="rect">
            <a:avLst/>
          </a:prstGeom>
          <a:noFill/>
        </p:spPr>
        <p:txBody>
          <a:bodyPr wrap="square">
            <a:spAutoFit/>
          </a:bodyPr>
          <a:lstStyle/>
          <a:p>
            <a:r>
              <a:rPr lang="it-IT" b="1" i="0" dirty="0">
                <a:solidFill>
                  <a:srgbClr val="333333"/>
                </a:solidFill>
                <a:effectLst/>
                <a:latin typeface="Arial" panose="020B0604020202020204" pitchFamily="34" charset="0"/>
              </a:rPr>
              <a:t>a) «lavoratore»: </a:t>
            </a:r>
            <a:r>
              <a:rPr lang="it-IT" b="0" i="0" dirty="0">
                <a:solidFill>
                  <a:srgbClr val="333333"/>
                </a:solidFill>
                <a:effectLst/>
                <a:latin typeface="Arial" panose="020B0604020202020204" pitchFamily="34" charset="0"/>
              </a:rPr>
              <a:t>persona che, indipendentemente dalla tipologia contrattuale, svolge un'attività lavorativa nell'ambito dell'organizzazione di un datore di lavoro pubblico o privato, con o senza retribuzione, anche al solo fine di apprendere un mestiere, un'arte o una professione, esclusi gli addetti ai servizi domestici e familiari. Al lavoratore così definito è equiparato: il socio lavoratore di cooperativa o di società, anche di fatto, che presta la sua attività per conto delle società e dell'ente stesso; l'associato in partecipazione di cui all'articolo 2549, e seguenti del codice civile; il soggetto beneficiario delle iniziative di tirocini formativi e di orientamento di cui all'articolo 18 della legge 24 giugno 1997, n. 196, e di cui a specifiche disposizioni delle leggi regionali promosse al fine di realizzare momenti di alternanza tra studio e lavoro o di agevolare le scelte professionali mediante la conoscenza diretta del mondo del lavoro; l'allievo degli istituti di istruzione ed universitari e il partecipante ai corsi di formazione professionale nei quali si faccia uso di laboratori, attrezzature di lavoro in genere, agenti chimici, fisici e biologici, ivi comprese le apparecchiature fornite di videoterminali limitatamente ai periodi in cui l'allievo sia effettivamente applicato alla strumentazioni o ai laboratori in questione; i volontari del Corpo nazionale dei vigili del fuoco e della protezione civile; il lavoratore di cui al decreto legislativo 1° dicembre 1997, n. 468, e successive modificazioni;</a:t>
            </a:r>
            <a:endParaRPr lang="it-IT" dirty="0"/>
          </a:p>
        </p:txBody>
      </p:sp>
    </p:spTree>
    <p:extLst>
      <p:ext uri="{BB962C8B-B14F-4D97-AF65-F5344CB8AC3E}">
        <p14:creationId xmlns:p14="http://schemas.microsoft.com/office/powerpoint/2010/main" val="626513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5" name="CasellaDiTesto 4">
            <a:extLst>
              <a:ext uri="{FF2B5EF4-FFF2-40B4-BE49-F238E27FC236}">
                <a16:creationId xmlns:a16="http://schemas.microsoft.com/office/drawing/2014/main" id="{F208833F-CD06-9B2D-BF21-7722FEF2AA05}"/>
              </a:ext>
            </a:extLst>
          </p:cNvPr>
          <p:cNvSpPr txBox="1"/>
          <p:nvPr/>
        </p:nvSpPr>
        <p:spPr>
          <a:xfrm>
            <a:off x="676226" y="1861084"/>
            <a:ext cx="10982756" cy="3046988"/>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b) «datore di lavoro»: </a:t>
            </a:r>
            <a:r>
              <a:rPr lang="it-IT" sz="3200" b="0" i="0" dirty="0">
                <a:solidFill>
                  <a:srgbClr val="333333"/>
                </a:solidFill>
                <a:effectLst/>
                <a:latin typeface="Arial" panose="020B0604020202020204" pitchFamily="34" charset="0"/>
              </a:rPr>
              <a:t>il soggetto titolare del rapporto di lavoro con il lavoratore o, comunque, il soggetto che, secondo il tipo e l'assetto dell'organizzazione nel cui ambito il lavoratore presta la propria attività, ha la responsabilità dell'organizzazione stessa o dell'unità produttiva in quanto esercita i poteri decisionali e di spesa.</a:t>
            </a:r>
            <a:endParaRPr lang="it-IT" sz="3200" dirty="0"/>
          </a:p>
        </p:txBody>
      </p:sp>
      <p:sp>
        <p:nvSpPr>
          <p:cNvPr id="6" name="CasellaDiTesto 5">
            <a:extLst>
              <a:ext uri="{FF2B5EF4-FFF2-40B4-BE49-F238E27FC236}">
                <a16:creationId xmlns:a16="http://schemas.microsoft.com/office/drawing/2014/main" id="{A3565AF8-CF24-4A27-5BBF-C1A68448BB8E}"/>
              </a:ext>
            </a:extLst>
          </p:cNvPr>
          <p:cNvSpPr txBox="1"/>
          <p:nvPr/>
        </p:nvSpPr>
        <p:spPr>
          <a:xfrm>
            <a:off x="676226" y="5012162"/>
            <a:ext cx="10747647" cy="1384995"/>
          </a:xfrm>
          <a:prstGeom prst="rect">
            <a:avLst/>
          </a:prstGeom>
          <a:noFill/>
        </p:spPr>
        <p:txBody>
          <a:bodyPr wrap="square">
            <a:spAutoFit/>
          </a:bodyPr>
          <a:lstStyle/>
          <a:p>
            <a:r>
              <a:rPr lang="it-IT" sz="1400" b="0" i="0" dirty="0">
                <a:solidFill>
                  <a:srgbClr val="333333"/>
                </a:solidFill>
                <a:effectLst/>
                <a:latin typeface="Arial" panose="020B0604020202020204" pitchFamily="34" charset="0"/>
              </a:rPr>
              <a:t>Nelle pubbliche amministrazioni di cui all'articolo 1, comma 2, del decreto legislativo 30 marzo 2001, n. 165, per datore di lavoro si intende il dirigente al quale spettano i poteri di gestione, ovvero il funzionario non avente qualifica dirigenziale, nei soli casi in cui quest'ultimo sia preposto ad un ufficio avente autonomia gestionale, individuato dall'organo di vertice delle singole amministrazioni tenendo conto dell'ubicazione e dell'ambito funzionale degli uffici nei quali viene svolta l'attività, e dotato di autonomi poteri decisionali e di spesa. In caso di omessa individuazione, o di individuazione non conforme ai criteri sopra indicati, il datore di lavoro coincide con l'organo di vertice medesimo;</a:t>
            </a:r>
            <a:endParaRPr lang="it-IT" sz="1400" dirty="0"/>
          </a:p>
        </p:txBody>
      </p:sp>
    </p:spTree>
    <p:extLst>
      <p:ext uri="{BB962C8B-B14F-4D97-AF65-F5344CB8AC3E}">
        <p14:creationId xmlns:p14="http://schemas.microsoft.com/office/powerpoint/2010/main" val="3528362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5" name="CasellaDiTesto 4">
            <a:extLst>
              <a:ext uri="{FF2B5EF4-FFF2-40B4-BE49-F238E27FC236}">
                <a16:creationId xmlns:a16="http://schemas.microsoft.com/office/drawing/2014/main" id="{F208833F-CD06-9B2D-BF21-7722FEF2AA05}"/>
              </a:ext>
            </a:extLst>
          </p:cNvPr>
          <p:cNvSpPr txBox="1"/>
          <p:nvPr/>
        </p:nvSpPr>
        <p:spPr>
          <a:xfrm>
            <a:off x="722176" y="2118284"/>
            <a:ext cx="10747647" cy="1077218"/>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c) «azienda»: </a:t>
            </a:r>
            <a:r>
              <a:rPr lang="it-IT" sz="3200" b="0" i="0" dirty="0">
                <a:solidFill>
                  <a:srgbClr val="333333"/>
                </a:solidFill>
                <a:effectLst/>
                <a:latin typeface="Arial" panose="020B0604020202020204" pitchFamily="34" charset="0"/>
              </a:rPr>
              <a:t>il complesso della struttura organizzata dal datore di lavoro pubblico o privato;</a:t>
            </a:r>
            <a:endParaRPr lang="it-IT" sz="3200" dirty="0"/>
          </a:p>
        </p:txBody>
      </p:sp>
    </p:spTree>
    <p:extLst>
      <p:ext uri="{BB962C8B-B14F-4D97-AF65-F5344CB8AC3E}">
        <p14:creationId xmlns:p14="http://schemas.microsoft.com/office/powerpoint/2010/main" val="362051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6" name="CasellaDiTesto 5">
            <a:extLst>
              <a:ext uri="{FF2B5EF4-FFF2-40B4-BE49-F238E27FC236}">
                <a16:creationId xmlns:a16="http://schemas.microsoft.com/office/drawing/2014/main" id="{7211CB19-B0A9-D914-D0AD-5092BCF50501}"/>
              </a:ext>
            </a:extLst>
          </p:cNvPr>
          <p:cNvSpPr txBox="1"/>
          <p:nvPr/>
        </p:nvSpPr>
        <p:spPr>
          <a:xfrm>
            <a:off x="574372" y="2691484"/>
            <a:ext cx="10862519" cy="2554545"/>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d) «dirigente»: </a:t>
            </a:r>
            <a:r>
              <a:rPr lang="it-IT" sz="3200" b="0" i="0" dirty="0">
                <a:solidFill>
                  <a:srgbClr val="333333"/>
                </a:solidFill>
                <a:effectLst/>
                <a:latin typeface="Arial" panose="020B0604020202020204" pitchFamily="34" charset="0"/>
              </a:rPr>
              <a:t>persona che, in ragione delle competenze professionali e di poteri gerarchici e funzionali adeguati alla natura dell'incarico conferitogli, attua le direttive del datore di lavoro organizzando l'attività lavorativa e vigilando su di essa;</a:t>
            </a:r>
            <a:endParaRPr lang="it-IT" sz="3200" dirty="0"/>
          </a:p>
        </p:txBody>
      </p:sp>
    </p:spTree>
    <p:extLst>
      <p:ext uri="{BB962C8B-B14F-4D97-AF65-F5344CB8AC3E}">
        <p14:creationId xmlns:p14="http://schemas.microsoft.com/office/powerpoint/2010/main" val="1637183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5" name="CasellaDiTesto 4">
            <a:extLst>
              <a:ext uri="{FF2B5EF4-FFF2-40B4-BE49-F238E27FC236}">
                <a16:creationId xmlns:a16="http://schemas.microsoft.com/office/drawing/2014/main" id="{B54B8A96-AE7D-1F36-A969-5D4BE018F076}"/>
              </a:ext>
            </a:extLst>
          </p:cNvPr>
          <p:cNvSpPr txBox="1"/>
          <p:nvPr/>
        </p:nvSpPr>
        <p:spPr>
          <a:xfrm>
            <a:off x="3123434" y="2552985"/>
            <a:ext cx="6246868" cy="1754326"/>
          </a:xfrm>
          <a:prstGeom prst="rect">
            <a:avLst/>
          </a:prstGeom>
          <a:noFill/>
        </p:spPr>
        <p:txBody>
          <a:bodyPr wrap="square">
            <a:spAutoFit/>
          </a:bodyPr>
          <a:lstStyle/>
          <a:p>
            <a:r>
              <a:rPr lang="it-IT" b="1" i="0" dirty="0">
                <a:solidFill>
                  <a:srgbClr val="333333"/>
                </a:solidFill>
                <a:effectLst/>
                <a:latin typeface="Arial" panose="020B0604020202020204" pitchFamily="34" charset="0"/>
              </a:rPr>
              <a:t>e) «preposto»: </a:t>
            </a:r>
            <a:r>
              <a:rPr lang="it-IT" b="0" i="0" dirty="0">
                <a:solidFill>
                  <a:srgbClr val="333333"/>
                </a:solidFill>
                <a:effectLst/>
                <a:latin typeface="Arial" panose="020B0604020202020204" pitchFamily="34" charset="0"/>
              </a:rPr>
              <a:t>persona che, in ragione delle competenze professionali e nei limiti di poteri gerarchici e funzionali adeguati alla natura dell'incarico conferitogli, sovrintende alla attività lavorativa e garantisce l'attuazione delle direttive ricevute, controllandone la corretta esecuzione da parte dei lavoratori ed esercitando un funzionale potere di iniziativa;</a:t>
            </a:r>
            <a:endParaRPr lang="it-IT" dirty="0"/>
          </a:p>
        </p:txBody>
      </p:sp>
    </p:spTree>
    <p:extLst>
      <p:ext uri="{BB962C8B-B14F-4D97-AF65-F5344CB8AC3E}">
        <p14:creationId xmlns:p14="http://schemas.microsoft.com/office/powerpoint/2010/main" val="68527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6" name="CasellaDiTesto 5">
            <a:extLst>
              <a:ext uri="{FF2B5EF4-FFF2-40B4-BE49-F238E27FC236}">
                <a16:creationId xmlns:a16="http://schemas.microsoft.com/office/drawing/2014/main" id="{16107E1F-C400-836F-D518-E2899D1A4068}"/>
              </a:ext>
            </a:extLst>
          </p:cNvPr>
          <p:cNvSpPr txBox="1"/>
          <p:nvPr/>
        </p:nvSpPr>
        <p:spPr>
          <a:xfrm>
            <a:off x="583562" y="1913556"/>
            <a:ext cx="11032534" cy="2554545"/>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f) «responsabile del servizio di prevenzione e protezione»:</a:t>
            </a:r>
            <a:r>
              <a:rPr lang="it-IT" sz="3200" b="0" i="0" dirty="0">
                <a:solidFill>
                  <a:srgbClr val="333333"/>
                </a:solidFill>
                <a:effectLst/>
                <a:latin typeface="Arial" panose="020B0604020202020204" pitchFamily="34" charset="0"/>
              </a:rPr>
              <a:t> persona in possesso delle capacità e dei requisiti professionali di cui all'articolo 32 designata dal datore di lavoro, a cui risponde, per coordinare il servizio di prevenzione e protezione dai rischi;</a:t>
            </a:r>
            <a:endParaRPr lang="it-IT" sz="3200" dirty="0"/>
          </a:p>
        </p:txBody>
      </p:sp>
      <p:sp>
        <p:nvSpPr>
          <p:cNvPr id="7" name="CasellaDiTesto 6">
            <a:extLst>
              <a:ext uri="{FF2B5EF4-FFF2-40B4-BE49-F238E27FC236}">
                <a16:creationId xmlns:a16="http://schemas.microsoft.com/office/drawing/2014/main" id="{2FFF2657-6563-5243-C187-789C67EBFD41}"/>
              </a:ext>
            </a:extLst>
          </p:cNvPr>
          <p:cNvSpPr txBox="1"/>
          <p:nvPr/>
        </p:nvSpPr>
        <p:spPr>
          <a:xfrm>
            <a:off x="500852" y="4700138"/>
            <a:ext cx="11234714" cy="2062103"/>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g) «addetto al servizio di prevenzione e protezione»: </a:t>
            </a:r>
            <a:r>
              <a:rPr lang="it-IT" sz="3200" b="0" i="0" dirty="0">
                <a:solidFill>
                  <a:srgbClr val="333333"/>
                </a:solidFill>
                <a:effectLst/>
                <a:latin typeface="Arial" panose="020B0604020202020204" pitchFamily="34" charset="0"/>
              </a:rPr>
              <a:t>persona in possesso delle capacità e dei requisiti professionali di cui all'articolo 32, facente parte del servizio di cui alla lettera l);</a:t>
            </a:r>
            <a:endParaRPr lang="it-IT" sz="3200" dirty="0"/>
          </a:p>
        </p:txBody>
      </p:sp>
    </p:spTree>
    <p:extLst>
      <p:ext uri="{BB962C8B-B14F-4D97-AF65-F5344CB8AC3E}">
        <p14:creationId xmlns:p14="http://schemas.microsoft.com/office/powerpoint/2010/main" val="1563797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8" name="CasellaDiTesto 7">
            <a:extLst>
              <a:ext uri="{FF2B5EF4-FFF2-40B4-BE49-F238E27FC236}">
                <a16:creationId xmlns:a16="http://schemas.microsoft.com/office/drawing/2014/main" id="{14670D24-3CE5-0704-7C14-F0941674AEC7}"/>
              </a:ext>
            </a:extLst>
          </p:cNvPr>
          <p:cNvSpPr txBox="1"/>
          <p:nvPr/>
        </p:nvSpPr>
        <p:spPr>
          <a:xfrm>
            <a:off x="638701" y="2494594"/>
            <a:ext cx="10857925" cy="4031873"/>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h) «medico competente»: </a:t>
            </a:r>
            <a:r>
              <a:rPr lang="it-IT" sz="3200" b="0" i="0" dirty="0">
                <a:solidFill>
                  <a:srgbClr val="333333"/>
                </a:solidFill>
                <a:effectLst/>
                <a:latin typeface="Arial" panose="020B0604020202020204" pitchFamily="34" charset="0"/>
              </a:rPr>
              <a:t>medico in possesso di uno dei titoli e dei requisiti formativi e professionali di cui all'articolo 38, che collabora, secondo quanto previsto all'articolo 29, comma 1, con il datore di lavoro ai fini della valutazione dei rischi ed è nominato dallo stesso per effettuare la sorveglianza sanitaria e per tutti gli altri compiti di cui al presente decreto;</a:t>
            </a:r>
            <a:br>
              <a:rPr lang="it-IT" sz="3200" dirty="0"/>
            </a:br>
            <a:endParaRPr lang="it-IT" sz="3200" dirty="0"/>
          </a:p>
        </p:txBody>
      </p:sp>
    </p:spTree>
    <p:extLst>
      <p:ext uri="{BB962C8B-B14F-4D97-AF65-F5344CB8AC3E}">
        <p14:creationId xmlns:p14="http://schemas.microsoft.com/office/powerpoint/2010/main" val="2980822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8" name="CasellaDiTesto 7">
            <a:extLst>
              <a:ext uri="{FF2B5EF4-FFF2-40B4-BE49-F238E27FC236}">
                <a16:creationId xmlns:a16="http://schemas.microsoft.com/office/drawing/2014/main" id="{14670D24-3CE5-0704-7C14-F0941674AEC7}"/>
              </a:ext>
            </a:extLst>
          </p:cNvPr>
          <p:cNvSpPr txBox="1"/>
          <p:nvPr/>
        </p:nvSpPr>
        <p:spPr>
          <a:xfrm>
            <a:off x="3151004" y="2494594"/>
            <a:ext cx="6246868" cy="4031873"/>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i) «rappresentante dei lavoratori per la sicurezza»: </a:t>
            </a:r>
            <a:r>
              <a:rPr lang="it-IT" sz="3200" b="0" i="0" dirty="0">
                <a:solidFill>
                  <a:srgbClr val="333333"/>
                </a:solidFill>
                <a:effectLst/>
                <a:latin typeface="Arial" panose="020B0604020202020204" pitchFamily="34" charset="0"/>
              </a:rPr>
              <a:t>persona eletta o designata per rappresentare i lavoratori per quanto concerne gli aspetti della salute e della sicurezza durante il lavoro;</a:t>
            </a:r>
            <a:br>
              <a:rPr lang="it-IT" sz="3200" dirty="0"/>
            </a:br>
            <a:endParaRPr lang="it-IT" sz="3200" dirty="0"/>
          </a:p>
        </p:txBody>
      </p:sp>
    </p:spTree>
    <p:extLst>
      <p:ext uri="{BB962C8B-B14F-4D97-AF65-F5344CB8AC3E}">
        <p14:creationId xmlns:p14="http://schemas.microsoft.com/office/powerpoint/2010/main" val="1711553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5" name="CasellaDiTesto 4">
            <a:extLst>
              <a:ext uri="{FF2B5EF4-FFF2-40B4-BE49-F238E27FC236}">
                <a16:creationId xmlns:a16="http://schemas.microsoft.com/office/drawing/2014/main" id="{224C50DC-688D-2421-F226-82E985EF5DF8}"/>
              </a:ext>
            </a:extLst>
          </p:cNvPr>
          <p:cNvSpPr txBox="1"/>
          <p:nvPr/>
        </p:nvSpPr>
        <p:spPr>
          <a:xfrm>
            <a:off x="918995" y="2829984"/>
            <a:ext cx="10206205" cy="2062103"/>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l) «servizio di prevenzione e protezione dai rischi»: </a:t>
            </a:r>
            <a:r>
              <a:rPr lang="it-IT" sz="3200" b="0" i="0" dirty="0">
                <a:solidFill>
                  <a:srgbClr val="333333"/>
                </a:solidFill>
                <a:effectLst/>
                <a:latin typeface="Arial" panose="020B0604020202020204" pitchFamily="34" charset="0"/>
              </a:rPr>
              <a:t>insieme delle persone, sistemi e mezzi esterni o interni all'azienda finalizzati all'attività di prevenzione e protezione dai rischi professionali per i lavoratori;</a:t>
            </a:r>
            <a:endParaRPr lang="it-IT" sz="3200" dirty="0"/>
          </a:p>
        </p:txBody>
      </p:sp>
    </p:spTree>
    <p:extLst>
      <p:ext uri="{BB962C8B-B14F-4D97-AF65-F5344CB8AC3E}">
        <p14:creationId xmlns:p14="http://schemas.microsoft.com/office/powerpoint/2010/main" val="1562746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8" name="CasellaDiTesto 7">
            <a:extLst>
              <a:ext uri="{FF2B5EF4-FFF2-40B4-BE49-F238E27FC236}">
                <a16:creationId xmlns:a16="http://schemas.microsoft.com/office/drawing/2014/main" id="{56272270-40B2-5FD8-4E73-F923AEFF0FA4}"/>
              </a:ext>
            </a:extLst>
          </p:cNvPr>
          <p:cNvSpPr txBox="1"/>
          <p:nvPr/>
        </p:nvSpPr>
        <p:spPr>
          <a:xfrm>
            <a:off x="781146" y="2675976"/>
            <a:ext cx="10513301" cy="2554545"/>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n) «prevenzione»: </a:t>
            </a:r>
            <a:r>
              <a:rPr lang="it-IT" sz="3200" b="0" i="0" dirty="0">
                <a:solidFill>
                  <a:srgbClr val="333333"/>
                </a:solidFill>
                <a:effectLst/>
                <a:latin typeface="Arial" panose="020B0604020202020204" pitchFamily="34" charset="0"/>
              </a:rPr>
              <a:t>il complesso delle disposizioni o misure necessarie anche secondo la particolarità del lavoro, l'esperienza e la tecnica, per evitare o diminuire i rischi professionali nel rispetto della salute della popolazione e dell'integrità dell'ambiente esterno;</a:t>
            </a:r>
            <a:endParaRPr lang="it-IT" sz="3200" dirty="0"/>
          </a:p>
        </p:txBody>
      </p:sp>
    </p:spTree>
    <p:extLst>
      <p:ext uri="{BB962C8B-B14F-4D97-AF65-F5344CB8AC3E}">
        <p14:creationId xmlns:p14="http://schemas.microsoft.com/office/powerpoint/2010/main" val="599538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5" name="CasellaDiTesto 4">
            <a:extLst>
              <a:ext uri="{FF2B5EF4-FFF2-40B4-BE49-F238E27FC236}">
                <a16:creationId xmlns:a16="http://schemas.microsoft.com/office/drawing/2014/main" id="{0102271A-7102-2473-47BD-6EFDF545DA46}"/>
              </a:ext>
            </a:extLst>
          </p:cNvPr>
          <p:cNvSpPr txBox="1"/>
          <p:nvPr/>
        </p:nvSpPr>
        <p:spPr>
          <a:xfrm>
            <a:off x="3123434" y="2968483"/>
            <a:ext cx="6246868" cy="2554545"/>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o) «salute»: </a:t>
            </a:r>
            <a:r>
              <a:rPr lang="it-IT" sz="3200" b="0" i="0" dirty="0">
                <a:solidFill>
                  <a:srgbClr val="333333"/>
                </a:solidFill>
                <a:effectLst/>
                <a:latin typeface="Arial" panose="020B0604020202020204" pitchFamily="34" charset="0"/>
              </a:rPr>
              <a:t>stato di completo benessere fisico, mentale e sociale, non consistente solo in un'assenza di malattia o d'infermità;</a:t>
            </a:r>
            <a:endParaRPr lang="it-IT" sz="3200" dirty="0"/>
          </a:p>
        </p:txBody>
      </p:sp>
    </p:spTree>
    <p:extLst>
      <p:ext uri="{BB962C8B-B14F-4D97-AF65-F5344CB8AC3E}">
        <p14:creationId xmlns:p14="http://schemas.microsoft.com/office/powerpoint/2010/main" val="825248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8" name="CasellaDiTesto 7">
            <a:extLst>
              <a:ext uri="{FF2B5EF4-FFF2-40B4-BE49-F238E27FC236}">
                <a16:creationId xmlns:a16="http://schemas.microsoft.com/office/drawing/2014/main" id="{A1F93C47-EBCE-5994-7692-118C36662211}"/>
              </a:ext>
            </a:extLst>
          </p:cNvPr>
          <p:cNvSpPr txBox="1"/>
          <p:nvPr/>
        </p:nvSpPr>
        <p:spPr>
          <a:xfrm>
            <a:off x="445713" y="2414486"/>
            <a:ext cx="11197953" cy="3539430"/>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q) «valutazione dei rischi»: </a:t>
            </a:r>
            <a:r>
              <a:rPr lang="it-IT" sz="3200" b="0" i="0" dirty="0">
                <a:solidFill>
                  <a:srgbClr val="333333"/>
                </a:solidFill>
                <a:effectLst/>
                <a:latin typeface="Arial" panose="020B0604020202020204" pitchFamily="34" charset="0"/>
              </a:rPr>
              <a:t>valutazione globale e documentata di tutti i rischi per la salute e sicurezza dei lavoratori presenti nell'ambito dell'organizzazione in cui essi prestano la propria attività, finalizzata ad individuare le adeguate misure di prevenzione e di protezione e ad elaborare il programma delle misure atte a garantire il miglioramento nel tempo dei livelli di salute e sicurezza;</a:t>
            </a:r>
            <a:endParaRPr lang="it-IT" sz="3200" dirty="0"/>
          </a:p>
        </p:txBody>
      </p:sp>
    </p:spTree>
    <p:extLst>
      <p:ext uri="{BB962C8B-B14F-4D97-AF65-F5344CB8AC3E}">
        <p14:creationId xmlns:p14="http://schemas.microsoft.com/office/powerpoint/2010/main" val="1597139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8" name="CasellaDiTesto 7">
            <a:extLst>
              <a:ext uri="{FF2B5EF4-FFF2-40B4-BE49-F238E27FC236}">
                <a16:creationId xmlns:a16="http://schemas.microsoft.com/office/drawing/2014/main" id="{A1F93C47-EBCE-5994-7692-118C36662211}"/>
              </a:ext>
            </a:extLst>
          </p:cNvPr>
          <p:cNvSpPr txBox="1"/>
          <p:nvPr/>
        </p:nvSpPr>
        <p:spPr>
          <a:xfrm>
            <a:off x="3123434" y="2414486"/>
            <a:ext cx="6246868" cy="2062103"/>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r) «pericolo»: </a:t>
            </a:r>
            <a:r>
              <a:rPr lang="it-IT" sz="3200" b="0" i="0" dirty="0">
                <a:solidFill>
                  <a:srgbClr val="333333"/>
                </a:solidFill>
                <a:effectLst/>
                <a:latin typeface="Arial" panose="020B0604020202020204" pitchFamily="34" charset="0"/>
              </a:rPr>
              <a:t>proprietà o qualità intrinseca di un determinato fattore avente il potenziale di causare danni;</a:t>
            </a:r>
            <a:endParaRPr lang="it-IT" sz="3200" dirty="0"/>
          </a:p>
        </p:txBody>
      </p:sp>
    </p:spTree>
    <p:extLst>
      <p:ext uri="{BB962C8B-B14F-4D97-AF65-F5344CB8AC3E}">
        <p14:creationId xmlns:p14="http://schemas.microsoft.com/office/powerpoint/2010/main" val="3960579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5" name="CasellaDiTesto 4">
            <a:extLst>
              <a:ext uri="{FF2B5EF4-FFF2-40B4-BE49-F238E27FC236}">
                <a16:creationId xmlns:a16="http://schemas.microsoft.com/office/drawing/2014/main" id="{E081A259-0037-6330-E10D-2FEE9FE39E3A}"/>
              </a:ext>
            </a:extLst>
          </p:cNvPr>
          <p:cNvSpPr txBox="1"/>
          <p:nvPr/>
        </p:nvSpPr>
        <p:spPr>
          <a:xfrm>
            <a:off x="3123434" y="2829984"/>
            <a:ext cx="6246868" cy="3539430"/>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s) «rischio»: </a:t>
            </a:r>
            <a:r>
              <a:rPr lang="it-IT" sz="3200" b="0" i="0" dirty="0">
                <a:solidFill>
                  <a:srgbClr val="333333"/>
                </a:solidFill>
                <a:effectLst/>
                <a:latin typeface="Arial" panose="020B0604020202020204" pitchFamily="34" charset="0"/>
              </a:rPr>
              <a:t>probabilità di raggiungimento del livello potenziale di danno nelle condizioni di impiego o di esposizione ad un determinato fattore o agente oppure alla loro combinazione;</a:t>
            </a:r>
            <a:endParaRPr lang="it-IT" sz="3200" dirty="0"/>
          </a:p>
        </p:txBody>
      </p:sp>
    </p:spTree>
    <p:extLst>
      <p:ext uri="{BB962C8B-B14F-4D97-AF65-F5344CB8AC3E}">
        <p14:creationId xmlns:p14="http://schemas.microsoft.com/office/powerpoint/2010/main" val="543371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6" name="CasellaDiTesto 5">
            <a:extLst>
              <a:ext uri="{FF2B5EF4-FFF2-40B4-BE49-F238E27FC236}">
                <a16:creationId xmlns:a16="http://schemas.microsoft.com/office/drawing/2014/main" id="{25E227BA-AD55-EA35-0E8C-B199D0114B59}"/>
              </a:ext>
            </a:extLst>
          </p:cNvPr>
          <p:cNvSpPr txBox="1"/>
          <p:nvPr/>
        </p:nvSpPr>
        <p:spPr>
          <a:xfrm>
            <a:off x="3123434" y="2968483"/>
            <a:ext cx="6246868" cy="3046988"/>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t) «unità produttiva»: </a:t>
            </a:r>
            <a:r>
              <a:rPr lang="it-IT" sz="3200" b="0" i="0" dirty="0">
                <a:solidFill>
                  <a:srgbClr val="333333"/>
                </a:solidFill>
                <a:effectLst/>
                <a:latin typeface="Arial" panose="020B0604020202020204" pitchFamily="34" charset="0"/>
              </a:rPr>
              <a:t>stabilimento o struttura finalizzati alla produzione di beni o all'erogazione di servizi, dotati di autonomia finanziaria e tecnico funzionale;</a:t>
            </a:r>
            <a:endParaRPr lang="it-IT" sz="3200" dirty="0"/>
          </a:p>
        </p:txBody>
      </p:sp>
    </p:spTree>
    <p:extLst>
      <p:ext uri="{BB962C8B-B14F-4D97-AF65-F5344CB8AC3E}">
        <p14:creationId xmlns:p14="http://schemas.microsoft.com/office/powerpoint/2010/main" val="117824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5" name="CasellaDiTesto 4">
            <a:extLst>
              <a:ext uri="{FF2B5EF4-FFF2-40B4-BE49-F238E27FC236}">
                <a16:creationId xmlns:a16="http://schemas.microsoft.com/office/drawing/2014/main" id="{0EB4ACFC-F988-72E0-DEF2-3FAB02F5B910}"/>
              </a:ext>
            </a:extLst>
          </p:cNvPr>
          <p:cNvSpPr txBox="1"/>
          <p:nvPr/>
        </p:nvSpPr>
        <p:spPr>
          <a:xfrm>
            <a:off x="1116579" y="2829984"/>
            <a:ext cx="9474838" cy="2554545"/>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u) «norma tecnica»: </a:t>
            </a:r>
            <a:r>
              <a:rPr lang="it-IT" sz="3200" b="0" i="0" dirty="0">
                <a:solidFill>
                  <a:srgbClr val="333333"/>
                </a:solidFill>
                <a:effectLst/>
                <a:latin typeface="Arial" panose="020B0604020202020204" pitchFamily="34" charset="0"/>
              </a:rPr>
              <a:t>specifica tecnica, approvata e pubblicata da un'organizzazione internazionale, da un organismo europeo o da un organismo nazionale di normalizzazione, la cui osservanza non sia obbligatoria;</a:t>
            </a:r>
            <a:endParaRPr lang="it-IT" sz="3200" dirty="0"/>
          </a:p>
        </p:txBody>
      </p:sp>
    </p:spTree>
    <p:extLst>
      <p:ext uri="{BB962C8B-B14F-4D97-AF65-F5344CB8AC3E}">
        <p14:creationId xmlns:p14="http://schemas.microsoft.com/office/powerpoint/2010/main" val="26625866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6" name="CasellaDiTesto 5">
            <a:extLst>
              <a:ext uri="{FF2B5EF4-FFF2-40B4-BE49-F238E27FC236}">
                <a16:creationId xmlns:a16="http://schemas.microsoft.com/office/drawing/2014/main" id="{EF92A2B9-20B7-0E01-8DFC-611F1A8DFFFE}"/>
              </a:ext>
            </a:extLst>
          </p:cNvPr>
          <p:cNvSpPr txBox="1"/>
          <p:nvPr/>
        </p:nvSpPr>
        <p:spPr>
          <a:xfrm>
            <a:off x="712222" y="1961405"/>
            <a:ext cx="10214628" cy="3785652"/>
          </a:xfrm>
          <a:prstGeom prst="rect">
            <a:avLst/>
          </a:prstGeom>
          <a:noFill/>
        </p:spPr>
        <p:txBody>
          <a:bodyPr wrap="square">
            <a:spAutoFit/>
          </a:bodyPr>
          <a:lstStyle/>
          <a:p>
            <a:r>
              <a:rPr lang="it-IT" sz="2400" b="1" i="0" dirty="0">
                <a:solidFill>
                  <a:srgbClr val="333333"/>
                </a:solidFill>
                <a:effectLst/>
                <a:latin typeface="Arial" panose="020B0604020202020204" pitchFamily="34" charset="0"/>
              </a:rPr>
              <a:t>v) «buone prassi»: </a:t>
            </a:r>
            <a:r>
              <a:rPr lang="it-IT" sz="2400" b="0" i="0" dirty="0">
                <a:solidFill>
                  <a:srgbClr val="333333"/>
                </a:solidFill>
                <a:effectLst/>
                <a:latin typeface="Arial" panose="020B0604020202020204" pitchFamily="34" charset="0"/>
              </a:rPr>
              <a:t>soluzioni organizzative o procedurali coerenti con la normativa vigente e con le norme di buona tecnica, adottate volontariamente e finalizzate a promuovere la salute e sicurezza sui luoghi di lavoro attraverso la riduzione dei rischi e il miglioramento delle condizioni di lavoro, elaborate e raccolte dalle regioni, dall'Istituto superiore per la prevenzione e la sicurezza del lavoro ora confluito nell'Istituto nazionale per l'assicurazione contro gli infortuni sul lavoro (INAIL) e dagli organismi paritetici di cui all'articolo 51, validate dalla Commissione consultiva permanente di cui all'articolo 6,, che provvede a assicurarne la più ampia diffusione;</a:t>
            </a:r>
            <a:endParaRPr lang="it-IT" sz="2400" dirty="0"/>
          </a:p>
        </p:txBody>
      </p:sp>
    </p:spTree>
    <p:extLst>
      <p:ext uri="{BB962C8B-B14F-4D97-AF65-F5344CB8AC3E}">
        <p14:creationId xmlns:p14="http://schemas.microsoft.com/office/powerpoint/2010/main" val="41797196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5" name="CasellaDiTesto 4">
            <a:extLst>
              <a:ext uri="{FF2B5EF4-FFF2-40B4-BE49-F238E27FC236}">
                <a16:creationId xmlns:a16="http://schemas.microsoft.com/office/drawing/2014/main" id="{51D88E1F-379C-1874-4D57-E7F2BB1E28A2}"/>
              </a:ext>
            </a:extLst>
          </p:cNvPr>
          <p:cNvSpPr txBox="1"/>
          <p:nvPr/>
        </p:nvSpPr>
        <p:spPr>
          <a:xfrm>
            <a:off x="882235" y="2552985"/>
            <a:ext cx="10058400" cy="3046988"/>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z) «linee guida»: </a:t>
            </a:r>
            <a:r>
              <a:rPr lang="it-IT" sz="3200" b="0" i="0" dirty="0">
                <a:solidFill>
                  <a:srgbClr val="333333"/>
                </a:solidFill>
                <a:effectLst/>
                <a:latin typeface="Arial" panose="020B0604020202020204" pitchFamily="34" charset="0"/>
              </a:rPr>
              <a:t>atti di indirizzo e coordinamento per l'applicazione della normativa in materia di salute e sicurezza predisposti dai Ministeri, dalle regioni, e dall'INAIL e approvati in sede di Conferenza permanente per i rapporti tra lo Stato, le regioni e le province autonome di Trento e di Bolzano;</a:t>
            </a:r>
            <a:endParaRPr lang="it-IT" sz="3200" dirty="0"/>
          </a:p>
        </p:txBody>
      </p:sp>
    </p:spTree>
    <p:extLst>
      <p:ext uri="{BB962C8B-B14F-4D97-AF65-F5344CB8AC3E}">
        <p14:creationId xmlns:p14="http://schemas.microsoft.com/office/powerpoint/2010/main" val="15897977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6" name="CasellaDiTesto 5">
            <a:extLst>
              <a:ext uri="{FF2B5EF4-FFF2-40B4-BE49-F238E27FC236}">
                <a16:creationId xmlns:a16="http://schemas.microsoft.com/office/drawing/2014/main" id="{E30823C6-8CF4-5DEE-22D9-8D79CABD68CB}"/>
              </a:ext>
            </a:extLst>
          </p:cNvPr>
          <p:cNvSpPr txBox="1"/>
          <p:nvPr/>
        </p:nvSpPr>
        <p:spPr>
          <a:xfrm>
            <a:off x="629512" y="2266147"/>
            <a:ext cx="11197953" cy="3539430"/>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aa) «formazione»: </a:t>
            </a:r>
            <a:r>
              <a:rPr lang="it-IT" sz="3200" b="0" i="0" dirty="0">
                <a:solidFill>
                  <a:srgbClr val="333333"/>
                </a:solidFill>
                <a:effectLst/>
                <a:latin typeface="Arial" panose="020B0604020202020204" pitchFamily="34" charset="0"/>
              </a:rPr>
              <a:t>processo educativo attraverso il quale trasferire ai lavoratori ed agli altri soggetti del sistema di prevenzione e protezione aziendale conoscenze e procedure utili alla acquisizione di competenze per lo svolgimento in sicurezza dei rispettivi compiti in azienda e alla identificazione, alla riduzione e alla gestione dei rischi;</a:t>
            </a:r>
            <a:br>
              <a:rPr lang="it-IT" sz="3200" dirty="0"/>
            </a:br>
            <a:endParaRPr lang="it-IT" sz="3200" dirty="0"/>
          </a:p>
        </p:txBody>
      </p:sp>
    </p:spTree>
    <p:extLst>
      <p:ext uri="{BB962C8B-B14F-4D97-AF65-F5344CB8AC3E}">
        <p14:creationId xmlns:p14="http://schemas.microsoft.com/office/powerpoint/2010/main" val="10357450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6" name="CasellaDiTesto 5">
            <a:extLst>
              <a:ext uri="{FF2B5EF4-FFF2-40B4-BE49-F238E27FC236}">
                <a16:creationId xmlns:a16="http://schemas.microsoft.com/office/drawing/2014/main" id="{E30823C6-8CF4-5DEE-22D9-8D79CABD68CB}"/>
              </a:ext>
            </a:extLst>
          </p:cNvPr>
          <p:cNvSpPr txBox="1"/>
          <p:nvPr/>
        </p:nvSpPr>
        <p:spPr>
          <a:xfrm>
            <a:off x="629512" y="2266147"/>
            <a:ext cx="11197953" cy="1569660"/>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bb) «informazione»: </a:t>
            </a:r>
            <a:r>
              <a:rPr lang="it-IT" sz="3200" b="0" i="0" dirty="0">
                <a:solidFill>
                  <a:srgbClr val="333333"/>
                </a:solidFill>
                <a:effectLst/>
                <a:latin typeface="Arial" panose="020B0604020202020204" pitchFamily="34" charset="0"/>
              </a:rPr>
              <a:t>complesso delle attività dirette a fornire conoscenze utili alla identificazione, alla riduzione e alla gestione dei rischi in ambiente di lavoro;</a:t>
            </a:r>
            <a:endParaRPr lang="it-IT" sz="3200" dirty="0"/>
          </a:p>
        </p:txBody>
      </p:sp>
    </p:spTree>
    <p:extLst>
      <p:ext uri="{BB962C8B-B14F-4D97-AF65-F5344CB8AC3E}">
        <p14:creationId xmlns:p14="http://schemas.microsoft.com/office/powerpoint/2010/main" val="1421374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6" name="CasellaDiTesto 5">
            <a:extLst>
              <a:ext uri="{FF2B5EF4-FFF2-40B4-BE49-F238E27FC236}">
                <a16:creationId xmlns:a16="http://schemas.microsoft.com/office/drawing/2014/main" id="{E30823C6-8CF4-5DEE-22D9-8D79CABD68CB}"/>
              </a:ext>
            </a:extLst>
          </p:cNvPr>
          <p:cNvSpPr txBox="1"/>
          <p:nvPr/>
        </p:nvSpPr>
        <p:spPr>
          <a:xfrm>
            <a:off x="629512" y="2266147"/>
            <a:ext cx="11197953" cy="2062103"/>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cc) «addestramento»: </a:t>
            </a:r>
            <a:r>
              <a:rPr lang="it-IT" sz="3200" b="0" i="0" dirty="0">
                <a:solidFill>
                  <a:srgbClr val="333333"/>
                </a:solidFill>
                <a:effectLst/>
                <a:latin typeface="Arial" panose="020B0604020202020204" pitchFamily="34" charset="0"/>
              </a:rPr>
              <a:t>complesso delle attività dirette a fare apprendere ai lavoratori l'uso corretto di attrezzature, macchine, impianti, sostanze, dispositivi, anche di protezione individuale, e le procedure di lavoro;</a:t>
            </a:r>
            <a:endParaRPr lang="it-IT" sz="3200" dirty="0"/>
          </a:p>
        </p:txBody>
      </p:sp>
    </p:spTree>
    <p:extLst>
      <p:ext uri="{BB962C8B-B14F-4D97-AF65-F5344CB8AC3E}">
        <p14:creationId xmlns:p14="http://schemas.microsoft.com/office/powerpoint/2010/main" val="3233796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5" name="CasellaDiTesto 4">
            <a:extLst>
              <a:ext uri="{FF2B5EF4-FFF2-40B4-BE49-F238E27FC236}">
                <a16:creationId xmlns:a16="http://schemas.microsoft.com/office/drawing/2014/main" id="{70D3F6C8-8457-51D6-EDB5-DCBA7F6B8394}"/>
              </a:ext>
            </a:extLst>
          </p:cNvPr>
          <p:cNvSpPr txBox="1"/>
          <p:nvPr/>
        </p:nvSpPr>
        <p:spPr>
          <a:xfrm>
            <a:off x="528423" y="1985922"/>
            <a:ext cx="11014154" cy="4093428"/>
          </a:xfrm>
          <a:prstGeom prst="rect">
            <a:avLst/>
          </a:prstGeom>
          <a:noFill/>
        </p:spPr>
        <p:txBody>
          <a:bodyPr wrap="square">
            <a:spAutoFit/>
          </a:bodyPr>
          <a:lstStyle/>
          <a:p>
            <a:r>
              <a:rPr lang="it-IT" sz="3600" b="1" i="0" dirty="0" err="1">
                <a:solidFill>
                  <a:srgbClr val="333333"/>
                </a:solidFill>
                <a:effectLst/>
                <a:latin typeface="Arial" panose="020B0604020202020204" pitchFamily="34" charset="0"/>
              </a:rPr>
              <a:t>dd</a:t>
            </a:r>
            <a:r>
              <a:rPr lang="it-IT" sz="3600" b="1" i="0" dirty="0">
                <a:solidFill>
                  <a:srgbClr val="333333"/>
                </a:solidFill>
                <a:effectLst/>
                <a:latin typeface="Arial" panose="020B0604020202020204" pitchFamily="34" charset="0"/>
              </a:rPr>
              <a:t>) «modello di organizzazione e di gestione»: </a:t>
            </a:r>
            <a:r>
              <a:rPr lang="it-IT" sz="3200" b="0" i="0" dirty="0">
                <a:solidFill>
                  <a:srgbClr val="333333"/>
                </a:solidFill>
                <a:effectLst/>
                <a:latin typeface="Arial" panose="020B0604020202020204" pitchFamily="34" charset="0"/>
              </a:rPr>
              <a:t>modello organizzativo e gestionale per la definizione e l'attuazione di una politica aziendale per la salute e sicurezza, ai sensi dell'articolo 6, comma 1, lettera a), del decreto legislativo 8 giugno 2001, n. 231, idoneo a prevenire i reati di cui agli articoli 589 e 590, terzo comma, del codice penale, commessi con violazione delle norme antinfortunistiche e sulla tutela della salute sul lavoro;</a:t>
            </a:r>
            <a:endParaRPr lang="it-IT" sz="3200" dirty="0"/>
          </a:p>
        </p:txBody>
      </p:sp>
    </p:spTree>
    <p:extLst>
      <p:ext uri="{BB962C8B-B14F-4D97-AF65-F5344CB8AC3E}">
        <p14:creationId xmlns:p14="http://schemas.microsoft.com/office/powerpoint/2010/main" val="161390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6" name="CasellaDiTesto 5">
            <a:extLst>
              <a:ext uri="{FF2B5EF4-FFF2-40B4-BE49-F238E27FC236}">
                <a16:creationId xmlns:a16="http://schemas.microsoft.com/office/drawing/2014/main" id="{B36FC891-782A-BCE2-6BA8-5EFE13281BCF}"/>
              </a:ext>
            </a:extLst>
          </p:cNvPr>
          <p:cNvSpPr txBox="1"/>
          <p:nvPr/>
        </p:nvSpPr>
        <p:spPr>
          <a:xfrm>
            <a:off x="629511" y="2072507"/>
            <a:ext cx="11156599" cy="4093428"/>
          </a:xfrm>
          <a:prstGeom prst="rect">
            <a:avLst/>
          </a:prstGeom>
          <a:noFill/>
        </p:spPr>
        <p:txBody>
          <a:bodyPr wrap="square">
            <a:spAutoFit/>
          </a:bodyPr>
          <a:lstStyle/>
          <a:p>
            <a:r>
              <a:rPr lang="it-IT" sz="3600" b="1" i="0" dirty="0" err="1">
                <a:solidFill>
                  <a:srgbClr val="333333"/>
                </a:solidFill>
                <a:effectLst/>
                <a:latin typeface="Arial" panose="020B0604020202020204" pitchFamily="34" charset="0"/>
              </a:rPr>
              <a:t>ee</a:t>
            </a:r>
            <a:r>
              <a:rPr lang="it-IT" sz="3600" b="1" i="0" dirty="0">
                <a:solidFill>
                  <a:srgbClr val="333333"/>
                </a:solidFill>
                <a:effectLst/>
                <a:latin typeface="Arial" panose="020B0604020202020204" pitchFamily="34" charset="0"/>
              </a:rPr>
              <a:t>) «organismi paritetici»: </a:t>
            </a:r>
            <a:r>
              <a:rPr lang="it-IT" sz="2800" b="0" i="0" dirty="0">
                <a:solidFill>
                  <a:srgbClr val="333333"/>
                </a:solidFill>
                <a:effectLst/>
                <a:latin typeface="Arial" panose="020B0604020202020204" pitchFamily="34" charset="0"/>
              </a:rPr>
              <a:t>organismi costituiti a iniziativa di una o più associazioni dei datori e dei prestatori di lavoro comparativamente più rappresentative sul piano nazionale, quali sedi privilegiate per: la programmazione di attività formative e l'elaborazione e la raccolta di buone prassi a fini prevenzionistici; lo sviluppo di azioni inerenti alla salute e alla sicurezza sul lavoro; l'assistenza alle imprese finalizzata all'attuazione degli adempimenti in materia; ogni altra attività o funzione assegnata loro dalla legge o dai contratti collettivi di riferimento;</a:t>
            </a:r>
            <a:endParaRPr lang="it-IT" sz="2800" dirty="0"/>
          </a:p>
        </p:txBody>
      </p:sp>
    </p:spTree>
    <p:extLst>
      <p:ext uri="{BB962C8B-B14F-4D97-AF65-F5344CB8AC3E}">
        <p14:creationId xmlns:p14="http://schemas.microsoft.com/office/powerpoint/2010/main" val="40991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p:txBody>
          <a:bodyPr>
            <a:normAutofit/>
          </a:bodyPr>
          <a:lstStyle/>
          <a:p>
            <a:pPr algn="ctr"/>
            <a:r>
              <a:rPr lang="it-IT" b="1" i="0" dirty="0">
                <a:solidFill>
                  <a:srgbClr val="1C1C1C"/>
                </a:solidFill>
                <a:effectLst/>
                <a:latin typeface="Arial" panose="020B0604020202020204" pitchFamily="34" charset="0"/>
              </a:rPr>
              <a:t>Art. 2. Definizioni</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2436102" y="1593078"/>
            <a:ext cx="10058400" cy="525206"/>
          </a:xfrm>
        </p:spPr>
        <p:txBody>
          <a:bodyPr>
            <a:normAutofit/>
          </a:bodyPr>
          <a:lstStyle/>
          <a:p>
            <a:pPr marL="0" indent="0">
              <a:buNone/>
            </a:pPr>
            <a:r>
              <a:rPr lang="it-IT" b="0" i="0" dirty="0">
                <a:solidFill>
                  <a:srgbClr val="333333"/>
                </a:solidFill>
                <a:effectLst/>
                <a:latin typeface="Arial" panose="020B0604020202020204" pitchFamily="34" charset="0"/>
              </a:rPr>
              <a:t>Ai fini ed agli effetti delle disposizioni di cui al presente decreto legislativo si intende per:</a:t>
            </a:r>
            <a:endParaRPr lang="it-IT" dirty="0"/>
          </a:p>
        </p:txBody>
      </p:sp>
      <p:sp>
        <p:nvSpPr>
          <p:cNvPr id="5" name="CasellaDiTesto 4">
            <a:extLst>
              <a:ext uri="{FF2B5EF4-FFF2-40B4-BE49-F238E27FC236}">
                <a16:creationId xmlns:a16="http://schemas.microsoft.com/office/drawing/2014/main" id="{33234D41-0C43-0B68-7274-F474C5F386F4}"/>
              </a:ext>
            </a:extLst>
          </p:cNvPr>
          <p:cNvSpPr txBox="1"/>
          <p:nvPr/>
        </p:nvSpPr>
        <p:spPr>
          <a:xfrm>
            <a:off x="873045" y="2829984"/>
            <a:ext cx="10118135" cy="2862322"/>
          </a:xfrm>
          <a:prstGeom prst="rect">
            <a:avLst/>
          </a:prstGeom>
          <a:noFill/>
        </p:spPr>
        <p:txBody>
          <a:bodyPr wrap="square">
            <a:spAutoFit/>
          </a:bodyPr>
          <a:lstStyle/>
          <a:p>
            <a:r>
              <a:rPr lang="it-IT" sz="3600" b="1" i="0" dirty="0">
                <a:solidFill>
                  <a:srgbClr val="333333"/>
                </a:solidFill>
                <a:effectLst/>
                <a:latin typeface="Arial" panose="020B0604020202020204" pitchFamily="34" charset="0"/>
              </a:rPr>
              <a:t>ff) «responsabilità sociale delle imprese»: </a:t>
            </a:r>
            <a:r>
              <a:rPr lang="it-IT" sz="3600" b="0" i="0" dirty="0">
                <a:solidFill>
                  <a:srgbClr val="333333"/>
                </a:solidFill>
                <a:effectLst/>
                <a:latin typeface="Arial" panose="020B0604020202020204" pitchFamily="34" charset="0"/>
              </a:rPr>
              <a:t>integrazione volontaria delle preoccupazioni sociali ed ecologiche delle aziende e organizzazioni nelle loro attività commerciali e nei loro rapporti con le parti interessate.</a:t>
            </a:r>
            <a:endParaRPr lang="it-IT" sz="3600" dirty="0"/>
          </a:p>
        </p:txBody>
      </p:sp>
    </p:spTree>
    <p:extLst>
      <p:ext uri="{BB962C8B-B14F-4D97-AF65-F5344CB8AC3E}">
        <p14:creationId xmlns:p14="http://schemas.microsoft.com/office/powerpoint/2010/main" val="3365374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66800" y="62492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3" name="Segnaposto contenuto 2">
            <a:extLst>
              <a:ext uri="{FF2B5EF4-FFF2-40B4-BE49-F238E27FC236}">
                <a16:creationId xmlns:a16="http://schemas.microsoft.com/office/drawing/2014/main" id="{D2AE99C2-1D7C-5882-DAE1-AA88F63F0821}"/>
              </a:ext>
            </a:extLst>
          </p:cNvPr>
          <p:cNvSpPr>
            <a:spLocks noGrp="1"/>
          </p:cNvSpPr>
          <p:nvPr>
            <p:ph idx="1"/>
          </p:nvPr>
        </p:nvSpPr>
        <p:spPr>
          <a:xfrm>
            <a:off x="938607" y="1694165"/>
            <a:ext cx="10058400" cy="525206"/>
          </a:xfrm>
        </p:spPr>
        <p:txBody>
          <a:bodyPr>
            <a:noAutofit/>
          </a:bodyPr>
          <a:lstStyle/>
          <a:p>
            <a:pPr marL="0" indent="0" algn="ctr">
              <a:buNone/>
            </a:pPr>
            <a:r>
              <a:rPr lang="it-IT" sz="6000" b="0" i="0" dirty="0">
                <a:solidFill>
                  <a:srgbClr val="FF0000"/>
                </a:solidFill>
                <a:effectLst/>
                <a:latin typeface="Arial" panose="020B0604020202020204" pitchFamily="34" charset="0"/>
              </a:rPr>
              <a:t>Il presente decreto legislativo si applica a tutti i settori di attività, privati e pubblici, e a tutte le tipologie di rischio.</a:t>
            </a:r>
            <a:endParaRPr lang="it-IT" sz="6000" dirty="0">
              <a:solidFill>
                <a:srgbClr val="FF0000"/>
              </a:solidFill>
            </a:endParaRPr>
          </a:p>
        </p:txBody>
      </p:sp>
    </p:spTree>
    <p:extLst>
      <p:ext uri="{BB962C8B-B14F-4D97-AF65-F5344CB8AC3E}">
        <p14:creationId xmlns:p14="http://schemas.microsoft.com/office/powerpoint/2010/main" val="1276918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9" name="CasellaDiTesto 8">
            <a:extLst>
              <a:ext uri="{FF2B5EF4-FFF2-40B4-BE49-F238E27FC236}">
                <a16:creationId xmlns:a16="http://schemas.microsoft.com/office/drawing/2014/main" id="{F2C2FB70-C510-B4E8-5B46-D47114377B18}"/>
              </a:ext>
            </a:extLst>
          </p:cNvPr>
          <p:cNvSpPr txBox="1"/>
          <p:nvPr/>
        </p:nvSpPr>
        <p:spPr>
          <a:xfrm>
            <a:off x="401982" y="1641334"/>
            <a:ext cx="11224592" cy="3970318"/>
          </a:xfrm>
          <a:prstGeom prst="rect">
            <a:avLst/>
          </a:prstGeom>
          <a:noFill/>
        </p:spPr>
        <p:txBody>
          <a:bodyPr wrap="square">
            <a:spAutoFit/>
          </a:bodyPr>
          <a:lstStyle/>
          <a:p>
            <a:r>
              <a:rPr lang="it-IT" sz="1200" b="1" i="0" dirty="0">
                <a:solidFill>
                  <a:srgbClr val="333333"/>
                </a:solidFill>
                <a:effectLst/>
                <a:latin typeface="Arial" panose="020B0604020202020204" pitchFamily="34" charset="0"/>
              </a:rPr>
              <a:t>Nei riguardi delle Forze armate e di Polizia, del Dipartimento dei vigili del fuoco, del soccorso pubblico e della difesa civile, dei servizi di protezione civile, nonché nell'ambito delle strutture giudiziarie, penitenziarie, di quelle destinate per finalità istituzionali alle attività degli organi con compiti in materia di ordine e sicurezza pubblica, delle università, degli istituti di istruzione universitaria, delle istituzioni dell'alta formazione artistica e coreutica, degli istituti di istruzione ed educazione di ogni ordine e grado, dei coltivatori diretti del fondo, degli artigiani e dei piccoli commercianti, degli uffici all’estero di cui all’articolo 30 del d.P.R. 5 gennaio 1967, n. 18, e dei mezzi di trasporto aerei e marittimi, le disposizioni del presente decreto legislativo sono applicate tenendo conto delle effettive particolari esigenze connesse al servizio espletato o alle peculiarità organizzative ivi comprese quelle per la tutela della salute e sicurezza del personale nel corso di operazioni ed attività condotte dalla Forze armate, compresa l’Arma dei carabinieri, nonché dalle altre Forze di polizia e dal Corpo dei vigili del fuoco, nonché dal Dipartimento della protezione civile fuori dal territorio nazionale</a:t>
            </a:r>
            <a:r>
              <a:rPr lang="it-IT" sz="1200" b="0" i="0" dirty="0">
                <a:solidFill>
                  <a:srgbClr val="333333"/>
                </a:solidFill>
                <a:effectLst/>
                <a:latin typeface="Arial" panose="020B0604020202020204" pitchFamily="34" charset="0"/>
              </a:rPr>
              <a:t>, individuate entro ventiquattro mesi dalla data di entrata in vigore del presente decreto legislativo con decreti emanati, ai sensi dell’articolo 17, comma 3, della legge 23 agosto 1988, n. 400, dai Ministri competenti di concerto con i Ministri del lavoro e della previdenza sociale, della salute e per le riforme e le innovazioni nella pubblica amministrazione, acquisito il parere della Conferenza permanente per i rapporti tra lo Stato, le regioni e le province autonome di Trento e di Bolzano, sentite le organizzazioni sindacali comparativamente più rappresentative sul piano nazionale nonché, relativamente agli schemi di decreti di interesse delle Forze armate, compresa l'Arma dei carabinieri ed il Corpo della Guardia di finanza, gli organismi a livello nazionale rappresentativi del personale militare; analogamente si provvede per quanto riguarda gli archivi, le biblioteche e i musei solo nel caso siano sottoposti a particolari vincoli di tutela dei beni artistici storici e culturali. Con i successivi decreti, da emanare entro cinquantacinque mesi dalla data di entrata in vigore del presente decreto, ai sensi dell'articolo 17, comma 3, della legge 23 agosto 1988, n. 400, su proposta dei Ministri competenti, di concerto con i Ministri del lavoro e della previdenza sociale e della salute, acquisito il parere della Conferenza permanente per i rapporti tra lo Stato, le regioni e le province autonome di Trento e di Bolzano, si provvede a dettare le disposizioni necessarie a consentire il coordinamento con la disciplina recata dal presente decreto della normativa relativa alle attività lavorative a bordo delle navi, di cui al decreto legislativo 27 luglio 1999, n. 271, in ambito portuale, di cui al decreto legislativo 27 luglio 1999, n. 272, e per il settore delle navi da pesca, di cui al decreto legislativo 17 agosto 1999, n. 298, e l'armonizzazione delle disposizioni tecniche di cui ai titoli dal II al XII del medesimo decreto con la disciplina in tema di trasporto ferroviario contenuta nella legge 26 aprile 1974, n. 191, e relativi decreti di attuazione.</a:t>
            </a:r>
            <a:endParaRPr lang="it-IT" sz="1200" dirty="0"/>
          </a:p>
        </p:txBody>
      </p:sp>
    </p:spTree>
    <p:extLst>
      <p:ext uri="{BB962C8B-B14F-4D97-AF65-F5344CB8AC3E}">
        <p14:creationId xmlns:p14="http://schemas.microsoft.com/office/powerpoint/2010/main" val="14176011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4" name="CasellaDiTesto 3">
            <a:extLst>
              <a:ext uri="{FF2B5EF4-FFF2-40B4-BE49-F238E27FC236}">
                <a16:creationId xmlns:a16="http://schemas.microsoft.com/office/drawing/2014/main" id="{CD8275F7-0450-7C04-EF31-E3591AA58EF0}"/>
              </a:ext>
            </a:extLst>
          </p:cNvPr>
          <p:cNvSpPr txBox="1"/>
          <p:nvPr/>
        </p:nvSpPr>
        <p:spPr>
          <a:xfrm>
            <a:off x="454990" y="2064940"/>
            <a:ext cx="10999305" cy="2031325"/>
          </a:xfrm>
          <a:prstGeom prst="rect">
            <a:avLst/>
          </a:prstGeom>
          <a:noFill/>
        </p:spPr>
        <p:txBody>
          <a:bodyPr wrap="square">
            <a:spAutoFit/>
          </a:bodyPr>
          <a:lstStyle/>
          <a:p>
            <a:r>
              <a:rPr lang="it-IT" b="0" i="0" dirty="0">
                <a:solidFill>
                  <a:srgbClr val="333333"/>
                </a:solidFill>
                <a:effectLst/>
                <a:latin typeface="Arial" panose="020B0604020202020204" pitchFamily="34" charset="0"/>
              </a:rPr>
              <a:t>Nei riguardi delle cooperative sociali di cui alla legge 8 novembre 1991, n. 381, e delle organizzazioni di volontariato della protezione civile, ivi compresi i volontari della Croce Rossa Italiana e del Corpo Nazionale soccorso alpino e speleologico, e i volontari dei vigili del fuoco, le disposizioni del presente decreto legislativo sono applicate tenendo conto delle particolari modalità di svolgimento delle rispettive attività, individuate entro il 31 dicembre 2010 con decreto del Ministero del lavoro, della salute e delle politiche sociali, di concerto con il Dipartimento della protezione civile e il Ministero dell’interno, sentita la Commissione consultiva permanente per la salute e sicurezza sul lavoro.</a:t>
            </a:r>
            <a:endParaRPr lang="it-IT" dirty="0"/>
          </a:p>
        </p:txBody>
      </p:sp>
    </p:spTree>
    <p:extLst>
      <p:ext uri="{BB962C8B-B14F-4D97-AF65-F5344CB8AC3E}">
        <p14:creationId xmlns:p14="http://schemas.microsoft.com/office/powerpoint/2010/main" val="24495697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5" name="CasellaDiTesto 4">
            <a:extLst>
              <a:ext uri="{FF2B5EF4-FFF2-40B4-BE49-F238E27FC236}">
                <a16:creationId xmlns:a16="http://schemas.microsoft.com/office/drawing/2014/main" id="{E9008CF0-F22D-C907-1F87-2B18BB5C7381}"/>
              </a:ext>
            </a:extLst>
          </p:cNvPr>
          <p:cNvSpPr txBox="1"/>
          <p:nvPr/>
        </p:nvSpPr>
        <p:spPr>
          <a:xfrm>
            <a:off x="728870" y="2829940"/>
            <a:ext cx="9983304" cy="2554545"/>
          </a:xfrm>
          <a:prstGeom prst="rect">
            <a:avLst/>
          </a:prstGeom>
          <a:noFill/>
        </p:spPr>
        <p:txBody>
          <a:bodyPr wrap="square">
            <a:spAutoFit/>
          </a:bodyPr>
          <a:lstStyle/>
          <a:p>
            <a:r>
              <a:rPr lang="it-IT" sz="3200" b="1" i="0" dirty="0">
                <a:solidFill>
                  <a:srgbClr val="333333"/>
                </a:solidFill>
                <a:effectLst/>
                <a:latin typeface="Arial" panose="020B0604020202020204" pitchFamily="34" charset="0"/>
              </a:rPr>
              <a:t>Il presente decreto legislativo si applica a tutti i lavoratori e lavoratrici, subordinati e autonomi, nonché ai soggetti ad essi equiparati, fermo restando quanto previsto dai commi successivi del presente articolo.</a:t>
            </a:r>
            <a:endParaRPr lang="it-IT" sz="3200" b="1" dirty="0"/>
          </a:p>
        </p:txBody>
      </p:sp>
    </p:spTree>
    <p:extLst>
      <p:ext uri="{BB962C8B-B14F-4D97-AF65-F5344CB8AC3E}">
        <p14:creationId xmlns:p14="http://schemas.microsoft.com/office/powerpoint/2010/main" val="8824726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4" name="CasellaDiTesto 3">
            <a:extLst>
              <a:ext uri="{FF2B5EF4-FFF2-40B4-BE49-F238E27FC236}">
                <a16:creationId xmlns:a16="http://schemas.microsoft.com/office/drawing/2014/main" id="{C84A67EF-32DE-B6C1-9410-3A749849464F}"/>
              </a:ext>
            </a:extLst>
          </p:cNvPr>
          <p:cNvSpPr txBox="1"/>
          <p:nvPr/>
        </p:nvSpPr>
        <p:spPr>
          <a:xfrm>
            <a:off x="1300921" y="2507976"/>
            <a:ext cx="9415669" cy="2862322"/>
          </a:xfrm>
          <a:prstGeom prst="rect">
            <a:avLst/>
          </a:prstGeom>
          <a:noFill/>
        </p:spPr>
        <p:txBody>
          <a:bodyPr wrap="square">
            <a:spAutoFit/>
          </a:bodyPr>
          <a:lstStyle/>
          <a:p>
            <a:r>
              <a:rPr lang="it-IT" b="1" i="0" dirty="0">
                <a:solidFill>
                  <a:srgbClr val="333333"/>
                </a:solidFill>
                <a:effectLst/>
                <a:latin typeface="Arial" panose="020B0604020202020204" pitchFamily="34" charset="0"/>
              </a:rPr>
              <a:t>Nell'ipotesi di distacco del lavoratore</a:t>
            </a:r>
            <a:r>
              <a:rPr lang="it-IT" b="0" i="0" dirty="0">
                <a:solidFill>
                  <a:srgbClr val="333333"/>
                </a:solidFill>
                <a:effectLst/>
                <a:latin typeface="Arial" panose="020B0604020202020204" pitchFamily="34" charset="0"/>
              </a:rPr>
              <a:t> di cui all'articolo 30 del decreto legislativo 10 settembre 2003, n. 276, e successive modificazioni, tutti gli obblighi di prevenzione e protezione sono a carico del </a:t>
            </a:r>
            <a:r>
              <a:rPr lang="it-IT" b="0" i="0" dirty="0" err="1">
                <a:solidFill>
                  <a:srgbClr val="333333"/>
                </a:solidFill>
                <a:effectLst/>
                <a:latin typeface="Arial" panose="020B0604020202020204" pitchFamily="34" charset="0"/>
              </a:rPr>
              <a:t>distaccatario</a:t>
            </a:r>
            <a:r>
              <a:rPr lang="it-IT" b="0" i="0" dirty="0">
                <a:solidFill>
                  <a:srgbClr val="333333"/>
                </a:solidFill>
                <a:effectLst/>
                <a:latin typeface="Arial" panose="020B0604020202020204" pitchFamily="34" charset="0"/>
              </a:rPr>
              <a:t>, fatto salvo l'obbligo a carico del distaccante di informare e formare il lavoratore sui rischi tipici generalmente connessi allo svolgimento delle mansioni per le quali egli viene distaccato. Per il personale delle pubbliche amministrazioni di cui all'articolo 1, comma 2, del decreto legislativo 30 marzo 2001, n. 165, che presta servizio con rapporto di dipendenza funzionale presso altre amministrazioni pubbliche, organi o autorità nazionali, gli obblighi di cui al presente decreto sono a carico del datore di lavoro designato dall'amministrazione, organo o autorità ospitante.</a:t>
            </a:r>
            <a:endParaRPr lang="it-IT" dirty="0"/>
          </a:p>
        </p:txBody>
      </p:sp>
    </p:spTree>
    <p:extLst>
      <p:ext uri="{BB962C8B-B14F-4D97-AF65-F5344CB8AC3E}">
        <p14:creationId xmlns:p14="http://schemas.microsoft.com/office/powerpoint/2010/main" val="29459287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5" name="CasellaDiTesto 4">
            <a:extLst>
              <a:ext uri="{FF2B5EF4-FFF2-40B4-BE49-F238E27FC236}">
                <a16:creationId xmlns:a16="http://schemas.microsoft.com/office/drawing/2014/main" id="{22CDBE2D-D777-1464-A0E1-B8805BB5D8D9}"/>
              </a:ext>
            </a:extLst>
          </p:cNvPr>
          <p:cNvSpPr txBox="1"/>
          <p:nvPr/>
        </p:nvSpPr>
        <p:spPr>
          <a:xfrm>
            <a:off x="746539" y="2275942"/>
            <a:ext cx="10751931" cy="3539430"/>
          </a:xfrm>
          <a:prstGeom prst="rect">
            <a:avLst/>
          </a:prstGeom>
          <a:noFill/>
        </p:spPr>
        <p:txBody>
          <a:bodyPr wrap="square">
            <a:spAutoFit/>
          </a:bodyPr>
          <a:lstStyle/>
          <a:p>
            <a:r>
              <a:rPr lang="it-IT" sz="2800" b="1" i="0" dirty="0">
                <a:solidFill>
                  <a:srgbClr val="333333"/>
                </a:solidFill>
                <a:effectLst/>
                <a:latin typeface="Arial" panose="020B0604020202020204" pitchFamily="34" charset="0"/>
              </a:rPr>
              <a:t>Nei confronti dei lavoratori a progetto</a:t>
            </a:r>
            <a:r>
              <a:rPr lang="it-IT" sz="2800" b="0" i="0" dirty="0">
                <a:solidFill>
                  <a:srgbClr val="333333"/>
                </a:solidFill>
                <a:effectLst/>
                <a:latin typeface="Arial" panose="020B0604020202020204" pitchFamily="34" charset="0"/>
              </a:rPr>
              <a:t> di cui agli articoli 61, e seguenti, del decreto legislativo 10 settembre 2003, n. 276, e successive modificazioni, e dei collaboratori coordinati e continuativi di cui all'articolo 409, primo comma, n. 3, del codice di procedura civile, le disposizioni di cui al presente decreto si applicano ove la prestazione lavorativa si svolga nei luoghi di lavoro del committente.</a:t>
            </a:r>
            <a:br>
              <a:rPr lang="it-IT" sz="2800" dirty="0"/>
            </a:br>
            <a:endParaRPr lang="it-IT" sz="2800" dirty="0"/>
          </a:p>
        </p:txBody>
      </p:sp>
    </p:spTree>
    <p:extLst>
      <p:ext uri="{BB962C8B-B14F-4D97-AF65-F5344CB8AC3E}">
        <p14:creationId xmlns:p14="http://schemas.microsoft.com/office/powerpoint/2010/main" val="5248264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4" name="CasellaDiTesto 3">
            <a:extLst>
              <a:ext uri="{FF2B5EF4-FFF2-40B4-BE49-F238E27FC236}">
                <a16:creationId xmlns:a16="http://schemas.microsoft.com/office/drawing/2014/main" id="{EAD1A557-138A-6060-E9C3-694DCDE226EB}"/>
              </a:ext>
            </a:extLst>
          </p:cNvPr>
          <p:cNvSpPr txBox="1"/>
          <p:nvPr/>
        </p:nvSpPr>
        <p:spPr>
          <a:xfrm>
            <a:off x="1104347" y="2275942"/>
            <a:ext cx="9108661" cy="3046988"/>
          </a:xfrm>
          <a:prstGeom prst="rect">
            <a:avLst/>
          </a:prstGeom>
          <a:noFill/>
        </p:spPr>
        <p:txBody>
          <a:bodyPr wrap="square">
            <a:spAutoFit/>
          </a:bodyPr>
          <a:lstStyle/>
          <a:p>
            <a:r>
              <a:rPr lang="it-IT" sz="2400" b="1" i="0" dirty="0">
                <a:solidFill>
                  <a:srgbClr val="333333"/>
                </a:solidFill>
                <a:effectLst/>
                <a:latin typeface="Arial" panose="020B0604020202020204" pitchFamily="34" charset="0"/>
              </a:rPr>
              <a:t>Nei confronti dei lavoratori che effettuano prestazioni di lavoro accessorio</a:t>
            </a:r>
            <a:r>
              <a:rPr lang="it-IT" sz="2400" b="0" i="0" dirty="0">
                <a:solidFill>
                  <a:srgbClr val="333333"/>
                </a:solidFill>
                <a:effectLst/>
                <a:latin typeface="Arial" panose="020B0604020202020204" pitchFamily="34" charset="0"/>
              </a:rPr>
              <a:t>, le disposizioni di cui al presente decreto e le altre norme speciali vigenti in materia di tutela della salute e sicurezza dei lavoratori si applicano nei casi in cui la prestazione sia svolta a favore di un committente imprenditore o professionista.</a:t>
            </a:r>
            <a:br>
              <a:rPr lang="it-IT" sz="2400" dirty="0"/>
            </a:br>
            <a:r>
              <a:rPr lang="it-IT" sz="2400" b="0" i="0" dirty="0">
                <a:solidFill>
                  <a:srgbClr val="333333"/>
                </a:solidFill>
                <a:effectLst/>
                <a:latin typeface="Arial" panose="020B0604020202020204" pitchFamily="34" charset="0"/>
              </a:rPr>
              <a:t>Negli altri casi si applicano esclusivamente le disposizioni di cui all'articolo 21.</a:t>
            </a:r>
            <a:endParaRPr lang="it-IT" sz="2400" dirty="0"/>
          </a:p>
        </p:txBody>
      </p:sp>
    </p:spTree>
    <p:extLst>
      <p:ext uri="{BB962C8B-B14F-4D97-AF65-F5344CB8AC3E}">
        <p14:creationId xmlns:p14="http://schemas.microsoft.com/office/powerpoint/2010/main" val="9295310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5" name="CasellaDiTesto 4">
            <a:extLst>
              <a:ext uri="{FF2B5EF4-FFF2-40B4-BE49-F238E27FC236}">
                <a16:creationId xmlns:a16="http://schemas.microsoft.com/office/drawing/2014/main" id="{F9E7FD2F-972F-6B42-71F8-1D1097740182}"/>
              </a:ext>
            </a:extLst>
          </p:cNvPr>
          <p:cNvSpPr txBox="1"/>
          <p:nvPr/>
        </p:nvSpPr>
        <p:spPr>
          <a:xfrm>
            <a:off x="693530" y="2414442"/>
            <a:ext cx="10266018" cy="3108543"/>
          </a:xfrm>
          <a:prstGeom prst="rect">
            <a:avLst/>
          </a:prstGeom>
          <a:noFill/>
        </p:spPr>
        <p:txBody>
          <a:bodyPr wrap="square">
            <a:spAutoFit/>
          </a:bodyPr>
          <a:lstStyle/>
          <a:p>
            <a:r>
              <a:rPr lang="it-IT" sz="2800" b="1" i="0" dirty="0">
                <a:solidFill>
                  <a:srgbClr val="333333"/>
                </a:solidFill>
                <a:effectLst/>
                <a:latin typeface="Arial" panose="020B0604020202020204" pitchFamily="34" charset="0"/>
              </a:rPr>
              <a:t>Sono comunque esclusi </a:t>
            </a:r>
            <a:r>
              <a:rPr lang="it-IT" sz="2800" b="0" i="0" dirty="0">
                <a:solidFill>
                  <a:srgbClr val="333333"/>
                </a:solidFill>
                <a:effectLst/>
                <a:latin typeface="Arial" panose="020B0604020202020204" pitchFamily="34" charset="0"/>
              </a:rPr>
              <a:t>dall'applicazione delle disposizioni di cui al presente decreto e delle altre norme speciali vigenti in materia di tutela della salute e sicurezza dei lavoratori </a:t>
            </a:r>
            <a:r>
              <a:rPr lang="it-IT" sz="2800" b="1" i="0" dirty="0">
                <a:solidFill>
                  <a:srgbClr val="333333"/>
                </a:solidFill>
                <a:effectLst/>
                <a:latin typeface="Arial" panose="020B0604020202020204" pitchFamily="34" charset="0"/>
              </a:rPr>
              <a:t>i piccoli lavori domestici a carattere straordinario, compresi l'insegnamento privato supplementare e l'assistenza domiciliare ai bambini, agli anziani, agli ammalati e ai disabili.</a:t>
            </a:r>
            <a:endParaRPr lang="it-IT" sz="2800" b="1" dirty="0"/>
          </a:p>
        </p:txBody>
      </p:sp>
    </p:spTree>
    <p:extLst>
      <p:ext uri="{BB962C8B-B14F-4D97-AF65-F5344CB8AC3E}">
        <p14:creationId xmlns:p14="http://schemas.microsoft.com/office/powerpoint/2010/main" val="29715903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4" name="CasellaDiTesto 3">
            <a:extLst>
              <a:ext uri="{FF2B5EF4-FFF2-40B4-BE49-F238E27FC236}">
                <a16:creationId xmlns:a16="http://schemas.microsoft.com/office/drawing/2014/main" id="{5FB511F1-854D-D58C-1C50-535B345010B6}"/>
              </a:ext>
            </a:extLst>
          </p:cNvPr>
          <p:cNvSpPr txBox="1"/>
          <p:nvPr/>
        </p:nvSpPr>
        <p:spPr>
          <a:xfrm>
            <a:off x="1254539" y="2375718"/>
            <a:ext cx="8375374" cy="3139321"/>
          </a:xfrm>
          <a:prstGeom prst="rect">
            <a:avLst/>
          </a:prstGeom>
          <a:noFill/>
        </p:spPr>
        <p:txBody>
          <a:bodyPr wrap="square">
            <a:spAutoFit/>
          </a:bodyPr>
          <a:lstStyle/>
          <a:p>
            <a:r>
              <a:rPr lang="it-IT" b="0" i="0" dirty="0">
                <a:solidFill>
                  <a:srgbClr val="333333"/>
                </a:solidFill>
                <a:effectLst/>
                <a:latin typeface="Arial" panose="020B0604020202020204" pitchFamily="34" charset="0"/>
              </a:rPr>
              <a:t>Fermo restando quanto previsto dalla legge 18 dicembre 1973, n. 877, ai lavoratori a domicilio ed ai lavoratori che rientrano nel campo di applicazione del contratto collettivo dei proprietari di fabbricati trovano applicazione gli obblighi di informazione e formazione di cui agli articoli 36 e 37. </a:t>
            </a:r>
          </a:p>
          <a:p>
            <a:endParaRPr lang="it-IT" dirty="0">
              <a:solidFill>
                <a:srgbClr val="333333"/>
              </a:solidFill>
              <a:latin typeface="Arial" panose="020B0604020202020204" pitchFamily="34" charset="0"/>
            </a:endParaRPr>
          </a:p>
          <a:p>
            <a:r>
              <a:rPr lang="it-IT" b="0" i="0" dirty="0">
                <a:solidFill>
                  <a:srgbClr val="333333"/>
                </a:solidFill>
                <a:effectLst/>
                <a:latin typeface="Arial" panose="020B0604020202020204" pitchFamily="34" charset="0"/>
              </a:rPr>
              <a:t>Ad essi devono inoltre essere forniti i necessari dispositivi di protezione individuali in relazione alle effettive mansioni assegnate.</a:t>
            </a:r>
            <a:br>
              <a:rPr lang="it-IT" dirty="0"/>
            </a:br>
            <a:br>
              <a:rPr lang="it-IT" dirty="0"/>
            </a:br>
            <a:r>
              <a:rPr lang="it-IT" b="0" i="0" dirty="0">
                <a:solidFill>
                  <a:srgbClr val="333333"/>
                </a:solidFill>
                <a:effectLst/>
                <a:latin typeface="Arial" panose="020B0604020202020204" pitchFamily="34" charset="0"/>
              </a:rPr>
              <a:t>Nell'ipotesi in cui il datore di lavoro fornisca attrezzature proprie, o per il tramite di terzi, tali attrezzature devono essere conformi alle disposizioni di cui al titolo III.</a:t>
            </a:r>
            <a:endParaRPr lang="it-IT" dirty="0"/>
          </a:p>
        </p:txBody>
      </p:sp>
    </p:spTree>
    <p:extLst>
      <p:ext uri="{BB962C8B-B14F-4D97-AF65-F5344CB8AC3E}">
        <p14:creationId xmlns:p14="http://schemas.microsoft.com/office/powerpoint/2010/main" val="38821203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5" name="CasellaDiTesto 4">
            <a:extLst>
              <a:ext uri="{FF2B5EF4-FFF2-40B4-BE49-F238E27FC236}">
                <a16:creationId xmlns:a16="http://schemas.microsoft.com/office/drawing/2014/main" id="{C17329EA-4DF8-176C-2965-4527A6591E03}"/>
              </a:ext>
            </a:extLst>
          </p:cNvPr>
          <p:cNvSpPr txBox="1"/>
          <p:nvPr/>
        </p:nvSpPr>
        <p:spPr>
          <a:xfrm>
            <a:off x="618434" y="1627597"/>
            <a:ext cx="10716592" cy="4801314"/>
          </a:xfrm>
          <a:prstGeom prst="rect">
            <a:avLst/>
          </a:prstGeom>
          <a:noFill/>
        </p:spPr>
        <p:txBody>
          <a:bodyPr wrap="square">
            <a:spAutoFit/>
          </a:bodyPr>
          <a:lstStyle/>
          <a:p>
            <a:r>
              <a:rPr lang="it-IT" b="0" i="0" dirty="0">
                <a:solidFill>
                  <a:srgbClr val="333333"/>
                </a:solidFill>
                <a:effectLst/>
                <a:latin typeface="Arial" panose="020B0604020202020204" pitchFamily="34" charset="0"/>
              </a:rPr>
              <a:t>A tutti i lavoratori subordinati che effettuano una prestazione continuativa di lavoro a distanza, mediante collegamento informatico e telematico, compresi quelli di cui al d.P.R. 8 marzo 1999, n. 70, e di cui all'accordo-quadro europeo sul telelavoro concluso il 16 luglio 2002, si applicano le disposizioni di cui al titolo VII, indipendentemente dall'ambito in cui si svolge la prestazione stessa. Nell'ipotesi in cui il datore di lavoro fornisca attrezzature proprie, o per il tramite di terzi, tali attrezzature devono essere conformi alle disposizioni di cui al titolo III. </a:t>
            </a:r>
          </a:p>
          <a:p>
            <a:r>
              <a:rPr lang="it-IT" b="0" i="0" dirty="0">
                <a:solidFill>
                  <a:srgbClr val="333333"/>
                </a:solidFill>
                <a:effectLst/>
                <a:latin typeface="Arial" panose="020B0604020202020204" pitchFamily="34" charset="0"/>
              </a:rPr>
              <a:t>I lavoratori a distanza sono informati dal datore di lavoro circa le politiche aziendali in materia di salute e sicurezza sul lavoro, in particolare in ordine alle esigenze relative ai videoterminali ed applicano correttamente le direttive aziendali di sicurezza. Al fine di verificare la corretta attuazione della normativa in materia di tutela della salute e sicurezza da parte del lavoratore a distanza, il datore di lavoro, le rappresentanze dei lavoratori e le autorità competenti hanno accesso al luogo in cui viene svolto il lavoro nei limiti della normativa nazionale e dei contratti collettivi, dovendo tale accesso essere subordinato al preavviso e al consenso del lavoratore qualora la prestazione sia svolta presso il suo domicilio. Il lavoratore a distanza può chiedere ispezioni. Il datore di lavoro garantisce l'adozione di misure dirette a prevenire l'isolamento del lavoratore a distanza rispetto agli altri lavoratori interni all'azienda, permettendogli di incontrarsi con i colleghi e di accedere alle informazioni dell'azienda, nel rispetto di regolamenti o accordi aziendali.</a:t>
            </a:r>
            <a:endParaRPr lang="it-IT" dirty="0"/>
          </a:p>
        </p:txBody>
      </p:sp>
    </p:spTree>
    <p:extLst>
      <p:ext uri="{BB962C8B-B14F-4D97-AF65-F5344CB8AC3E}">
        <p14:creationId xmlns:p14="http://schemas.microsoft.com/office/powerpoint/2010/main" val="1270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4" name="CasellaDiTesto 3">
            <a:extLst>
              <a:ext uri="{FF2B5EF4-FFF2-40B4-BE49-F238E27FC236}">
                <a16:creationId xmlns:a16="http://schemas.microsoft.com/office/drawing/2014/main" id="{165D1124-221F-EFC2-9FCD-C07F3B089E15}"/>
              </a:ext>
            </a:extLst>
          </p:cNvPr>
          <p:cNvSpPr txBox="1"/>
          <p:nvPr/>
        </p:nvSpPr>
        <p:spPr>
          <a:xfrm>
            <a:off x="921025" y="1844534"/>
            <a:ext cx="10168835" cy="1384995"/>
          </a:xfrm>
          <a:prstGeom prst="rect">
            <a:avLst/>
          </a:prstGeom>
          <a:noFill/>
        </p:spPr>
        <p:txBody>
          <a:bodyPr wrap="square">
            <a:spAutoFit/>
          </a:bodyPr>
          <a:lstStyle/>
          <a:p>
            <a:r>
              <a:rPr lang="it-IT" sz="2800" b="0" i="0" dirty="0">
                <a:solidFill>
                  <a:srgbClr val="333333"/>
                </a:solidFill>
                <a:effectLst/>
                <a:latin typeface="Arial" panose="020B0604020202020204" pitchFamily="34" charset="0"/>
              </a:rPr>
              <a:t>Nei confronti dei lavoratori autonomi di cui all'articolo 2222 del codice civile si applicano le disposizioni di cui agli articoli 21 e 26.</a:t>
            </a:r>
            <a:endParaRPr lang="it-IT" sz="2800" dirty="0"/>
          </a:p>
        </p:txBody>
      </p:sp>
      <p:sp>
        <p:nvSpPr>
          <p:cNvPr id="13" name="CasellaDiTesto 12">
            <a:extLst>
              <a:ext uri="{FF2B5EF4-FFF2-40B4-BE49-F238E27FC236}">
                <a16:creationId xmlns:a16="http://schemas.microsoft.com/office/drawing/2014/main" id="{D532DAC9-EEE5-F899-937A-9EA76BCE22E7}"/>
              </a:ext>
            </a:extLst>
          </p:cNvPr>
          <p:cNvSpPr txBox="1"/>
          <p:nvPr/>
        </p:nvSpPr>
        <p:spPr>
          <a:xfrm>
            <a:off x="4620591" y="3151113"/>
            <a:ext cx="6096000" cy="646331"/>
          </a:xfrm>
          <a:prstGeom prst="rect">
            <a:avLst/>
          </a:prstGeom>
          <a:noFill/>
        </p:spPr>
        <p:txBody>
          <a:bodyPr wrap="square">
            <a:spAutoFit/>
          </a:bodyPr>
          <a:lstStyle/>
          <a:p>
            <a:pPr algn="ctr"/>
            <a:r>
              <a:rPr lang="it-IT" b="1" i="0" dirty="0">
                <a:solidFill>
                  <a:srgbClr val="1C1C1C"/>
                </a:solidFill>
                <a:effectLst/>
                <a:latin typeface="Arial" panose="020B0604020202020204" pitchFamily="34" charset="0"/>
              </a:rPr>
              <a:t>Art. 26. Obblighi connessi ai contratti d'appalto o d'opera o di somministrazione</a:t>
            </a:r>
          </a:p>
        </p:txBody>
      </p:sp>
      <p:sp>
        <p:nvSpPr>
          <p:cNvPr id="15" name="CasellaDiTesto 14">
            <a:extLst>
              <a:ext uri="{FF2B5EF4-FFF2-40B4-BE49-F238E27FC236}">
                <a16:creationId xmlns:a16="http://schemas.microsoft.com/office/drawing/2014/main" id="{8E059F5E-2ED1-5A15-C653-9C03C56F721A}"/>
              </a:ext>
            </a:extLst>
          </p:cNvPr>
          <p:cNvSpPr txBox="1"/>
          <p:nvPr/>
        </p:nvSpPr>
        <p:spPr>
          <a:xfrm>
            <a:off x="1082261" y="4147882"/>
            <a:ext cx="6096000" cy="923330"/>
          </a:xfrm>
          <a:prstGeom prst="rect">
            <a:avLst/>
          </a:prstGeom>
          <a:noFill/>
        </p:spPr>
        <p:txBody>
          <a:bodyPr wrap="square">
            <a:spAutoFit/>
          </a:bodyPr>
          <a:lstStyle/>
          <a:p>
            <a:pPr algn="ctr"/>
            <a:r>
              <a:rPr lang="it-IT" b="1" i="0" dirty="0">
                <a:solidFill>
                  <a:srgbClr val="1C1C1C"/>
                </a:solidFill>
                <a:effectLst/>
                <a:latin typeface="Arial" panose="020B0604020202020204" pitchFamily="34" charset="0"/>
              </a:rPr>
              <a:t>Art. 21. Disposizioni relative ai componenti dell'impresa familiare di cui all'articolo 230-bis del codice civile e ai lavoratori autonomi</a:t>
            </a:r>
          </a:p>
        </p:txBody>
      </p:sp>
    </p:spTree>
    <p:extLst>
      <p:ext uri="{BB962C8B-B14F-4D97-AF65-F5344CB8AC3E}">
        <p14:creationId xmlns:p14="http://schemas.microsoft.com/office/powerpoint/2010/main" val="37113140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15" name="CasellaDiTesto 14">
            <a:extLst>
              <a:ext uri="{FF2B5EF4-FFF2-40B4-BE49-F238E27FC236}">
                <a16:creationId xmlns:a16="http://schemas.microsoft.com/office/drawing/2014/main" id="{8E059F5E-2ED1-5A15-C653-9C03C56F721A}"/>
              </a:ext>
            </a:extLst>
          </p:cNvPr>
          <p:cNvSpPr txBox="1"/>
          <p:nvPr/>
        </p:nvSpPr>
        <p:spPr>
          <a:xfrm>
            <a:off x="5128591" y="4541030"/>
            <a:ext cx="6096000" cy="923330"/>
          </a:xfrm>
          <a:prstGeom prst="rect">
            <a:avLst/>
          </a:prstGeom>
          <a:noFill/>
        </p:spPr>
        <p:txBody>
          <a:bodyPr wrap="square">
            <a:spAutoFit/>
          </a:bodyPr>
          <a:lstStyle/>
          <a:p>
            <a:pPr algn="ctr"/>
            <a:r>
              <a:rPr lang="it-IT" b="1" i="0" dirty="0">
                <a:solidFill>
                  <a:srgbClr val="1C1C1C"/>
                </a:solidFill>
                <a:effectLst/>
                <a:latin typeface="Arial" panose="020B0604020202020204" pitchFamily="34" charset="0"/>
              </a:rPr>
              <a:t>Art. 21. Disposizioni relative ai componenti dell'impresa familiare di cui all'articolo 230-bis del codice civile e ai lavoratori autonomi</a:t>
            </a:r>
          </a:p>
        </p:txBody>
      </p:sp>
      <p:sp>
        <p:nvSpPr>
          <p:cNvPr id="5" name="CasellaDiTesto 4">
            <a:extLst>
              <a:ext uri="{FF2B5EF4-FFF2-40B4-BE49-F238E27FC236}">
                <a16:creationId xmlns:a16="http://schemas.microsoft.com/office/drawing/2014/main" id="{C5B3D4F1-C626-6A73-ECAE-3900A81F55FA}"/>
              </a:ext>
            </a:extLst>
          </p:cNvPr>
          <p:cNvSpPr txBox="1"/>
          <p:nvPr/>
        </p:nvSpPr>
        <p:spPr>
          <a:xfrm>
            <a:off x="1166191" y="1673785"/>
            <a:ext cx="10173251" cy="923330"/>
          </a:xfrm>
          <a:prstGeom prst="rect">
            <a:avLst/>
          </a:prstGeom>
          <a:noFill/>
        </p:spPr>
        <p:txBody>
          <a:bodyPr wrap="square">
            <a:spAutoFit/>
          </a:bodyPr>
          <a:lstStyle>
            <a:defPPr rtl="0">
              <a:defRPr lang="it-it"/>
            </a:defPPr>
            <a:lvl1pPr>
              <a:defRPr sz="2800" b="0" i="0">
                <a:solidFill>
                  <a:srgbClr val="333333"/>
                </a:solidFill>
                <a:effectLst/>
                <a:latin typeface="Arial" panose="020B0604020202020204" pitchFamily="34" charset="0"/>
              </a:defRPr>
            </a:lvl1pPr>
          </a:lstStyle>
          <a:p>
            <a:r>
              <a:rPr lang="it-IT" dirty="0"/>
              <a:t>Nei confronti dei componenti dell'impresa familiare di cui all'articolo 230-bis del codice civile, dei coltivatori diretti del fondo, degli artigiani e dei piccoli commercianti e dei soci delle società semplici operanti nel settore agricolo si applicano le disposizioni di cui all'articoli 21.</a:t>
            </a:r>
          </a:p>
        </p:txBody>
      </p:sp>
    </p:spTree>
    <p:extLst>
      <p:ext uri="{BB962C8B-B14F-4D97-AF65-F5344CB8AC3E}">
        <p14:creationId xmlns:p14="http://schemas.microsoft.com/office/powerpoint/2010/main" val="19267761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4" name="CasellaDiTesto 3">
            <a:extLst>
              <a:ext uri="{FF2B5EF4-FFF2-40B4-BE49-F238E27FC236}">
                <a16:creationId xmlns:a16="http://schemas.microsoft.com/office/drawing/2014/main" id="{45AF9A59-B731-9943-1586-FA78827FD901}"/>
              </a:ext>
            </a:extLst>
          </p:cNvPr>
          <p:cNvSpPr txBox="1"/>
          <p:nvPr/>
        </p:nvSpPr>
        <p:spPr>
          <a:xfrm>
            <a:off x="503582" y="2327106"/>
            <a:ext cx="10924209" cy="3539430"/>
          </a:xfrm>
          <a:prstGeom prst="rect">
            <a:avLst/>
          </a:prstGeom>
          <a:noFill/>
        </p:spPr>
        <p:txBody>
          <a:bodyPr wrap="square">
            <a:spAutoFit/>
          </a:bodyPr>
          <a:lstStyle/>
          <a:p>
            <a:r>
              <a:rPr lang="it-IT" sz="1600" b="0" i="0" dirty="0">
                <a:solidFill>
                  <a:srgbClr val="333333"/>
                </a:solidFill>
                <a:effectLst/>
                <a:latin typeface="Arial" panose="020B0604020202020204" pitchFamily="34" charset="0"/>
              </a:rPr>
              <a:t>Nei confronti dei volontari di cui al la legge 11 agosto 1991, n. 266, dei volontari che effettuano </a:t>
            </a:r>
            <a:r>
              <a:rPr lang="it-IT" sz="1600" b="0" i="0" dirty="0" err="1">
                <a:solidFill>
                  <a:srgbClr val="333333"/>
                </a:solidFill>
                <a:effectLst/>
                <a:latin typeface="Arial" panose="020B0604020202020204" pitchFamily="34" charset="0"/>
              </a:rPr>
              <a:t>serviziocivile</a:t>
            </a:r>
            <a:r>
              <a:rPr lang="it-IT" sz="1600" b="0" i="0" dirty="0">
                <a:solidFill>
                  <a:srgbClr val="333333"/>
                </a:solidFill>
                <a:effectLst/>
                <a:latin typeface="Arial" panose="020B0604020202020204" pitchFamily="34" charset="0"/>
              </a:rPr>
              <a:t>, dei soggetti che svolgono attività di volontariato in favore delle associazioni di promozione sociale di cui alla</a:t>
            </a:r>
            <a:br>
              <a:rPr lang="it-IT" sz="1600" dirty="0"/>
            </a:br>
            <a:r>
              <a:rPr lang="it-IT" sz="1600" b="0" i="0" dirty="0">
                <a:solidFill>
                  <a:srgbClr val="333333"/>
                </a:solidFill>
                <a:effectLst/>
                <a:latin typeface="Arial" panose="020B0604020202020204" pitchFamily="34" charset="0"/>
              </a:rPr>
              <a:t>legge 7 dicembre 2000, n. 383, delle associazioni sportive dilettantistiche di cui alla legge 16 dicembre 1991, n.398, e all’articolo 90 della legge 27 dicembre 2002, n. 289, e delle associazioni religiose, dei volontari accolti</a:t>
            </a:r>
            <a:br>
              <a:rPr lang="it-IT" sz="1600" dirty="0"/>
            </a:br>
            <a:r>
              <a:rPr lang="it-IT" sz="1600" b="0" i="0" dirty="0">
                <a:solidFill>
                  <a:srgbClr val="333333"/>
                </a:solidFill>
                <a:effectLst/>
                <a:latin typeface="Arial" panose="020B0604020202020204" pitchFamily="34" charset="0"/>
              </a:rPr>
              <a:t>nell’ambito dei programmi internazionali di educazione non formale, nonché nei confronti di tutti i soggetti di cui all'articolo 67, comma 1, lettera m), del testo unico di cui al decreto del Presidente della Repubblica 22 dicembre1986, n. 917, e successive modificazioni, si applicano le disposizioni di cui all'articolo 21 del presente decreto. </a:t>
            </a:r>
            <a:r>
              <a:rPr lang="it-IT" sz="1600" b="0" i="0" dirty="0" err="1">
                <a:solidFill>
                  <a:srgbClr val="333333"/>
                </a:solidFill>
                <a:effectLst/>
                <a:latin typeface="Arial" panose="020B0604020202020204" pitchFamily="34" charset="0"/>
              </a:rPr>
              <a:t>Conaccordi</a:t>
            </a:r>
            <a:r>
              <a:rPr lang="it-IT" sz="1600" b="0" i="0" dirty="0">
                <a:solidFill>
                  <a:srgbClr val="333333"/>
                </a:solidFill>
                <a:effectLst/>
                <a:latin typeface="Arial" panose="020B0604020202020204" pitchFamily="34" charset="0"/>
              </a:rPr>
              <a:t> tra i soggetti e le associazioni o gli enti di servizio civile possono essere individuate le modalità di</a:t>
            </a:r>
            <a:br>
              <a:rPr lang="it-IT" sz="1600" dirty="0"/>
            </a:br>
            <a:r>
              <a:rPr lang="it-IT" sz="1600" b="0" i="0" dirty="0">
                <a:solidFill>
                  <a:srgbClr val="333333"/>
                </a:solidFill>
                <a:effectLst/>
                <a:latin typeface="Arial" panose="020B0604020202020204" pitchFamily="34" charset="0"/>
              </a:rPr>
              <a:t>attuazione della tutela di cui al primo periodo.</a:t>
            </a:r>
            <a:br>
              <a:rPr lang="it-IT" sz="1600" dirty="0"/>
            </a:br>
            <a:r>
              <a:rPr lang="it-IT" sz="1600" b="0" i="0" dirty="0">
                <a:solidFill>
                  <a:srgbClr val="333333"/>
                </a:solidFill>
                <a:effectLst/>
                <a:latin typeface="Arial" panose="020B0604020202020204" pitchFamily="34" charset="0"/>
              </a:rPr>
              <a:t>Ove uno dei soggetti di cui al primo periodo svolga la </a:t>
            </a:r>
            <a:r>
              <a:rPr lang="it-IT" sz="1600" b="0" i="0" dirty="0" err="1">
                <a:solidFill>
                  <a:srgbClr val="333333"/>
                </a:solidFill>
                <a:effectLst/>
                <a:latin typeface="Arial" panose="020B0604020202020204" pitchFamily="34" charset="0"/>
              </a:rPr>
              <a:t>suaprestazione</a:t>
            </a:r>
            <a:r>
              <a:rPr lang="it-IT" sz="1600" b="0" i="0" dirty="0">
                <a:solidFill>
                  <a:srgbClr val="333333"/>
                </a:solidFill>
                <a:effectLst/>
                <a:latin typeface="Arial" panose="020B0604020202020204" pitchFamily="34" charset="0"/>
              </a:rPr>
              <a:t> nell'ambito di un'organizzazione di un datore di lavoro, questi è tenuto a fornire al soggetto </a:t>
            </a:r>
            <a:r>
              <a:rPr lang="it-IT" sz="1600" b="0" i="0" dirty="0" err="1">
                <a:solidFill>
                  <a:srgbClr val="333333"/>
                </a:solidFill>
                <a:effectLst/>
                <a:latin typeface="Arial" panose="020B0604020202020204" pitchFamily="34" charset="0"/>
              </a:rPr>
              <a:t>dettagliateinformazioni</a:t>
            </a:r>
            <a:r>
              <a:rPr lang="it-IT" sz="1600" b="0" i="0" dirty="0">
                <a:solidFill>
                  <a:srgbClr val="333333"/>
                </a:solidFill>
                <a:effectLst/>
                <a:latin typeface="Arial" panose="020B0604020202020204" pitchFamily="34" charset="0"/>
              </a:rPr>
              <a:t> sui rischi specifici esistenti negli ambienti nei quali è chiamato ad operare e sulle misure di prevenzione e di emergenza adottate in relazione alla sua attività. Egli è altresì tenuto ad adottare le misure utili </a:t>
            </a:r>
            <a:r>
              <a:rPr lang="it-IT" sz="1600" b="0" i="0" dirty="0" err="1">
                <a:solidFill>
                  <a:srgbClr val="333333"/>
                </a:solidFill>
                <a:effectLst/>
                <a:latin typeface="Arial" panose="020B0604020202020204" pitchFamily="34" charset="0"/>
              </a:rPr>
              <a:t>aeliminare</a:t>
            </a:r>
            <a:r>
              <a:rPr lang="it-IT" sz="1600" b="0" i="0" dirty="0">
                <a:solidFill>
                  <a:srgbClr val="333333"/>
                </a:solidFill>
                <a:effectLst/>
                <a:latin typeface="Arial" panose="020B0604020202020204" pitchFamily="34" charset="0"/>
              </a:rPr>
              <a:t> o, ove ciò non sia possibile, a ridurre al minimo i rischi da interferenze tra la prestazione del soggetto </a:t>
            </a:r>
            <a:r>
              <a:rPr lang="it-IT" sz="1600" b="0" i="0" dirty="0" err="1">
                <a:solidFill>
                  <a:srgbClr val="333333"/>
                </a:solidFill>
                <a:effectLst/>
                <a:latin typeface="Arial" panose="020B0604020202020204" pitchFamily="34" charset="0"/>
              </a:rPr>
              <a:t>ealtre</a:t>
            </a:r>
            <a:r>
              <a:rPr lang="it-IT" sz="1600" b="0" i="0" dirty="0">
                <a:solidFill>
                  <a:srgbClr val="333333"/>
                </a:solidFill>
                <a:effectLst/>
                <a:latin typeface="Arial" panose="020B0604020202020204" pitchFamily="34" charset="0"/>
              </a:rPr>
              <a:t> attività che si svolgano nell'ambito della medesima organizzazione.</a:t>
            </a:r>
            <a:endParaRPr lang="it-IT" sz="1600" dirty="0"/>
          </a:p>
        </p:txBody>
      </p:sp>
    </p:spTree>
    <p:extLst>
      <p:ext uri="{BB962C8B-B14F-4D97-AF65-F5344CB8AC3E}">
        <p14:creationId xmlns:p14="http://schemas.microsoft.com/office/powerpoint/2010/main" val="11844486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5" name="CasellaDiTesto 4">
            <a:extLst>
              <a:ext uri="{FF2B5EF4-FFF2-40B4-BE49-F238E27FC236}">
                <a16:creationId xmlns:a16="http://schemas.microsoft.com/office/drawing/2014/main" id="{2403931D-3A81-9975-95B2-41B6D89DD522}"/>
              </a:ext>
            </a:extLst>
          </p:cNvPr>
          <p:cNvSpPr txBox="1"/>
          <p:nvPr/>
        </p:nvSpPr>
        <p:spPr>
          <a:xfrm>
            <a:off x="702364" y="2100785"/>
            <a:ext cx="10716592" cy="3693319"/>
          </a:xfrm>
          <a:prstGeom prst="rect">
            <a:avLst/>
          </a:prstGeom>
          <a:noFill/>
        </p:spPr>
        <p:txBody>
          <a:bodyPr wrap="square">
            <a:spAutoFit/>
          </a:bodyPr>
          <a:lstStyle/>
          <a:p>
            <a:r>
              <a:rPr lang="it-IT" b="0" i="0" dirty="0">
                <a:solidFill>
                  <a:srgbClr val="333333"/>
                </a:solidFill>
                <a:effectLst/>
                <a:latin typeface="Arial" panose="020B0604020202020204" pitchFamily="34" charset="0"/>
              </a:rPr>
              <a:t>In considerazione della specificità dell'attività esercitata dalle imprese medie e piccole operanti nel settore agricolo, il Ministro del lavoro, della salute e delle politiche sociali, di concerto con i Ministri della salute e delle politiche agricole, alimentari e forestali, entro novanta giorni dalla data di entrata in vigore del presente decreto, nel rispetto dei livelli generali di tutela di cui alla normativa in materia di sicurezza e salute nei luoghi di lavoro, e limitatamente alle imprese che impiegano lavoratori stagionali ciascuno dei quali non superi le cinquanta giornate lavorative e per un numero complessivo di lavoratori compatibile con gli ordinamenti colturali aziendali, provvede ad emanare disposizioni per semplificare gli adempimenti relativi all'informazione, formazione e sorveglianza sanitaria previsti dal presente decreto, sentite le organizzazioni sindacali e datoriali comparativamente più rappresentative del settore sul piano nazionale. I contratti collettivi stipulati dalle predette organizzazioni definiscono specifiche modalità di attuazione delle previsioni del presente decreto legislativo concernenti il rappresentante dei lavoratori per la sicurezza nel caso le imprese utilizzino esclusivamente la tipologia di lavoratori stagionali di cui al precedente periodo.</a:t>
            </a:r>
            <a:endParaRPr lang="it-IT" dirty="0"/>
          </a:p>
        </p:txBody>
      </p:sp>
    </p:spTree>
    <p:extLst>
      <p:ext uri="{BB962C8B-B14F-4D97-AF65-F5344CB8AC3E}">
        <p14:creationId xmlns:p14="http://schemas.microsoft.com/office/powerpoint/2010/main" val="2816610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4" name="CasellaDiTesto 3">
            <a:extLst>
              <a:ext uri="{FF2B5EF4-FFF2-40B4-BE49-F238E27FC236}">
                <a16:creationId xmlns:a16="http://schemas.microsoft.com/office/drawing/2014/main" id="{37ED0067-7590-8B47-A7A0-D2A2425DBD65}"/>
              </a:ext>
            </a:extLst>
          </p:cNvPr>
          <p:cNvSpPr txBox="1"/>
          <p:nvPr/>
        </p:nvSpPr>
        <p:spPr>
          <a:xfrm>
            <a:off x="702365" y="2339588"/>
            <a:ext cx="10319026" cy="3416320"/>
          </a:xfrm>
          <a:prstGeom prst="rect">
            <a:avLst/>
          </a:prstGeom>
          <a:noFill/>
        </p:spPr>
        <p:txBody>
          <a:bodyPr wrap="square">
            <a:spAutoFit/>
          </a:bodyPr>
          <a:lstStyle/>
          <a:p>
            <a:r>
              <a:rPr lang="it-IT" b="0" i="0" dirty="0">
                <a:solidFill>
                  <a:srgbClr val="333333"/>
                </a:solidFill>
                <a:effectLst/>
                <a:latin typeface="Arial" panose="020B0604020202020204" pitchFamily="34" charset="0"/>
              </a:rPr>
              <a:t>Con decreto del Ministro del lavoro e delle politiche sociali e del Ministro della salute, adottato ai sensi dell’articolo 17, comma 3, della legge 23 agosto 1988, n. 400, previo parere delle competenti Commissioni parlamentari e sentite la Commissione consultiva per la salute e sicurezza sul lavoro di cui all’articolo 6 del presente decreto e la Conferenza permanente per i rapporti tra lo Stato, le regioni e le province autonome di Trento e di Bolzano, nel rispetto dei livelli generali di tutela di cui alla normativa in materia di salute e sicurezza sul lavoro e fermi restando gli obblighi di cui agli articoli 36 e 37 del presente decreto, sono definite misure di semplificazione della documentazione, anche ai fini dell’inserimento di tale documentazione nel libretto formativo del cittadino, che dimostra l’adempimento da parte del datore di lavoro degli obblighi di informazione e formazione previsti dal presente decreto in relazione a prestazioni lavorative regolamentate dal decreto legislativo 10 settembre 2003, n. 276, che implicano una permanenza del lavoratore in azienda per un periodo non superiore a cinquanta giornate lavorative nell’anno solare di riferimento.</a:t>
            </a:r>
            <a:endParaRPr lang="it-IT" dirty="0"/>
          </a:p>
        </p:txBody>
      </p:sp>
    </p:spTree>
    <p:extLst>
      <p:ext uri="{BB962C8B-B14F-4D97-AF65-F5344CB8AC3E}">
        <p14:creationId xmlns:p14="http://schemas.microsoft.com/office/powerpoint/2010/main" val="13313382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3. Campo di applicazione</a:t>
            </a:r>
          </a:p>
        </p:txBody>
      </p:sp>
      <p:sp>
        <p:nvSpPr>
          <p:cNvPr id="5" name="CasellaDiTesto 4">
            <a:extLst>
              <a:ext uri="{FF2B5EF4-FFF2-40B4-BE49-F238E27FC236}">
                <a16:creationId xmlns:a16="http://schemas.microsoft.com/office/drawing/2014/main" id="{BC93DBE9-8C6E-65AE-4BF8-8F7746E38DFF}"/>
              </a:ext>
            </a:extLst>
          </p:cNvPr>
          <p:cNvSpPr txBox="1"/>
          <p:nvPr/>
        </p:nvSpPr>
        <p:spPr>
          <a:xfrm>
            <a:off x="692425" y="2396245"/>
            <a:ext cx="10736470" cy="2308324"/>
          </a:xfrm>
          <a:prstGeom prst="rect">
            <a:avLst/>
          </a:prstGeom>
          <a:noFill/>
        </p:spPr>
        <p:txBody>
          <a:bodyPr wrap="square">
            <a:spAutoFit/>
          </a:bodyPr>
          <a:lstStyle/>
          <a:p>
            <a:r>
              <a:rPr lang="it-IT" b="0" i="0" dirty="0">
                <a:solidFill>
                  <a:srgbClr val="333333"/>
                </a:solidFill>
                <a:effectLst/>
                <a:latin typeface="Arial" panose="020B0604020202020204" pitchFamily="34" charset="0"/>
              </a:rPr>
              <a:t>Con un ulteriore decreto del Ministro del lavoro e delle politiche sociali e del Ministro della salute, adottato di concerto con il Ministro delle politiche agricole alimentari e forestali, sentite le Commissioni parlamentari competenti per materia e la Conferenza permanente per i rapporti tra lo Stato, le regioni e le province autonome di Trento e di Bolzano, nel rispetto dei livelli generali di tutela di cui alla normativa in materia di salute e sicurezza sul lavoro, sono definite misure di semplificazione degli adempimenti relativi all’informazione, formazione, valutazione dei rischi e sorveglianza sanitaria per le imprese agricole, con particolare riferimento a lavoratori a tempo determinato e stagionali, e per le imprese di piccole dimensioni.</a:t>
            </a:r>
            <a:endParaRPr lang="it-IT" dirty="0"/>
          </a:p>
        </p:txBody>
      </p:sp>
    </p:spTree>
    <p:extLst>
      <p:ext uri="{BB962C8B-B14F-4D97-AF65-F5344CB8AC3E}">
        <p14:creationId xmlns:p14="http://schemas.microsoft.com/office/powerpoint/2010/main" val="42758312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4. Computo dei lavoratori</a:t>
            </a:r>
          </a:p>
        </p:txBody>
      </p:sp>
      <p:sp>
        <p:nvSpPr>
          <p:cNvPr id="4" name="CasellaDiTesto 3">
            <a:extLst>
              <a:ext uri="{FF2B5EF4-FFF2-40B4-BE49-F238E27FC236}">
                <a16:creationId xmlns:a16="http://schemas.microsoft.com/office/drawing/2014/main" id="{30F9FBA6-9B3F-6EE0-E826-B27FAC10F1F6}"/>
              </a:ext>
            </a:extLst>
          </p:cNvPr>
          <p:cNvSpPr txBox="1"/>
          <p:nvPr/>
        </p:nvSpPr>
        <p:spPr>
          <a:xfrm>
            <a:off x="733286" y="1648936"/>
            <a:ext cx="11030226" cy="1200329"/>
          </a:xfrm>
          <a:prstGeom prst="rect">
            <a:avLst/>
          </a:prstGeom>
          <a:noFill/>
        </p:spPr>
        <p:txBody>
          <a:bodyPr wrap="square">
            <a:spAutoFit/>
          </a:bodyPr>
          <a:lstStyle/>
          <a:p>
            <a:pPr algn="ctr"/>
            <a:r>
              <a:rPr lang="it-IT" b="1" i="0" dirty="0">
                <a:solidFill>
                  <a:srgbClr val="333333"/>
                </a:solidFill>
                <a:effectLst/>
                <a:latin typeface="Arial" panose="020B0604020202020204" pitchFamily="34" charset="0"/>
              </a:rPr>
              <a:t>Ai fini della determinazione del numero di lavoratori dal quale il presente decreto legislativo fa discendere particolari obblighi non sono computati:</a:t>
            </a:r>
          </a:p>
          <a:p>
            <a:pPr algn="ctr"/>
            <a:br>
              <a:rPr lang="it-IT" b="1" dirty="0"/>
            </a:br>
            <a:endParaRPr lang="it-IT" b="1" dirty="0"/>
          </a:p>
        </p:txBody>
      </p:sp>
      <p:sp>
        <p:nvSpPr>
          <p:cNvPr id="7" name="CasellaDiTesto 6">
            <a:extLst>
              <a:ext uri="{FF2B5EF4-FFF2-40B4-BE49-F238E27FC236}">
                <a16:creationId xmlns:a16="http://schemas.microsoft.com/office/drawing/2014/main" id="{C5060DC6-209E-4CE1-3546-29093196CC04}"/>
              </a:ext>
            </a:extLst>
          </p:cNvPr>
          <p:cNvSpPr txBox="1"/>
          <p:nvPr/>
        </p:nvSpPr>
        <p:spPr>
          <a:xfrm>
            <a:off x="945321" y="2849265"/>
            <a:ext cx="10464800" cy="2308324"/>
          </a:xfrm>
          <a:prstGeom prst="rect">
            <a:avLst/>
          </a:prstGeom>
          <a:noFill/>
        </p:spPr>
        <p:txBody>
          <a:bodyPr wrap="square">
            <a:spAutoFit/>
          </a:bodyPr>
          <a:lstStyle/>
          <a:p>
            <a:r>
              <a:rPr lang="it-IT" b="0" i="0" dirty="0">
                <a:solidFill>
                  <a:srgbClr val="333333"/>
                </a:solidFill>
                <a:effectLst/>
                <a:latin typeface="Arial" panose="020B0604020202020204" pitchFamily="34" charset="0"/>
              </a:rPr>
              <a:t>a) i collaboratori familiari di cui all'articolo 230-bis del codice civile;</a:t>
            </a:r>
            <a:br>
              <a:rPr lang="it-IT" dirty="0"/>
            </a:br>
            <a:r>
              <a:rPr lang="it-IT" b="0" i="0" dirty="0">
                <a:solidFill>
                  <a:srgbClr val="333333"/>
                </a:solidFill>
                <a:effectLst/>
                <a:latin typeface="Arial" panose="020B0604020202020204" pitchFamily="34" charset="0"/>
              </a:rPr>
              <a:t>b) i soggetti beneficiari delle iniziative di tirocini formativi e di orientamento;</a:t>
            </a:r>
            <a:br>
              <a:rPr lang="it-IT" dirty="0"/>
            </a:br>
            <a:r>
              <a:rPr lang="it-IT" b="0" i="0" dirty="0">
                <a:solidFill>
                  <a:srgbClr val="333333"/>
                </a:solidFill>
                <a:effectLst/>
                <a:latin typeface="Arial" panose="020B0604020202020204" pitchFamily="34" charset="0"/>
              </a:rPr>
              <a:t>c) gli allievi degli istituti di istruzione e universitari e i partecipanti ai corsi di formazione professionale nei quali si faccia uso di laboratori, attrezzature di lavoro in genere, agenti chimici, fisici e biologici, ivi comprese le attrezzature munite di videoterminali;</a:t>
            </a:r>
            <a:br>
              <a:rPr lang="it-IT" dirty="0"/>
            </a:br>
            <a:r>
              <a:rPr lang="it-IT" b="0" i="0" dirty="0">
                <a:solidFill>
                  <a:srgbClr val="333333"/>
                </a:solidFill>
                <a:effectLst/>
                <a:latin typeface="Arial" panose="020B0604020202020204" pitchFamily="34" charset="0"/>
              </a:rPr>
              <a:t>d) i lavoratori assunti con contratto di lavoro a tempo determinato, ai sensi dell'articolo 1 del decreto legislativo 6 settembre 2001, n. 368, in sostituzione di altri prestatori di lavoro assenti con diritto alla conservazione del posto di lavoro;</a:t>
            </a:r>
            <a:endParaRPr lang="it-IT" dirty="0"/>
          </a:p>
        </p:txBody>
      </p:sp>
    </p:spTree>
    <p:extLst>
      <p:ext uri="{BB962C8B-B14F-4D97-AF65-F5344CB8AC3E}">
        <p14:creationId xmlns:p14="http://schemas.microsoft.com/office/powerpoint/2010/main" val="24185457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4. Computo dei lavoratori</a:t>
            </a:r>
          </a:p>
        </p:txBody>
      </p:sp>
      <p:sp>
        <p:nvSpPr>
          <p:cNvPr id="4" name="CasellaDiTesto 3">
            <a:extLst>
              <a:ext uri="{FF2B5EF4-FFF2-40B4-BE49-F238E27FC236}">
                <a16:creationId xmlns:a16="http://schemas.microsoft.com/office/drawing/2014/main" id="{30F9FBA6-9B3F-6EE0-E826-B27FAC10F1F6}"/>
              </a:ext>
            </a:extLst>
          </p:cNvPr>
          <p:cNvSpPr txBox="1"/>
          <p:nvPr/>
        </p:nvSpPr>
        <p:spPr>
          <a:xfrm>
            <a:off x="733286" y="1648936"/>
            <a:ext cx="11030226" cy="1200329"/>
          </a:xfrm>
          <a:prstGeom prst="rect">
            <a:avLst/>
          </a:prstGeom>
          <a:noFill/>
        </p:spPr>
        <p:txBody>
          <a:bodyPr wrap="square">
            <a:spAutoFit/>
          </a:bodyPr>
          <a:lstStyle/>
          <a:p>
            <a:pPr algn="ctr"/>
            <a:r>
              <a:rPr lang="it-IT" b="1" i="0" dirty="0">
                <a:solidFill>
                  <a:srgbClr val="333333"/>
                </a:solidFill>
                <a:effectLst/>
                <a:latin typeface="Arial" panose="020B0604020202020204" pitchFamily="34" charset="0"/>
              </a:rPr>
              <a:t>Ai fini della determinazione del numero di lavoratori dal quale il presente decreto legislativo fa discendere particolari obblighi non sono computati:</a:t>
            </a:r>
          </a:p>
          <a:p>
            <a:pPr algn="ctr"/>
            <a:br>
              <a:rPr lang="it-IT" b="1" dirty="0"/>
            </a:br>
            <a:endParaRPr lang="it-IT" b="1" dirty="0"/>
          </a:p>
        </p:txBody>
      </p:sp>
      <p:sp>
        <p:nvSpPr>
          <p:cNvPr id="5" name="CasellaDiTesto 4">
            <a:extLst>
              <a:ext uri="{FF2B5EF4-FFF2-40B4-BE49-F238E27FC236}">
                <a16:creationId xmlns:a16="http://schemas.microsoft.com/office/drawing/2014/main" id="{BB3ECFAF-06F8-D9A4-2940-F7B78F120B68}"/>
              </a:ext>
            </a:extLst>
          </p:cNvPr>
          <p:cNvSpPr txBox="1"/>
          <p:nvPr/>
        </p:nvSpPr>
        <p:spPr>
          <a:xfrm>
            <a:off x="1031460" y="2623741"/>
            <a:ext cx="10356574" cy="2585323"/>
          </a:xfrm>
          <a:prstGeom prst="rect">
            <a:avLst/>
          </a:prstGeom>
          <a:noFill/>
        </p:spPr>
        <p:txBody>
          <a:bodyPr wrap="square">
            <a:spAutoFit/>
          </a:bodyPr>
          <a:lstStyle/>
          <a:p>
            <a:r>
              <a:rPr lang="it-IT" b="0" i="0" dirty="0">
                <a:solidFill>
                  <a:srgbClr val="333333"/>
                </a:solidFill>
                <a:effectLst/>
                <a:latin typeface="Arial" panose="020B0604020202020204" pitchFamily="34" charset="0"/>
              </a:rPr>
              <a:t>e) i lavoratori che svolgono prestazioni occasionali di tipo accessorio ai sensi degli articoli 70, e seguenti, del decreto legislativo 10 settembre 2003, n. 276, e successive modificazioni, nonché prestazioni che esulano dal mercato del lavoro ai sensi dell'articolo 74 del medesimo decreto.</a:t>
            </a:r>
            <a:br>
              <a:rPr lang="it-IT" dirty="0"/>
            </a:br>
            <a:r>
              <a:rPr lang="it-IT" b="0" i="0" dirty="0">
                <a:solidFill>
                  <a:srgbClr val="333333"/>
                </a:solidFill>
                <a:effectLst/>
                <a:latin typeface="Arial" panose="020B0604020202020204" pitchFamily="34" charset="0"/>
              </a:rPr>
              <a:t>f) i lavoratori di cui alla legge 18 dicembre 1973, n. 877, ove la loro attività non sia svolta in forma esclusiva a favore del datore di lavoro committente;</a:t>
            </a:r>
            <a:br>
              <a:rPr lang="it-IT" dirty="0"/>
            </a:br>
            <a:r>
              <a:rPr lang="it-IT" b="0" i="0" dirty="0">
                <a:solidFill>
                  <a:srgbClr val="333333"/>
                </a:solidFill>
                <a:effectLst/>
                <a:latin typeface="Arial" panose="020B0604020202020204" pitchFamily="34" charset="0"/>
              </a:rPr>
              <a:t>g) i volontari, come definiti dalla legge 11 agosto 1991, n. 266, i volontari del Corpo nazionale dei vigili del fuoco e della protezione civile e i volontari che effettuano il servizio civile;</a:t>
            </a:r>
            <a:br>
              <a:rPr lang="it-IT" dirty="0"/>
            </a:br>
            <a:r>
              <a:rPr lang="it-IT" b="0" i="0" dirty="0">
                <a:solidFill>
                  <a:srgbClr val="333333"/>
                </a:solidFill>
                <a:effectLst/>
                <a:latin typeface="Arial" panose="020B0604020202020204" pitchFamily="34" charset="0"/>
              </a:rPr>
              <a:t>h) i lavoratori utilizzati nei lavori socialmente utili di cui al decreto legislativo 1° dicembre 1997, n. 468, e successive modificazioni;</a:t>
            </a:r>
            <a:endParaRPr lang="it-IT" dirty="0"/>
          </a:p>
        </p:txBody>
      </p:sp>
    </p:spTree>
    <p:extLst>
      <p:ext uri="{BB962C8B-B14F-4D97-AF65-F5344CB8AC3E}">
        <p14:creationId xmlns:p14="http://schemas.microsoft.com/office/powerpoint/2010/main" val="19987434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4. Computo dei lavoratori</a:t>
            </a:r>
          </a:p>
        </p:txBody>
      </p:sp>
      <p:sp>
        <p:nvSpPr>
          <p:cNvPr id="4" name="CasellaDiTesto 3">
            <a:extLst>
              <a:ext uri="{FF2B5EF4-FFF2-40B4-BE49-F238E27FC236}">
                <a16:creationId xmlns:a16="http://schemas.microsoft.com/office/drawing/2014/main" id="{30F9FBA6-9B3F-6EE0-E826-B27FAC10F1F6}"/>
              </a:ext>
            </a:extLst>
          </p:cNvPr>
          <p:cNvSpPr txBox="1"/>
          <p:nvPr/>
        </p:nvSpPr>
        <p:spPr>
          <a:xfrm>
            <a:off x="733286" y="1648936"/>
            <a:ext cx="11030226" cy="1200329"/>
          </a:xfrm>
          <a:prstGeom prst="rect">
            <a:avLst/>
          </a:prstGeom>
          <a:noFill/>
        </p:spPr>
        <p:txBody>
          <a:bodyPr wrap="square">
            <a:spAutoFit/>
          </a:bodyPr>
          <a:lstStyle/>
          <a:p>
            <a:pPr algn="ctr"/>
            <a:r>
              <a:rPr lang="it-IT" b="1" i="0" dirty="0">
                <a:solidFill>
                  <a:srgbClr val="333333"/>
                </a:solidFill>
                <a:effectLst/>
                <a:latin typeface="Arial" panose="020B0604020202020204" pitchFamily="34" charset="0"/>
              </a:rPr>
              <a:t>Ai fini della determinazione del numero di lavoratori dal quale il presente decreto legislativo fa discendere particolari obblighi non sono computati:</a:t>
            </a:r>
          </a:p>
          <a:p>
            <a:pPr algn="ctr"/>
            <a:br>
              <a:rPr lang="it-IT" b="1" dirty="0"/>
            </a:br>
            <a:endParaRPr lang="it-IT" b="1" dirty="0"/>
          </a:p>
        </p:txBody>
      </p:sp>
      <p:sp>
        <p:nvSpPr>
          <p:cNvPr id="6" name="CasellaDiTesto 5">
            <a:extLst>
              <a:ext uri="{FF2B5EF4-FFF2-40B4-BE49-F238E27FC236}">
                <a16:creationId xmlns:a16="http://schemas.microsoft.com/office/drawing/2014/main" id="{235D8521-041B-4750-E1A5-DC3C717E09B2}"/>
              </a:ext>
            </a:extLst>
          </p:cNvPr>
          <p:cNvSpPr txBox="1"/>
          <p:nvPr/>
        </p:nvSpPr>
        <p:spPr>
          <a:xfrm>
            <a:off x="1031460" y="2780558"/>
            <a:ext cx="10347740" cy="2308324"/>
          </a:xfrm>
          <a:prstGeom prst="rect">
            <a:avLst/>
          </a:prstGeom>
          <a:noFill/>
        </p:spPr>
        <p:txBody>
          <a:bodyPr wrap="square">
            <a:spAutoFit/>
          </a:bodyPr>
          <a:lstStyle/>
          <a:p>
            <a:br>
              <a:rPr lang="it-IT" dirty="0"/>
            </a:br>
            <a:r>
              <a:rPr lang="it-IT" b="0" i="0" dirty="0">
                <a:solidFill>
                  <a:srgbClr val="333333"/>
                </a:solidFill>
                <a:effectLst/>
                <a:latin typeface="Arial" panose="020B0604020202020204" pitchFamily="34" charset="0"/>
              </a:rPr>
              <a:t>i) i lavoratori autonomi di cui all'articolo 2222 del codice civile, fatto salvo quanto previsto dalla successiva lettera l);</a:t>
            </a:r>
            <a:br>
              <a:rPr lang="it-IT" dirty="0"/>
            </a:br>
            <a:r>
              <a:rPr lang="it-IT" b="0" i="0" dirty="0">
                <a:solidFill>
                  <a:srgbClr val="333333"/>
                </a:solidFill>
                <a:effectLst/>
                <a:latin typeface="Arial" panose="020B0604020202020204" pitchFamily="34" charset="0"/>
              </a:rPr>
              <a:t>l) i collaboratori coordinati e continuativi di cui all'articolo 409, primo comma, n. 3, del codice di procedura civile, nonché i lavoratori a progetto di cui agli articoli 61 e seguenti del decreto legislativo 10 settembre 2003, n. 276, e successive modificazioni, ove la loro attività non sia svolta in forma esclusiva a favore del committente;</a:t>
            </a:r>
            <a:br>
              <a:rPr lang="it-IT" dirty="0"/>
            </a:br>
            <a:r>
              <a:rPr lang="it-IT" b="0" i="0" dirty="0">
                <a:solidFill>
                  <a:srgbClr val="333333"/>
                </a:solidFill>
                <a:effectLst/>
                <a:latin typeface="Arial" panose="020B0604020202020204" pitchFamily="34" charset="0"/>
              </a:rPr>
              <a:t>l-bis) i lavoratori in prova.</a:t>
            </a:r>
            <a:endParaRPr lang="it-IT" dirty="0"/>
          </a:p>
        </p:txBody>
      </p:sp>
    </p:spTree>
    <p:extLst>
      <p:ext uri="{BB962C8B-B14F-4D97-AF65-F5344CB8AC3E}">
        <p14:creationId xmlns:p14="http://schemas.microsoft.com/office/powerpoint/2010/main" val="22711257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4. Computo dei lavoratori</a:t>
            </a:r>
          </a:p>
        </p:txBody>
      </p:sp>
      <p:sp>
        <p:nvSpPr>
          <p:cNvPr id="5" name="CasellaDiTesto 4">
            <a:extLst>
              <a:ext uri="{FF2B5EF4-FFF2-40B4-BE49-F238E27FC236}">
                <a16:creationId xmlns:a16="http://schemas.microsoft.com/office/drawing/2014/main" id="{A0A7DFBF-8A42-D16C-D72E-5F748638E3B3}"/>
              </a:ext>
            </a:extLst>
          </p:cNvPr>
          <p:cNvSpPr txBox="1"/>
          <p:nvPr/>
        </p:nvSpPr>
        <p:spPr>
          <a:xfrm>
            <a:off x="2244035" y="2299590"/>
            <a:ext cx="8326783" cy="3539430"/>
          </a:xfrm>
          <a:prstGeom prst="rect">
            <a:avLst/>
          </a:prstGeom>
          <a:noFill/>
        </p:spPr>
        <p:txBody>
          <a:bodyPr wrap="square">
            <a:spAutoFit/>
          </a:bodyPr>
          <a:lstStyle/>
          <a:p>
            <a:r>
              <a:rPr lang="it-IT" sz="2800" b="0" i="0" dirty="0">
                <a:solidFill>
                  <a:srgbClr val="333333"/>
                </a:solidFill>
                <a:effectLst/>
                <a:latin typeface="Arial" panose="020B0604020202020204" pitchFamily="34" charset="0"/>
              </a:rPr>
              <a:t>I lavoratori utilizzati mediante somministrazione di lavoro ai sensi degli articoli 20, e seguenti, del decreto legislativo 10 settembre 2003, n. 276, e successive modificazioni, e i lavoratori assunti a tempo parziale ai sensi del decreto legislativo 25 febbraio 2000, n. 61, e successive modificazioni, si computano sulla base del numero di ore di lavoro effettivamente prestato nell'arco di un semestre.</a:t>
            </a:r>
            <a:endParaRPr lang="it-IT" sz="2800" dirty="0"/>
          </a:p>
        </p:txBody>
      </p:sp>
    </p:spTree>
    <p:extLst>
      <p:ext uri="{BB962C8B-B14F-4D97-AF65-F5344CB8AC3E}">
        <p14:creationId xmlns:p14="http://schemas.microsoft.com/office/powerpoint/2010/main" val="2699592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4. Computo dei lavoratori</a:t>
            </a:r>
          </a:p>
        </p:txBody>
      </p:sp>
      <p:sp>
        <p:nvSpPr>
          <p:cNvPr id="4" name="CasellaDiTesto 3">
            <a:extLst>
              <a:ext uri="{FF2B5EF4-FFF2-40B4-BE49-F238E27FC236}">
                <a16:creationId xmlns:a16="http://schemas.microsoft.com/office/drawing/2014/main" id="{FC279692-5E32-CFCD-E2F2-80E32676E385}"/>
              </a:ext>
            </a:extLst>
          </p:cNvPr>
          <p:cNvSpPr txBox="1"/>
          <p:nvPr/>
        </p:nvSpPr>
        <p:spPr>
          <a:xfrm>
            <a:off x="1031460" y="2315698"/>
            <a:ext cx="10323444" cy="3108543"/>
          </a:xfrm>
          <a:prstGeom prst="rect">
            <a:avLst/>
          </a:prstGeom>
          <a:noFill/>
        </p:spPr>
        <p:txBody>
          <a:bodyPr wrap="square">
            <a:spAutoFit/>
          </a:bodyPr>
          <a:lstStyle>
            <a:defPPr rtl="0">
              <a:defRPr lang="it-it"/>
            </a:defPPr>
            <a:lvl1pPr>
              <a:defRPr sz="2800" b="0" i="0">
                <a:solidFill>
                  <a:srgbClr val="333333"/>
                </a:solidFill>
                <a:effectLst/>
                <a:latin typeface="Arial" panose="020B0604020202020204" pitchFamily="34" charset="0"/>
              </a:defRPr>
            </a:lvl1pPr>
          </a:lstStyle>
          <a:p>
            <a:r>
              <a:rPr lang="it-IT" dirty="0"/>
              <a:t>Fatto salvo quanto previsto dal comma 4, nell'ambito delle attività stagionali definite dal d.P.R. 7 ottobre 1963, n. 1525 e successive modificazioni, nonché di quelle individuate dai contratti collettivi nazionali stipulati dalle organizzazioni dei lavoratori e dei datori di lavoro comparativamente più rappresentative, il personale in forza si computa a prescindere dalla durata del contratto e dall'orario di lavoro effettuato.</a:t>
            </a:r>
          </a:p>
        </p:txBody>
      </p:sp>
    </p:spTree>
    <p:extLst>
      <p:ext uri="{BB962C8B-B14F-4D97-AF65-F5344CB8AC3E}">
        <p14:creationId xmlns:p14="http://schemas.microsoft.com/office/powerpoint/2010/main" val="20933897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i="0" dirty="0">
                <a:solidFill>
                  <a:srgbClr val="1C1C1C"/>
                </a:solidFill>
                <a:effectLst/>
                <a:latin typeface="Arial" panose="020B0604020202020204" pitchFamily="34" charset="0"/>
              </a:rPr>
              <a:t>Art. 4. Computo dei lavoratori</a:t>
            </a:r>
          </a:p>
        </p:txBody>
      </p:sp>
      <p:sp>
        <p:nvSpPr>
          <p:cNvPr id="5" name="CasellaDiTesto 4">
            <a:extLst>
              <a:ext uri="{FF2B5EF4-FFF2-40B4-BE49-F238E27FC236}">
                <a16:creationId xmlns:a16="http://schemas.microsoft.com/office/drawing/2014/main" id="{64D616E4-E3AA-73DC-7737-8FAD2F77A9C0}"/>
              </a:ext>
            </a:extLst>
          </p:cNvPr>
          <p:cNvSpPr txBox="1"/>
          <p:nvPr/>
        </p:nvSpPr>
        <p:spPr>
          <a:xfrm>
            <a:off x="1448903" y="2865279"/>
            <a:ext cx="9640957" cy="1815882"/>
          </a:xfrm>
          <a:prstGeom prst="rect">
            <a:avLst/>
          </a:prstGeom>
          <a:noFill/>
        </p:spPr>
        <p:txBody>
          <a:bodyPr wrap="square">
            <a:spAutoFit/>
          </a:bodyPr>
          <a:lstStyle/>
          <a:p>
            <a:r>
              <a:rPr lang="it-IT" sz="2800" b="0" i="0" dirty="0">
                <a:solidFill>
                  <a:srgbClr val="333333"/>
                </a:solidFill>
                <a:effectLst/>
                <a:latin typeface="Arial" panose="020B0604020202020204" pitchFamily="34" charset="0"/>
              </a:rPr>
              <a:t>Il numero degli operai impiegati a tempo determinato, anche stagionali, nel settore agricolo si computa per frazioni di unità lavorative anno </a:t>
            </a:r>
            <a:r>
              <a:rPr lang="it-IT" sz="2800" b="1" i="0" dirty="0">
                <a:solidFill>
                  <a:srgbClr val="333333"/>
                </a:solidFill>
                <a:effectLst/>
                <a:latin typeface="Arial" panose="020B0604020202020204" pitchFamily="34" charset="0"/>
              </a:rPr>
              <a:t>(ULA) </a:t>
            </a:r>
            <a:r>
              <a:rPr lang="it-IT" sz="2800" b="0" i="0" dirty="0">
                <a:solidFill>
                  <a:srgbClr val="333333"/>
                </a:solidFill>
                <a:effectLst/>
                <a:latin typeface="Arial" panose="020B0604020202020204" pitchFamily="34" charset="0"/>
              </a:rPr>
              <a:t>come individuate sulla base della normativa comunitaria.</a:t>
            </a:r>
            <a:endParaRPr lang="it-IT" sz="2800" dirty="0"/>
          </a:p>
        </p:txBody>
      </p:sp>
    </p:spTree>
    <p:extLst>
      <p:ext uri="{BB962C8B-B14F-4D97-AF65-F5344CB8AC3E}">
        <p14:creationId xmlns:p14="http://schemas.microsoft.com/office/powerpoint/2010/main" val="41940725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90D7A6-AB44-0423-CD2C-C5A9A756B196}"/>
              </a:ext>
            </a:extLst>
          </p:cNvPr>
          <p:cNvSpPr>
            <a:spLocks noGrp="1"/>
          </p:cNvSpPr>
          <p:nvPr>
            <p:ph type="title"/>
          </p:nvPr>
        </p:nvSpPr>
        <p:spPr>
          <a:xfrm>
            <a:off x="1031460" y="640795"/>
            <a:ext cx="10058400" cy="1371600"/>
          </a:xfrm>
        </p:spPr>
        <p:txBody>
          <a:bodyPr>
            <a:normAutofit/>
          </a:bodyPr>
          <a:lstStyle/>
          <a:p>
            <a:pPr algn="ctr"/>
            <a:r>
              <a:rPr lang="it-IT" b="1" dirty="0">
                <a:solidFill>
                  <a:srgbClr val="1C1C1C"/>
                </a:solidFill>
                <a:latin typeface="Arial" panose="020B0604020202020204" pitchFamily="34" charset="0"/>
              </a:rPr>
              <a:t>GRAZIE PER L’ATTENZIONE</a:t>
            </a:r>
            <a:endParaRPr lang="it-IT" b="1" i="0" dirty="0">
              <a:solidFill>
                <a:srgbClr val="1C1C1C"/>
              </a:solidFill>
              <a:effectLst/>
              <a:latin typeface="Arial" panose="020B0604020202020204" pitchFamily="34" charset="0"/>
            </a:endParaRPr>
          </a:p>
        </p:txBody>
      </p:sp>
      <p:pic>
        <p:nvPicPr>
          <p:cNvPr id="7" name="Immagine 6">
            <a:extLst>
              <a:ext uri="{FF2B5EF4-FFF2-40B4-BE49-F238E27FC236}">
                <a16:creationId xmlns:a16="http://schemas.microsoft.com/office/drawing/2014/main" id="{C04533B9-B949-5750-EDD7-A9A216327F5A}"/>
              </a:ext>
            </a:extLst>
          </p:cNvPr>
          <p:cNvPicPr>
            <a:picLocks noChangeAspect="1"/>
          </p:cNvPicPr>
          <p:nvPr/>
        </p:nvPicPr>
        <p:blipFill>
          <a:blip r:embed="rId2"/>
          <a:stretch>
            <a:fillRect/>
          </a:stretch>
        </p:blipFill>
        <p:spPr>
          <a:xfrm>
            <a:off x="2452687" y="-385763"/>
            <a:ext cx="6858000" cy="6858000"/>
          </a:xfrm>
          <a:prstGeom prst="rect">
            <a:avLst/>
          </a:prstGeom>
        </p:spPr>
      </p:pic>
    </p:spTree>
    <p:extLst>
      <p:ext uri="{BB962C8B-B14F-4D97-AF65-F5344CB8AC3E}">
        <p14:creationId xmlns:p14="http://schemas.microsoft.com/office/powerpoint/2010/main" val="38065687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Sagona Extra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Sagona 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44285887_TF78829772.potx" id="{76758802-F7C9-4C2D-953E-27DC9E030E11}" vid="{0C3814F7-6379-46BB-A1F5-D4F36501C3F5}"/>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ppt/theme/themeOverride2.xml><?xml version="1.0" encoding="utf-8"?>
<a:themeOverride xmlns:a="http://schemas.openxmlformats.org/drawingml/2006/main">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DB95DD-0319-4EE5-8C5C-9CEDF75E02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F3B215-496E-4790-A364-7C1C46DEC771}">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AE2713E1-6312-427E-BFCB-C5A5DA3013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{5D13CED5-18B4-4B6D-B8E7-D82CC2F92B5C}tf78829772_win32</Template>
  <TotalTime>59</TotalTime>
  <Words>6642</Words>
  <Application>Microsoft Office PowerPoint</Application>
  <PresentationFormat>Widescreen</PresentationFormat>
  <Paragraphs>181</Paragraphs>
  <Slides>61</Slides>
  <Notes>2</Notes>
  <HiddenSlides>0</HiddenSlides>
  <MMClips>1</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61</vt:i4>
      </vt:variant>
    </vt:vector>
  </HeadingPairs>
  <TitlesOfParts>
    <vt:vector size="70" baseType="lpstr">
      <vt:lpstr>-apple-system</vt:lpstr>
      <vt:lpstr>Arial</vt:lpstr>
      <vt:lpstr>Calibri</vt:lpstr>
      <vt:lpstr>Garamond</vt:lpstr>
      <vt:lpstr>Montserrat</vt:lpstr>
      <vt:lpstr>Open Sans</vt:lpstr>
      <vt:lpstr>Sagona Book</vt:lpstr>
      <vt:lpstr>Sagona ExtraLight</vt:lpstr>
      <vt:lpstr>SavonVTI</vt:lpstr>
      <vt:lpstr>D.Lgs. 81/08 - Testo Unico sulla sicurezza</vt:lpstr>
      <vt:lpstr>Presentazione standard di PowerPoint</vt:lpstr>
      <vt:lpstr>Dove trova fondamento il T.U. sicurezza d'lgs 81/08 ?  </vt:lpstr>
      <vt:lpstr>Cosa prevede e che obiettivo ha il Decreto Legislativo 9 aprile 2008 n 81/08 ?  </vt:lpstr>
      <vt:lpstr>Cosa prevede e che obiettivo ha il Decreto Legislativo 9 aprile 2008 n 81/08 ?  </vt:lpstr>
      <vt:lpstr>Cosa contiene il testo unico della sicurezza?   </vt:lpstr>
      <vt:lpstr>È possibile individuare altri riferimenti legislativi d lgs 81 2008 ?  </vt:lpstr>
      <vt:lpstr> storia della normativa in materia di sicurezza nei luoghi di lavoro d lgs 81 08.   </vt:lpstr>
      <vt:lpstr>I riferimenti normativi riguardanti il Testo Unico di sicurezza sul lavoro </vt:lpstr>
      <vt:lpstr>I riferimenti normativi riguardanti il Testo Unico di sicurezza sul lavoro </vt:lpstr>
      <vt:lpstr>I riferimenti normativi riguardanti il Testo Unico di sicurezza sul lavoro </vt:lpstr>
      <vt:lpstr>I riferimenti normativi riguardanti il Testo Unico di sicurezza sul lavoro </vt:lpstr>
      <vt:lpstr>CAPO I - DISPOSIZIONI GENERALI</vt:lpstr>
      <vt:lpstr>Art. 1. Finalità</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2. Definizioni</vt:lpstr>
      <vt:lpstr>Art. 3. Campo di applicazione</vt:lpstr>
      <vt:lpstr>Art. 3. Campo di applicazione</vt:lpstr>
      <vt:lpstr>Art. 3. Campo di applicazione</vt:lpstr>
      <vt:lpstr>Art. 3. Campo di applicazione</vt:lpstr>
      <vt:lpstr>Art. 3. Campo di applicazione</vt:lpstr>
      <vt:lpstr>Art. 3. Campo di applicazione</vt:lpstr>
      <vt:lpstr>Art. 3. Campo di applicazione</vt:lpstr>
      <vt:lpstr>Art. 3. Campo di applicazione</vt:lpstr>
      <vt:lpstr>Art. 3. Campo di applicazione</vt:lpstr>
      <vt:lpstr>Art. 3. Campo di applicazione</vt:lpstr>
      <vt:lpstr>Art. 3. Campo di applicazione</vt:lpstr>
      <vt:lpstr>Art. 3. Campo di applicazione</vt:lpstr>
      <vt:lpstr>Art. 3. Campo di applicazione</vt:lpstr>
      <vt:lpstr>Art. 3. Campo di applicazione</vt:lpstr>
      <vt:lpstr>Art. 3. Campo di applicazione</vt:lpstr>
      <vt:lpstr>Art. 3. Campo di applicazione</vt:lpstr>
      <vt:lpstr>Art. 4. Computo dei lavoratori</vt:lpstr>
      <vt:lpstr>Art. 4. Computo dei lavoratori</vt:lpstr>
      <vt:lpstr>Art. 4. Computo dei lavoratori</vt:lpstr>
      <vt:lpstr>Art. 4. Computo dei lavoratori</vt:lpstr>
      <vt:lpstr>Art. 4. Computo dei lavoratori</vt:lpstr>
      <vt:lpstr>Art. 4. Computo dei lavoratori</vt:lpstr>
      <vt:lpstr>GRAZIE PER L’ATTENZIONE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D.Lgs. 81/08 - Testo Unico sulla sicurezza</dc:title>
  <dc:creator>PAOLO BENNI</dc:creator>
  <cp:lastModifiedBy>PAOLO BENNI</cp:lastModifiedBy>
  <cp:revision>2</cp:revision>
  <dcterms:created xsi:type="dcterms:W3CDTF">2022-08-11T10:47:49Z</dcterms:created>
  <dcterms:modified xsi:type="dcterms:W3CDTF">2022-08-11T11:47:08Z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