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theme/theme5.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6.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theme/theme9.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11.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12.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63" r:id="rId3"/>
    <p:sldMasterId id="2147483675" r:id="rId4"/>
    <p:sldMasterId id="2147483677" r:id="rId5"/>
    <p:sldMasterId id="2147483679" r:id="rId6"/>
    <p:sldMasterId id="2147483691" r:id="rId7"/>
    <p:sldMasterId id="2147483703" r:id="rId8"/>
    <p:sldMasterId id="2147483715" r:id="rId9"/>
    <p:sldMasterId id="2147483717" r:id="rId10"/>
    <p:sldMasterId id="2147483729" r:id="rId11"/>
    <p:sldMasterId id="2147483741" r:id="rId12"/>
    <p:sldMasterId id="2147483753" r:id="rId13"/>
  </p:sldMasterIdLst>
  <p:notesMasterIdLst>
    <p:notesMasterId r:id="rId135"/>
  </p:notes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 id="307" r:id="rId65"/>
    <p:sldId id="308" r:id="rId66"/>
    <p:sldId id="309" r:id="rId67"/>
    <p:sldId id="310" r:id="rId68"/>
    <p:sldId id="311" r:id="rId69"/>
    <p:sldId id="312" r:id="rId70"/>
    <p:sldId id="313" r:id="rId71"/>
    <p:sldId id="314" r:id="rId72"/>
    <p:sldId id="315" r:id="rId73"/>
    <p:sldId id="316" r:id="rId74"/>
    <p:sldId id="317" r:id="rId75"/>
    <p:sldId id="318" r:id="rId76"/>
    <p:sldId id="319" r:id="rId77"/>
    <p:sldId id="320" r:id="rId78"/>
    <p:sldId id="321" r:id="rId79"/>
    <p:sldId id="322" r:id="rId80"/>
    <p:sldId id="323" r:id="rId81"/>
    <p:sldId id="324" r:id="rId82"/>
    <p:sldId id="325" r:id="rId83"/>
    <p:sldId id="326" r:id="rId84"/>
    <p:sldId id="327" r:id="rId85"/>
    <p:sldId id="328" r:id="rId86"/>
    <p:sldId id="329" r:id="rId87"/>
    <p:sldId id="330" r:id="rId88"/>
    <p:sldId id="331" r:id="rId89"/>
    <p:sldId id="332" r:id="rId90"/>
    <p:sldId id="333" r:id="rId91"/>
    <p:sldId id="334" r:id="rId92"/>
    <p:sldId id="335" r:id="rId93"/>
    <p:sldId id="336" r:id="rId94"/>
    <p:sldId id="337" r:id="rId95"/>
    <p:sldId id="338" r:id="rId96"/>
    <p:sldId id="339" r:id="rId97"/>
    <p:sldId id="340" r:id="rId98"/>
    <p:sldId id="341" r:id="rId99"/>
    <p:sldId id="342" r:id="rId100"/>
    <p:sldId id="343" r:id="rId101"/>
    <p:sldId id="344" r:id="rId102"/>
    <p:sldId id="345" r:id="rId103"/>
    <p:sldId id="346" r:id="rId104"/>
    <p:sldId id="347" r:id="rId105"/>
    <p:sldId id="348" r:id="rId106"/>
    <p:sldId id="349" r:id="rId107"/>
    <p:sldId id="350" r:id="rId108"/>
    <p:sldId id="351" r:id="rId109"/>
    <p:sldId id="352" r:id="rId110"/>
    <p:sldId id="353" r:id="rId111"/>
    <p:sldId id="354" r:id="rId112"/>
    <p:sldId id="355" r:id="rId113"/>
    <p:sldId id="356" r:id="rId114"/>
    <p:sldId id="357" r:id="rId115"/>
    <p:sldId id="358" r:id="rId116"/>
    <p:sldId id="359" r:id="rId117"/>
    <p:sldId id="360" r:id="rId118"/>
    <p:sldId id="361" r:id="rId119"/>
    <p:sldId id="362" r:id="rId120"/>
    <p:sldId id="363" r:id="rId121"/>
    <p:sldId id="364" r:id="rId122"/>
    <p:sldId id="365" r:id="rId123"/>
    <p:sldId id="366" r:id="rId124"/>
    <p:sldId id="367" r:id="rId125"/>
    <p:sldId id="368" r:id="rId126"/>
    <p:sldId id="369" r:id="rId127"/>
    <p:sldId id="370" r:id="rId128"/>
    <p:sldId id="371" r:id="rId129"/>
    <p:sldId id="372" r:id="rId130"/>
    <p:sldId id="373" r:id="rId131"/>
    <p:sldId id="374" r:id="rId132"/>
    <p:sldId id="375" r:id="rId133"/>
    <p:sldId id="376" r:id="rId1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94660"/>
  </p:normalViewPr>
  <p:slideViewPr>
    <p:cSldViewPr snapToGrid="0" snapToObjects="1">
      <p:cViewPr varScale="1">
        <p:scale>
          <a:sx n="114" d="100"/>
          <a:sy n="114" d="100"/>
        </p:scale>
        <p:origin x="110" y="11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4.xml"/><Relationship Id="rId21" Type="http://schemas.openxmlformats.org/officeDocument/2006/relationships/slide" Target="slides/slide8.xml"/><Relationship Id="rId42" Type="http://schemas.openxmlformats.org/officeDocument/2006/relationships/slide" Target="slides/slide29.xml"/><Relationship Id="rId63" Type="http://schemas.openxmlformats.org/officeDocument/2006/relationships/slide" Target="slides/slide50.xml"/><Relationship Id="rId84" Type="http://schemas.openxmlformats.org/officeDocument/2006/relationships/slide" Target="slides/slide71.xml"/><Relationship Id="rId138" Type="http://schemas.openxmlformats.org/officeDocument/2006/relationships/theme" Target="theme/theme1.xml"/><Relationship Id="rId16" Type="http://schemas.openxmlformats.org/officeDocument/2006/relationships/slide" Target="slides/slide3.xml"/><Relationship Id="rId107" Type="http://schemas.openxmlformats.org/officeDocument/2006/relationships/slide" Target="slides/slide94.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123" Type="http://schemas.openxmlformats.org/officeDocument/2006/relationships/slide" Target="slides/slide110.xml"/><Relationship Id="rId128" Type="http://schemas.openxmlformats.org/officeDocument/2006/relationships/slide" Target="slides/slide115.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113" Type="http://schemas.openxmlformats.org/officeDocument/2006/relationships/slide" Target="slides/slide100.xml"/><Relationship Id="rId118" Type="http://schemas.openxmlformats.org/officeDocument/2006/relationships/slide" Target="slides/slide105.xml"/><Relationship Id="rId134" Type="http://schemas.openxmlformats.org/officeDocument/2006/relationships/slide" Target="slides/slide121.xml"/><Relationship Id="rId139" Type="http://schemas.openxmlformats.org/officeDocument/2006/relationships/tableStyles" Target="tableStyles.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slide" Target="slides/slide90.xml"/><Relationship Id="rId108" Type="http://schemas.openxmlformats.org/officeDocument/2006/relationships/slide" Target="slides/slide95.xml"/><Relationship Id="rId124" Type="http://schemas.openxmlformats.org/officeDocument/2006/relationships/slide" Target="slides/slide111.xml"/><Relationship Id="rId129" Type="http://schemas.openxmlformats.org/officeDocument/2006/relationships/slide" Target="slides/slide116.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10.xml"/><Relationship Id="rId28" Type="http://schemas.openxmlformats.org/officeDocument/2006/relationships/slide" Target="slides/slide15.xml"/><Relationship Id="rId49" Type="http://schemas.openxmlformats.org/officeDocument/2006/relationships/slide" Target="slides/slide36.xml"/><Relationship Id="rId114" Type="http://schemas.openxmlformats.org/officeDocument/2006/relationships/slide" Target="slides/slide101.xml"/><Relationship Id="rId119" Type="http://schemas.openxmlformats.org/officeDocument/2006/relationships/slide" Target="slides/slide106.xml"/><Relationship Id="rId44" Type="http://schemas.openxmlformats.org/officeDocument/2006/relationships/slide" Target="slides/slide31.xml"/><Relationship Id="rId60" Type="http://schemas.openxmlformats.org/officeDocument/2006/relationships/slide" Target="slides/slide47.xml"/><Relationship Id="rId65" Type="http://schemas.openxmlformats.org/officeDocument/2006/relationships/slide" Target="slides/slide52.xml"/><Relationship Id="rId81" Type="http://schemas.openxmlformats.org/officeDocument/2006/relationships/slide" Target="slides/slide68.xml"/><Relationship Id="rId86" Type="http://schemas.openxmlformats.org/officeDocument/2006/relationships/slide" Target="slides/slide73.xml"/><Relationship Id="rId130" Type="http://schemas.openxmlformats.org/officeDocument/2006/relationships/slide" Target="slides/slide117.xml"/><Relationship Id="rId135" Type="http://schemas.openxmlformats.org/officeDocument/2006/relationships/notesMaster" Target="notesMasters/notesMaster1.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slide" Target="slides/slide9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120" Type="http://schemas.openxmlformats.org/officeDocument/2006/relationships/slide" Target="slides/slide107.xml"/><Relationship Id="rId125" Type="http://schemas.openxmlformats.org/officeDocument/2006/relationships/slide" Target="slides/slide112.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slide" Target="slides/slide97.xml"/><Relationship Id="rId115" Type="http://schemas.openxmlformats.org/officeDocument/2006/relationships/slide" Target="slides/slide102.xml"/><Relationship Id="rId131" Type="http://schemas.openxmlformats.org/officeDocument/2006/relationships/slide" Target="slides/slide118.xml"/><Relationship Id="rId136" Type="http://schemas.openxmlformats.org/officeDocument/2006/relationships/presProps" Target="presProps.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26" Type="http://schemas.openxmlformats.org/officeDocument/2006/relationships/slide" Target="slides/slide113.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121" Type="http://schemas.openxmlformats.org/officeDocument/2006/relationships/slide" Target="slides/slide108.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116" Type="http://schemas.openxmlformats.org/officeDocument/2006/relationships/slide" Target="slides/slide103.xml"/><Relationship Id="rId137" Type="http://schemas.openxmlformats.org/officeDocument/2006/relationships/viewProps" Target="viewProps.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 Id="rId111" Type="http://schemas.openxmlformats.org/officeDocument/2006/relationships/slide" Target="slides/slide98.xml"/><Relationship Id="rId132" Type="http://schemas.openxmlformats.org/officeDocument/2006/relationships/slide" Target="slides/slide119.xml"/><Relationship Id="rId15" Type="http://schemas.openxmlformats.org/officeDocument/2006/relationships/slide" Target="slides/slide2.xml"/><Relationship Id="rId36" Type="http://schemas.openxmlformats.org/officeDocument/2006/relationships/slide" Target="slides/slide23.xml"/><Relationship Id="rId57" Type="http://schemas.openxmlformats.org/officeDocument/2006/relationships/slide" Target="slides/slide44.xml"/><Relationship Id="rId106" Type="http://schemas.openxmlformats.org/officeDocument/2006/relationships/slide" Target="slides/slide93.xml"/><Relationship Id="rId127" Type="http://schemas.openxmlformats.org/officeDocument/2006/relationships/slide" Target="slides/slide114.xml"/><Relationship Id="rId10" Type="http://schemas.openxmlformats.org/officeDocument/2006/relationships/slideMaster" Target="slideMasters/slideMaster10.xml"/><Relationship Id="rId31" Type="http://schemas.openxmlformats.org/officeDocument/2006/relationships/slide" Target="slides/slide18.xml"/><Relationship Id="rId52" Type="http://schemas.openxmlformats.org/officeDocument/2006/relationships/slide" Target="slides/slide39.xml"/><Relationship Id="rId73" Type="http://schemas.openxmlformats.org/officeDocument/2006/relationships/slide" Target="slides/slide60.xml"/><Relationship Id="rId78" Type="http://schemas.openxmlformats.org/officeDocument/2006/relationships/slide" Target="slides/slide65.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122" Type="http://schemas.openxmlformats.org/officeDocument/2006/relationships/slide" Target="slides/slide109.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3.xml"/><Relationship Id="rId47" Type="http://schemas.openxmlformats.org/officeDocument/2006/relationships/slide" Target="slides/slide34.xml"/><Relationship Id="rId68" Type="http://schemas.openxmlformats.org/officeDocument/2006/relationships/slide" Target="slides/slide55.xml"/><Relationship Id="rId89" Type="http://schemas.openxmlformats.org/officeDocument/2006/relationships/slide" Target="slides/slide76.xml"/><Relationship Id="rId112" Type="http://schemas.openxmlformats.org/officeDocument/2006/relationships/slide" Target="slides/slide99.xml"/><Relationship Id="rId133" Type="http://schemas.openxmlformats.org/officeDocument/2006/relationships/slide" Target="slides/slide1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‹N›</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INDICE DELLA COLLANA</a:t>
            </a:r>
          </a:p>
          <a:p>
            <a:endParaRPr/>
          </a:p>
          <a:p>
            <a:r>
              <a:t>Presentazione unica contenente le 120 slide didattiche dei dodici moduli, precedute da questo indice (121 slide totali). I moduli 01–11 sono riuniti senza riscrivere i contenuti; note, fonti e identità grafica sono preservate. I collegamenti aprono la prima slide di ciascun modulo. Il pulsante INDICE torna a questa pagina. La raccolta non comporta una nuova validazione scientifica o normativa di tutti i moduli precedenti. 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01
Fondamenti della tossicità per la riproduzione
OBIETTIVO DIDATTICO
Aprire la collana con un linguaggio condiviso. Il modulo spiega che cosa si intende per tossicità riproduttiva, quali funzioni possono essere coinvolte e perché la valutazione deve passare dalla presenza di una sostanza alle condizioni reali di esposizione. Non è una lezione di diagnosi clinica e non anticipa conclusioni su singoli lavoratori.
SPIEGAZIONE DA SVILUPPARE
Il fact sheet INAIL del 2026 affronta una questione precisa: orientare la valutazione delle sostanze reprotossiche di categoria 1A o 1B, non cancerogene e non mutagene, in funzione della disponibilità di una soglia. Il documento considera una sostanza alla volta. Questo perimetro va annunciato subito, perché la salute riproduttiva nel lavoro comprende anche situazioni più ampie, non esaurite dal diagramma. La distinzione tra il metodo INAIL e il contesto biologico resta visibile lungo il modulo.
LETTURA DELL’IMMAGINE
L’illustrazione collega un ambiente tecnico, le sostanze impiegate e la persona potenzialmente esposta. È un’immagine concettuale originale: non rappresenta una specifica azienda, una molecola reale o un impianto certificato. Richiamare l’attenzione sul processo lavorativo, non soltanto sul contenitore. La prevenzione comincia con l’identificazione e con l’analisi delle attività ordinarie e non ordinarie.
PRECISAZIONE PER IL DOCENTE
Gli approfondimenti sulla fertilità maschile, femminile e sullo sviluppo sono integrazioni didattiche basate su fonti NIOSH, non capitoli presenti nel fact sheet. Non utilizzare la parola “riproduzione” come sinonimo di sola gravidanza: il tema interessa entrambi i sessi. Non attribuire a INAIL l’autorialità o l’approvazione di questa presentazione.
MESSAGGIO E RACCORDO
La salute riproduttiva è un obiettivo di prevenzione professionale. Per affrontarla servono tre passaggi distinti: riconoscere il pericolo, ricostruire l’esposizione e scegliere misure pertinenti. Il seguito della lezione parte dalla definizione della sostanza reprotossica e dai due principali ambiti di effetto: fertilità e sviluppo.
FONTI E TRACCIABILITÀ
[I1] INAIL–DIMEILA, Sostanze tossiche per la riproduzione: diagramma decisionale per la valutazione e gestione del rischio per la salute riproduttiva, 2026, ISBN 979-12-5758-021-6. Documento fornito dall’utente; pp. 1–4.
[N1] CDC/NIOSH, Reproductive Health and Work, 22 marzo 2024. https://www.cdc.gov/niosh/reproductive-health/about/index.html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02
Reprotossicità: fertilità e sviluppo
OBIETTIVO DIDATTICO
Distinguere gli effetti sulla fertilità dagli effetti sullo sviluppo e collegare questi concetti all’identificazione del pericolo. La slide non sostituisce la lettura della classificazione completa e della scheda dati di sicurezza del prodotto effettivamente utilizzato.
SPIEGAZIONE DA SVILUPPARE
Il fact sheet richiama la definizione dell’articolo 234: nel campo del Capo II rientrano sostanze o miscele che soddisfano i criteri di classificazione per la tossicità riproduttiva di categoria 1A o 1B. Per la categoria 1, l’indicazione H360 può essere specificata con lettere riferite alla fertilità e allo sviluppo. Presentare F e D come un aiuto alla lettura, non come due valutazioni già concluse. Le combinazioni FD, Fd e Df richiedono attenzione: maiuscole e minuscole non hanno lo stesso significato. Il dettaglio della classificazione sarà trattato nel Modulo 03.
LETTURA DELLA MAPPA
Dal nodo “sostanza o miscela” partono due rami. Il primo rappresenta la possibilità di effetti sulla funzione riproduttiva e sulla fertilità; il secondo riguarda lo sviluppo. I rami possono coesistere, ma non è corretto attribuirli entrambi a qualunque sostanza. La lettera associata al pericolo va letta insieme alle altre informazioni disponibili. Non dedurre una classificazione soltanto dall’immagine di un organo o dal nome commerciale.
PRECISAZIONE METODOLOGICA
Il riconoscimento del pericolo non quantifica il rischio della mansione. Una stessa classificazione può accompagnarsi a scenari espositivi diversi; la valutazione deve descrivere che cosa viene fatto, in quali condizioni e attraverso quali vie può avvenire il contatto. Il fact sheet sviluppa proprio il passaggio dall’identificazione all’analisi dell’esposizione e delle soglie. Una classificazione di categoria 2 non va automaticamente inserita nel medesimo percorso del Capo II per la sola reprotossicità; ciò non equivale a dichiarare assente ogni altro obbligo di valutazione.
MESSAGGIO E RACCORDO
La definizione delimita il campo; non conclude l’analisi. Il docente passa dalla proprietà della sostanza alla tutela delle persone, chiarendo perché la prevenzione non può essere circoscritta alla lavoratrice che abbia già comunicato una gravidanza.
FONTI E TRACCIABILITÀ
[I1] INAIL–DIMEILA, Sostanze tossiche per la riproduzione: diagramma decisionale per la valutazione e gestione del rischio per la salute riproduttiva, 2026, ISBN 979-12-5758-021-6. Documento fornito dall’utente; pp. 1–4.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03
La tutela riguarda uomini e donne
OBIETTIVO DIDATTICO
Ampliare correttamente l’orizzonte della prevenzione: prima del concepimento, durante la gravidanza e rispetto allo sviluppo. La rappresentazione non è un calendario biologico individuale e non indica periodi nei quali un’esposizione sia automaticamente sicura.
SPIEGAZIONE DA SVILUPPARE
Le fonti NIOSH descrivono possibili effetti dei pericoli professionali sulla regolazione ormonale, sulla fertilità e sullo sviluppo. La capacità riproduttiva maschile e femminile merita attenzione prima di un eventuale concepimento. L’obiettivo della slide è evitare una lettura limitata alla protezione del feto dopo il riconoscimento della gravidanza. Anche la salute del lavoratore e della lavoratrice costituisce un interesse preventivo autonomo. L’eventuale esposizione non determina lo stesso esito in tutte le persone.
LETTURA DELLA MAPPA
I tre pannelli sono momenti concettuali, non fasce di rischio graduato. Nel primo compaiono entrambi i genitori; nel secondo è evidenziato il rapporto tra esposizione materna e sviluppo; nel terzo il risultato da proteggere è la crescita e la funzione. Le frecce indicano continuità del ragionamento preventivo. Non significano che ogni danno alla fertilità comporti necessariamente un danno allo sviluppo, né che tutti gli effetti abbiano un unico meccanismo.
PRECISAZIONE PER IL DOCENTE
Non richiedere in aula dichiarazioni personali su fertilità, gravidanza, terapie o progetti familiari. Gli esempi devono riguardare attività, sostanze e controlli, non la vita privata dei partecipanti. Le informazioni cliniche e l’interpretazione di disturbi individuali appartengono al confronto riservato con i professionisti sanitari. In questo modulo non si definiscono giudizi di idoneità, protocolli clinici o indicazioni diagnostiche.
MESSAGGIO E RACCORDO
La protezione della salute riproduttiva non si riduce alla selezione di persone ritenute meno vulnerabili. Il lavoro didattico si concentra su sorgenti, modalità d’impiego e prevenzione dell’esposizione. Per comprendere il passaggio dalla sostanza all’effetto, la slide successiva scompone il percorso in ingresso nell’organismo, dose interna e possibili bersagli biologici.
FONTI E TRACCIABILITÀ
[N1] CDC/NIOSH, Reproductive Health and Work, 22 marzo 2024. https://www.cdc.gov/niosh/reproductive-health/about/index.html
[N2] NIOSH, The Effects of Workplace Hazards on Male Reproductive Health, DHHS 96-132, 1996, pp. 7–11 del PDF. https://stacks.cdc.gov/view/cdc/21443
[N3] NIOSH, The Effects of Workplace Hazards on Female Reproductive Health, DHHS 99-104, 1999, pp. 6–14 del testo. https://stacks.cdc.gov/view/cdc/11105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04
Dalla sostanza all’effetto
OBIETTIVO DIDATTICO
Separare presenza del pericolo, contatto esterno e dose interna. La sequenza è uno schema concettuale che aiuta a descrivere le condizioni di esposizione; non costituisce un modello quantitativo, una formula di calcolo o una dimostrazione di causalità.
SPIEGAZIONE DA SVILUPPARE
Le sostanze possono entrare nell’organismo per inalazione, attraverso il contatto cutaneo oppure per ingestione accidentale. La rilevanza di ciascuna via dipende dalla sostanza e dalla lavorazione. Il fact sheet INAIL richiama esplicitamente l’importanza dell’assorbimento dermico per molte sostanze reprotossiche: una valutazione limitata alla sola aria può essere incompleta. La dose interna non coincide automaticamente con la concentrazione misurata nell’ambiente, perché tra queste grandezze si collocano modalità di contatto e processi di assorbimento.
LETTURA DELLO SCHEMA
Seguire le frecce da sinistra a destra. La sorgente è associata all’attività; le tre vie di ingresso rappresentano le possibilità di contatto; il corpo centrale richiama la dose interna; i riquadri finali indicano possibili bersagli. La regolazione ormonale, le cellule germinali e i processi dello sviluppo non sono colpiti nello stesso modo da tutte le sostanze. L’effetto dipende dal profilo tossicologico e dalle condizioni espositive. Le linee non rappresentano concentrazioni, probabilità o tempi di trasferimento.
ESEMPIO DESCRITTIVO
Durante un travaso, l’attenzione alla sola evaporazione lascerebbe fuori eventuali schizzi o superfici contaminate. L’esempio serve a illustrare la ricerca delle vie di contatto: non dimostra che il prodotto impiegato sia reprotossico, né che i guanti scelti siano automaticamente adeguati. La composizione, la classificazione e le condizioni reali restano dati da acquisire.
MESSAGGIO E RACCORDO
Un possibile meccanismo non è una diagnosi e non deve essere generalizzato a tutta la classe. Il docente anticipa che l’identificazione dei bersagli rende comprensibile la successiva distinzione tra fertilità maschile, fertilità femminile e sviluppo. Le misure preventive agiranno sul percorso di esposizione, non soltanto sul suo esito.
FONTI E TRACCIABILITÀ
[N1] CDC/NIOSH, Reproductive Health and Work, 22 marzo 2024. https://www.cdc.gov/niosh/reproductive-health/about/index.html
[N2] NIOSH, The Effects of Workplace Hazards on Male Reproductive Health, DHHS 96-132, 1996, pp. 7–11 del PDF. https://stacks.cdc.gov/view/cdc/21443
[N3] NIOSH, The Effects of Workplace Hazards on Female Reproductive Health, DHHS 99-104, 1999, pp. 6–14 del testo. https://stacks.cdc.gov/view/cdc/11105
[I1] INAIL–DIMEILA, Sostanze tossiche per la riproduzione: diagramma decisionale per la valutazione e gestione del rischio per la salute riproduttiva, 2026, ISBN 979-12-5758-021-6. Documento fornito dall’utente; pp. 1–4.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05
Fertilità maschile
OBIETTIVO DIDATTICO
Illustrare i principali livelli funzionali che possono essere interessati, senza ridurre la fertilità maschile a un unico parametro e senza trasformare la formazione sulla sicurezza in una lettura di esami clinici.
SPIEGAZIONE DA SVILUPPARE
La pubblicazione NIOSH sulla salute riproduttiva maschile descrive possibili interferenze con la produzione degli spermatozoi, la loro forma e il loro movimento, oltre a possibili alterazioni della funzione ormonale. Presentare questi elementi come esiti possibili e dipendenti dall’agente. Non affermare che ogni sostanza reprotossica produca necessariamente tutti gli effetti illustrati. La funzione testicolare comprende produzione di cellule germinali e attività ormonale; la qualità del liquido seminale e la fertilità complessiva non sono concetti intercambiabili.
LETTURA DELL’ILLUSTRAZIONE
Le cellule rappresentate hanno una funzione didattica. La testa e il flagello aiutano a distinguere forma e movimento; la lente circolare richiama un’osservazione biologica, ma non simula uno spermiogramma. I tre collegamenti identificano produzione, caratteristiche cellulari e regolazione. Le dimensioni, i colori e la quantità delle cellule non rappresentano dati sperimentali o valori di normalità. Evitare di leggere l’immagine come un confronto tra un lavoratore “sano” e uno “esposto”.
PRECISAZIONE PER IL DOCENTE
La fonte specialistica del 1996 viene utilizzata per i fondamenti funzionali, non per ricavare una lista aggiornata di sostanze classificate secondo il CLP, limiti di esposizione o protocolli sanitari attuali. Non trasferire automaticamente alle sostanze del diagramma tutte le evidenze relative a radiazioni, farmaci o altri agenti trattati dalla fonte. Un’alterazione individuale non permette, da sola, di identificare una causa professionale: occorrono valutazioni cliniche ed espositive appropriate.
MESSAGGIO E RACCORDO
La prevenzione dell’esposizione riguarda anche l’uomo e non può iniziare soltanto in presenza di un problema riproduttivo già diagnosticato. Concludere ricomponendo i tre livelli funzionali, poi introdurre l’analoga distinzione tra regolazione, funzione ovarica e ovulazione nella salute riproduttiva femminile.
FONTI E TRACCIABILITÀ
[N2] NIOSH, The Effects of Workplace Hazards on Male Reproductive Health, DHHS 96-132, 1996, pp. 7–11 del PDF. https://stacks.cdc.gov/view/cdc/21443
[N1] CDC/NIOSH, Reproductive Health and Work, 22 marzo 2024. https://www.cdc.gov/niosh/reproductive-health/about/index.html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06
Fertilità femminile
OBIETTIVO DIDATTICO
Spiegare che gli effetti sulla fertilità femminile non coincidono con gli effetti embriofetali. Il centro della slide è la funzione riproduttiva della lavoratrice, che precede un’eventuale gravidanza e deve essere distinta dalla valutazione dello sviluppo.
SPIEGAZIONE DA SVILUPPARE
La fonte NIOSH descrive il ruolo della regolazione ormonale e il rapporto tra ovaie, ciclo e ovulazione. Alcune esposizioni possono interferire con questi processi o interessare gli ovociti. Il profilo di effetto dipende dall’agente e dalle condizioni di esposizione. Non è corretto trasformare questa possibilità in una previsione individuale o attribuire a tutte le sostanze la stessa capacità di alterare la funzione ovarica. La difficoltà di concepimento può avere molte cause e non identifica da sola un’origine lavorativa.
LETTURA DELL’ILLUSTRAZIONE
Lo schema anatomico originale mostra ovaie, tube e utero soltanto come orientamento visivo. La dimensione dei singoli elementi e la loro distanza non sono in scala; i nodi laterali rappresentano funzioni, non percorsi di una specifica sostanza. Il docente indica prima la regolazione ormonale, poi la funzione ovarica e infine l’ovulazione, mantenendo separato il tema dello sviluppo che verrà affrontato nella slide successiva. Non associare il colore di un organo a un livello di rischio.
PRECISAZIONE PER IL DOCENTE
La pubblicazione NIOSH del 1999 è una fonte storica per la fisiologia di base: non viene usata per statistiche di prevalenza, criteri diagnostici, classificazioni aggiornate o soglie di sicurezza. Non presentare l’irregolarità del ciclo come prova di esposizione professionale. Il racconto di un sintomo, quando emerge spontaneamente, richiede un invio al confronto sanitario riservato, non una discussione diagnostica pubblica in aula. La lezione riguarda il riconoscimento e la prevenzione dei fattori lavorativi.
MESSAGGIO E RACCORDO
Fertilità femminile e sviluppo sono ambiti collegati ma distinti. La stessa sostanza può interessarne uno o più di uno: è la documentazione pertinente a guidare la valutazione. Il raccordo successivo introduce il ruolo del momento dell’esposizione nei processi di sviluppo.
FONTI E TRACCIABILITÀ
[N3] NIOSH, The Effects of Workplace Hazards on Female Reproductive Health, DHHS 99-104, 1999, pp. 6–14 del testo. https://stacks.cdc.gov/view/cdc/11105
[N1] CDC/NIOSH, Reproductive Health and Work, 22 marzo 2024. https://www.cdc.gov/niosh/reproductive-health/about/index.html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07
Sviluppo embriofetale
OBIETTIVO DIDATTICO
Far comprendere che la valutazione dello sviluppo non dipende soltanto da “quanto” avviene il contatto, ma anche da “quando”. La slide rappresenta fasi biologiche generali e non attribuisce soglie, durate o rischi numerici a una sostanza.
SPIEGAZIONE DA SVILUPPARE
Le fonti NIOSH richiamano la possibilità di esiti diversi in relazione alla fase dello sviluppo e alle condizioni di esposizione. Tra gli esiti possibili figurano perdita della gravidanza, anomalie strutturali, alterazioni della crescita e delle funzioni. Questi esiti non devono essere presentati come un insieme obbligato per ogni agente. Le fasi iniziali, la formazione degli organi e la crescita successiva sono raffigurate per rendere comprensibile la variabile temporale; non definiscono confini oltre i quali la prevenzione possa essere interrotta.
LETTURA DELLA MAPPA
Seguire la sequenza da sinistra a destra senza trasformarla in un grafico dose-risposta. Le immagini di cellule, embrione e feto sono schemi originali, non ecografie o fotografie cliniche. La fascia inferiore riporta gli esiti come possibilità trasversali: non esiste un abbinamento rigido tra un solo periodo e un solo danno. L’assenza di una curva numerica è intenzionale, perché non vi sono dati specifici di sostanza e scenario che ne consentano la costruzione.
PRECISAZIONE METODOLOGICA
Il fact sheet INAIL non sviluppa una trattazione di embriologia; questa parte è un’integrazione esplicitamente distinta. Il suo collegamento con il metodo è la necessità di verificare che i valori utilizzati siano pertinenti agli effetti riproduttivi. Non basta conoscere un generico limite per concludere che ogni possibile effetto sullo sviluppo sia coperto. Il dettaglio dei valori soglia, dei VLEP e dei DNEL sarà affrontato nei moduli dedicati.
MESSAGGIO E RACCORDO
Non individuare una “finestra sicura” universale e non attribuire automaticamente un evento avverso a un’esposizione professionale. Il docente mantiene il piano della prevenzione, poi ricorda che tossicità riproduttiva, cancerogenicità e mutagenicità sono proprietà da distinguere, pur potendo coesistere nella stessa sostanza.
FONTI E TRACCIABILITÀ
[N3] NIOSH, The Effects of Workplace Hazards on Female Reproductive Health, DHHS 99-104, 1999, pp. 6–14 del testo. https://stacks.cdc.gov/view/cdc/11105
[N1] CDC/NIOSH, Reproductive Health and Work, 22 marzo 2024. https://www.cdc.gov/niosh/reproductive-health/about/index.html
[I1] INAIL–DIMEILA, Sostanze tossiche per la riproduzione: diagramma decisionale per la valutazione e gestione del rischio per la salute riproduttiva, 2026, ISBN 979-12-5758-021-6. Documento fornito dall’utente; pp. 1–4.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08
CMR: proprietà distinte
OBIETTIVO DIDATTICO
Delimitare con precisione il percorso trattato dalla collana. La sigla CMR riunisce ambiti di pericolo diversi e non dimostra che qualunque sostanza appartenga contemporaneamente a tutte e tre le classi.
SPIEGAZIONE DA SVILUPPARE
Il fact sheet richiama l’estensione del Capo II del Titolo IX alle sostanze tossiche per la riproduzione con il recepimento della direttiva (UE) 2022/431 mediante il decreto legislativo 135/2024. Il diagramma proposto riguarda però una situazione delimitata: sostanze reprotossiche di categoria 1A o 1B, non cancerogene e non mutagene, valutate singolarmente. INAIL precisa che questo non impedisce una valutazione congiunta di sostanze aventi anche altre classificazioni CMR, purché se ne considerino le peculiarità. Non si può quindi applicare il percorso in modo da cancellare proprietà aggiuntive.
LETTURA DELLA MAPPA
Le tre schede affiancate rappresentano cancerogenicità, mutagenicità e tossicità per la riproduzione. La scheda R è evidenziata perché costituisce il tema del modulo, non perché sia più o meno grave delle altre. La fascia inferiore riporta il perimetro del diagramma. Il suo significato è metodologico: aiuta a stabilire quale percorso si sta usando e quali aspetti richiedano un’integrazione. Le tre schede non sono livelli di una scala o classi di punteggio.
PRECISAZIONE METODOLOGICA
La categoria 1A o 1B indica il campo richiamato dal fact sheet e non deve essere letta come misura dell’esposizione. La multi-esposizione richiede ulteriori considerazioni: lo schema per una singola sostanza non esaurisce la gestione complessiva. Inoltre, il documento richiama sempre la valutazione del rischio chimico per eventuali altri effetti non cancerogeni e non mutageni. Non attribuire allo schema un’esenzione generale da altre valutazioni.
MESSAGGIO E RACCORDO
Prima di seguire un diagramma, verificarne il campo di applicazione. Il Modulo 02 approfondirà il quadro normativo; qui il raccordo operativo porta ai luoghi e soprattutto alle attività nei quali raccogliere le informazioni sulle sostanze e sulle esposizioni effettive.
FONTI E TRACCIABILITÀ
[I1] INAIL–DIMEILA, Sostanze tossiche per la riproduzione: diagramma decisionale per la valutazione e gestione del rischio per la salute riproduttiva, 2026, ISBN 979-12-5758-021-6. Documento fornito dall’utente; pp. 1–4.
[L1] Decreto legislativo 4 settembre 2024, n. 135; GU n. 226 del 26 settembre 2024; entrata in vigore 11 ottobre 2024. https://www.gazzettaufficiale.it/eli/id/2024/09/26/24G00153/SG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09
Dove cercare il rischio
OBIETTIVO DIDATTICO
Trasformare una conoscenza generale in un criterio di ricognizione aziendale. Il settore è un punto di partenza per osservare le attività, non una prova della presenza di una sostanza reprotossica o di un’esposizione significativa.
SPIEGAZIONE DA SVILUPPARE
Le fonti NIOSH descrivono contesti come laboratori, industria chimica, lavorazioni dei metalli, stampa e attività con solventi. Questi riferimenti hanno una funzione orientativa. Non tutti i solventi sono reprotossici e non tutte le sostanze utilizzate in un settore sono classificate 1A o 1B. La classificazione deve essere verificata sul prodotto o sulla sostanza concretamente presenti. Per il percorso INAIL occorre inoltre controllare le eventuali proprietà cancerogene e mutagene, che non possono essere escluse dal solo nome della lavorazione.
LETTURA DEI TRE SCENARI
Il laboratorio richiama dosaggi, preparazione di soluzioni e manipolazioni. La produzione richiama carico, miscelazione, trasferimento e campionamento. La manutenzione richiama aperture, residui, svuotamento e pulizia. Sono esempi descrittivi originali, non casi reali né esercitazioni. La stessa linea può presentare condizioni differenti durante la produzione ordinaria e durante un intervento non ordinario. Per questo il percorso di raccolta dati deve collegare sostanze, attività, persone potenzialmente interessate e vie di contatto.
PRECISAZIONE METODOLOGICA
Una piccola quantità non esclude automaticamente l’esposizione; un grande quantitativo non quantifica da solo il rischio. Analogamente, l’assenza di odore non dimostra assenza di contatto. La documentazione deve descrivere quali controlli siano presenti e su quali elementi si basi il giudizio. Gli esempi non autorizzano a considerare adeguati tutti i sistemi di aspirazione o tutti i guanti, che richiedono una scelta pertinente allo scenario.
MESSAGGIO E RACCORDO
La ricognizione efficace segue il lavoro reale. Il docente chiude la slide con il collegamento tra inventario, schede dati di sicurezza aggiornate e descrizione delle attività, quindi ricompone questi dati nel percorso che introduce la valutazione decisionale della collana.
FONTI E TRACCIABILITÀ
[N4] CDC/NIOSH, Examples of Jobs and Reproductive Health, 3 aprile 2024. https://www.cdc.gov/niosh/reproductive-health/risk-factors/index.html
[N5] CDC/NIOSH, About Solvents and Reproductive Health, 12 febbraio 2024. https://www.cdc.gov/niosh/reproductive-health/prevention/solvents.html
[I1] INAIL–DIMEILA, Sostanze tossiche per la riproduzione: diagramma decisionale per la valutazione e gestione del rischio per la salute riproduttiva, 2026, ISBN 979-12-5758-021-6. Documento fornito dall’utente; pp. 1–4.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01 | SLIDE 10
Dal pericolo alla valutazione
OBIETTIVO DIDATTICO
Ricomporre i fondamenti in una sequenza operativa leggibile. La slide è una mappa di orientamento e non sostituisce il diagramma completo della Figura 1 del fact sheet, che verrà sviluppato nei moduli dedicati.
SPIEGAZIONE DA SVILUPPARE
Il primo passaggio è l’identificazione delle sostanze e delle miscele che soddisfano i criteri pertinenti. Seguono descrizione delle attività e valutazione dell’esposizione. INAIL ammette la conclusione di assenza di rischio attribuibile all’ambiente di lavoro soltanto quando sia accertata con ragionevole certezza l’assenza di esposizione oppure, per sostanze ubiquitarie, quando i livelli siano confrontabili e non superiori ai riferimenti della popolazione generale. Il solo nome “ciclo chiuso” non costituisce una dimostrazione: la decisione deve essere sostenuta dagli elementi tecnici del caso.
LETTURA DELLA MAPPA
I quattro blocchi identificano ciò che occorre ricostruire: sostanza, attività, esposizione e riferimenti pertinenti. I piccoli riquadri A, B, C e D anticipano le destinazioni del percorso, non sono un albero completo. Il Caso A riguarda la notazione di assenza di soglia; il Caso B quella di presenza di soglia nell’Allegato XLIII. Il Caso C richiede la pertinente restrizione REACH con DNEL protettivo per gli effetti riproduttivi; il Caso D richiede valutazione caso per caso. La semplice presenza di un DNEL nella SDS non basta a identificare il Caso C.
PRECISAZIONE METODOLOGICA
La disponibilità di un valore non elimina la necessità di verificarne pertinenza e significato. Non equiparare un valore di riferimento della popolazione generale a una soglia sanitaria. Non considerare un VLEP automaticamente coincidente con una soglia riproduttiva. Il fact sheet richiede attenzione alla via dermica, agli altri effetti chimici e alla rivalutazione in caso di modifiche; dichiara inoltre i limiti dello schema per le esposizioni multiple.
MESSAGGIO E RACCORDO
Il risultato deve essere una decisione documentata e collegata a misure coerenti, non una casella selezionata senza evidenze. Il modulo termina con la mappa, senza quiz o verifica. Il passo successivo della collana è il Modulo 02, dedicato al quadro normativo europeo e nazionale.
FONTI E TRACCIABILITÀ
[I1] INAIL–DIMEILA, Sostanze tossiche per la riproduzione: diagramma decisionale per la valutazione e gestione del rischio per la salute riproduttiva, 2026, ISBN 979-12-5758-021-6. Documento fornito dall’utente; pp. 1–4.
Nota editoriale: elaborazione didattica indipendente; illustrazioni originali, schematiche e non diagnostiche. I contenuti biologici integrativi non sono attribuiti al fact sheet INAIL. Fonti consultate il 23/10/2026. Prima dell’uso professionale verificare l’applicabilità al contesto e gli aggiornamenti pertinenti.</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01</a:t>
            </a:r>
          </a:p>
          <a:p>
            <a:r>
              <a:t>Quadro normativo europeo e nazionale</a:t>
            </a:r>
          </a:p>
          <a:p>
            <a:endParaRPr/>
          </a:p>
          <a:p>
            <a:r>
              <a:t>OBIETTIVO DIDATTICO</a:t>
            </a:r>
          </a:p>
          <a:p>
            <a:r>
              <a:t>Collegare i fondamenti biologici del primo modulo alla struttura degli obblighi di prevenzione. Il percorso non è un elenco di numeri di legge: serve a riconoscere quale fonte definisce il pericolo, quale disciplina gli obblighi aziendali e quale offre un aiuto alla valutazione. Annunciare che la presentazione distingue sempre contenuto normativo e rielaborazione metodologica.</a:t>
            </a:r>
          </a:p>
          <a:p>
            <a:endParaRPr/>
          </a:p>
          <a:p>
            <a:r>
              <a:t>SPIEGAZIONE DA SVILUPPARE</a:t>
            </a:r>
          </a:p>
          <a:p>
            <a:r>
              <a:t>La direttiva 2004/37/CE costituisce il riferimento europeo storico per la protezione dai cancerogeni e mutageni. La direttiva (UE) 2022/431 ne estende l’ambito alle sostanze tossiche per la riproduzione. In Italia il D.Lgs. 135/2024 interviene sul D.Lgs. 81/2008; il provvedimento è entrato in vigore l’11 ottobre 2024. Il fact sheet INAIL del 2026 propone successivamente un percorso interpretativo per i diversi casi connessi alla presenza o assenza di soglia. La pubblicazione non è il provvedimento che introduce le tutele: aiuta a leggere e applicare disposizioni già richiamate nel testo di legge.</a:t>
            </a:r>
          </a:p>
          <a:p>
            <a:endParaRPr/>
          </a:p>
          <a:p>
            <a:r>
              <a:t>LETTURA DELLA MAPPA</a:t>
            </a:r>
          </a:p>
          <a:p>
            <a:r>
              <a:t>Leggere la sequenza Europa, recepimento nazionale, gestione aziendale. La data 2026 identifica l’edizione del supporto metodologico, non una nuova decorrenza generale degli obblighi. L’illustrazione di documenti, impianto e protezione rappresenta il collegamento fra fonti e attività reali; non raffigura una certificazione di conformità né un marchio istituzionale.</a:t>
            </a:r>
          </a:p>
          <a:p>
            <a:endParaRPr/>
          </a:p>
          <a:p>
            <a:r>
              <a:t>PRECISAZIONE METODOLOGICA</a:t>
            </a:r>
          </a:p>
          <a:p>
            <a:r>
              <a:t>Il campo del diagramma è più ristretto del Capo II: sostanze reprotossiche 1A o 1B non cancerogene e non mutagene, considerate una alla volta. Le slide sono una ricostruzione didattica basata sul documento fornito e sugli atti richiamati, non un testo normativo coordinato completo. Non vengono aggiornati gli elenchi delle singole sostanze né riportati valori numerici di esposizione: questi richiedono una verifica puntuale dell’allegato e della classificazione applicabili.</a:t>
            </a:r>
          </a:p>
          <a:p>
            <a:endParaRPr/>
          </a:p>
          <a:p>
            <a:r>
              <a:t>MESSAGGIO E RACCORDO</a:t>
            </a:r>
          </a:p>
          <a:p>
            <a:r>
              <a:t>La norma stabilisce gli obblighi; il diagramma orienta il ragionamento tecnico. La slide successiva chiarisce il sistema europeo da cui nasce questa impostazione.</a:t>
            </a:r>
          </a:p>
          <a:p>
            <a:endParaRPr/>
          </a:p>
          <a:p>
            <a:r>
              <a:t>FONTI E PERIMETRO</a:t>
            </a:r>
          </a:p>
          <a:p>
            <a:r>
              <a:t>[I1] INAIL–DIMEILA (2026). Sostanze tossiche per la riproduzione: diagramma decisionale per la valutazione e gestione del rischio per la salute riproduttiva. Fact sheet, pp. 1–4. ISBN 979-12-5758-021-6. Documento fornito dall’utente. Riferimento: pp. 1–3.</a:t>
            </a:r>
          </a:p>
          <a:p>
            <a:r>
              <a:t>[L1] D.Lgs. 4 settembre 2024, n. 135. G.U. n. 226 del 26 settembre 2024; entrata in vigore: 11 ottobre 2024. Atto modificativo del D.Lgs. 81/2008. Riferimento: intestazione e artt. 8–11.</a:t>
            </a:r>
          </a:p>
          <a:p>
            <a:r>
              <a:t>https://www.gazzettaufficiale.it/eli/id/2024/09/26/24G00153/sg</a:t>
            </a:r>
          </a:p>
          <a:p>
            <a:r>
              <a:t>[L2] Direttiva 2004/37/CE del 29 aprile 2004. Testo originario utilizzato esclusivamente per l’inquadramento storico e per i principi del sistema europeo. Riferimento: artt. 1, 3–5.</a:t>
            </a:r>
          </a:p>
          <a:p>
            <a:r>
              <a:t>https://eur-lex.europa.eu/legal-content/IT/TXT/PDF/?uri=CELEX:32004L0037</a:t>
            </a:r>
          </a:p>
          <a:p>
            <a:r>
              <a:t>[L3] Direttiva (UE) 2022/431 del 9 marzo 2022. Modifiche alla direttiva 2004/37/CE; contenuti del modulo ricostruiti dal fact sheet INAIL e dall’atto italiano di recepimento. Riferimento: richiamo nel fact sheet.</a:t>
            </a:r>
          </a:p>
          <a:p>
            <a:r>
              <a:t>https://eur-lex.europa.eu/eli/dir/2022/431/oj</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02</a:t>
            </a:r>
          </a:p>
          <a:p>
            <a:r>
              <a:t>Il sistema europeo: prevenire l’esposizione</a:t>
            </a:r>
          </a:p>
          <a:p>
            <a:endParaRPr/>
          </a:p>
          <a:p>
            <a:r>
              <a:t>OBIETTIVO DIDATTICO</a:t>
            </a:r>
          </a:p>
          <a:p>
            <a:r>
              <a:t>Presentare la direttiva 2004/37/CE come un sistema preventivo e non come una sola tabella di concentrazioni ammesse. La data del 2004 serve a identificare la base storica; l’inclusione delle sostanze reprotossiche è un’estensione successiva, da non attribuire retroattivamente alla formulazione originaria.</a:t>
            </a:r>
          </a:p>
          <a:p>
            <a:endParaRPr/>
          </a:p>
          <a:p>
            <a:r>
              <a:t>SPIEGAZIONE DA SVILUPPARE</a:t>
            </a:r>
          </a:p>
          <a:p>
            <a:r>
              <a:t>Nel testo originario, la direttiva collega la protezione dei lavoratori alla valutazione della natura, del grado e della durata dell’esposizione. La valutazione prende in considerazione anche forme di assorbimento diverse dall’inalazione. Su questa conoscenza si innestano riduzione dell’utilizzo e sostituzione; quando la sostituzione non è tecnicamente possibile, il ricorso al sistema chiuso, purché realizzabile; quando anche questa soluzione non è tecnicamente praticabile, la riduzione dell’esposizione. Informazione, misure igieniche, protezioni collettive e gestione degli eventi anomali completano il sistema. Il rispetto dei valori limite è una componente della prevenzione, non una ragione per omettere gli altri passaggi.</a:t>
            </a:r>
          </a:p>
          <a:p>
            <a:endParaRPr/>
          </a:p>
          <a:p>
            <a:r>
              <a:t>LETTURA DELLA MAPPA</a:t>
            </a:r>
          </a:p>
          <a:p>
            <a:r>
              <a:t>Seguire i quattro blocchi: conoscere l’esposizione, intervenire sulla fonte, controllare le condizioni di lavoro, mantenere nel tempo la tutela. Le frecce esprimono dipendenza logica, non una procedura che termina una volta prodotto un documento. La fascia inferiore distingue la direttiva europea, il recepimento italiano e la conseguente applicazione nei processi aziendali. Il collegamento è illustrativo e non descrive tutti gli atti europei succedutisi nel tempo.</a:t>
            </a:r>
          </a:p>
          <a:p>
            <a:endParaRPr/>
          </a:p>
          <a:p>
            <a:r>
              <a:t>PRECISAZIONE NORMATIVA</a:t>
            </a:r>
          </a:p>
          <a:p>
            <a:r>
              <a:t>Non leggere la formulazione storica della direttiva come testo operativo attuale per le sostanze reprotossiche. Le differenze fra sostanze prive di soglia, con soglia e non identificate nelle due categorie derivano dalle modifiche del 2022 e dalla loro trasposizione italiana. L’uso del riferimento storico è qui limitato ai principi strutturali, mentre le slide successive presentano le disposizioni richiamate dal fact sheet.</a:t>
            </a:r>
          </a:p>
          <a:p>
            <a:endParaRPr/>
          </a:p>
          <a:p>
            <a:r>
              <a:t>MESSAGGIO E RACCORDO</a:t>
            </a:r>
          </a:p>
          <a:p>
            <a:r>
              <a:t>Il sistema europeo collega valutazione, interventi e controllo. Per i reprotossici questa architettura viene ampliata e articolata in funzione della soglia: è il tema della slide successiva.</a:t>
            </a:r>
          </a:p>
          <a:p>
            <a:endParaRPr/>
          </a:p>
          <a:p>
            <a:r>
              <a:t>FONTI E PERIMETRO</a:t>
            </a:r>
          </a:p>
          <a:p>
            <a:r>
              <a:t>[L2] Direttiva 2004/37/CE del 29 aprile 2004. Testo originario utilizzato esclusivamente per l’inquadramento storico e per i principi del sistema europeo. Riferimento: artt. 1, 3–5, 10–11, 14.</a:t>
            </a:r>
          </a:p>
          <a:p>
            <a:r>
              <a:t>https://eur-lex.europa.eu/legal-content/IT/TXT/PDF/?uri=CELEX:32004L0037</a:t>
            </a:r>
          </a:p>
          <a:p>
            <a:r>
              <a:t>[I1] INAIL–DIMEILA (2026). Sostanze tossiche per la riproduzione: diagramma decisionale per la valutazione e gestione del rischio per la salute riproduttiva. Fact sheet, pp. 1–4. ISBN 979-12-5758-021-6. Documento fornito dall’utente. Riferimento: pp. 1–2.</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03</a:t>
            </a:r>
          </a:p>
          <a:p>
            <a:r>
              <a:t>2022/431: l’estensione ai reprotossici</a:t>
            </a:r>
          </a:p>
          <a:p>
            <a:endParaRPr/>
          </a:p>
          <a:p>
            <a:r>
              <a:t>OBIETTIVO DIDATTICO</a:t>
            </a:r>
          </a:p>
          <a:p>
            <a:r>
              <a:t>Spiegare l’innovazione centrale della direttiva (UE) 2022/431, mantenendo distinta l’identificazione del pericolo dalla successiva valutazione dell’esposizione. La sequenza non deve far pensare che tutti gli agenti CMR abbiano lo stesso meccanismo tossicologico o identiche condizioni di gestione.</a:t>
            </a:r>
          </a:p>
          <a:p>
            <a:endParaRPr/>
          </a:p>
          <a:p>
            <a:r>
              <a:t>SPIEGAZIONE DA SVILUPPARE</a:t>
            </a:r>
          </a:p>
          <a:p>
            <a:r>
              <a:t>Il fact sheet descrive l’estensione della disciplina europea alle sostanze tossiche per la riproduzione di categoria 1A o 1B. Per le definizioni viene richiamato il regolamento CLP. La categoria identifica un pericolo, mentre l’esposizione dipende dalla lavorazione e dalle misure applicate. La possibilità di individuare una soglia non è uguale per tutte le sostanze. Il documento distingue pertanto il livello di esposizione da minimizzare al più basso valore tecnicamente possibile per le sostanze prive di soglia dal rischio da ridurre al minimo per le sostanze con soglia. Per le altre sostanze occorre considerare espressamente la possibilità che non esista un livello sicuro.</a:t>
            </a:r>
          </a:p>
          <a:p>
            <a:endParaRPr/>
          </a:p>
          <a:p>
            <a:r>
              <a:t>LETTURA DELLA MAPPA</a:t>
            </a:r>
          </a:p>
          <a:p>
            <a:r>
              <a:t>Il passaggio da C e M a C, M e R mostra l’ampliamento dell’ambito protettivo. I tre riquadri inferiori organizzano le conseguenze: riconoscimento dei reprotossici 1A/1B, differenziazione in funzione della soglia, estensione delle misure di tutela. Il simbolo R non indica che una sostanza sia anche cancerogena o mutagena. L’illustrazione dell’impianto richiama il fatto che classificazione e misure devono essere riferite a una concreta situazione lavorativa.</a:t>
            </a:r>
          </a:p>
          <a:p>
            <a:endParaRPr/>
          </a:p>
          <a:p>
            <a:r>
              <a:t>PRECISAZIONE METODOLOGICA</a:t>
            </a:r>
          </a:p>
          <a:p>
            <a:r>
              <a:t>La soglia non deve essere dedotta dalla sola presenza di un valore limite professionale. Il fact sheet spiega che VLEP, soglie per gli effetti riproduttivi e DNEL hanno basi e funzioni da verificare. In questo modulo si presenta il problema senza sviluppare una valutazione quantitativa, riservata ai moduli dedicati. La pubblicazione segnala inoltre che l’esposizione dermica può essere importante: una valutazione soltanto inalatoria può lasciare fuori una componente pertinente.</a:t>
            </a:r>
          </a:p>
          <a:p>
            <a:endParaRPr/>
          </a:p>
          <a:p>
            <a:r>
              <a:t>MESSAGGIO E RACCORDO</a:t>
            </a:r>
          </a:p>
          <a:p>
            <a:r>
              <a:t>L’estensione normativa rafforza la tutela ma richiede distinzioni tecniche. Il recepimento italiano traduce queste distinzioni in specifiche modifiche al Testo unico.</a:t>
            </a:r>
          </a:p>
          <a:p>
            <a:endParaRPr/>
          </a:p>
          <a:p>
            <a:r>
              <a:t>FONTI E PERIMETRO</a:t>
            </a:r>
          </a:p>
          <a:p>
            <a:r>
              <a:t>[I1] INAIL–DIMEILA (2026). Sostanze tossiche per la riproduzione: diagramma decisionale per la valutazione e gestione del rischio per la salute riproduttiva. Fact sheet, pp. 1–4. ISBN 979-12-5758-021-6. Documento fornito dall’utente. Riferimento: pp. 1–2.</a:t>
            </a:r>
          </a:p>
          <a:p>
            <a:r>
              <a:t>[L1] D.Lgs. 4 settembre 2024, n. 135. G.U. n. 226 del 26 settembre 2024; entrata in vigore: 11 ottobre 2024. Atto modificativo del D.Lgs. 81/2008. Riferimento: artt. 9–10.</a:t>
            </a:r>
          </a:p>
          <a:p>
            <a:r>
              <a:t>https://www.gazzettaufficiale.it/eli/id/2024/09/26/24G00153/sg</a:t>
            </a:r>
          </a:p>
          <a:p>
            <a:r>
              <a:t>[L3] Direttiva (UE) 2022/431 del 9 marzo 2022. Modifiche alla direttiva 2004/37/CE; contenuti del modulo ricostruiti dal fact sheet INAIL e dall’atto italiano di recepimento. Riferimento: come illustrata dal fact sheet e recepita dal D.Lgs. 135/2024.</a:t>
            </a:r>
          </a:p>
          <a:p>
            <a:r>
              <a:t>https://eur-lex.europa.eu/eli/dir/2022/431/oj</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04</a:t>
            </a:r>
          </a:p>
          <a:p>
            <a:r>
              <a:t>D.Lgs. 135/2024: il recepimento italiano</a:t>
            </a:r>
          </a:p>
          <a:p>
            <a:endParaRPr/>
          </a:p>
          <a:p>
            <a:r>
              <a:t>OBIETTIVO DIDATTICO</a:t>
            </a:r>
          </a:p>
          <a:p>
            <a:r>
              <a:t>Individuare il ruolo del D.Lgs. 135/2024 e orientarsi tra le principali modifiche senza sovrapporre la numerazione dell’atto modificativo alla numerazione del D.Lgs. 81/2008. L’articolo 10 del decreto del 2024 modifica, per esempio, l’articolo 235 del Testo unico: non sono riferimenti intercambiabili.</a:t>
            </a:r>
          </a:p>
          <a:p>
            <a:endParaRPr/>
          </a:p>
          <a:p>
            <a:r>
              <a:t>SPIEGAZIONE DA SVILUPPARE</a:t>
            </a:r>
          </a:p>
          <a:p>
            <a:r>
              <a:t>Il decreto è datato 4 settembre 2024, è pubblicato nella Gazzetta Ufficiale n. 226 del 26 settembre 2024 ed entra in vigore l’11 ottobre 2024. Il suo scopo è attuare la direttiva (UE) 2022/431. Interviene sulla denominazione e sull’ambito del Capo II, introduce le definizioni relative ai reprotossici, aggiorna sostituzione e riduzione, estende la valutazione e le misure di prevenzione. Altri interventi riguardano informazione e formazione, operazioni particolari, accertamenti sanitari, registro e cartelle. Il cambiamento non si risolve dunque nella sostituzione dell’acronimo CM con CMR all’interno di un documento.</a:t>
            </a:r>
          </a:p>
          <a:p>
            <a:endParaRPr/>
          </a:p>
          <a:p>
            <a:r>
              <a:t>LETTURA DELLA MAPPA</a:t>
            </a:r>
          </a:p>
          <a:p>
            <a:r>
              <a:t>Le tre date nella fascia superiore indicano emanazione, pubblicazione ed entrata in vigore. Sotto, i quattro gruppi rappresentano aree funzionali: definire il pericolo, stabilire la priorità degli interventi, valutare e gestire l’esposizione, organizzare le tutele collegate. È una sintesi selettiva delle modifiche utili alla collana, non l’indice completo dei ventidue articoli del decreto.</a:t>
            </a:r>
          </a:p>
          <a:p>
            <a:endParaRPr/>
          </a:p>
          <a:p>
            <a:r>
              <a:t>PRECISAZIONE NORMATIVA</a:t>
            </a:r>
          </a:p>
          <a:p>
            <a:r>
              <a:t>Il D.Lgs. 135/2024 modifica anche gli allegati: sostituisce XXXVIII e XLIII, inserisce XLIII-bis e abroga XXXIX. Il modulo richiama queste operazioni editoriali per evitare riferimenti automatici ad allegati superati, ma non riproduce i valori numerici né certifica l’attualità di ciascuna voce. La verifica sul singolo agente deve riguardare la versione applicabile del Testo unico, le eventuali disposizioni transitorie e le altre norme pertinenti. Non trasformare le informazioni datate contenute nel fact sheet in affermazioni universali e permanenti.</a:t>
            </a:r>
          </a:p>
          <a:p>
            <a:endParaRPr/>
          </a:p>
          <a:p>
            <a:r>
              <a:t>MESSAGGIO E RACCORDO</a:t>
            </a:r>
          </a:p>
          <a:p>
            <a:r>
              <a:t>Il recepimento modifica un sistema di obblighi, non solo una definizione. La slide successiva colloca questi obblighi nell’architettura del Titolo IX.</a:t>
            </a:r>
          </a:p>
          <a:p>
            <a:endParaRPr/>
          </a:p>
          <a:p>
            <a:r>
              <a:t>FONTI E PERIMETRO</a:t>
            </a:r>
          </a:p>
          <a:p>
            <a:r>
              <a:t>[L1] D.Lgs. 4 settembre 2024, n. 135. G.U. n. 226 del 26 settembre 2024; entrata in vigore: 11 ottobre 2024. Atto modificativo del D.Lgs. 81/2008. Riferimento: G.U. e artt. 8–19.</a:t>
            </a:r>
          </a:p>
          <a:p>
            <a:r>
              <a:t>https://www.gazzettaufficiale.it/eli/id/2024/09/26/24G00153/sg</a:t>
            </a:r>
          </a:p>
          <a:p>
            <a:r>
              <a:t>[I1] INAIL–DIMEILA (2026). Sostanze tossiche per la riproduzione: diagramma decisionale per la valutazione e gestione del rischio per la salute riproduttiva. Fact sheet, pp. 1–4. ISBN 979-12-5758-021-6. Documento fornito dall’utente. Riferimento: p. 1.</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05</a:t>
            </a:r>
          </a:p>
          <a:p>
            <a:r>
              <a:t>Titolo IX: la mappa delle sostanze pericolose</a:t>
            </a:r>
          </a:p>
          <a:p>
            <a:endParaRPr/>
          </a:p>
          <a:p>
            <a:r>
              <a:t>OBIETTIVO DIDATTICO</a:t>
            </a:r>
          </a:p>
          <a:p>
            <a:r>
              <a:t>Collocare il rischio reprotossico nel D.Lgs. 81/2008 ed evitare che il solo riferimento al Titolo IX sia considerato sufficiente per individuare la disciplina applicabile. Il Titolo contiene ambiti diversi, con definizioni, obblighi e allegati specifici.</a:t>
            </a:r>
          </a:p>
          <a:p>
            <a:endParaRPr/>
          </a:p>
          <a:p>
            <a:r>
              <a:t>SPIEGAZIONE DA SVILUPPARE</a:t>
            </a:r>
          </a:p>
          <a:p>
            <a:r>
              <a:t>Il Capo I riguarda la protezione dagli agenti chimici e occupa gli articoli 221–232. Il Capo II, articoli 233–245, riguarda cancerogeni, mutageni e sostanze tossiche per la riproduzione. Il Capo III, articoli 246–261, disciplina i rischi connessi all’esposizione all’amianto; il Capo IV, articoli 262–265, contiene le disposizioni sanzionatorie. Il fact sheet concentra l’attenzione sui reprotossici 1A/1B nell’ambito del Capo II, ma precisa che restano da valutare gli altri effetti sulla salute non cancerogeni e non mutageni attraverso il Capo I.</a:t>
            </a:r>
          </a:p>
          <a:p>
            <a:endParaRPr/>
          </a:p>
          <a:p>
            <a:r>
              <a:t>LETTURA DELLA MAPPA</a:t>
            </a:r>
          </a:p>
          <a:p>
            <a:r>
              <a:t>Il nodo superiore è il Titolo IX, non una singola categoria di sostanze. I riquadri inferiori rappresentano i Capi; il Capo II è evidenziato perché è il centro del modulo. La fascia dedicata agli allegati distingue il riferimento ai valori limite professionali del Capo I, quello ai VLEP del Capo II e quello ai valori limite biologici con procedure di sorveglianza. Non interpretare i riquadri come insiemi necessariamente disgiunti: una situazione può richiedere più valutazioni coordinate.</a:t>
            </a:r>
          </a:p>
          <a:p>
            <a:endParaRPr/>
          </a:p>
          <a:p>
            <a:r>
              <a:t>PRECISAZIONE NORMATIVA</a:t>
            </a:r>
          </a:p>
          <a:p>
            <a:r>
              <a:t>La presenza di una sostanza nel processo non identifica da sola tutti gli adempimenti: occorrono classificazione, condizioni di esposizione e criteri previsti dalle disposizioni applicabili. Il DVR deve rappresentare questa ricostruzione. La mappa è un indice funzionale e non tratta le sanzioni, i dettagli del rischio amianto o tutti gli allegati del Titolo. Il richiamo alla disciplina generale della valutazione resta necessario, ma non deve oscurare gli obblighi specifici del Capo II.</a:t>
            </a:r>
          </a:p>
          <a:p>
            <a:endParaRPr/>
          </a:p>
          <a:p>
            <a:r>
              <a:t>MESSAGGIO E RACCORDO</a:t>
            </a:r>
          </a:p>
          <a:p>
            <a:r>
              <a:t>Prima si identifica il perimetro della disciplina, poi si definiscono valutazione e misure. Il confronto successivo chiarisce come coordinare Capo I e Capo II senza sostituire il secondo con un generico giudizio di rischio chimico.</a:t>
            </a:r>
          </a:p>
          <a:p>
            <a:endParaRPr/>
          </a:p>
          <a:p>
            <a:r>
              <a:t>FONTI E PERIMETRO</a:t>
            </a:r>
          </a:p>
          <a:p>
            <a:r>
              <a:t>[I1] INAIL–DIMEILA (2026). Sostanze tossiche per la riproduzione: diagramma decisionale per la valutazione e gestione del rischio per la salute riproduttiva. Fact sheet, pp. 1–4. ISBN 979-12-5758-021-6. Documento fornito dall’utente. Riferimento: pp. 1, 3–4.</a:t>
            </a:r>
          </a:p>
          <a:p>
            <a:r>
              <a:t>[L1] D.Lgs. 4 settembre 2024, n. 135. G.U. n. 226 del 26 settembre 2024; entrata in vigore: 11 ottobre 2024. Atto modificativo del D.Lgs. 81/2008. Riferimento: artt. 1, 8 e 19.</a:t>
            </a:r>
          </a:p>
          <a:p>
            <a:r>
              <a:t>https://www.gazzettaufficiale.it/eli/id/2024/09/26/24G00153/sg</a:t>
            </a:r>
          </a:p>
          <a:p>
            <a:r>
              <a:t>[L4] D.Lgs. 9 aprile 2008, n. 81. Pubblicazione originaria sul sito del Parlamento: consultata per l’architettura del Titolo IX, art. 236, comma 5, art. 238 e disposizioni non sostituite dagli articoli del D.Lgs. 135/2024 qui richiamati. Non è un testo coordinato vigente. Riferimento: struttura del Titolo IX.</a:t>
            </a:r>
          </a:p>
          <a:p>
            <a:r>
              <a:t>https://www.parlamento.it/parlam/leggi/deleghe/08081dl.htm</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06</a:t>
            </a:r>
          </a:p>
          <a:p>
            <a:r>
              <a:t>Capo I e Capo II: tutele coordinate</a:t>
            </a:r>
          </a:p>
          <a:p>
            <a:endParaRPr/>
          </a:p>
          <a:p>
            <a:r>
              <a:t>OBIETTIVO DIDATTICO</a:t>
            </a:r>
          </a:p>
          <a:p>
            <a:r>
              <a:t>Mostrare che il percorso per la tossicità riproduttiva non esaurisce la valutazione del rischio chimico. Il docente deve distinguere una disciplina specifica da una valutazione generale senza presentarle come alternative tra le quali l’azienda possa scegliere liberamente.</a:t>
            </a:r>
          </a:p>
          <a:p>
            <a:endParaRPr/>
          </a:p>
          <a:p>
            <a:r>
              <a:t>SPIEGAZIONE DA SVILUPPARE</a:t>
            </a:r>
          </a:p>
          <a:p>
            <a:r>
              <a:t>Il fact sheet delimita il diagramma alle sostanze reprotossiche 1A e 1B non cancerogene e non mutagene, in esposizione singola. In tutti i casi A, B, C e D permane la necessità di considerare gli altri effetti pertinenti secondo il Capo I. Una sostanza può infatti possedere ulteriori proprietà pericolose che il diagramma non valuta. Viceversa, una classificazione reprotossica di categoria 2, da sola, non corrisponde alla definizione dell’articolo 234, lettera b-bis; ciò non significa assenza di pericolo o esenzione dalla valutazione prevista per gli agenti chimici. Eventuali ulteriori classificazioni possono modificare il quadro applicabile.</a:t>
            </a:r>
          </a:p>
          <a:p>
            <a:endParaRPr/>
          </a:p>
          <a:p>
            <a:r>
              <a:t>LETTURA DELLA MAPPA</a:t>
            </a:r>
          </a:p>
          <a:p>
            <a:r>
              <a:t>Le due colonne mettono in rapporto la valutazione degli agenti chimici e la disciplina specifica dei CMR. Il ponte centrale rappresenta il coordinamento nel DVR, non la fusione di criteri diversi in un indice unico. La fascia inferiore ricorda che per il diagramma INAIL occorrono tutti i requisiti indicati: categoria 1A/1B, assenza delle proprietà C e M nel percorso considerato, singola sostanza. Le esposizioni multiple e le proprietà CMR concomitanti richiedono una valutazione integrata, come segnala la fonte.</a:t>
            </a:r>
          </a:p>
          <a:p>
            <a:endParaRPr/>
          </a:p>
          <a:p>
            <a:r>
              <a:t>PRECISAZIONE METODOLOGICA</a:t>
            </a:r>
          </a:p>
          <a:p>
            <a:r>
              <a:t>Non usare un esito generico di “irrilevanza per la salute” ottenuto in una valutazione del Capo I come automatica prova di assolvimento degli obblighi del Capo II. È una cautela interpretativa ricavata dalla distinzione dei campi di applicazione, non una formula aggiunta al diagramma INAIL. Analogamente, l’assenza di un VLEP nell’Allegato XLIII non fa uscire automaticamente una sostanza reprotossica 1A/1B dal Capo II: il fact sheet contempla espressamente sostanze non riportate nell’allegato.</a:t>
            </a:r>
          </a:p>
          <a:p>
            <a:endParaRPr/>
          </a:p>
          <a:p>
            <a:r>
              <a:t>MESSAGGIO E RACCORDO</a:t>
            </a:r>
          </a:p>
          <a:p>
            <a:r>
              <a:t>Una valutazione coordinata mantiene visibili i diversi rischi e le rispettive regole. La slide successiva rende precise le definizioni che governano la scelta del percorso.</a:t>
            </a:r>
          </a:p>
          <a:p>
            <a:endParaRPr/>
          </a:p>
          <a:p>
            <a:r>
              <a:t>FONTI E PERIMETRO</a:t>
            </a:r>
          </a:p>
          <a:p>
            <a:r>
              <a:t>[I1] INAIL–DIMEILA (2026). Sostanze tossiche per la riproduzione: diagramma decisionale per la valutazione e gestione del rischio per la salute riproduttiva. Fact sheet, pp. 1–4. ISBN 979-12-5758-021-6. Documento fornito dall’utente. Riferimento: pp. 2–4, Figura 1.</a:t>
            </a:r>
          </a:p>
          <a:p>
            <a:r>
              <a:t>[L1] D.Lgs. 4 settembre 2024, n. 135. G.U. n. 226 del 26 settembre 2024; entrata in vigore: 11 ottobre 2024. Atto modificativo del D.Lgs. 81/2008. Riferimento: art. 9: modifica dell’art. 234.</a:t>
            </a:r>
          </a:p>
          <a:p>
            <a:r>
              <a:t>https://www.gazzettaufficiale.it/eli/id/2024/09/26/24G00153/sg</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07</a:t>
            </a:r>
          </a:p>
          <a:p>
            <a:r>
              <a:t>Art. 234: le definizioni che guidano il percorso</a:t>
            </a:r>
          </a:p>
          <a:p>
            <a:endParaRPr/>
          </a:p>
          <a:p>
            <a:r>
              <a:t>OBIETTIVO DIDATTICO</a:t>
            </a:r>
          </a:p>
          <a:p>
            <a:r>
              <a:t>Fare riconoscere la differenza fra definizione giuridica, dato tossicologico e riferimento di esposizione. Questo passaggio evita due errori: identificare una soglia attraverso un qualsiasi numero disponibile e considerare l’assenza di notazione come prova automatica di assenza di soglia.</a:t>
            </a:r>
          </a:p>
          <a:p>
            <a:endParaRPr/>
          </a:p>
          <a:p>
            <a:r>
              <a:t>SPIEGAZIONE DA SVILUPPARE</a:t>
            </a:r>
          </a:p>
          <a:p>
            <a:r>
              <a:t>La lettera b-bis dell’articolo 234 definisce la sostanza tossica per la riproduzione attraverso i criteri CLP per sostanze o miscele di categoria 1A o 1B. Le lettere b-ter e b-quater aggiungono una condizione precisa: la sostanza priva di soglia oppure con valore soglia deve essere identificata come tale nella colonna “Osservazioni” dell’Allegato XLIII. La definizione include dunque sia il significato del livello sicuro sia la specifica identificazione normativa. Per le sostanze non identificate in questi due gruppi si applica il ragionamento dell’articolo 235, comma 3-ter, con le successive distinzioni metodologiche proposte da INAIL.</a:t>
            </a:r>
          </a:p>
          <a:p>
            <a:endParaRPr/>
          </a:p>
          <a:p>
            <a:r>
              <a:t>LETTURA DELLA MAPPA</a:t>
            </a:r>
          </a:p>
          <a:p>
            <a:r>
              <a:t>Il nodo 1A/1B introduce il perimetro. I due rami riportano la qualificazione con o senza soglia; la fascia che li collega richiama la verifica della notazione nell’allegato. Nella parte inferiore compaiono altre definizioni introdotte o modificate: valore limite professionale, valore limite biologico e sorveglianza sanitaria. La disposizione dei riquadri non significa che questi concetti siano equivalenti o numericamente intercambiabili.</a:t>
            </a:r>
          </a:p>
          <a:p>
            <a:endParaRPr/>
          </a:p>
          <a:p>
            <a:r>
              <a:t>PRECISAZIONE TECNICA</a:t>
            </a:r>
          </a:p>
          <a:p>
            <a:r>
              <a:t>Il VLEP riguarda una concentrazione nell’aria, ponderata nel tempo e riferita alla zona di respirazione; il valore limite biologico riguarda un agente, metabolita o indicatore di effetto in un mezzo biologico adeguato. La sorveglianza sanitaria riguarda la salute del singolo lavoratore in funzione dell’esposizione. Il fact sheet chiarisce che un DNEL può essere pertinente solo dopo averne verificato base, via di esposizione ed effetto protetto. La sua disponibilità non sostituisce una notazione normativa. Le nozioni sono qui introdotte e saranno approfondite nel modulo sui valori di riferimento.</a:t>
            </a:r>
          </a:p>
          <a:p>
            <a:endParaRPr/>
          </a:p>
          <a:p>
            <a:r>
              <a:t>MESSAGGIO E RACCORDO</a:t>
            </a:r>
          </a:p>
          <a:p>
            <a:r>
              <a:t>La qualificazione va documentata, non presunta. Su queste definizioni si fonda la gerarchia di sostituzione e riduzione prevista dall’articolo 235.</a:t>
            </a:r>
          </a:p>
          <a:p>
            <a:endParaRPr/>
          </a:p>
          <a:p>
            <a:r>
              <a:t>FONTI E PERIMETRO</a:t>
            </a:r>
          </a:p>
          <a:p>
            <a:r>
              <a:t>[L1] D.Lgs. 4 settembre 2024, n. 135. G.U. n. 226 del 26 settembre 2024; entrata in vigore: 11 ottobre 2024. Atto modificativo del D.Lgs. 81/2008. Riferimento: art. 9: art. 234, lettere b-bis, b-ter, b-quater, c, c-bis e c-ter.</a:t>
            </a:r>
          </a:p>
          <a:p>
            <a:r>
              <a:t>https://www.gazzettaufficiale.it/eli/id/2024/09/26/24G00153/sg</a:t>
            </a:r>
          </a:p>
          <a:p>
            <a:r>
              <a:t>[I1] INAIL–DIMEILA (2026). Sostanze tossiche per la riproduzione: diagramma decisionale per la valutazione e gestione del rischio per la salute riproduttiva. Fact sheet, pp. 1–4. ISBN 979-12-5758-021-6. Documento fornito dall’utente. Riferimento: pp. 1–2.</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08</a:t>
            </a:r>
          </a:p>
          <a:p>
            <a:r>
              <a:t>Art. 235: prima la gerarchia, poi i percorsi</a:t>
            </a:r>
          </a:p>
          <a:p>
            <a:endParaRPr/>
          </a:p>
          <a:p>
            <a:r>
              <a:t>OBIETTIVO DIDATTICO</a:t>
            </a:r>
          </a:p>
          <a:p>
            <a:r>
              <a:t>Presentare l’articolo 235 come una gerarchia di intervento. Il valore limite non è il primo e unico criterio di scelta: occorre partire dalla possibilità di evitare o ridurre l’utilizzo e dalla sostituzione, quindi considerare il sistema chiuso e infine le modalità di riduzione del rischio o dell’esposizione.</a:t>
            </a:r>
          </a:p>
          <a:p>
            <a:endParaRPr/>
          </a:p>
          <a:p>
            <a:r>
              <a:t>SPIEGAZIONE DA SVILUPPARE</a:t>
            </a:r>
          </a:p>
          <a:p>
            <a:r>
              <a:t>Il comma 1 richiama la sostituzione tecnicamente possibile con sostanze, miscele o procedimenti non nocivi o meno nocivi nelle condizioni d’uso. Il comma 2 considera il sistema chiuso quando la sostituzione non è tecnicamente possibile e il sistema è realizzabile. Quando non è tecnicamente possibile il sistema chiuso, il comma 3 richiede il più basso livello di esposizione tecnicamente possibile per cancerogeni, mutageni e reprotossici privi di soglia. Il comma 3-bis richiede la riduzione al minimo del rischio connesso all’esposizione ai reprotossici con soglia. Per le altre sostanze, il comma 3-ter richiama il comma 3-bis e impone di tenere conto della possibilità che non esista un livello sicuro, adottando misure appropriate.</a:t>
            </a:r>
          </a:p>
          <a:p>
            <a:endParaRPr/>
          </a:p>
          <a:p>
            <a:r>
              <a:t>LETTURA DELLA MAPPA</a:t>
            </a:r>
          </a:p>
          <a:p>
            <a:r>
              <a:t>I primi due blocchi sono comuni. La diramazione successiva non consente di saltarli: le tre schede sintetizzano il livello successivo della gerarchia. La fascia finale sul comma 3-quater è trasversale e ricorda il divieto di superamento del VLEP stabilito nell’Allegato XLIII. Il confronto è applicabile quando quel valore è previsto. Le frecce “se non tecnicamente possibile” sono condizioni del percorso, non suggerimenti facoltativi.</a:t>
            </a:r>
          </a:p>
          <a:p>
            <a:endParaRPr/>
          </a:p>
          <a:p>
            <a:r>
              <a:t>PRECISAZIONE METODOLOGICA</a:t>
            </a:r>
          </a:p>
          <a:p>
            <a:r>
              <a:t>Nella slide si conserva la distinzione normativa fra riduzione dell’esposizione e riduzione del rischio. I casi A e B del diagramma INAIL si collegano alle notazioni con o senza soglia; i casi C e D approfondiscono le altre situazioni attraverso restrizioni REACH, DNEL pertinenti ed evidenze scientifiche. Un DNEL disponibile in una SDS non è automaticamente vincolante e non identifica da solo il Caso C. Questi passaggi saranno trattati nei moduli dedicati.</a:t>
            </a:r>
          </a:p>
          <a:p>
            <a:endParaRPr/>
          </a:p>
          <a:p>
            <a:r>
              <a:t>MESSAGGIO E RACCORDO</a:t>
            </a:r>
          </a:p>
          <a:p>
            <a:r>
              <a:t>Rispettare il limite non sostituisce la gerarchia preventiva. Occorre poi trasformare le decisioni in valutazione, procedure, controlli e tutele sanitarie documentate.</a:t>
            </a:r>
          </a:p>
          <a:p>
            <a:endParaRPr/>
          </a:p>
          <a:p>
            <a:r>
              <a:t>FONTI E PERIMETRO</a:t>
            </a:r>
          </a:p>
          <a:p>
            <a:r>
              <a:t>[L1] D.Lgs. 4 settembre 2024, n. 135. G.U. n. 226 del 26 settembre 2024; entrata in vigore: 11 ottobre 2024. Atto modificativo del D.Lgs. 81/2008. Riferimento: art. 10: art. 235, commi 1–3-quater.</a:t>
            </a:r>
          </a:p>
          <a:p>
            <a:r>
              <a:t>https://www.gazzettaufficiale.it/eli/id/2024/09/26/24G00153/sg</a:t>
            </a:r>
          </a:p>
          <a:p>
            <a:r>
              <a:t>[I1] INAIL–DIMEILA (2026). Sostanze tossiche per la riproduzione: diagramma decisionale per la valutazione e gestione del rischio per la salute riproduttiva. Fact sheet, pp. 1–4. ISBN 979-12-5758-021-6. Documento fornito dall’utente. Riferimento: pp. 1–3.</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09</a:t>
            </a:r>
          </a:p>
          <a:p>
            <a:r>
              <a:t>Artt. 236–243: dalla valutazione alla tutela</a:t>
            </a:r>
          </a:p>
          <a:p>
            <a:endParaRPr/>
          </a:p>
          <a:p>
            <a:r>
              <a:t>OBIETTIVO DIDATTICO</a:t>
            </a:r>
          </a:p>
          <a:p>
            <a:r>
              <a:t>Fornire una mappa degli obblighi successivi senza trasformare la lezione in lettura integrale degli articoli. I titoli delle schede sono etichette didattiche; il contenuto completo resta quello delle disposizioni richiamate nelle fonti.</a:t>
            </a:r>
          </a:p>
          <a:p>
            <a:endParaRPr/>
          </a:p>
          <a:p>
            <a:r>
              <a:t>SPIEGAZIONE DA SVILUPPARE</a:t>
            </a:r>
          </a:p>
          <a:p>
            <a:r>
              <a:t>L’articolo 236 riguarda valutazione dell’esposizione e documentazione: attività, quantità, lavoratori, esposizione nota, misure applicate e indagini per la sostituzione. Le diverse vie di assorbimento, compresa quella cutanea, devono essere considerate. L’articolo 237 organizza misure tecniche, organizzative e procedurali, comprese prevenzione delle emissioni e misurazioni pertinenti. L’articolo 238 disciplina aspetti igienici, indumenti e gestione dei DPI. L’articolo 239 riguarda informazione e formazione; l’intervento del 2024 richiama anche nuove esposizioni, cambiamenti e sostanze presenti nei farmaci pericolosi.</a:t>
            </a:r>
          </a:p>
          <a:p>
            <a:endParaRPr/>
          </a:p>
          <a:p>
            <a:r>
              <a:t>LETTURA DELLA MAPPA</a:t>
            </a:r>
          </a:p>
          <a:p>
            <a:r>
              <a:t>La seconda riga passa dalle situazioni non ordinarie alle tutele sanitarie. L’articolo 240 riguarda eventi non prevedibili ed esposizioni anomale; l’articolo 241 operazioni particolari come manutenzioni con esposizione rilevante prevedibile. L’articolo 242 collega la sorveglianza sanitaria al rischio per la salute emerso dalla valutazione. L’articolo 243 disciplina registro e cartelle per i lavoratori individuati dall’articolo 242. La successione visuale non significa che la sorveglianza sostituisca prevenzione tecnica o gestione delle emergenze.</a:t>
            </a:r>
          </a:p>
          <a:p>
            <a:endParaRPr/>
          </a:p>
          <a:p>
            <a:r>
              <a:t>PRECISAZIONE NORMATIVA</a:t>
            </a:r>
          </a:p>
          <a:p>
            <a:r>
              <a:t>L’espressione “eventuale attivazione” nei casi B, C e D della Figura 1 INAIL indica una decisione dipendente dalla valutazione e dai presupposti applicabili, non una facoltà di ignorare un obbligo. Occorre considerare anche le disposizioni specifiche sui valori limite biologici. Il fact sheet indica esplicitamente sorveglianza e registro per il Caso A. Inoltre, l’articolo 236, comma 5, prevede rivalutazione per modifiche significative e, comunque, trascorsi tre anni dall’ultima valutazione: non confondere questo termine con la periodicità delle misurazioni o con quella della formazione.</a:t>
            </a:r>
          </a:p>
          <a:p>
            <a:endParaRPr/>
          </a:p>
          <a:p>
            <a:r>
              <a:t>MESSAGGIO E RACCORDO</a:t>
            </a:r>
          </a:p>
          <a:p>
            <a:r>
              <a:t>Ogni scelta tecnica deve trovare riscontro in attività, responsabilità e documenti. La mappa finale riunisce i passaggi senza aggiungere un nuovo algoritmo di rischio.</a:t>
            </a:r>
          </a:p>
          <a:p>
            <a:endParaRPr/>
          </a:p>
          <a:p>
            <a:r>
              <a:t>FONTI E PERIMETRO</a:t>
            </a:r>
          </a:p>
          <a:p>
            <a:r>
              <a:t>[L1] D.Lgs. 4 settembre 2024, n. 135. G.U. n. 226 del 26 settembre 2024; entrata in vigore: 11 ottobre 2024. Atto modificativo del D.Lgs. 81/2008. Riferimento: artt. 11–17; art. 13, comma 1, lett. a), punto 2.</a:t>
            </a:r>
          </a:p>
          <a:p>
            <a:r>
              <a:t>https://www.gazzettaufficiale.it/eli/id/2024/09/26/24G00153/sg</a:t>
            </a:r>
          </a:p>
          <a:p>
            <a:r>
              <a:t>[L4] D.Lgs. 9 aprile 2008, n. 81. Pubblicazione originaria sul sito del Parlamento: consultata per l’architettura del Titolo IX, art. 236, comma 5, art. 238 e disposizioni non sostituite dagli articoli del D.Lgs. 135/2024 qui richiamati. Non è un testo coordinato vigente. Riferimento: art. 236, comma 5; art. 238.</a:t>
            </a:r>
          </a:p>
          <a:p>
            <a:r>
              <a:t>https://www.parlamento.it/parlam/leggi/deleghe/08081dl.htm</a:t>
            </a:r>
          </a:p>
          <a:p>
            <a:r>
              <a:t>[I1] INAIL–DIMEILA (2026). Sostanze tossiche per la riproduzione: diagramma decisionale per la valutazione e gestione del rischio per la salute riproduttiva. Fact sheet, pp. 1–4. ISBN 979-12-5758-021-6. Documento fornito dall’utente. Riferimento: p. 3, Figura 1.</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02 | SLIDE 10</a:t>
            </a:r>
          </a:p>
          <a:p>
            <a:r>
              <a:t>Dalla norma a decisioni documentate</a:t>
            </a:r>
          </a:p>
          <a:p>
            <a:endParaRPr/>
          </a:p>
          <a:p>
            <a:r>
              <a:t>OBIETTIVO DIDATTICO</a:t>
            </a:r>
          </a:p>
          <a:p>
            <a:r>
              <a:t>Riunire il percorso del modulo in una mappa utilizzabile per spiegare il rapporto fra identificazione, scelta delle misure e gestione documentata. La slide non è una checklist di conformità esaustiva e non sostituisce la Figura 1 INAIL.</a:t>
            </a:r>
          </a:p>
          <a:p>
            <a:endParaRPr/>
          </a:p>
          <a:p>
            <a:r>
              <a:t>SPIEGAZIONE DA SVILUPPARE</a:t>
            </a:r>
          </a:p>
          <a:p>
            <a:r>
              <a:t>Il punto di partenza è l’identificazione corretta di sostanze, miscele e classificazioni. L’articolo 234 permette di collocare il pericolo nel campo applicabile e di distinguere le qualificazioni relative alla soglia. L’articolo 235 impone di affrontare la gerarchia degli interventi, senza attendere un esito numerico per considerare la sostituzione. L’articolo 236 richiede una valutazione delle condizioni di esposizione e una rappresentazione documentata. Gli articoli successivi completano il sistema attraverso misure operative, informazione, gestione degli eventi e tutele sanitarie secondo i presupposti pertinenti. Questi passaggi devono rimanere coerenti tra loro.</a:t>
            </a:r>
          </a:p>
          <a:p>
            <a:endParaRPr/>
          </a:p>
          <a:p>
            <a:r>
              <a:t>LETTURA DELLA MAPPA</a:t>
            </a:r>
          </a:p>
          <a:p>
            <a:r>
              <a:t>I quattro blocchi principali raccolgono definizioni, gerarchia, valutazione e gestione. Sotto ciascuno sono indicati esempi di evidenze documentali: classificazione e SDS; indagini di sostituzione e motivazioni tecniche; descrizione delle esposizioni nel DVR; procedure e registrazioni pertinenti. Questi esempi sono una proposta di organizzazione didattica: non affermano che la legge imponga quattro moduli separati o un particolare formato informatico. La linea di ritorno ricorda la necessità di riesame quando mutano le condizioni rilevanti.</a:t>
            </a:r>
          </a:p>
          <a:p>
            <a:endParaRPr/>
          </a:p>
          <a:p>
            <a:r>
              <a:t>PRECISAZIONE METODOLOGICA</a:t>
            </a:r>
          </a:p>
          <a:p>
            <a:r>
              <a:t>Mantenere distinta la conclusione di assenza di rischio occupazionale nel percorso preliminare INAIL dalla semplice dichiarazione di rispetto del VLEP. Nella Figura 1, sia l’esclusione documentata dell’esposizione sia il confronto favorevole con il riferimento pertinente della popolazione generale conducono al ramo preliminare verde, non direttamente al Caso A. Il documento precisa che i valori della popolazione generale non sono valori sanitari. Il solo ciclo chiuso dichiarato non basta senza una valutazione delle condizioni effettive e delle operazioni non ordinarie.</a:t>
            </a:r>
          </a:p>
          <a:p>
            <a:endParaRPr/>
          </a:p>
          <a:p>
            <a:r>
              <a:t>MESSAGGIO E RACCORDO</a:t>
            </a:r>
          </a:p>
          <a:p>
            <a:r>
              <a:t>Un buon DVR rende ricostruibile il passaggio dalle fonti alla decisione e dalla decisione alle misure. Il Modulo 03 svilupperà classificazione CLP, indicazioni di pericolo ed esame delle schede dati di sicurezza, che costituiscono l’ingresso operativo del percorso.</a:t>
            </a:r>
          </a:p>
          <a:p>
            <a:endParaRPr/>
          </a:p>
          <a:p>
            <a:r>
              <a:t>FONTI E PERIMETRO</a:t>
            </a:r>
          </a:p>
          <a:p>
            <a:r>
              <a:t>[I1] INAIL–DIMEILA (2026). Sostanze tossiche per la riproduzione: diagramma decisionale per la valutazione e gestione del rischio per la salute riproduttiva. Fact sheet, pp. 1–4. ISBN 979-12-5758-021-6. Documento fornito dall’utente. Riferimento: pp. 2–4, Figura 1.</a:t>
            </a:r>
          </a:p>
          <a:p>
            <a:r>
              <a:t>[L1] D.Lgs. 4 settembre 2024, n. 135. G.U. n. 226 del 26 settembre 2024; entrata in vigore: 11 ottobre 2024. Atto modificativo del D.Lgs. 81/2008. Riferimento: artt. 9–17.</a:t>
            </a:r>
          </a:p>
          <a:p>
            <a:r>
              <a:t>https://www.gazzettaufficiale.it/eli/id/2024/09/26/24G00153/sg</a:t>
            </a:r>
          </a:p>
          <a:p>
            <a:endParaRPr/>
          </a:p>
          <a:p>
            <a:r>
              <a:t>Materiale didattico indipendente. Base: fact sheet INAIL 2026; integrazioni normative identificate. Non costituisce testo coordinato né attestazione di conformità. Data redazionale: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01
Classificazione CLP e identificazione delle sostanze reprotossiche
OBIETTIVO DIDATTICO
Collegare il quadro normativo del Modulo 02 alla lettura delle informazioni che consentono di riconoscere il pericolo riproduttivo. Il risultato atteso è una identificazione documentata della sostanza o miscela, non un giudizio anticipato sull’esposizione o sull’assenza di rischio.
SPIEGAZIONE DA SVILUPPARE
Il regolamento CLP organizza la classificazione, l’etichettatura e l’imballaggio delle sostanze e delle miscele. Nel presente modulo interessa soprattutto la sezione 3.7 dell’allegato I, dedicata alla tossicità per la riproduzione, insieme alle indicazioni di pericolo e agli elementi dell’etichetta. Il fact sheet INAIL richiama la definizione dell’articolo 234: ai fini del Titolo IX, Capo II, la sostanza o miscela deve corrispondere ai criteri CLP della categoria 1A o 1B. Non è quindi sufficiente una generica preoccupazione per la salute riproduttiva, ma non è neppure corretto ridurre l’analisi alla presenza di una sola sigla sul contenitore. Occorre ricostruire identità, classificazione e documentazione disponibile. La scheda di dati di sicurezza, disciplinata dal REACH, completa le informazioni dell’etichetta e collega il prodotto alle condizioni di gestione. La classificazione descrive il pericolo; la valutazione aziendale considera anche le modalità con cui il lavoratore può essere esposto.
LETTURA DELLA VISUALIZZAZIONE
Il contenitore, il cartellino e il fascicolo rappresentano tre livelli collegati: prodotto utilizzato, comunicazione del pericolo e informazioni tecniche. L’illustrazione è originale e simbolica: non è una confezione reale, una SDS compilata o una etichetta autorizzata. Seguire nell’esposizione il percorso “identificare, leggere, verificare, documentare”.
PRECISAZIONE METODOLOGICA
Il documento INAIL costituisce la base per il campo di applicazione e per il successivo diagramma. Le spiegazioni su categorie, etichettatura e struttura della SDS sono integrazioni normative, identificate nelle fonti. Lo schema INAIL riguarda singole sostanze reprotossiche 1A/1B, non cancerogene e non mutagene; non esaurisce le esposizioni multiple. Il modulo non sostituisce la classificazione specialistica del prodotto né la valutazione dei rischi.
RACCORDO
Passare alle categorie della classe di pericolo. Chiarire fin dall’inizio che la categoria non coincide con una misura dell’esposizione e non assegna, da sola, un valore soglia.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[R1] Regolamento (UE) 2020/878: allegato II del regolamento REACH.
Prescrizioni per le schede di dati di sicurezza: sezioni 1, 2, 3, 7, 8, 11, 15 e 16. Le integrazioni sulle SDS non sono attribuite al fact sheet INAIL.
https://eur-lex.europa.eu/eli/reg/2020/878/oj?locale=it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02
Una classe di pericolo, più qualificazioni
OBIETTIVO DIDATTICO
Distinguere le categorie 1A, 1B e 2 senza trasformarle in una graduatoria automatica della dose pericolosa. Inquadrare separatamente gli effetti sull’allattamento o attraverso l’allattamento.
SPIEGAZIONE DA SVILUPPARE
La categoria 1 riguarda sostanze note o presunte tossiche per la riproduzione umana ed è articolata in 1A e 1B. L’inquadramento in 1A è basato soprattutto su evidenze nell’uomo; l’inquadramento in 1B soprattutto su dati sperimentali negli animali valutati come pertinenti per l’uomo. La categoria 2 identifica un sospetto di tossicità riproduttiva: le evidenze disponibili non sono sufficientemente convincenti per l’inquadramento nella categoria 1. Non si tratta di una classificazione priva di conseguenze preventive. La valutazione delle evidenze comprende qualità, coerenza e significato degli effetti osservati, non soltanto la provenienza dello studio. Nell’ambito della classe si considerano gli effetti sulla funzione sessuale e sulla fertilità, oltre a quelli sullo sviluppo. La famiglia H360 si associa alla categoria 1; la famiglia H361 alla categoria 2. Gli effetti sull’allattamento o attraverso l’allattamento appartengono a una categoria supplementare, comunicata mediante H362. Questa qualificazione può coesistere con altre e non va presentata come una categoria numerica successiva alla 2.
LETTURA DELLA MAPPA
Le tre schede sono affiancate, non disposte lungo un termometro di rischio. Il docente deve sottolineare le parole “nota”, “presunta” e “sospetta”, spiegando che descrivono il fondamento della classificazione. Il riquadro inferiore riserva all’allattamento uno spazio distinto, così da evitare l’equivalenza tra H362 e H360D.
PRECISAZIONE TECNICA
Non dedurre dalla categoria 1B una minore pericolosità quantitativa rispetto alla 1A. Le categorie non forniscono direttamente una soglia, un VLEP, un DNEL o una probabilità individuale di danno. Gli effetti durante lo sviluppo e quelli attraverso l’allattamento richiedono letture specifiche e non sono sinonimi. Le indicazioni complete vanno controllate nella documentazione pertinente, mantenendo esattamente maiuscole e minuscole.
RACCORDO
Mostrare come queste categorie orientano la verifica del campo di applicazione del Capo II, senza escludere la valutazione degli altri rischi chimici.
FONTI E PERIMETRO
[C1] Regolamento (CE) n. 1272/2008 (CLP), e successive modifiche.
Articoli 4, 10 e 17–22; allegato I, sezione 3.7 e tabella 3.7.3; allegati III e VI. Riferimento normativo per classificazione, indicazioni di pericolo ed etichettatura.
https://eur-lex.europa.eu/eli/reg/2008/1272/oj?locale=it
[E1] ECHA, K. Hellsten (2022). Regulatory consideration in EU. Workshop EFSA.
Presentazione tecnica primaria, pagine 16–19: effetti riproduttivi e fondamento delle categorie 1A, 1B e 2. Supporto interpretativo, non sostitutivo del CLP.
https://www.efsa.europa.eu/sites/default/files/2022-03/Kati%20Hellsten_EFSA%20DNT%20workshop.pdf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03
La categoria orienta il percorso, non quantifica il rischio
OBIETTIVO DIDATTICO
Separare il riconoscimento della categoria CLP dall’applicabilità delle disposizioni sul lavoro e dalla valutazione quantitativa o qualitativa dell’esposizione.
SPIEGAZIONE DA SVILUPPARE
Il fact sheet riporta che la definizione di sostanza tossica per la riproduzione dell’articolo 234, comma 1, lettera b-bis, comprende sostanze o miscele che corrispondono ai criteri della categoria 1A o 1B. La categoria 2, comunicata con H361 e relative specificazioni, e la sola indicazione H362 non sono sufficienti a soddisfare questa specifica definizione. Ciò non significa assenza di pericolo né esenzione dalla valutazione dei rischi chimici. Vanno considerate le ulteriori classificazioni e tutte le disposizioni pertinenti. Una sostanza potrebbe, per esempio, possedere anche proprietà cancerogene o mutagene rilevanti per il Capo II: il ragionamento non può arrestarsi alla sola classificazione riproduttiva. Anche per una sostanza 1A o 1B, il passaggio successivo è ricostruire le condizioni di esposizione; la categoria non determina automaticamente l’esito della valutazione aziendale. Nel procedimento INAIL l’identificazione del pericolo precede l’accertamento dell’esposizione occupazionale e l’esame della disponibilità di una soglia.
LETTURA DELLA MAPPA
Leggere prima i due percorsi a sinistra: “1A/1B” conduce alla verifica del Capo II; “2 o sola H362” richiama una diversa qualificazione del pericolo riproduttivo, mantenendo la valutazione degli altri profili. Leggere quindi il pannello a destra: pericolo, esposizione e rischio sono concetti collegati, ma non intercambiabili. Le frecce indicano un ordine di lavoro, non una decisione automatica.
PRECISAZIONE OPERATIVA
L’identificazione non può essere limitata alle sole sostanze presenti nell’allegato VI del CLP. La classificazione armonizzata è obbligatoria per le classi e differenziazioni coperte dalla voce; per quelle non coperte occorre considerare l’autoclassificazione applicabile. Le classificazioni comunicate nella filiera e le eventuali divergenze devono essere esaminate, non scelte in base a quella meno restrittiva. Conservare fonte, versione e data della verifica.
RACCORDO
Introdurre H360 come indicazione centrale del modulo: il codice segnala la famiglia di pericolo, ma per distinguere 1A da 1B serve leggere anche la categoria.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[E2] ECHA. Classification of substances and mixtures.
Distinzione tra classificazione armonizzata e autoclassificazione; verificare le classi coperte dalla voce dell’allegato VI.
https://echa.europa.eu/web/guest/regulations/clp/classification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04
H360: un codice da leggere fino in fondo
OBIETTIVO DIDATTICO
Leggere H360 insieme alla categoria, alla specificazione dell’effetto e alle eventuali indicazioni sulla via di esposizione, evitando interpretazioni abbreviate.
SPIEGAZIONE DA SVILUPPARE
L’indicazione generale H360 recita “Può nuocere alla fertilità o al feto”. Il CLP prevede di precisare l’effetto specifico, quando noto, e di indicare la via di esposizione soltanto quando è accertato che nessun’altra via comporta il medesimo pericolo. Non si deve quindi aggiungere “per inalazione” perché quella è la via misurata in una determinata azienda: la specificazione della frase di pericolo e la descrizione dello scenario espositivo sono informazioni diverse. H360 e le relative varianti appartengono alla categoria 1, ma il solo codice non distingue 1A da 1B. La categoria deve essere ricavata dalla classificazione completa, normalmente esposta nella sezione 2.1 della SDS, e verificata rispetto alle fonti pertinenti. La frase di pericolo non comunica la quantità assorbita dal lavoratore, non stabilisce una soglia sanitaria e non dimostra che l’esposizione sia effettivamente presente. Serve a riconoscere il pericolo e a indirizzare la successiva valutazione.
LETTURA DELLA VISUALIZZAZIONE
Il codice centrale è volutamente grande; i tre richiami spiegano ciò che va letto insieme a esso. Il primo riguarda la categoria, il secondo l’effetto e il terzo l’eventuale via specificata. Il fascicolo laterale rappresenta il controllo incrociato fra etichetta e SDS. Le scritte sono elementi didattici separati, non costituiscono una etichetta completa.
PRECISAZIONE METODOLOGICA
Le informazioni della SDS devono riguardare esattamente il prodotto e la versione utilizzati. Il nome commerciale non è sufficiente per identificare un componente; per una sostanza occorre verificare anche gli identificatori disponibili, come CAS, numero CE o numero indice. La disponibilità di un dato su una sostanza dal nome simile non giustifica il trasferimento automatico della classificazione. In caso di incongruenze, acquisire chiarimenti dalla filiera prima di formulare conclusioni liberatorie.
RACCORDO
Passare alle lettere F e D, illustrando come rendono specifico l’effetto e perché non devono essere confuse con una scala della gravità.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[R1] Regolamento (UE) 2020/878: allegato II del regolamento REACH.
Prescrizioni per le schede di dati di sicurezza: sezioni 1, 2, 3, 7, 8, 11, 15 e 16. Le integrazioni sulle SDS non sono attribuite al fact sheet INAIL.
https://eur-lex.europa.eu/eli/reg/2020/878/oj?locale=it
[E4] ECHA. Tips for users of chemicals in the workplace.
Controllo delle informazioni su classificazione, etichetta e SDS e gestione delle incongruenze con il fornitore.
https://echa.europa.eu/documents/10162/966058/tips_users_chemicals_workplace_en.pdf/0ed1aea9-2ddd-4d1a-b64a-cadc9d4625a9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05
F, D e FD: riconoscere l’effetto indicato
OBIETTIVO DIDATTICO
Associare correttamente le specificazioni H360F, H360D e H360FD agli effetti comunicati, senza estendere o restringere arbitrariamente le informazioni della classificazione.
SPIEGAZIONE DA SVILUPPARE
Il fact sheet INAIL presenta le principali specificazioni della famiglia H360. La lettera F si riferisce alla fertilità: H360F significa “Può nuocere alla fertilità”. La lettera D si riferisce allo sviluppo: la formulazione italiana di H360D è “Può nuocere al feto”. Quando entrambe le qualificazioni sono attribuite, H360FD comunica “Può nuocere alla fertilità. Può nuocere al feto”. Le due lettere rendono leggibile il tipo di effetto considerato; non identificano una via di assorbimento, una durata di esposizione o un limite di sicurezza. Il docente può collegare la distinzione ai contenuti biologici del Modulo 01, mantenendo però la formulazione normativa esatta quando legge l’indicazione di pericolo. La categoria deve continuare a essere riportata a parte: un codice H360F non permette, da solo, di scegliere tra Repr. 1A e Repr. 1B. Anche la presenza di una sola lettera non autorizza a formulare una garanzia generale di assenza di altri effetti, oltre quanto effettivamente sostenuto dai dati.
LETTURA DELLE IMMAGINI
Le tre immagini schematiche rappresentano fertilità, sviluppo e associazione dei due ambiti. Non raffigurano una specifica patologia o una sequenza causale inevitabile. Affiancare a ciascuna immagine la lettura integrale della frase, evitando di usare soltanto espressioni colloquiali come “rischio gravidanza”, che oscurerebbero la fertilità maschile e femminile.
PRECISAZIONE OPERATIVA
Trascrivere il codice completo nel censimento aziendale e nelle schede di valutazione. Mantenere identici caratteri e ordine delle lettere rispetto alla fonte verificata. Non modificare l’etichetta o la SDS sulla base di una interpretazione interna non supportata. Il materiale di formazione può spiegare le sigle, ma non deve diventare una classificazione alternativa del prodotto. Le eventuali incertezze o divergenze fra documenti vanno registrate e chiarite.
RACCORDO
Introdurre ora le combinazioni miste: una sola lettera minuscola modifica il grado di evidenza espresso per lo specifico effetto e richiede una lettura particolarmente accurata.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06
Fd e Df: le minuscole cambiano il significato
OBIETTIVO DIDATTICO
Distinguere le combinazioni H360Fd e H360Df e prevenire gli errori di trascrizione che alterano la comunicazione del pericolo.
SPIEGAZIONE DA SVILUPPARE
H360Fd significa “Può nuocere alla fertilità. Sospettato di nuocere al feto”. H360Df significa invece “Può nuocere al feto. Sospettato di nuocere alla fertilità”. Le lettere maiuscole F e D mantengono la formulazione “può nuocere” per il rispettivo effetto; le minuscole f e d esprimono il sospetto per l’altro effetto. Si tratta quindi di combinazioni che rappresentano livelli differenti di evidenza per i due ambiti. Non sono refusi, abbreviazioni liberamente sostituibili o differenze soltanto grafiche. Entrambe le combinazioni restano nella famiglia H360 e non devono essere ricondotte alla sola categoria 2, perché almeno uno degli effetti è qualificato nella categoria 1. La categoria completa 1A o 1B va comunque verificata nella documentazione della sostanza o miscela. La presenza di una minuscola non elimina gli obblighi associati all’altro effetto né consente di attribuire automaticamente una soglia. Il ragionamento sulle soglie appartiene a un passaggio successivo.
LETTURA DELLA MAPPA
La slide contrappone due schede speculari. In ogni scheda leggere prima il codice e poi le due righe, abbinando lettera, ambito ed espressione completa. Il colore aiuta a seguire la corrispondenza, ma le parole e la dimensione dei caratteri mantengono l’informazione comprensibile anche senza distinguere i colori. La fascia inferiore riporta la conseguenza didattica centrale: non trasformare queste combinazioni in H361.
PRECISAZIONE DOCUMENTALE
Nell’importazione di elenchi, nella compilazione di fogli di calcolo e nella ricerca testuale evitare conversioni automatiche di tutti i caratteri in maiuscolo. H360FD, H360Fd e H360Df non sono equivalenti. Conservare la dicitura della fonte e riportare le eventuali anomalie come dati da verificare. Quando il codice è copiato da una immagine o da un documento scansionato, controllare visivamente maiuscole e minuscole sulla fonte originale.
RACCORDO
Passare all’etichetta: il riconoscimento delle sigle deve essere integrato con identificatore del prodotto, avvertenza, pittogramma e altre informazioni obbligatorie.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07
Etichetta: il pittogramma non basta
OBIETTIVO DIDATTICO
Leggere gli elementi dell’etichetta come un insieme e riconoscere i limiti dell’uso del solo pittogramma per identificare la tossicità riproduttiva.
SPIEGAZIONE DA SVILUPPARE
Il pittogramma GHS08, associato a gravi pericoli per la salute, non è esclusivo della tossicità riproduttiva. Compare anche per altre classi, secondo le regole CLP: la sua presenza da sola non identifica né l’effetto riproduttivo né la categoria. Per la tossicità riproduttiva delle categorie 1A e 1B sono previsti GHS08 e l’avvertenza “Pericolo”; per la categoria 2 GHS08 e “Attenzione”. Per la sola categoria supplementare degli effetti sull’allattamento o attraverso l’allattamento, associata a H362, non è previsto un pittogramma o una avvertenza dedicati. Una etichetta reale può tuttavia riportare ulteriori pittogrammi e una avvertenza determinata da altri pericoli e dalle regole di precedenza. Leggere quindi identificatore del prodotto, indicazioni H integrali, consigli P selezionati secondo i criteri pertinenti e dati del fornitore; non attribuire il significato dell’intera etichetta a un solo simbolo.
LETTURA DELL’ILLUSTRAZIONE
Il contenitore mostrato è dimostrativo e l’etichetta è volutamente parziale. Serve a localizzare le informazioni, non è un modello utilizzabile per commercializzare o rietichettare un prodotto. L’esempio H360D rappresenta soltanto la lettura dell’indicazione sullo sviluppo. I consigli di prudenza non vengono inventati: la loro selezione dipende dal prodotto e dall’insieme dei suoi pericoli.
PRECISAZIONE OPERATIVA
Non considerare rassicurante l’assenza di GHS08 senza aver esaminato composizione, classificazioni e attività. L’etichetta riguarda il prodotto come immesso sul mercato; l’esposizione professionale può dipendere da operazioni, trasformazioni e sostanze effettivamente presenti o generate. Per una miscela, la classificazione dei singoli ingredienti non va automaticamente sovrapposta a quella dell’insieme. In presenza di etichetta illeggibile o incoerente con la SDS, ottenere informazioni attendibili e gestire l’incertezza senza dedurre una assenza di rischio.
RACCORDO
Aprire idealmente il fascicolo SDS: la sezione 2 comunica classificazione ed etichettatura; la sezione 3 permette di ricostruire sostanza e componenti.
FONTI E PERIMETRO
[C1] Regolamento (CE) n. 1272/2008 (CLP), e successive modifiche.
Articoli 4, 10 e 17–22; allegato I, sezione 3.7 e tabella 3.7.3; allegati III e VI. Riferimento normativo per classificazione, indicazioni di pericolo ed etichettatura.
https://eur-lex.europa.eu/eli/reg/2008/1272/oj?locale=it
[R1] Regolamento (UE) 2020/878: allegato II del regolamento REACH.
Prescrizioni per le schede di dati di sicurezza: sezioni 1, 2, 3, 7, 8, 11, 15 e 16. Le integrazioni sulle SDS non sono attribuite al fact sheet INAIL.
https://eur-lex.europa.eu/eli/reg/2020/878/oj?locale=it
[E4] ECHA. Tips for users of chemicals in the workplace.
Controllo delle informazioni su classificazione, etichetta e SDS e gestione delle incongruenze con il fornitore.
https://echa.europa.eu/documents/10162/966058/tips_users_chemicals_workplace_en.pdf/0ed1aea9-2ddd-4d1a-b64a-cadc9d4625a9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08
SDS: leggere le sezioni in relazione
OBIETTIVO DIDATTICO
Utilizzare la scheda di dati di sicurezza come documento strutturato, collegando identità, classificazione, composizione, controllo dell’esposizione e informazioni tossicologiche.
SPIEGAZIONE DA SVILUPPARE
La SDS è disciplinata dal REACH; il regolamento (UE) 2020/878 definisce il contenuto dell’allegato II richiamato in questo modulo. La sezione 1 permette di verificare il prodotto, gli usi identificati e il fornitore. La sottosezione 2.1 riporta la classificazione della sostanza o miscela e la 2.2 gli elementi dell’etichetta. La sezione 3 distingue sostanze e miscele: per queste ultime occorre esaminare gli ingredienti dichiarati, gli identificatori e le concentrazioni o gli intervalli pertinenti. Non va interpretata come garanzia di disponibilità dell’intera formulazione industriale. La sezione 8 contiene parametri di controllo e indicazioni per il controllo dell’esposizione; la sezione 11 raccoglie le informazioni tossicologiche, incluse quelle sulla tossicità riproduttiva. Le sezioni 7, 15 e 16 aiutano a leggere manipolazione, aspetti normativi, revisioni e spiegazioni dei codici. Nessuna sezione isolata sostituisce la valutazione delle condizioni reali di lavoro.
LETTURA DELLA MAPPA
Il fascicolo centrale rappresenta il documento unitario. I quattro riquadri sono percorsi di lettura, non estratti di una SDS reale. La distinzione visiva tra sezione 2 e sezione 3 è essenziale: una descrive il prodotto, l’altra fornisce informazioni sulla sostanza o sugli ingredienti secondo i requisiti applicabili. Collegare queste informazioni prima di passare a valori limite e misure.
PRECISAZIONE TECNICA
Il fact sheet INAIL richiede di verificare la base del DNEL prima di utilizzarlo come riferimento protettivo per la salute riproduttiva. Un valore in sezione 8 non è automaticamente un DNEL vincolante da restrizione REACH e non è automaticamente pertinente all’effetto riproduttivo. Occorre controllare popolazione, via di esposizione, durata ed effetti considerati. Annotare data e versione della SDS; quando i dati sono mancanti o incoerenti, esplicitare il limite e richiedere chiarimenti invece di completare le informazioni per supposizione.
RACCORDO
Trasferire ora i dati documentali alla lavorazione: il censimento deve collegare sostanza, prodotto, fase operativa e possibile esposizione, incluse le attività non ordinarie.
FONTI E PERIMETRO
[R1] Regolamento (UE) 2020/878: allegato II del regolamento REACH.
Prescrizioni per le schede di dati di sicurezza: sezioni 1, 2, 3, 7, 8, 11, 15 e 16. Le integrazioni sulle SDS non sono attribuite al fact sheet INAIL.
https://eur-lex.europa.eu/eli/reg/2020/878/oj?locale=it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[E4] ECHA. Tips for users of chemicals in the workplace.
Controllo delle informazioni su classificazione, etichetta e SDS e gestione delle incongruenze con il fornitore.
https://echa.europa.eu/documents/10162/966058/tips_users_chemicals_workplace_en.pdf/0ed1aea9-2ddd-4d1a-b64a-cadc9d4625a9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09
Identificare la sostanza lungo la lavorazione
OBIETTIVO DIDATTICO
Trasformare le informazioni sulla fornitura in un inventario aziendale tracciabile, riferito alle sostanze effettivamente rilevanti nelle singole fasi di lavoro.
SPIEGAZIONE DA SVILUPPARE
Il percorso proposto in questa slide è una rielaborazione operativa originale, non una ulteriore figura del fact sheet INAIL. Si parte dai prodotti in ingresso e dalla documentazione disponibile, poi si seguono preparazione, utilizzo e operazioni di pulizia o manutenzione. Per ogni fase occorre chiarire quale sostanza o miscela è presente, se cambia la composizione, quali residui o emissioni sono plausibili e quali informazioni sono documentate. Non tutte le sostanze generate da un processo sono identificabili dalla sola etichetta del prodotto iniziale: l’analisi tecnica della lavorazione integra le informazioni della filiera. Non si devono però attribuire sostanze o classificazioni senza elementi che ne supportino l’identificazione. Il risultato utile è una scheda che unisca nome e identificatori, classificazione completa, fonte e revisione, composizione pertinente, fase o mansione e possibili vie di esposizione. Questi campi costituiscono una proposta organizzativa, non un modello obbligatorio imposto dal documento INAIL.
LETTURA DELLA SEQUENZA
Le quattro vignette non rappresentano una singola industria reale. Mostrano che lo stesso prodotto può comparire in condizioni differenti durante approvvigionamento, preparazione, uso e gestione dei residui. I collegamenti fra le fasi invitano il docente a spiegare la continuità del processo senza proporre esercitazioni o richiedere risposte ai partecipanti.
PRECISAZIONE SU MISCELE E FONTI
Per la classificazione delle miscele sono pertinenti composizione e limiti di concentrazione CLP applicabili, generici o specifici. Tali limiti sono criteri di classificazione della miscela: non sono VLEP né soglie di assenza di rischio per il lavoratore. Una miscela non classificata come reprotossica non dimostra, da sola, assenza di ogni possibile esposizione a un ingrediente rilevante. Distinguere quindi classificazione del prodotto e valutazione delle sostanze alle quali si può essere esposti. Se le informazioni restano incerte, conservarne traccia e programmare l’approfondimento tecnico.
RACCORDO
Riassumere nell’ultima mappa il passaggio dal censimento verificato all’ingresso nel procedimento INAIL, senza anticipare i quattro casi legati alla soglia.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[R1] Regolamento (UE) 2020/878: allegato II del regolamento REACH.
Prescrizioni per le schede di dati di sicurezza: sezioni 1, 2, 3, 7, 8, 11, 15 e 16. Le integrazioni sulle SDS non sono attribuite al fact sheet INAIL.
https://eur-lex.europa.eu/eli/reg/2020/878/oj?locale=it
[E3] ECHA, A. Karjalainen (2023). CLP: methodology for classification of mixtures. Workshop EFSA.
Pagine 7–8: classificazione in base ai componenti, limiti generici e limiti specifici di concentrazione.
https://www.efsa.europa.eu/sites/default/files/2023-07/6-echa-experience-clp.pdf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03 | SLIDE 10
Dall’identificazione all’ingresso nel diagramma INAIL
OBIETTIVO DIDATTICO
Chiudere il modulo con un percorso documentale utilizzabile dal docente per collegare classificazione, campo di applicazione e successiva valutazione dell’esposizione.
SPIEGAZIONE DA SVILUPPARE
Il punto di partenza è una identità verificata: prodotto, sostanza o componenti rilevanti, identificatori e documenti coerenti. Il secondo passaggio è la classificazione completa, comprendente categoria riproduttiva, codice H esatto e altre proprietà pericolose. Il terzo è il perimetro: il diagramma del fact sheet considera la singola sostanza reprotossica 1A o 1B non cancerogena e non mutagena. Quando esistono co-classificazioni pertinenti o più esposizioni, occorre una valutazione integrata; lo schema non diventa automaticamente esaustivo. Soltanto dopo queste verifiche si può affrontare l’accertamento dell’esposizione occupazionale e il percorso relativo alla soglia. Non si deve dedurre il caso A, B, C o D dalla sola presenza di H360, dal numero della categoria o dal pittogramma. La presenza o assenza di una soglia è una qualificazione distinta, da leggere attraverso i riferimenti previsti e le evidenze pertinenti.
LETTURA DELLA MAPPA
Leggere i tre blocchi superiori da sinistra a destra: identificare, verificare, documentare. I tre riquadri inferiori distinguono l’ingresso nel campo del diagramma, la necessità di integrazione per situazioni più complesse e la gestione di dati ancora incerti. L’ultimo richiamo apre il Modulo 04, dedicato ai valori soglia. La mappa è una sintesi didattica originale e non riproduce né sostituisce la Figura 1 del fact sheet.
PRECISAZIONE CONCLUSIVA
Documentare l’origine dei dati e le ragioni delle scelte rende possibile aggiornare la valutazione quando cambiano prodotto, composizione, classificazione o lavorazione. Non trasformare una assenza di dati in una prova di sicurezza. Il fact sheet richiama inoltre la valutazione del rischio chimico per gli altri effetti non cancerogeni e non mutageni e il riesame in caso di modifiche. La sequenza del modulo è pertanto un punto di ingresso nella prevenzione, non una procedura automatica per escludere sorveglianza sanitaria, registro o altre misure.
MESSAGGIO FINALE
Identificare correttamente il pericolo è indispensabile; dimostrare l’esposizione, qualificare la soglia e scegliere le misure richiede passaggi ulteriori. Nel prossimo modulo approfondire la distinzione tra sostanze con soglia e sostanze prive di soglia.
FONTI E PERIMETRO
[I1] INAIL-DIMEILA (2026). Sostanze tossiche per la riproduzione: diagramma decisionale per la valutazione e gestione del rischio per la salute riproduttiva.
Fonte metodologica fornita dall’utente. Pagine 1–3: definizione, codici H360 e campo di applicazione; pagina 4: limiti del procedimento.
https://www.inail.it/content/dam/inail-hub-site/documenti/catalogo-generale/2026/10/Def_Factsheet_DIMEILA_Sostanze%20tossiche%20per%20la%20riproduzione%20diagramma%20decisionale-web.pdf
[C1] Regolamento (CE) n. 1272/2008 (CLP), e successive modifiche.
Articoli 4, 10 e 17–22; allegato I, sezione 3.7 e tabella 3.7.3; allegati III e VI. Riferimento normativo per classificazione, indicazioni di pericolo ed etichettatura.
https://eur-lex.europa.eu/eli/reg/2008/1272/oj?locale=it
[R1] Regolamento (UE) 2020/878: allegato II del regolamento REACH.
Prescrizioni per le schede di dati di sicurezza: sezioni 1, 2, 3, 7, 8, 11, 15 e 16. Le integrazioni sulle SDS non sono attribuite al fact sheet INAIL.
https://eur-lex.europa.eu/eli/reg/2020/878/oj?locale=it
Materiale didattico originale. Base metodologica: fact sheet INAIL 2026 fornito dall’utente. Integrazioni CLP/REACH ed elaborazioni operative distinte dalla fonte INAIL. Riferimenti editoriali: 23 ottobre 2026; verificare classificazioni, versioni documentali e disposizioni applicabili al caso concreto. Nessun test, quiz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01
Valori soglia e sostanze prive di soglia
OBIETTIVO DIDATTICO
Comprendere come la disponibilità di una soglia per la salute riproduttiva orienti la valutazione e le misure preventive. Collegare la classificazione affrontata nel Modulo 03 alle definizioni dell’articolo 234 e alle diverse condizioni dell’articolo 235.
SPIEGAZIONE DA SVILUPPARE
Il fact sheet INAIL propone un percorso fondato sulla possibilità di individuare un livello di esposizione protettivo per la salute riproduttiva. La soglia non è una proprietà che si ricava automaticamente dalla sigla H360, né coincide necessariamente con il valore limite professionale. Nel quadro richiamato dalla pubblicazione occorre distinguere le sostanze identificate come prive di soglia, quelle identificate come aventi una soglia e quelle che non ricadono nelle due identificazioni normative. Questa terza situazione non deve essere cancellata mediante una classificazione arbitraria. La presenza di una soglia modifica il modo in cui si sviluppa la valutazione, ma non rende facoltativi sostituzione, contenimento e riduzione del rischio. Il modulo costruisce il lessico necessario per leggere correttamente i successivi casi A, B, C e D.
LETTURA DELLA VISUALIZZAZIONE
L’illustrazione mette in relazione un fascicolo tecnico, un segnale di esposizione e un percorso a più rami. Sono elementi concettuali, non dati misurati. Presentare i tre riferimenti della copertina nell’ordine indicato: comprendere la soglia, qualificare l’esposizione e individuare le misure. La grafica non attribuisce valori a sostanze reali e non rappresenta un dispositivo che garantisca automaticamente sicurezza.
PRECISAZIONE METODOLOGICA
Il campo del diagramma resta quello indicato da INAIL: singole sostanze reprotossiche di categoria 1A o 1B, non cancerogene e non mutagene. Gli approfondimenti tossicologici esplicitamente segnalati sono integrazioni didattiche. Non si introducono soglie numeriche, elenchi aggiornati di sostanze o nuovi criteri legali. Prima dell’applicazione aziendale occorre verificare la documentazione pertinente e le disposizioni effettivamente applicabili.
MESSAGGIO E RACCORDO
La domanda non è soltanto quale numero confrontare, ma quale significato abbia quel numero. Passare alla distinzione fra esposizione, dose interna ed effetto, che impedisce di trattare tutte le grandezze come equivalenti.
FONTI E PERIMETRO
[I1], pp. 1–2 e 4; [L1], art. 9; [L2], art. 10.
[I1] INAIL–DIMEILA (2026). Sostanze tossiche per la riproduzione: diagramma decisionale per la valutazione e gestione del rischio per la salute riproduttiva.
ISBN 979-12-5758-021-6. Fact sheet di quattro pagine fornito dall’utente. Fonte metodologica principale.
[L1] D.Lgs. 4 settembre 2024, n. 135, art. 9.
Modifiche all’art. 234 del D.Lgs. 81/2008: definizioni di sostanze tossiche per la riproduzione prive di soglia e con valore soglia. Fonte primaria: Gazzetta Ufficiale n. 226 del 26/09/2024.
https://www.gazzettaufficiale.it/atto/serie_generale/caricaArticolo?art.codiceRedazionale=24G00153&amp;art.dataPubblicazioneGazzetta=2024-09-26&amp;art.flagTipoArticolo=0&amp;art.idArticolo=9&amp;art.idGruppo=0&amp;art.idSottoArticolo=1&amp;art.idSottoArticolo1=10&amp;art.progressivo=0&amp;art.versione=1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02
Esposizione, dose, effetto: tre piani distinti
OBIETTIVO DIDATTICO
Distinguere il contatto con la sostanza dalla quantità che entra nell’organismo e dal possibile effetto riproduttivo. Comprendere perché il confronto con una soglia richieda grandezze e condizioni pertinenti, anziché la sola disponibilità di un numero.
SPIEGAZIONE DA SVILUPPARE
L’esposizione descrive il contatto dell’organismo con un agente nelle condizioni considerate. La dose interna riguarda la quantità che ha superato una barriera di assorbimento. L’effetto rappresenta la risposta biologica oggetto della valutazione. Questi richiami terminologici sono un’integrazione didattica basata sulle fonti EPA e non una sequenza di calcolo prescritta da INAIL. Il fact sheet richiede di considerare le vie di esposizione: per molte sostanze la via dermica è importante e non può essere ignorata. Un dato relativo all’aria non descrive automaticamente l’intero quadro espositivo. Nel confrontare esposizione e soglia bisogna quindi identificare la sostanza, la via pertinente, il riferimento temporale e l’effetto riproduttivo protetto, nei limiti della documentazione disponibile.
LETTURA DELLA VISUALIZZAZIONE
Seguire i tre blocchi da sinistra a destra: contatto, assorbimento, possibile effetto. Le frecce esprimono una relazione concettuale e non una equivalenza numerica. I collegamenti inferiori richiamano le due vie esplicitamente considerate nel fact sheet, inalatoria e dermica. La fascia finale raggruppa effetto, via e durata come condizioni da rendere coerenti quando si seleziona un riferimento.
PRECISAZIONE METODOLOGICA
Non applicare conversioni automatiche tra una concentrazione atmosferica e una dose interna; la slide non fornisce coefficienti, formule o fattori di assorbimento. Non sommare valori espressi in unità diverse. L’esistenza di informazioni incomplete non autorizza a dichiarare assente l’assorbimento. Anche la frequenza e la durata dell’attività devono essere ricostruite nello scenario reale: un riferimento non diventa pertinente soltanto perché è associato allo stesso nome chimico.
MESSAGGIO E RACCORDO
Un confronto corretto richiede prima la qualificazione delle grandezze. La slide successiva introduce la specifica definizione normativa di sostanza priva di soglia, che non può essere dedotta dal solo livello di esposizione osservato in azienda.
FONTI E PERIMETRO
[I1], p. 2; integrazione terminologica e concettuale [E1] e [E2].
[I1] INAIL–DIMEILA (2026). Sostanze tossiche per la riproduzione: diagramma decisionale per la valutazione e gestione del rischio per la salute riproduttiva.
ISBN 979-12-5758-021-6. Fact sheet di quattro pagine fornito dall’utente. Fonte metodologica principale.
[E1] US EPA. Conducting a Human Health Risk Assessment.
Integrazione didattica: distinzione fra esposizione, dose-risposta e caratterizzazione del rischio. Non è una metodologia sostitutiva del procedimento INAIL.
https://www.epa.gov/risk/conducting-human-health-risk-assessment
[E2] US EPA. Exposure Assessment Tools by Routes – Ingestion.
Integrazione terminologica limitata alla definizione di dose interna e alla sua distinzione dalla quantità di contaminante disponibile al contatto.
https://www.epa.gov/expobox/exposure-assessment-tools-routes-ingestion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03
Priva di soglia: una definizione precisa
OBIETTIVO DIDATTICO
Leggere insieme i due elementi della definizione dell’articolo 234: assenza di un livello di esposizione sicuro e identificazione nella colonna «Osservazioni» dell’Allegato XLIII. Distinguere questa condizione dall’assenza di informazioni disponibili.
SPIEGAZIONE DA SVILUPPARE
Nel quadro illustrato da INAIL, la sostanza priva di soglia è quella per la quale non esiste un livello di esposizione sicuro per la salute dei lavoratori ed è identificata come tale nella colonna «Osservazioni» dell’Allegato XLIII. I due elementi appartengono alla medesima definizione. Nel diagramma, dopo le verifiche preliminari sull’esposizione occupazionale, questa identificazione conduce al Caso A. La conseguenza non è cercare un numero che renda trascurabile il problema, ma applicare il criterio di riduzione dell’esposizione al livello tecnicamente più basso possibile, nel rispetto della gerarchia preventiva e del VLEP. Il fact sheet associa al Caso A l’attivazione della sorveglianza sanitaria e del registro CMR.
LETTURA DELLA VISUALIZZAZIONE
Il fascicolo centrale rappresenta la fonte dell’identificazione, non un elenco compilato. I due riquadri collegati rendono visibili il significato tossicologico e la notazione normativa. La fascia rossa indica il principio gestionale; non è una scala di probabilità. Evidenziare il riquadro separato «dato non disponibile»: non entra automaticamente nella stessa categoria.
PRECISAZIONE METODOLOGICA
La mancanza di una notazione, di un DNEL o di una misura aziendale non dimostra scientificamente che una soglia non esista. Viceversa, non dimostra che l’esposizione sia sicura. Anche un risultato inferiore al limite di quantificazione va interpretato con il metodo e le condizioni di misura: questa è una cautela didattica, non un nuovo criterio numerico introdotto dal modulo. Per il percorso preliminare e i criteri di esclusione dell’esposizione si rinvia al modulo specifico, evitando scorciatoie basate sul solo risultato analitico.
MESSAGGIO E RACCORDO
«Priva di soglia» non significa semplicemente «non ho trovato la soglia». Confrontare ora questa definizione con quella di sostanza con valore soglia, conservando il ruolo della notazione normativa e della pertinenza del riferimento.
FONTI E PERIMETRO
[I1], p. 1 (definizioni), pp. 2–3 (metodo e Caso A); [L1], art. 9.
[I1] INAIL–DIMEILA (2026). Sostanze tossiche per la riproduzione: diagramma decisionale per la valutazione e gestione del rischio per la salute riproduttiva.
ISBN 979-12-5758-021-6. Fact sheet di quattro pagine fornito dall’utente. Fonte metodologica principale.
[L1] D.Lgs. 4 settembre 2024, n. 135, art. 9.
Modifiche all’art. 234 del D.Lgs. 81/2008: definizioni di sostanze tossiche per la riproduzione prive di soglia e con valore soglia. Fonte primaria: Gazzetta Ufficiale n. 226 del 26/09/2024.
https://www.gazzettaufficiale.it/atto/serie_generale/caricaArticolo?art.codiceRedazionale=24G00153&amp;art.dataPubblicazioneGazzetta=2024-09-26&amp;art.flagTipoArticolo=0&amp;art.idArticolo=9&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04
Con valore soglia: protezione da verificare
OBIETTIVO DIDATTICO
Comprendere il significato della soglia protettiva e il ruolo della sua identificazione normativa. Evitare di trasformare la disponibilità di una soglia in una dichiarazione generale di assenza di rischio o nella cessazione delle misure preventive.
SPIEGAZIONE DA SVILUPPARE
La definizione richiamata da INAIL comprende l’esistenza di un livello di esposizione al di sotto del quale non vi sono rischi per la salute dei lavoratori e l’identificazione della sostanza come tale nella colonna «Osservazioni» dell’Allegato XLIII. Il diagramma sviluppa poi il Caso B: confronto con il VLEP, valutazione dell’esposizione rispetto alla soglia per la salute riproduttiva e considerazione dell’assorbimento dermico. Il riferimento va utilizzato nel proprio campo di validità. Non basta osservare che un valore è basso senza stabilire a quale effetto, via o durata si riferisca. Il dato tossicologico sostiene la decisione, ma non sostituisce la ricostruzione delle condizioni effettive di lavoro.
LETTURA DELLA VISUALIZZAZIONE
La curva è una costruzione qualitativa originale: illustra soltanto il concetto di una soglia per un effetto considerato. Non deriva da una sostanza, non contiene dati sperimentali e non consente di ricavare un limite. La linea verticale identifica il concetto di soglia, mentre i riquadri laterali richiamano le verifiche di pertinenza. Il docente deve esplicitare questa natura prima di commentare il grafico.
PRECISAZIONE METODOLOGICA
Non interpretare la zona a sinistra della linea come prova di sicurezza per qualunque effetto, miscela o condizione. L’articolo 235, comma 3-bis, mantiene l’obiettivo di riduzione del rischio al minimo quando non è tecnicamente possibile il sistema chiuso. Nel diagramma INAIL l’eventuale attivazione della sorveglianza sanitaria e del registro dipende dalla valutazione: non viene esclusa automaticamente dalla presenza della soglia. Restano inoltre da considerare gli altri effetti sulla salute secondo il Capo I, come richiamato dal documento.
MESSAGGIO E RACCORDO
La soglia è un riferimento da qualificare, non un’esenzione preventiva. Passare al confronto tra i tre inquadramenti, mostrando anche la situazione in cui manchi una delle due notazioni dell’Allegato XLIII.
FONTI E PERIMETRO
[I1], pp. 1–3, in particolare Figura 1, Caso B; [L1], art. 9; [L2], art. 10.
[I1] INAIL–DIMEILA (2026). Sostanze tossiche per la riproduzione: diagramma decisionale per la valutazione e gestione del rischio per la salute riproduttiva.
ISBN 979-12-5758-021-6. Fact sheet di quattro pagine fornito dall’utente. Fonte metodologica principale.
[L1] D.Lgs. 4 settembre 2024, n. 135, art. 9.
Modifiche all’art. 234 del D.Lgs. 81/2008: definizioni di sostanze tossiche per la riproduzione prive di soglia e con valore soglia. Fonte primaria: Gazzetta Ufficiale n. 226 del 26/09/2024.
https://www.gazzettaufficiale.it/atto/serie_generale/caricaArticolo?art.codiceRedazionale=24G00153&amp;art.dataPubblicazioneGazzetta=2024-09-26&amp;art.flagTipoArticolo=0&amp;art.idArticolo=9&amp;art.idGruppo=0&amp;art.idSottoArticolo=1&amp;art.idSottoArticolo1=10&amp;art.progressivo=0&amp;art.versione=1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05
Tre situazioni, non due sole etichette
OBIETTIVO DIDATTICO
Mettere a confronto sostanze prive di soglia, sostanze con valore soglia e sostanze diverse dalle due identificazioni normative. Collegare ciascuna situazione al comma pertinente dell’articolo 235, senza introdurre classificazioni aziendali arbitrarie.
SPIEGAZIONE DA SVILUPPARE
Il primo gruppo è quello formalmente identificato come privo di soglia; il comma 3 richiede, nell’ipotesi prevista, la massima riduzione tecnicamente possibile dell’esposizione. Il secondo gruppo è identificato come dotato di soglia; il comma 3-bis richiede la riduzione al minimo del rischio connesso all’esposizione. Il terzo gruppo comprende le altre sostanze: il comma 3-ter rinvia al 3-bis e impone di considerare la possibilità che non esista un livello sicuro. Il fact sheet sviluppa per questa situazione la ricerca di riferimenti pertinenti e la valutazione caso per caso, distinguendo il DNEL vincolante da restrizione REACH dalle altre evidenze disponibili.
LETTURA DELLA VISUALIZZAZIONE
Le tre colonne vanno lette in parallelo, non come livelli crescenti o decrescenti di pericolosità. Colore e posizione aiutano l’orientamento ma non assegnano una probabilità di danno. Ogni colonna conserva gli stessi tre piani: come la sostanza è identificata, quale disposizione viene richiamata e quale conseguenza orienta la gestione. Il raccordo inferiore ricorda l’obbligo comune relativo al VLEP.
PRECISAZIONE METODOLOGICA
La notazione normativa, la presenza di un numero in una SDS e la disponibilità di evidenze scientifiche non sono informazioni intercambiabili. Una cella vuota non può essere completata con una supposizione. Il fact sheet descrive anche lo stato dell’Allegato al momento della sua redazione; il modulo non trasforma tale descrizione in un elenco aggiornato di classificazioni. Per una sostanza reale occorre consultare la versione applicabile dell’Allegato, la documentazione pertinente e le restrizioni eventualmente rilevanti.
MESSAGGIO E RACCORDO
La scelta della misura deve conservare il rapporto tra identificazione, fonte e condizione espositiva. Le tre slide successive approfondiscono separatamente i commi 3, 3-bis e 3-ter, senza separarne le prescrizioni dalla gerarchia di sostituzione e sistema chiuso.
FONTI E PERIMETRO
[I1], pp. 1–3; [L1], art. 9; [L2], art. 10.
[I1] INAIL–DIMEILA (2026). Sostanze tossiche per la riproduzione: diagramma decisionale per la valutazione e gestione del rischio per la salute riproduttiva.
ISBN 979-12-5758-021-6. Fact sheet di quattro pagine fornito dall’utente. Fonte metodologica principale.
[L1] D.Lgs. 4 settembre 2024, n. 135, art. 9.
Modifiche all’art. 234 del D.Lgs. 81/2008: definizioni di sostanze tossiche per la riproduzione prive di soglia e con valore soglia. Fonte primaria: Gazzetta Ufficiale n. 226 del 26/09/2024.
https://www.gazzettaufficiale.it/atto/serie_generale/caricaArticolo?art.codiceRedazionale=24G00153&amp;art.dataPubblicazioneGazzetta=2024-09-26&amp;art.flagTipoArticolo=0&amp;art.idArticolo=9&amp;art.idGruppo=0&amp;art.idSottoArticolo=1&amp;art.idSottoArticolo1=10&amp;art.progressivo=0&amp;art.versione=1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06
Comma 3: il più basso livello tecnicamente possibile
OBIETTIVO DIDATTICO
Collocare la riduzione dell’esposizione nella sequenza preventiva dell’articolo 235. Rendere esplicito che il criterio del comma 3 si applica alla condizione prevista dalla norma, senza saltare sostituzione e sistema chiuso.
SPIEGAZIONE DA SVILUPPARE
Il fact sheet richiama l’estensione ai reprotossici degli obblighi di sostituzione e di ricorso al sistema chiuso. La sequenza non parte dalla ricerca del limite più comodo: si valuta anzitutto se evitare o ridurre l’utilizzazione attraverso una sostituzione tecnicamente possibile con una sostanza, una miscela o un procedimento meno nocivo nelle condizioni d’uso. Quando la sostituzione non è tecnicamente possibile, si considera il sistema chiuso. Se anche questo non è tecnicamente possibile, per le sostanze prive di soglia il comma 3 conduce alla riduzione dell’esposizione al livello tecnicamente più basso possibile. La presenza di un VLEP mantiene un vincolo aggiuntivo e non sostituisce questo obiettivo.
LETTURA DELLA VISUALIZZAZIONE
Leggere il percorso dall’alto verso il basso. I primi due blocchi rappresentano le misure prioritarie; il terzo è evidenziato per mostrare la condizione oggetto della slide. Le frecce riportano il motivo del passaggio, così da non presentare le opzioni come equivalenti. Il riquadro laterale con dossier, processo e controlli è una proposta didattica di tracciabilità della decisione, non un modulo obbligatorio del fact sheet.
PRECISAZIONE METODOLOGICA
La fattibilità tecnica e le condizioni reali devono essere motivate da elementi pertinenti. La presentazione non definisce un criterio economico, una percentuale di riduzione o una concentrazione universale accettabile. Anche livelli inferiori al VLEP richiedono la corretta applicazione della gerarchia e dell’obiettivo previsto. La qualità della valutazione dipende dalla coerenza fra soluzione scelta, percorso di esposizione e verifica della sua efficacia, non dalla sola presenza di un impianto descritto come chiuso.
MESSAGGIO E RACCORDO
Per la sostanza priva di soglia il VLEP non è il punto in cui fermare la prevenzione. La slide successiva conserva la medesima gerarchia e chiarisce come cambia la formulazione dell’obiettivo quando la sostanza è con valore soglia.
FONTI E PERIMETRO
[I1], pp. 1–2 e Figura 1, Caso A; [L2], art. 10. Riquadro documentale: elaborazione didattica originale.
[I1] INAIL–DIMEILA (2026). Sostanze tossiche per la riproduzione: diagramma decisionale per la valutazione e gestione del rischio per la salute riproduttiva.
ISBN 979-12-5758-021-6. Fact sheet di quattro pagine fornito dall’utente. Fonte metodologica principale.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07
Comma 3-bis: ridurre al minimo il rischio
OBIETTIVO DIDATTICO
Distinguere la formulazione del comma 3-bis dal criterio del comma 3. Collegare la riduzione del rischio alla valutazione dell’esposizione rispetto alla soglia pertinente e alle altre condizioni esplicitate nel Caso B.
SPIEGAZIONE DA SVILUPPARE
Quando non è tecnicamente possibile utilizzare o produrre in sistema chiuso una sostanza con valore soglia, il comma 3-bis richiede che il rischio connesso all’esposizione sia ridotto al minimo. Il docente deve mantenere il termine rischio, senza sostituirlo tacitamente con una diversa prescrizione. Il fact sheet traduce operativamente il Caso B attraverso riduzione dell’esposizione, confronto con il VLEP e valutazione rispetto alla soglia per la salute riproduttiva. Questi passaggi sono complementari. La via dermica, richiamata anche dalla notazione «cute», può contribuire all’esposizione e impedisce una lettura limitata alla sola concentrazione nell’aria. La scelta delle misure richiede quindi una valutazione coerente con tutte le vie pertinenti.
LETTURA DELLA VISUALIZZAZIONE
I due percorsi, inalatorio e dermico, convergono nel blocco della valutazione. Non rappresentano quantità da sommare direttamente. Dal centro si passa alla selezione delle misure e alla verifica delle condizioni operative. La fascia inferiore conserva il VLEP come vincolo distinto. La visualizzazione è una mappa esplicativa del Caso B, non una formula di rischio né un algoritmo validato di calcolo.
PRECISAZIONE METODOLOGICA
Il semplice confronto favorevole con una soglia non dimostra da solo che la gestione sia completa. Bisogna verificare che il valore protegga l’effetto considerato e che le condizioni di confronto siano appropriate. Nella Figura 1 INAIL, sorveglianza sanitaria e registro CMR sono indicati come eventuali in funzione della valutazione; non sono automaticamente esclusi. Il modulo non stabilisce criteri clinici o amministrativi ulteriori, rinviando ai successivi approfondimenti e al ruolo delle figure competenti.
MESSAGGIO E RACCORDO
Una soglia utilizzabile rende più mirata la valutazione, non meno necessaria la prevenzione. Passare alle sostanze diverse dalle due identificazioni normative, per le quali il comma 3-ter richiede di affrontare esplicitamente anche l’incertezza sulla presenza di un livello sicuro.
FONTI E PERIMETRO
[I1], pp. 1–3, Figura 1, Caso B; [L2], art. 10.
[I1] INAIL–DIMEILA (2026). Sostanze tossiche per la riproduzione: diagramma decisionale per la valutazione e gestione del rischio per la salute riproduttiva.
ISBN 979-12-5758-021-6. Fact sheet di quattro pagine fornito dall’utente. Fonte metodologica principale.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08
Comma 3-ter: l’incertezza va gestita
OBIETTIVO DIDATTICO
Comprendere l’inquadramento delle altre sostanze reprotossiche e il rapporto fra minimizzazione del rischio, possibile assenza di un livello sicuro e disponibilità di evidenze. Introdurre la differenza fra i percorsi C e D senza anticiparne tutti i dettagli.
SPIEGAZIONE DA SVILUPPARE
Il comma 3-ter riguarda le sostanze diverse da quelle identificate come prive di soglia o con valore soglia. Richiama il criterio del comma 3-bis e richiede, nella valutazione dell’articolo 236, di considerare che un livello sicuro potrebbe non esistere, stabilendo misure appropriate. La mancanza della notazione non chiude dunque il percorso. Il fact sheet considera l’eventuale restrizione REACH che imponga DNEL protettivi per la salute riproduttiva: in tale situazione si sviluppa il Caso C. In assenza di questa condizione si arriva al Caso D, che richiede una valutazione caso per caso, anche sulla base di evidenze scientifiche relative a soglie note.
LETTURA DELLA VISUALIZZAZIONE
Il blocco superiore identifica la situazione di partenza. Il passaggio centrale domanda se la restrizione REACH preveda un DNEL pertinente e vincolante per la salute riproduttiva. I rami conducono rispettivamente al Caso C e al Caso D. La fascia arancione richiama l’obbligo di considerare l’incertezza, evitando che il ramo negativo sia letto come autorizzazione a non valutare.
PRECISAZIONE METODOLOGICA
Un DNEL inserito nella SDS o nel dossier di registrazione non diventa automaticamente un DNEL vincolante da restrizione. Inoltre il documento INAIL richiede di analizzare la derivazione del valore, per accertare che l’effetto riproduttivo sia protetto. L’assenza di un DNEL vincolante non prova l’assenza di qualunque soglia scientifica. Il diagramma distingue il fondamento giuridico del valore dalla sua pertinenza tossicologica; la documentazione aziendale deve conservare entrambi. Non assegnare casi C o D sulla sola disponibilità di un numero, senza verificare le condizioni di accesso.
MESSAGGIO E RACCORDO
L’incertezza è un elemento da valutare e documentare, non un sinonimo di rischio assente. La slide seguente riunisce i vincoli che restano comuni ai diversi percorsi: misure preventive, rispetto dei limiti pertinenti e rivalutazione.
FONTI E PERIMETRO
[I1], pp. 1–4, Figura 1 e descrizione dei Casi C e D; [L2], art. 10.
[I1] INAIL–DIMEILA (2026). Sostanze tossiche per la riproduzione: diagramma decisionale per la valutazione e gestione del rischio per la salute riproduttiva.
ISBN 979-12-5758-021-6. Fact sheet di quattro pagine fornito dall’utente. Fonte metodologica principale.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09
La soglia non interrompe la prevenzione
OBIETTIVO DIDATTICO
Riunire i principi comuni ai diversi percorsi e distinguere il vincolo del VLEP dall’obiettivo di riduzione previsto per il caso. Conservare l’attenzione agli altri effetti sulla salute e alla necessità di riesaminare la valutazione.
SPIEGAZIONE DA SVILUPPARE
L’articolo 235, comma 3-quater, vieta il superamento del valore limite previsto nell’Allegato XLIII. Il fact sheet insiste su questo vincolo mentre differenzia il livello di riduzione richiesto per le diverse situazioni. Non si deve quindi scegliere tra rispetto del VLEP e riduzione dell’esposizione o del rischio: i requisiti pertinenti operano insieme. La Figura 1 richiede inoltre, in tutti i casi descritti, la valutazione secondo il Capo I per gli eventuali altri effetti sulla salute non cancerogeni e non mutageni. Il rischio riproduttivo non esaurisce automaticamente il profilo della sostanza. Modifiche nelle condizioni e nuove informazioni devono riportare l’attenzione sulla validità della decisione precedente.
LETTURA DELLA VISUALIZZAZIONE
La sequenza centrale riprende sostituzione, sistema chiuso e riduzione secondo il caso. Le tre linee sottostanti mostrano requisiti che accompagnano la sequenza: controllo dei riferimenti applicabili, analisi degli altri effetti e riesame. La grafica non è una piramide in cui i livelli inferiori sostituiscono quelli superiori: ogni collegamento richiama una parte coerente della gestione. La scheda documentale è un supporto didattico originale.
PRECISAZIONE METODOLOGICA
Per i Casi C e D il diagramma contempla, quando non vi sia un VLEP nell’Allegato XLIII, il confronto con eventuali altri valori limite; la loro natura e applicabilità vanno però qualificate. Un riferimento tecnico non diventa per questo un limite cogente. Il fact sheet richiama anche una rivalutazione periodica e cita la UNI EN 689/2019: questo modulo non inventa frequenze fisse né riproduce prescrizioni della norma tecnica non analizzate. Si mantiene il richiamo alla pianificazione coerente con il contesto e con i riferimenti pertinenti.
MESSAGGIO E RACCORDO
La prevenzione resta un processo documentato, non l’esito isolato di un confronto numerico. Concludere ricomponendo la mappa delle soglie e mostrando come essa si inserisce dopo le verifiche preliminari sull’esposizione occupazionale.
FONTI E PERIMETRO
[I1], pp. 1–4; [L2], art. 10. La citazione UNI EN 689/2019 è quella contenuta nel fact sheet, non una verifica autonoma della norma tecnica.
[I1] INAIL–DIMEILA (2026). Sostanze tossiche per la riproduzione: diagramma decisionale per la valutazione e gestione del rischio per la salute riproduttiva.
ISBN 979-12-5758-021-6. Fact sheet di quattro pagine fornito dall’utente. Fonte metodologica principale.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04 | SLIDE 10
Dalla notazione al percorso di gestione
OBIETTIVO DIDATTICO
Ricomporre le definizioni e i commi illustrati in una mappa originale di orientamento. Chiarire che la mappa riguarda il tratto del procedimento relativo alle soglie e non sostituisce il diagramma completo o una valutazione specialistica.
SPIEGAZIONE DA SVILUPPARE
Il percorso parte qui da una condizione già stabilita: si sta valutando l’esposizione occupazionale a una singola sostanza reprotossica nel campo del fact sheet. Le verifiche iniziali sull’assenza di esposizione e sui valori di riferimento della popolazione generale non vengono ripetute in questa mappa parziale. Si esamina anzitutto l’identificazione come priva di soglia nell’Allegato XLIII; se presente, si segue il Caso A. In caso negativo si verifica la notazione con valore soglia, che conduce al Caso B. Se mancano entrambe, si considera la restrizione REACH con DNEL vincolante e protettivo per l’effetto riproduttivo: la presenza porta al Caso C, l’assenza alla valutazione caso per caso del Caso D.
LETTURA DELLA VISUALIZZAZIONE
Leggere le domande in sequenza dall’alto verso il basso. Ogni risposta positiva esce verso il proprio caso; i rami negativi proseguono alla domanda successiva. I colori distinguono i percorsi, mentre le scritte mantengono il significato accessibile anche senza il colore. La fascia finale raccoglie i principi trasversali e anticipa il Modulo 05, dedicato a VLEP, DNEL e valori di riferimento.
PRECISAZIONE METODOLOGICA
La mappa non equivale a una nuova versione ufficiale INAIL e non attribuisce automaticamente uno stato sanitario al lavoratore. I singoli casi richiedono i confronti, le misure e le decisioni richiamati dal diagramma integrale. Le esposizioni multiple e le eventuali classificazioni cancerogene o mutagene richiedono la valutazione integrata già ricordata dal documento. Restano necessari il controllo delle fonti, l’analisi delle vie di esposizione e la tracciabilità delle incertezze. Non usare lo schema come sostituto della documentazione della sostanza o dell’esame delle condizioni aziendali.
MESSAGGIO E RACCORDO
Il risultato atteso è saper motivare il percorso scelto, non assegnare una casella per automatismo. Il Modulo 05 approfondirà natura, pertinenza e uso dei diversi valori, mantenendo separati obblighi giuridici e supporti tecnico-scientifici.
FONTI E PERIMETRO
[I1], pp. 2–4, Figura 1; [L1], art. 9; [L2], art. 10.
[I1] INAIL–DIMEILA (2026). Sostanze tossiche per la riproduzione: diagramma decisionale per la valutazione e gestione del rischio per la salute riproduttiva.
ISBN 979-12-5758-021-6. Fact sheet di quattro pagine fornito dall’utente. Fonte metodologica principale.
[L1] D.Lgs. 4 settembre 2024, n. 135, art. 9.
Modifiche all’art. 234 del D.Lgs. 81/2008: definizioni di sostanze tossiche per la riproduzione prive di soglia e con valore soglia. Fonte primaria: Gazzetta Ufficiale n. 226 del 26/09/2024.
https://www.gazzettaufficiale.it/atto/serie_generale/caricaArticolo?art.codiceRedazionale=24G00153&amp;art.dataPubblicazioneGazzetta=2024-09-26&amp;art.flagTipoArticolo=0&amp;art.idArticolo=9&amp;art.idGruppo=0&amp;art.idSottoArticolo=1&amp;art.idSottoArticolo1=10&amp;art.progressivo=0&amp;art.versione=1
[L2] D.Lgs. 4 settembre 2024, n. 135, art. 10.
Modifiche all’art. 235 del D.Lgs. 81/2008. Riscontro delle disposizioni richiamate dal fact sheet; non attestazione di ricognizione integrale della normativa vigente.
https://www.gazzettaufficiale.it/atto/serie_generale/caricaArticolo?art.codiceRedazionale=24G00153&amp;art.dataPubblicazioneGazzetta=2024-09-26&amp;art.flagTipoArticolo=0&amp;art.idArticolo=10&amp;art.idGruppo=0&amp;art.idSottoArticolo=1&amp;art.idSottoArticolo1=10&amp;art.progressivo=0&amp;art.versione=1
Elaborazione didattica indipendente. Base metodologica: fact sheet INAIL 2026 fornito dall’utente. Schemi e illustrazioni originali; nessuna soglia numerica o assegnazione a sostanze reali. Le integrazioni didattiche sono distinte dalla fonte. Riferimenti editoriali: 23 ottobre 2026. Verificare le fonti e le disposizioni applicabili prima dell’uso professionale. Nessun test, quiz, verifica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01</a:t>
            </a:r>
          </a:p>
          <a:p>
            <a:endParaRPr/>
          </a:p>
          <a:p>
            <a:r>
              <a:t>VLEP, DNEL e valori di riferimento</a:t>
            </a:r>
          </a:p>
          <a:p>
            <a:endParaRPr/>
          </a:p>
          <a:p>
            <a:r>
              <a:t>OBIETTIVO DIDATTICO</a:t>
            </a:r>
          </a:p>
          <a:p>
            <a:endParaRPr/>
          </a:p>
          <a:p>
            <a:r>
              <a:t>Distinguere il ruolo dei valori impiegati nella valutazione, senza ridurli a numeri intercambiabili. Collegare il lessico del Modulo 04 alla scelta documentata dei riferimenti necessari per leggere il diagramma INAIL.</a:t>
            </a:r>
          </a:p>
          <a:p>
            <a:endParaRPr/>
          </a:p>
          <a:p>
            <a:r>
              <a:t>SPIEGAZIONE DA SVILUPPARE</a:t>
            </a:r>
          </a:p>
          <a:p>
            <a:endParaRPr/>
          </a:p>
          <a:p>
            <a:r>
              <a:t>La pubblicazione considera valori che rispondono a domande diverse. Il VLEP è il limite professionale con cui confrontare l’esposizione secondo le condizioni previste dalla normativa applicabile. Il DNEL può fornire una soglia utile alla valutazione della salute riproduttiva, purché se ne verifichino origine, popolazione, via, durata ed effetto protetto. I valori di riferimento ambientali e biologici della popolazione generale, indicati come VRA e VRB, descrivono invece concentrazioni rilevate: servono al confronto preliminare con il fondo, non definiscono automaticamente una condizione sanitaria sicura. Nel percorso del fact sheet queste funzioni restano separate. Il modulo insegna quindi a qualificare il dato prima di utilizzarlo. Non fornisce un catalogo di limiti numerici e non sostituisce la valutazione dell’esposizione.</a:t>
            </a:r>
          </a:p>
          <a:p>
            <a:endParaRPr/>
          </a:p>
          <a:p>
            <a:r>
              <a:t>LETTURA DELLA VISUALIZZAZIONE</a:t>
            </a:r>
          </a:p>
          <a:p>
            <a:endParaRPr/>
          </a:p>
          <a:p>
            <a:r>
              <a:t>L’illustrazione originale della copertina accosta tre supporti distinti su una base comune. Presentare le sigle come tre categorie documentali, non come una graduatoria di severità. Le diverse altezze degli elementi sono una scelta grafica: non rappresentano concentrazioni, soglie o livelli di protezione. La base comune richiama la necessità di conservare la fonte e il significato del riferimento scelto.</a:t>
            </a:r>
          </a:p>
          <a:p>
            <a:endParaRPr/>
          </a:p>
          <a:p>
            <a:r>
              <a:t>PRECISAZIONE METODOLOGICA</a:t>
            </a:r>
          </a:p>
          <a:p>
            <a:endParaRPr/>
          </a:p>
          <a:p>
            <a:r>
              <a:t>Il campo rimane quello della Figura 1: singola sostanza reprotossica di categoria 1A o 1B, non cancerogena e non mutagena. Gli altri effetti chimici e le esposizioni multiple richiedono ulteriori considerazioni. La disponibilità di un numero non elimina gli obblighi preventivi né rende superfluo il confronto con gli altri riferimenti pertinenti. Separare sempre ciò che il fact sheet afferma dalle integrazioni terminologiche richiamate nelle note.</a:t>
            </a:r>
          </a:p>
          <a:p>
            <a:endParaRPr/>
          </a:p>
          <a:p>
            <a:r>
              <a:t>MESSAGGIO E RACCORDO</a:t>
            </a:r>
          </a:p>
          <a:p>
            <a:endParaRPr/>
          </a:p>
          <a:p>
            <a:r>
              <a:t>La prima informazione da leggere è il significato del valore, non la sua entità. Passare al VLEP e all’Allegato XLIII, mostrando perché la riga normativa deve essere letta insieme alle sue condizioni e osservazioni.</a:t>
            </a:r>
          </a:p>
          <a:p>
            <a:endParaRPr/>
          </a:p>
          <a:p>
            <a:r>
              <a:t>FONTI E PERIMETRO</a:t>
            </a:r>
          </a:p>
          <a:p>
            <a:endParaRPr/>
          </a:p>
          <a:p>
            <a:r>
              <a:t>[I1], pp. 1–3; la composizione della copertina è un’illustrazione didattica originale, priva di dati numerici.</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02</a:t>
            </a:r>
          </a:p>
          <a:p>
            <a:endParaRPr/>
          </a:p>
          <a:p>
            <a:r>
              <a:t>VLEP: un vincolo da leggere per intero</a:t>
            </a:r>
          </a:p>
          <a:p>
            <a:endParaRPr/>
          </a:p>
          <a:p>
            <a:r>
              <a:t>OBIETTIVO DIDATTICO</a:t>
            </a:r>
          </a:p>
          <a:p>
            <a:endParaRPr/>
          </a:p>
          <a:p>
            <a:r>
              <a:t>Comprendere la funzione del VLEP e leggere l’Allegato XLIII come insieme di identità, valore, periodo e osservazioni. Evitare che un numero isolato venga considerato una soglia universale di sicurezza riproduttiva.</a:t>
            </a:r>
          </a:p>
          <a:p>
            <a:endParaRPr/>
          </a:p>
          <a:p>
            <a:r>
              <a:t>SPIEGAZIONE DA SVILUPPARE</a:t>
            </a:r>
          </a:p>
          <a:p>
            <a:endParaRPr/>
          </a:p>
          <a:p>
            <a:r>
              <a:t>Il fact sheet richiama il divieto di superare il valore limite professionale stabilito nell’Allegato XLIII. Il limite resta un vincolo anche quando è disponibile una soglia pertinente per gli effetti riproduttivi. La pubblicazione precisa inoltre che i VLEP delle sostanze CMR non derivano soltanto da dati tossicologici; non si può quindi dedurre, dalla sola presenza o dal solo rispetto del limite, l’assenza di ogni rischio. Come integrazione normativa, la definizione riportata nell’articolo 234 collega il limite alla concentrazione media nell’aria della zona di respirazione, ponderata nel tempo e riferita a un periodo determinato. Non è sufficiente confrontare una qualsiasi misura con un qualsiasi limite della stessa sostanza. Occorre verificare la corrispondenza del dato e leggere le condizioni associate.</a:t>
            </a:r>
          </a:p>
          <a:p>
            <a:endParaRPr/>
          </a:p>
          <a:p>
            <a:r>
              <a:t>LETTURA DELLA MAPPA</a:t>
            </a:r>
          </a:p>
          <a:p>
            <a:endParaRPr/>
          </a:p>
          <a:p>
            <a:r>
              <a:t>Il pannello a sinistra esprime il vincolo. I quattro riquadri a destra guidano la lettura della voce normativa: identità esatta della sostanza o del gruppo; periodo di riferimento; unità e condizioni del dato; colonna delle osservazioni. La rappresentazione non è una riproduzione dell’Allegato e non contiene valori sostitutivi. Le notazioni sulla soglia, quando presenti, orientano il percorso A o B; la notazione cute richiama l’importanza dell’assorbimento dermico.</a:t>
            </a:r>
          </a:p>
          <a:p>
            <a:endParaRPr/>
          </a:p>
          <a:p>
            <a:r>
              <a:t>PRECISAZIONE METODOLOGICA</a:t>
            </a:r>
          </a:p>
          <a:p>
            <a:endParaRPr/>
          </a:p>
          <a:p>
            <a:r>
              <a:t>La mancanza di una notazione sulla soglia non autorizza a inventarla. Analogamente, una voce assente dall’Allegato non equivale a una dichiarazione di innocuità. Il fact sheet prevede, nei rami pertinenti, il ricorso ad altri valori limite eventualmente disponibili e alla valutazione caso per caso. Prima dell’uso aziendale controllare la fonte legale applicabile, senza assumere che un elenco riportato in una presentazione resti aggiornato indefinitamente.</a:t>
            </a:r>
          </a:p>
          <a:p>
            <a:endParaRPr/>
          </a:p>
          <a:p>
            <a:r>
              <a:t>MESSAGGIO E RACCORDO</a:t>
            </a:r>
          </a:p>
          <a:p>
            <a:endParaRPr/>
          </a:p>
          <a:p>
            <a:r>
              <a:t>Il VLEP va rispettato, ma non esaurisce la valutazione. Introdurre ora il DNEL, chiarendo che appartiene a un diverso percorso di derivazione e deve essere qualificato prima di diventare un riferimento utile.</a:t>
            </a:r>
          </a:p>
          <a:p>
            <a:endParaRPr/>
          </a:p>
          <a:p>
            <a:r>
              <a:t>FONTI E PERIMETRO</a:t>
            </a:r>
          </a:p>
          <a:p>
            <a:endParaRPr/>
          </a:p>
          <a:p>
            <a:r>
              <a:t>[I1], pp. 1–3. Integrazione normativa: [L1], art. 9, definizione di valore limite; [L2], art. 10, comma 3-quater.</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[L1] D.Lgs. 4 settembre 2024, n. 135, art. 9.</a:t>
            </a:r>
          </a:p>
          <a:p>
            <a:endParaRPr/>
          </a:p>
          <a:p>
            <a:r>
              <a:t>Fonte primaria: Gazzetta Ufficiale n. 226 del 26/09/2024. Modifiche all’art. 234 del D.Lgs. 81/2008: definizioni di valore limite e valore limite biologico.</a:t>
            </a:r>
          </a:p>
          <a:p>
            <a:endParaRPr/>
          </a:p>
          <a:p>
            <a:r>
              <a:t>https://www.gazzettaufficiale.it/atto/serie_generale/caricaArticolo?art.codiceRedazionale=24G00153&amp;art.dataPubblicazioneGazzetta=2024-09-26&amp;art.flagTipoArticolo=0&amp;art.idArticolo=9&amp;art.idGruppo=0&amp;art.idSottoArticolo=1&amp;art.idSottoArticolo1=10&amp;art.progressivo=0&amp;art.versione=1</a:t>
            </a:r>
          </a:p>
          <a:p>
            <a:endParaRPr/>
          </a:p>
          <a:p>
            <a:r>
              <a:t>[L2] D.Lgs. 4 settembre 2024, n. 135, art. 10.</a:t>
            </a:r>
          </a:p>
          <a:p>
            <a:endParaRPr/>
          </a:p>
          <a:p>
            <a:r>
              <a:t>Fonte primaria: Gazzetta Ufficiale n. 226 del 26/09/2024. Modifiche all’art. 235 del D.Lgs. 81/2008; comma 3-quater sul rispetto del limite dell’Allegato XLIII.</a:t>
            </a:r>
          </a:p>
          <a:p>
            <a:endParaRPr/>
          </a:p>
          <a:p>
            <a:r>
              <a:t>https://www.gazzettaufficiale.it/atto/serie_generale/caricaArticolo?art.codiceRedazionale=24G00153&amp;art.dataPubblicazioneGazzetta=2024-09-26&amp;art.flagTipoArticolo=0&amp;art.idArticolo=10&amp;art.idGruppo=0&amp;art.idSottoArticolo=1&amp;art.idSottoArticolo1=10&amp;art.progressivo=0&amp;art.versione=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03</a:t>
            </a:r>
          </a:p>
          <a:p>
            <a:endParaRPr/>
          </a:p>
          <a:p>
            <a:r>
              <a:t>DNEL: una soglia da qualificare</a:t>
            </a:r>
          </a:p>
          <a:p>
            <a:endParaRPr/>
          </a:p>
          <a:p>
            <a:r>
              <a:t>OBIETTIVO DIDATTICO</a:t>
            </a:r>
          </a:p>
          <a:p>
            <a:endParaRPr/>
          </a:p>
          <a:p>
            <a:r>
              <a:t>Riconoscere che un DNEL utile alla valutazione della salute riproduttiva richiede una base documentale pertinente. Distinguere il valore dichiarato nel dossier da quello imposto nelle condizioni di una specifica restrizione REACH.</a:t>
            </a:r>
          </a:p>
          <a:p>
            <a:endParaRPr/>
          </a:p>
          <a:p>
            <a:r>
              <a:t>SPIEGAZIONE DA SVILUPPARE</a:t>
            </a:r>
          </a:p>
          <a:p>
            <a:endParaRPr/>
          </a:p>
          <a:p>
            <a:r>
              <a:t>Il fact sheet presenta i DNEL come livelli derivati nell’ambito REACH, definiti normalmente dai registranti, salvo quelli stabiliti dalle autorità per specifiche restrizioni all’uso. Per il tema trattato interessa sapere se il valore sia protettivo rispetto alla tossicità riproduttiva. Non basta che il documento riporti la sigla DNEL o che un numero sia disponibile in una banca dati. Occorre esaminare la documentazione alla base della sua definizione. Un DNEL può riferirsi a una popolazione, a una via e a una durata diverse da quelle dello scenario lavorativo. La pubblicazione distingue anche il caso in cui una restrizione richieda condizioni operative e misure di gestione tali da mantenere l’esposizione sotto i valori specificati: in tale situazione il DNEL assume il carattere vincolante descritto per il Caso C.</a:t>
            </a:r>
          </a:p>
          <a:p>
            <a:endParaRPr/>
          </a:p>
          <a:p>
            <a:r>
              <a:t>LETTURA DELLA MAPPA</a:t>
            </a:r>
          </a:p>
          <a:p>
            <a:endParaRPr/>
          </a:p>
          <a:p>
            <a:r>
              <a:t>La sequenza superiore procede dalle evidenze al valore qualificato, passando dalla documentazione di derivazione. Non è una formula di calcolo del DNEL. I due pannelli inferiori separano le origini documentali: registrazione e restrizione. Leggere i pannelli in parallelo, senza presentare il primo come irrilevante o il secondo come automaticamente applicabile a qualunque uso. Nel secondo occorre verificare la specifica condizione di restrizione e la sua pertinenza allo scenario.</a:t>
            </a:r>
          </a:p>
          <a:p>
            <a:endParaRPr/>
          </a:p>
          <a:p>
            <a:r>
              <a:t>PRECISAZIONE METODOLOGICA</a:t>
            </a:r>
          </a:p>
          <a:p>
            <a:endParaRPr/>
          </a:p>
          <a:p>
            <a:r>
              <a:t>La dicitura valore di dossier non significa che il dato possa essere ignorato. Significa che non coincide, per la sola presenza nel dossier, con il particolare presupposto del Caso C. Nel percorso INAIL l’accesso a quel caso avviene dopo le verifiche sulle notazioni dell’Allegato XLIII. Un DNEL non vincolante ma scientificamente pertinente può concorrere alla valutazione caso per caso; la motivazione deve essere esplicitata e non trasformata in una nuova notazione normativa.</a:t>
            </a:r>
          </a:p>
          <a:p>
            <a:endParaRPr/>
          </a:p>
          <a:p>
            <a:r>
              <a:t>MESSAGGIO E RACCORDO</a:t>
            </a:r>
          </a:p>
          <a:p>
            <a:endParaRPr/>
          </a:p>
          <a:p>
            <a:r>
              <a:t>Un DNEL diventa utilizzabile quando se ne conoscono base e condizioni. Confrontare ora il ruolo del DNEL con quello del VLEP, mantenendo distinti i due piani.</a:t>
            </a:r>
          </a:p>
          <a:p>
            <a:endParaRPr/>
          </a:p>
          <a:p>
            <a:r>
              <a:t>FONTI E PERIMETRO</a:t>
            </a:r>
          </a:p>
          <a:p>
            <a:endParaRPr/>
          </a:p>
          <a:p>
            <a:r>
              <a:t>[I1], p. 2 e pp. 3–4, descrizione dei Casi C e D. La sequenza evidenze–documentazione–valore è una sintesi didattica originale.</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04</a:t>
            </a:r>
          </a:p>
          <a:p>
            <a:endParaRPr/>
          </a:p>
          <a:p>
            <a:r>
              <a:t>VLEP e DNEL: due confronti, non un’equivalenza</a:t>
            </a:r>
          </a:p>
          <a:p>
            <a:endParaRPr/>
          </a:p>
          <a:p>
            <a:r>
              <a:t>OBIETTIVO DIDATTICO</a:t>
            </a:r>
          </a:p>
          <a:p>
            <a:endParaRPr/>
          </a:p>
          <a:p>
            <a:r>
              <a:t>Separare il rispetto del limite professionale dalla verifica della protezione rispetto all’effetto riproduttivo. Comprendere perché la scelta del riferimento non si risolva nella sostituzione automatica di un valore con l’altro.</a:t>
            </a:r>
          </a:p>
          <a:p>
            <a:endParaRPr/>
          </a:p>
          <a:p>
            <a:r>
              <a:t>SPIEGAZIONE DA SVILUPPARE</a:t>
            </a:r>
          </a:p>
          <a:p>
            <a:endParaRPr/>
          </a:p>
          <a:p>
            <a:r>
              <a:t>La Figura 1 affianca, nei rami pertinenti, il confronto con il VLEP e la valutazione rispetto alla soglia o al DNEL. Si tratta di adempimenti e passaggi metodologici diversi, non di due etichette equivalenti per lo stesso numero. Nel Caso B il riferimento è la soglia pertinente per la salute riproduttiva; nel Caso C il DNEL vincolante e protettivo previsto dalla restrizione. Nei casi C e D lo schema contempla anche eventuali altri valori limite quando il VLEP dell’Allegato XLIII non sia presente. In nessuno di questi passaggi un DNEL più favorevole autorizza a superare un limite cogente applicabile. Al contrario, rispettare il VLEP non dimostra da solo che ogni confronto riproduttivo e ogni via di assorbimento siano stati correttamente valutati.</a:t>
            </a:r>
          </a:p>
          <a:p>
            <a:endParaRPr/>
          </a:p>
          <a:p>
            <a:r>
              <a:t>LETTURA DEL CONFRONTO VISUALE</a:t>
            </a:r>
          </a:p>
          <a:p>
            <a:endParaRPr/>
          </a:p>
          <a:p>
            <a:r>
              <a:t>I due pannelli espongono funzione, origine e utilizzo. Il simbolo centrale segnala una non equivalenza concettuale: non afferma che i valori numerici siano sempre diversi. Possono anche coincidere, ma la coincidenza non elimina la necessità di ricostruire fonte, condizioni e significato. La fascia inferiore richiama la coerenza dello scenario prima dell’esecuzione dei confronti.</a:t>
            </a:r>
          </a:p>
          <a:p>
            <a:endParaRPr/>
          </a:p>
          <a:p>
            <a:r>
              <a:t>PRECISAZIONE METODOLOGICA</a:t>
            </a:r>
          </a:p>
          <a:p>
            <a:endParaRPr/>
          </a:p>
          <a:p>
            <a:r>
              <a:t>Non insegnare a scegliere semplicemente il numero più alto perché più facile da rispettare, né il più basso senza verificare che descriva la medesima grandezza. Un valore inalatorio e uno dermico non appartengono alla stessa scala. Anche due concentrazioni espresse nella stessa unità possono riferirsi a durate o effetti diversi. Il modulo non introduce un indicatore unico di conformità e non consente di concludere sulla sorveglianza sanitaria o sul registro CMR in base a un solo rapporto numerico.</a:t>
            </a:r>
          </a:p>
          <a:p>
            <a:endParaRPr/>
          </a:p>
          <a:p>
            <a:r>
              <a:t>MESSAGGIO E RACCORDO</a:t>
            </a:r>
          </a:p>
          <a:p>
            <a:endParaRPr/>
          </a:p>
          <a:p>
            <a:r>
              <a:t>Confronti distinti, scenario coerente e motivazione documentata. Passare alla popolazione di riferimento, primo elemento che impedisce di trattare tutti i DNEL della stessa sostanza come intercambiabili.</a:t>
            </a:r>
          </a:p>
          <a:p>
            <a:endParaRPr/>
          </a:p>
          <a:p>
            <a:r>
              <a:t>FONTI E PERIMETRO</a:t>
            </a:r>
          </a:p>
          <a:p>
            <a:endParaRPr/>
          </a:p>
          <a:p>
            <a:r>
              <a:t>[I1], pp. 2–3, Figura 1, Casi A–D. La non equivalenza è una sintesi didattica del ruolo distinto dei valori nel procedimento.</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05</a:t>
            </a:r>
          </a:p>
          <a:p>
            <a:endParaRPr/>
          </a:p>
          <a:p>
            <a:r>
              <a:t>Il DNEL deve riferirsi alla popolazione corretta</a:t>
            </a:r>
          </a:p>
          <a:p>
            <a:endParaRPr/>
          </a:p>
          <a:p>
            <a:r>
              <a:t>OBIETTIVO DIDATTICO</a:t>
            </a:r>
          </a:p>
          <a:p>
            <a:endParaRPr/>
          </a:p>
          <a:p>
            <a:r>
              <a:t>Distinguere il DNEL per lavoratori da quello per la popolazione generale. Evitare soprattutto la confusione fra DNEL della popolazione generale e VRA o VRB utilizzati nel passaggio preliminare del diagramma.</a:t>
            </a:r>
          </a:p>
          <a:p>
            <a:endParaRPr/>
          </a:p>
          <a:p>
            <a:r>
              <a:t>SPIEGAZIONE DA SVILUPPARE</a:t>
            </a:r>
          </a:p>
          <a:p>
            <a:endParaRPr/>
          </a:p>
          <a:p>
            <a:r>
              <a:t>Il fact sheet spiega che i DNEL sono stabiliti sia per i lavoratori sia per la popolazione generale. Nell’ambito occupazionale indica i DNEL lavoratori pertinenti agli effetti sulla salute riproduttiva. La popolazione è quindi parte dell’identità del valore, non un’etichetta accessoria. Per la stessa sostanza possono essere presenti più riferimenti e la loro selezione richiede la lettura della documentazione. Il modulo non propone fattori standard per trasformare un DNEL della popolazione generale in un DNEL lavoratori. È essenziale, inoltre, separare il valore derivato di non effetto da una concentrazione di fondo osservata. Quando la Figura 1 chiede se l’esposizione sia pari o inferiore a quella della popolazione generale, il testo esplicativo rimanda a valori ambientali o biologici di riferimento, non all’automatica sostituzione di tali dati con un DNEL della popolazione generale.</a:t>
            </a:r>
          </a:p>
          <a:p>
            <a:endParaRPr/>
          </a:p>
          <a:p>
            <a:r>
              <a:t>LETTURA DELLA MAPPA</a:t>
            </a:r>
          </a:p>
          <a:p>
            <a:endParaRPr/>
          </a:p>
          <a:p>
            <a:r>
              <a:t>I due rami partono dalla stessa sostanza e arrivano a popolazioni diverse. Presentare il ramo lavoratori come quello da qualificare per lo scenario occupazionale esaminato. Il ramo popolazione generale serve a rendere visibile la differenza di contesto, non a suggerire che un valore sia sempre numericamente più basso o più sicuro dell’altro. La fascia finale mantiene separato il concetto di fondo.</a:t>
            </a:r>
          </a:p>
          <a:p>
            <a:endParaRPr/>
          </a:p>
          <a:p>
            <a:r>
              <a:t>PRECISAZIONE METODOLOGICA</a:t>
            </a:r>
          </a:p>
          <a:p>
            <a:endParaRPr/>
          </a:p>
          <a:p>
            <a:r>
              <a:t>Come integrazione terminologica, la documentazione DGUV ricorda che il tipo di DNEL dipende anche dalle vie di esposizione e dagli effetti locali o sistemici. Per questa lezione l’effetto riproduttivo resta il punto da verificare nel dossier. La semplice dicitura lavoratori non risolve automaticamente durata, via e pertinenza tossicologica. Non attribuire al dato una protezione per effetti che la documentazione non consente di sostenere.</a:t>
            </a:r>
          </a:p>
          <a:p>
            <a:endParaRPr/>
          </a:p>
          <a:p>
            <a:r>
              <a:t>MESSAGGIO E RACCORDO</a:t>
            </a:r>
          </a:p>
          <a:p>
            <a:endParaRPr/>
          </a:p>
          <a:p>
            <a:r>
              <a:t>Leggere sempre il destinatario del valore insieme al suo scopo. Proseguire con la via inalatoria, mantenendo la stessa attenzione a unità, durata e tipo di effetto.</a:t>
            </a:r>
          </a:p>
          <a:p>
            <a:endParaRPr/>
          </a:p>
          <a:p>
            <a:r>
              <a:t>FONTI E PERIMETRO</a:t>
            </a:r>
          </a:p>
          <a:p>
            <a:endParaRPr/>
          </a:p>
          <a:p>
            <a:r>
              <a:t>[I1], p. 2, e p. 3 per VRA/VRB; integrazione terminologica limitata: [T1], Types of DNEL.</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[T1] DGUV–IFA. GESTIS DNEL List: What are DNELs?</a:t>
            </a:r>
          </a:p>
          <a:p>
            <a:endParaRPr/>
          </a:p>
          <a:p>
            <a:r>
              <a:t>Integrazione terminologica: popolazioni, vie di esposizione ed effetti locali o sistemici. Non si trasferiscono al quadro italiano gli obblighi nazionali tedeschi descritti nella pagina.</a:t>
            </a:r>
          </a:p>
          <a:p>
            <a:endParaRPr/>
          </a:p>
          <a:p>
            <a:r>
              <a:t>https://www.dguv.de/ifa/gestis/gestis-dnel-liste/was-sind-dnels/index-2.jsp</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06</a:t>
            </a:r>
          </a:p>
          <a:p>
            <a:endParaRPr/>
          </a:p>
          <a:p>
            <a:r>
              <a:t>DNEL inalatorio: confrontare dati omogenei</a:t>
            </a:r>
          </a:p>
          <a:p>
            <a:endParaRPr/>
          </a:p>
          <a:p>
            <a:r>
              <a:t>OBIETTIVO DIDATTICO</a:t>
            </a:r>
          </a:p>
          <a:p>
            <a:endParaRPr/>
          </a:p>
          <a:p>
            <a:r>
              <a:t>Qualificare un DNEL inalatorio per lavoratori prima del confronto con l’esposizione. Rendere espliciti popolazione, durata, effetto protetto e unità, evitando che la sola corrispondenza della sigla sostituisca la valutazione.</a:t>
            </a:r>
          </a:p>
          <a:p>
            <a:endParaRPr/>
          </a:p>
          <a:p>
            <a:r>
              <a:t>SPIEGAZIONE DA SVILUPPARE</a:t>
            </a:r>
          </a:p>
          <a:p>
            <a:endParaRPr/>
          </a:p>
          <a:p>
            <a:r>
              <a:t>Per l’inalazione il fact sheet richiama DNEL espressi in milligrammi per metro cubo e distingue riferimenti per esposizione a lungo termine o a breve termine. Nel tema della salute riproduttiva occorre verificare che il valore sia pertinente all’effetto di interesse. La concentrazione dell’agente nell’aria va quindi interpretata all’interno dello scenario espositivo e confrontata con un riferimento coerente. La pubblicazione non fornisce una procedura completa di campionamento, né un algoritmo universale per convertire un campione in un giudizio di conformità. Il docente deve presentare la slide come una sequenza di qualificazione del confronto, non come un metodo autonomo di igiene industriale. Il VLEP applicabile rimane un confronto distinto, anche quando entrambe le grandezze siano espresse in mg/m³.</a:t>
            </a:r>
          </a:p>
          <a:p>
            <a:endParaRPr/>
          </a:p>
          <a:p>
            <a:r>
              <a:t>LETTURA DELLA VISUALIZZAZIONE</a:t>
            </a:r>
          </a:p>
          <a:p>
            <a:endParaRPr/>
          </a:p>
          <a:p>
            <a:r>
              <a:t>L’illustrazione associa aria, zona respiratoria e simbolo dei polmoni. È uno schema delle vie di contatto e non una rappresentazione della dose assorbita o dell’efficacia di un dispositivo. I quattro controlli a destra devono essere letti insieme: popolazione lavoratori; durata pertinente; effetto riproduttivo verificato; unità e condizioni compatibili. La fascia inferiore ricorda che il confronto inalatorio non esaurisce le vie di esposizione e non sostituisce quello con il VLEP.</a:t>
            </a:r>
          </a:p>
          <a:p>
            <a:endParaRPr/>
          </a:p>
          <a:p>
            <a:r>
              <a:t>PRECISAZIONE METODOLOGICA</a:t>
            </a:r>
          </a:p>
          <a:p>
            <a:endParaRPr/>
          </a:p>
          <a:p>
            <a:r>
              <a:t>Come chiarimento terminologico integrativo, i DNEL inalatori possono riferirsi a effetti locali o sistemici. Un dato per un effetto locale non dimostra, da solo, la protezione della salute riproduttiva. Inoltre, la presenza di esposizione cutanea non viene risolta dal solo risultato del campionamento dell’aria. Non estendere un esito favorevole inalatorio alla totalità dell’esposizione senza analizzare le altre vie rilevanti e le incertezze della valutazione.</a:t>
            </a:r>
          </a:p>
          <a:p>
            <a:endParaRPr/>
          </a:p>
          <a:p>
            <a:r>
              <a:t>MESSAGGIO E RACCORDO</a:t>
            </a:r>
          </a:p>
          <a:p>
            <a:endParaRPr/>
          </a:p>
          <a:p>
            <a:r>
              <a:t>La corretta unità è necessaria, ma non sufficiente: occorre la corretta domanda tossicologica. Passare alla via dermica e mostrare perché richiede una grandezza e una documentazione coerenti con quella via.</a:t>
            </a:r>
          </a:p>
          <a:p>
            <a:endParaRPr/>
          </a:p>
          <a:p>
            <a:r>
              <a:t>FONTI E PERIMETRO</a:t>
            </a:r>
          </a:p>
          <a:p>
            <a:endParaRPr/>
          </a:p>
          <a:p>
            <a:r>
              <a:t>[I1], p. 2 e Figura 1, Casi B e C; [T1] soltanto per la distinzione terminologica fra effetti locali e sistemici.</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[T1] DGUV–IFA. GESTIS DNEL List: What are DNELs?</a:t>
            </a:r>
          </a:p>
          <a:p>
            <a:endParaRPr/>
          </a:p>
          <a:p>
            <a:r>
              <a:t>Integrazione terminologica: popolazioni, vie di esposizione ed effetti locali o sistemici. Non si trasferiscono al quadro italiano gli obblighi nazionali tedeschi descritti nella pagina.</a:t>
            </a:r>
          </a:p>
          <a:p>
            <a:endParaRPr/>
          </a:p>
          <a:p>
            <a:r>
              <a:t>https://www.dguv.de/ifa/gestis/gestis-dnel-liste/was-sind-dnels/index-2.jsp</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07</a:t>
            </a:r>
          </a:p>
          <a:p>
            <a:endParaRPr/>
          </a:p>
          <a:p>
            <a:r>
              <a:t>DNEL dermico: la cute non è una via secondaria</a:t>
            </a:r>
          </a:p>
          <a:p>
            <a:endParaRPr/>
          </a:p>
          <a:p>
            <a:r>
              <a:t>OBIETTIVO DIDATTICO</a:t>
            </a:r>
          </a:p>
          <a:p>
            <a:endParaRPr/>
          </a:p>
          <a:p>
            <a:r>
              <a:t>Comprendere il ruolo della via dermica nella valutazione del rischio riproduttivo e distinguere una dose rapportata al peso corporeo da una concentrazione nell’aria. Leggere correttamente le unità del riferimento utilizzato.</a:t>
            </a:r>
          </a:p>
          <a:p>
            <a:endParaRPr/>
          </a:p>
          <a:p>
            <a:r>
              <a:t>SPIEGAZIONE DA SVILUPPARE</a:t>
            </a:r>
          </a:p>
          <a:p>
            <a:endParaRPr/>
          </a:p>
          <a:p>
            <a:r>
              <a:t>Il fact sheet evidenzia che per molte sostanze reprotossiche l’assorbimento dermico può essere importante e richiama la notazione cute nell’Allegato XLIII. Per la via cutanea cita DNEL in milligrammi per chilogrammo di peso corporeo. Queste unità non vanno confuse con mg/m³ e non descrivono la stessa grandezza. La valutazione deve ricostruire condizioni di contatto e significato del dato secondo la documentazione pertinente. Nella slide l’unità è riportata come nel fact sheet; la nota invita a leggere anche l’eventuale base temporale nel dossier o nella restrizione. Non si effettua alcuna conversione automatica dalla concentrazione in aria a una dose dermica, né dalla quantità presente sulla superficie a quella effettivamente assorbita.</a:t>
            </a:r>
          </a:p>
          <a:p>
            <a:endParaRPr/>
          </a:p>
          <a:p>
            <a:r>
              <a:t>LETTURA DELLA VISUALIZZAZIONE</a:t>
            </a:r>
          </a:p>
          <a:p>
            <a:endParaRPr/>
          </a:p>
          <a:p>
            <a:r>
              <a:t>L’illustrazione a strati è una rappresentazione concettuale originale della cute: particelle o gocce possono entrare in contatto con la superficie e contribuire all’esposizione attraverso questa via. Le frecce non descrivono velocità, percentuali di assorbimento o permeabilità di una sostanza reale. I tre riquadri richiamano grandezza corretta, base temporale e pertinenza dell’effetto protetto. Il messaggio visivo è integrare la via dermica, non quantificarla con il disegno.</a:t>
            </a:r>
          </a:p>
          <a:p>
            <a:endParaRPr/>
          </a:p>
          <a:p>
            <a:r>
              <a:t>PRECISAZIONE METODOLOGICA</a:t>
            </a:r>
          </a:p>
          <a:p>
            <a:endParaRPr/>
          </a:p>
          <a:p>
            <a:r>
              <a:t>La notazione cute non è un valore numerico dermico e non sostituisce l’analisi delle condizioni reali. In presenza di contributi inalatori e cutanei il docente deve evitare la somma diretta di numeri con unità diverse. Il fact sheet richiede la considerazione delle vie pertinenti ma non fornisce un algoritmo generale per combinarle. Le scelte di misurazione, stima e integrazione richiedono competenze e documentazione specifiche; non sono risolte da un semplice confronto grafico.</a:t>
            </a:r>
          </a:p>
          <a:p>
            <a:endParaRPr/>
          </a:p>
          <a:p>
            <a:r>
              <a:t>MESSAGGIO E RACCORDO</a:t>
            </a:r>
          </a:p>
          <a:p>
            <a:endParaRPr/>
          </a:p>
          <a:p>
            <a:r>
              <a:t>Un dato sull’aria non esaurisce l’esposizione e la cute non si valuta con la stessa unità. Passare ai VRA e VRB, che hanno ancora una funzione diversa: descrivere il confronto con il fondo della popolazione generale.</a:t>
            </a:r>
          </a:p>
          <a:p>
            <a:endParaRPr/>
          </a:p>
          <a:p>
            <a:r>
              <a:t>FONTI E PERIMETRO</a:t>
            </a:r>
          </a:p>
          <a:p>
            <a:endParaRPr/>
          </a:p>
          <a:p>
            <a:r>
              <a:t>[I1], p. 2, unità dei DNEL e via dermica; p. 3, Figura 1, Casi B e C. Lo schema cutaneo e le cautele dimensionali sono elaborazioni didattiche.</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08</a:t>
            </a:r>
          </a:p>
          <a:p>
            <a:endParaRPr/>
          </a:p>
          <a:p>
            <a:r>
              <a:t>VRA e VRB: descrivono il fondo, non la sicurezza</a:t>
            </a:r>
          </a:p>
          <a:p>
            <a:endParaRPr/>
          </a:p>
          <a:p>
            <a:r>
              <a:t>OBIETTIVO DIDATTICO</a:t>
            </a:r>
          </a:p>
          <a:p>
            <a:endParaRPr/>
          </a:p>
          <a:p>
            <a:r>
              <a:t>Comprendere il ruolo dei valori di riferimento ambientali e biologici nel passaggio preliminare del diagramma. Distinguere il fondo della popolazione generale da una soglia sanitaria e da un valore limite biologico.</a:t>
            </a:r>
          </a:p>
          <a:p>
            <a:endParaRPr/>
          </a:p>
          <a:p>
            <a:r>
              <a:t>SPIEGAZIONE DA SVILUPPARE</a:t>
            </a:r>
          </a:p>
          <a:p>
            <a:endParaRPr/>
          </a:p>
          <a:p>
            <a:r>
              <a:t>Il testo INAIL considera il confronto con la popolazione generale soprattutto per gli inquinanti ubiquitari. Quando, nei presupposti indicati, i livelli occupazionali sono pari o inferiori a quelli della popolazione generale, il procedimento consente di escludere una sorgente occupazionale dell’agente e il conseguente rischio ascrivibile all’ambiente di lavoro. Il VRA è un riferimento ambientale; il VRB riguarda una matrice biologica. La pubblicazione precisa che si tratta di concentrazioni risultanti da misurazioni e non di valori sanitari. Perciò un fondo misurato non diventa, per definizione, un livello innocuo. Il confronto riguarda l’attribuzione occupazionale nel percorso descritto, non una garanzia generale sulla salute del singolo o su tutti i rischi lavorativi.</a:t>
            </a:r>
          </a:p>
          <a:p>
            <a:endParaRPr/>
          </a:p>
          <a:p>
            <a:r>
              <a:t>LETTURA DEL DIAGRAMMA</a:t>
            </a:r>
          </a:p>
          <a:p>
            <a:endParaRPr/>
          </a:p>
          <a:p>
            <a:r>
              <a:t>La porzione a destra riprende soltanto la seconda verifica preliminare. La risposta positiva conduce al ramo verde del percorso INAIL, non al Caso A. La risposta negativa lascia proseguire le verifiche successive. Leggere il ramo verde insieme alle condizioni riportate nella pubblicazione: non attivazione di sorveglianza e registro per quel rischio escluso, mantenimento delle misure degli articoli 237, 238 e 239 e rivalutazione in caso di modifiche. Non si annullano eventuali obblighi dovuti ad altri rischi.</a:t>
            </a:r>
          </a:p>
          <a:p>
            <a:endParaRPr/>
          </a:p>
          <a:p>
            <a:r>
              <a:t>PRECISAZIONE METODOLOGICA</a:t>
            </a:r>
          </a:p>
          <a:p>
            <a:endParaRPr/>
          </a:p>
          <a:p>
            <a:r>
              <a:t>Il DNEL della popolazione generale è un livello derivato, non il suo fondo misurato. Anche un valore limite biologico, definito dalla normativa, è concettualmente distinto dal VRB. Il fact sheet aggiunge che per un agente non ubiquitario il riferimento può coincidere con il limite di quantificazione, ma solo con una metodica opportunamente validata per lo specifico agente. Non tradurre quindi un risultato non quantificabile in assenza assoluta di esposizione e non attribuire a qualunque limite analitico il ruolo di soglia sanitaria.</a:t>
            </a:r>
          </a:p>
          <a:p>
            <a:endParaRPr/>
          </a:p>
          <a:p>
            <a:r>
              <a:t>MESSAGGIO E RACCORDO</a:t>
            </a:r>
          </a:p>
          <a:p>
            <a:endParaRPr/>
          </a:p>
          <a:p>
            <a:r>
              <a:t>Fondo, soglia e limite sono oggetti diversi. Passare alla ricerca delle fonti, perché un confronto corretto richiede sia il dato sia la documentazione che ne definisce l’uso.</a:t>
            </a:r>
          </a:p>
          <a:p>
            <a:endParaRPr/>
          </a:p>
          <a:p>
            <a:r>
              <a:t>FONTI E PERIMETRO</a:t>
            </a:r>
          </a:p>
          <a:p>
            <a:endParaRPr/>
          </a:p>
          <a:p>
            <a:r>
              <a:t>[I1], p. 3, testo introduttivo e Figura 1. [L1] per la definizione normativa di valore limite biologico, distinta dal VRB.</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[L1] D.Lgs. 4 settembre 2024, n. 135, art. 9.</a:t>
            </a:r>
          </a:p>
          <a:p>
            <a:endParaRPr/>
          </a:p>
          <a:p>
            <a:r>
              <a:t>Fonte primaria: Gazzetta Ufficiale n. 226 del 26/09/2024. Modifiche all’art. 234 del D.Lgs. 81/2008: definizioni di valore limite e valore limite biologico.</a:t>
            </a:r>
          </a:p>
          <a:p>
            <a:endParaRPr/>
          </a:p>
          <a:p>
            <a:r>
              <a:t>https://www.gazzettaufficiale.it/atto/serie_generale/caricaArticolo?art.codiceRedazionale=24G00153&amp;art.dataPubblicazioneGazzetta=2024-09-26&amp;art.flagTipoArticolo=0&amp;art.idArticolo=9&amp;art.idGruppo=0&amp;art.idSottoArticolo=1&amp;art.idSottoArticolo1=10&amp;art.progressivo=0&amp;art.versione=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09</a:t>
            </a:r>
          </a:p>
          <a:p>
            <a:endParaRPr/>
          </a:p>
          <a:p>
            <a:r>
              <a:t>Dalla fonte al dato utilizzabile</a:t>
            </a:r>
          </a:p>
          <a:p>
            <a:endParaRPr/>
          </a:p>
          <a:p>
            <a:r>
              <a:t>OBIETTIVO DIDATTICO</a:t>
            </a:r>
          </a:p>
          <a:p>
            <a:endParaRPr/>
          </a:p>
          <a:p>
            <a:r>
              <a:t>Organizzare la ricerca del riferimento e documentarne la pertinenza. Distinguere il reperimento di un valore dalla verifica del suo significato, della sua origine e delle condizioni che ne consentono l’utilizzo.</a:t>
            </a:r>
          </a:p>
          <a:p>
            <a:endParaRPr/>
          </a:p>
          <a:p>
            <a:r>
              <a:t>SPIEGAZIONE DA SVILUPPARE</a:t>
            </a:r>
          </a:p>
          <a:p>
            <a:endParaRPr/>
          </a:p>
          <a:p>
            <a:r>
              <a:t>Il fact sheet indica, in ordine di pertinenza per l’ambito trattato, schede di dati di sicurezza, ECHA CHEM, GESTIS e ulteriori fonti come US IRIS e riferimenti della normativa sulla qualità dell’aria. Questa indicazione non rende ogni dato presente in tali fonti equivalente a un VLEP italiano o a un DNEL vincolante. La SDS e la documentazione REACH possono orientare la ricerca; il dossier e l’eventuale restrizione devono consentire di comprendere il riferimento selezionato. La slide propone una traccia documentale originale: identità della sostanza, provenienza del dato, via e durata, effetto protetto, versione consultata. Non è un nuovo modello obbligatorio, ma un modo per rendere verificabile la scelta.</a:t>
            </a:r>
          </a:p>
          <a:p>
            <a:endParaRPr/>
          </a:p>
          <a:p>
            <a:r>
              <a:t>LETTURA DELLA MAPPA</a:t>
            </a:r>
          </a:p>
          <a:p>
            <a:endParaRPr/>
          </a:p>
          <a:p>
            <a:r>
              <a:t>I quattro pannelli superiori seguono l’ordine delle fonti richiamate da INAIL. Non sono una catena che imponga di abbandonare una fonte non appena si passa alla successiva. Il fascicolo sottostante riunisce gli elementi necessari per spiegare come il dato venga utilizzato. Conservare il collegamento fra valore e documento di origine, invece di copiare una cifra senza contesto. La fascia finale segnala che la disponibilità in una banca dati non trasforma automaticamente il numero in un obbligo normativo.</a:t>
            </a:r>
          </a:p>
          <a:p>
            <a:endParaRPr/>
          </a:p>
          <a:p>
            <a:r>
              <a:t>PRECISAZIONI SULLE FONTI INTEGRATIVE</a:t>
            </a:r>
          </a:p>
          <a:p>
            <a:endParaRPr/>
          </a:p>
          <a:p>
            <a:r>
              <a:t>Le pagine DGUV consultate precisano che la raccolta GESTIS dei DNEL non equivale a una validazione scientifica dei singoli valori. La banca dei limiti internazionali riunisce riferimenti con differenti basi e rilevanza giuridica: va consultata la fonte originaria. EPA descrive IRIS come supporto alla valutazione tossicologica, da verificare rispetto allo scopo; non si tratta di un repertorio di limiti professionali italiani. Queste cautele integrano, senza sostituirlo, l’elenco del fact sheet.</a:t>
            </a:r>
          </a:p>
          <a:p>
            <a:endParaRPr/>
          </a:p>
          <a:p>
            <a:r>
              <a:t>MESSAGGIO E RACCORDO</a:t>
            </a:r>
          </a:p>
          <a:p>
            <a:endParaRPr/>
          </a:p>
          <a:p>
            <a:r>
              <a:t>Il dato utile è un dato tracciabile e pertinente, non soltanto reperibile. Concludere ricollocando ciascuna famiglia di valori nella fase corretta del percorso decisionale INAIL.</a:t>
            </a:r>
          </a:p>
          <a:p>
            <a:endParaRPr/>
          </a:p>
          <a:p>
            <a:r>
              <a:t>FONTI E PERIMETRO</a:t>
            </a:r>
          </a:p>
          <a:p>
            <a:endParaRPr/>
          </a:p>
          <a:p>
            <a:r>
              <a:t>[I1], p. 2, fonti informative. [T2], [T3] e [T4] sono integrazioni esplicite sulle cautele di consultazione, non fonti di nuovi limiti.</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[T2] DGUV–IFA. Explanations on the GESTIS DNEL List.</a:t>
            </a:r>
          </a:p>
          <a:p>
            <a:endParaRPr/>
          </a:p>
          <a:p>
            <a:r>
              <a:t>Integrazione sulle cautele d’uso: i valori raccolti non costituiscono una nuova validazione scientifica; occorre risalire alla documentazione del dato.</a:t>
            </a:r>
          </a:p>
          <a:p>
            <a:endParaRPr/>
          </a:p>
          <a:p>
            <a:r>
              <a:t>https://www.dguv.de/ifa/gestis/gestis-dnel-liste/erlaeuterungen-zur-gestis-dnel-liste/index-2.jsp</a:t>
            </a:r>
          </a:p>
          <a:p>
            <a:endParaRPr/>
          </a:p>
          <a:p>
            <a:r>
              <a:t>[T3] DGUV–IFA. GESTIS – International Limit Values for Chemical Agents.</a:t>
            </a:r>
          </a:p>
          <a:p>
            <a:endParaRPr/>
          </a:p>
          <a:p>
            <a:r>
              <a:t>Integrazione sulle differenze fra limiti nazionali, definizioni e rilevanza giuridica. La banca dati è uno strumento di orientamento, non la fonte legale italiana.</a:t>
            </a:r>
          </a:p>
          <a:p>
            <a:endParaRPr/>
          </a:p>
          <a:p>
            <a:r>
              <a:t>https://www.dguv.de/ifa/gestis/gestis-internationale-grenzwerte-fuer-chemische-substanzen-limit-values-for-chemical-agents/index-2.jsp</a:t>
            </a:r>
          </a:p>
          <a:p>
            <a:endParaRPr/>
          </a:p>
          <a:p>
            <a:r>
              <a:t>[T4] US EPA. Basic Information about the Integrated Risk Information System.</a:t>
            </a:r>
          </a:p>
          <a:p>
            <a:endParaRPr/>
          </a:p>
          <a:p>
            <a:r>
              <a:t>Integrazione limitata alla funzione delle valutazioni IRIS e alla necessità di verificarne l’idoneità allo scopo; non si attribuisce loro il valore di VLEP italiano.</a:t>
            </a:r>
          </a:p>
          <a:p>
            <a:endParaRPr/>
          </a:p>
          <a:p>
            <a:r>
              <a:t>https://www.epa.gov/iris/basic-information-about-integrated-risk-information-system</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05 | SLIDE 10</a:t>
            </a:r>
          </a:p>
          <a:p>
            <a:endParaRPr/>
          </a:p>
          <a:p>
            <a:r>
              <a:t>La mappa dei valori nel percorso INAIL</a:t>
            </a:r>
          </a:p>
          <a:p>
            <a:endParaRPr/>
          </a:p>
          <a:p>
            <a:r>
              <a:t>OBIETTIVO DIDATTICO</a:t>
            </a:r>
          </a:p>
          <a:p>
            <a:endParaRPr/>
          </a:p>
          <a:p>
            <a:r>
              <a:t>Ricomporre il modulo mostrando dove intervengano VRA/VRB, VLEP, soglie e DNEL. Preparare il successivo approfondimento del diagramma senza trasformare questa sintesi in una procedura autosufficiente.</a:t>
            </a:r>
          </a:p>
          <a:p>
            <a:endParaRPr/>
          </a:p>
          <a:p>
            <a:r>
              <a:t>SPIEGAZIONE DA SVILUPPARE</a:t>
            </a:r>
          </a:p>
          <a:p>
            <a:endParaRPr/>
          </a:p>
          <a:p>
            <a:r>
              <a:t>Nel percorso INAIL si verifica anzitutto il campo di applicazione e si esamina la possibilità di escludere l’esposizione. Il confronto con VRA e VRB, quando pertinente, appartiene alla fase preliminare di attribuzione occupazionale. Proseguendo nei rami A, B, C e D, il VLEP applicabile mantiene la propria funzione; dove lo schema lo prevede, si considerano eventuali altri valori limite se quello dell’Allegato XLIII non è presente. La soglia pertinente guida la valutazione dell’effetto riproduttivo nei casi che ne consentono l’utilizzo. Per il Caso C occorrono le condizioni descritte dal fact sheet: assenza delle notazioni considerate nei rami precedenti e restrizione REACH con DNEL vincolante protettivo. Nel Caso D si procede caso per caso, anche sulla base di evidenze scientifiche per soglie note, senza inventare una classificazione normativa.</a:t>
            </a:r>
          </a:p>
          <a:p>
            <a:endParaRPr/>
          </a:p>
          <a:p>
            <a:r>
              <a:t>LETTURA DELLA MAPPA</a:t>
            </a:r>
          </a:p>
          <a:p>
            <a:endParaRPr/>
          </a:p>
          <a:p>
            <a:r>
              <a:t>Le corsie collegano ogni famiglia di riferimenti alla sua funzione. Il verde è riservato al confronto preliminare con il fondo; il blu al vincolo professionale; l’oro alla soglia o al DNEL pertinente; l’arancio all’approfondimento caso per caso. Non sono quattro risultati alternativi di un calcolo: alcuni confronti devono coesistere. Concludere la lettura richiamando decisione motivata, misure e rivalutazione.</a:t>
            </a:r>
          </a:p>
          <a:p>
            <a:endParaRPr/>
          </a:p>
          <a:p>
            <a:r>
              <a:t>PRECISAZIONE METODOLOGICA</a:t>
            </a:r>
          </a:p>
          <a:p>
            <a:endParaRPr/>
          </a:p>
          <a:p>
            <a:r>
              <a:t>Questa mappa non riproduce tutte le domande della Figura 1 e non ne sostituisce la sequenza. Rimangono la valutazione degli altri effetti chimici, la considerazione della via dermica e i limiti per le esposizioni multiple. L’esito non determina automaticamente sorveglianza sanitaria e registrazione sulla base di un solo valore. Occorre rispettare le indicazioni dei rami e il quadro applicabile. La documentazione delle incertezze è parte della motivazione, non un dettaglio da omettere.</a:t>
            </a:r>
          </a:p>
          <a:p>
            <a:endParaRPr/>
          </a:p>
          <a:p>
            <a:r>
              <a:t>RACCORDO AL MODULO 06</a:t>
            </a:r>
          </a:p>
          <a:p>
            <a:endParaRPr/>
          </a:p>
          <a:p>
            <a:r>
              <a:t>Il prossimo modulo affronterà struttura e percorso preliminare del diagramma INAIL, a partire dalla verifica dell’esposizione e dal confronto con la popolazione generale. Il lessico dei valori acquisito qui servirà a leggere quelle domande senza confondere fondo, soglia e limite.</a:t>
            </a:r>
          </a:p>
          <a:p>
            <a:endParaRPr/>
          </a:p>
          <a:p>
            <a:r>
              <a:t>FONTI E PERIMETRO</a:t>
            </a:r>
          </a:p>
          <a:p>
            <a:endParaRPr/>
          </a:p>
          <a:p>
            <a:r>
              <a:t>[I1], pp. 2–4 e Figura 1. Mappa tematica originale: non sostituisce il diagramma completo né la valutazione specialistica.</a:t>
            </a:r>
          </a:p>
          <a:p>
            <a:endParaRPr/>
          </a:p>
          <a:p>
            <a:r>
              <a:t>[I1] INAIL–DIMEILA (2026). Sostanze tossiche per la riproduzione: diagramma decisionale per la valutazione e gestione del rischio per la salute riproduttiva.</a:t>
            </a:r>
          </a:p>
          <a:p>
            <a:endParaRPr/>
          </a:p>
          <a:p>
            <a:r>
              <a:t>ISBN 979-12-5758-021-6. Fact sheet di quattro pagine fornito dall’utente. Fonte metodologica principale: pp. 1–4, in particolare pp. 2–3 e Figura 1.</a:t>
            </a:r>
          </a:p>
          <a:p>
            <a:endParaRPr/>
          </a:p>
          <a:p>
            <a:r>
              <a:t>Elaborazione didattica indipendente basata sul fact sheet INAIL 2026 fornito dall’utente. Schemi e illustrazioni originali, non documenti ufficiali INAIL. Le integrazioni sono indicate separatamente. Nessuna soglia numerica assegnata a sostanze reali; nessun algoritmo di conformità. Riferimento editoriale: 23 ottobre 2026. Prima dell’applicazione professionale verificare testo normativo, restrizioni, valori e documentazione pertinenti; i riscontri citati non costituiscono una ricognizione integrale della normativa vigente. Nessun test, quiz, verifica di 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01</a:t>
            </a:r>
          </a:p>
          <a:p>
            <a:r>
              <a:t>Diagramma INAIL: struttura e percorso preliminare</a:t>
            </a:r>
          </a:p>
          <a:p>
            <a:endParaRPr/>
          </a:p>
          <a:p>
            <a:r>
              <a:t>OBIETTIVO DIDATTICO</a:t>
            </a:r>
          </a:p>
          <a:p>
            <a:r>
              <a:t>Collocare le due domande preliminari nella procedura INAIL e comprenderne la funzione prima di affrontare i casi A, B, C e D. Il modulo prosegue il lavoro sui valori di riferimento, passando dal significato dei dati alla sequenza delle decisioni.</a:t>
            </a:r>
          </a:p>
          <a:p>
            <a:endParaRPr/>
          </a:p>
          <a:p>
            <a:r>
              <a:t>SPIEGAZIONE DA SVILUPPARE</a:t>
            </a:r>
          </a:p>
          <a:p>
            <a:r>
              <a:t>Il fact sheet propone un percorso per le sostanze reprotossiche di categoria 1A o 1B, non cancerogene e non mutagene, considerate singolarmente. Il primo tratto non serve ancora a scegliere tra sostanza con soglia e sostanza priva di soglia. Serve a stabilire se, nelle condizioni esaminate, si possa escludere un rischio per la salute attribuibile all’ambiente di lavoro. Le possibilità considerate sono l’esclusione dell’esposizione con ragionevole certezza e, quando pertinente, il confronto con i valori della popolazione generale. Soltanto quando questi passaggi non portano all’esito favorevole si procede alla qualificazione delle soglie e degli altri riferimenti. Presentare quindi il diagramma come un ordine motivato di verifiche, non come un punteggio automatico o una classificazione del lavoratore.</a:t>
            </a:r>
          </a:p>
          <a:p>
            <a:endParaRPr/>
          </a:p>
          <a:p>
            <a:r>
              <a:t>LETTURA DELLA VISUALIZZAZIONE</a:t>
            </a:r>
          </a:p>
          <a:p>
            <a:r>
              <a:t>La copertina accosta un impianto schematico a due snodi decisionali. L’illustrazione è originale e modificabile; non descrive un impianto certificato né dimostra l’assenza di esposizione. I tre termini in basso, perimetro, evidenze e decisione, anticipano la struttura del modulo. Il colore verde identifica l’esito preliminare della fonte, non una garanzia generale di innocuità della sostanza.</a:t>
            </a:r>
          </a:p>
          <a:p>
            <a:endParaRPr/>
          </a:p>
          <a:p>
            <a:r>
              <a:t>PRECISAZIONE METODOLOGICA</a:t>
            </a:r>
          </a:p>
          <a:p>
            <a:r>
              <a:t>Usare come riferimento la Figura 1 del PDF INAIL, verificandone i collegamenti e non soltanto le etichette. Le risposte positive alle prime due domande confluiscono nello stesso ramo verde. In particolare, il sì al confronto con la popolazione generale non conduce al Caso A. Le integrazioni che aiutano a organizzare le evidenze aziendali saranno sempre dichiarate come proposte didattiche.</a:t>
            </a:r>
          </a:p>
          <a:p>
            <a:endParaRPr/>
          </a:p>
          <a:p>
            <a:r>
              <a:t>MESSAGGIO E RACCORDO</a:t>
            </a:r>
          </a:p>
          <a:p>
            <a:r>
              <a:t>Prima di discutere quale soglia usare, occorre comprendere il perimetro e il significato dell’esposizione considerata. La slide successiva precisa a quali sostanze e a quale situazione valutativa si riferisce la procedura.</a:t>
            </a:r>
          </a:p>
          <a:p>
            <a:endParaRPr/>
          </a:p>
          <a:p>
            <a:r>
              <a:t>FONTI E PERIMETRO</a:t>
            </a:r>
          </a:p>
          <a:p>
            <a:r>
              <a:t>[I1], pp. 1–4; in particolare Figura 1, p. 3.</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02</a:t>
            </a:r>
          </a:p>
          <a:p>
            <a:r>
              <a:t>Prima del diagramma: definire il perimetro</a:t>
            </a:r>
          </a:p>
          <a:p>
            <a:endParaRPr/>
          </a:p>
          <a:p>
            <a:r>
              <a:t>OBIETTIVO DIDATTICO</a:t>
            </a:r>
          </a:p>
          <a:p>
            <a:r>
              <a:t>Riconoscere le condizioni di applicazione dello schema senza confonderle con una delimitazione generale degli obblighi di prevenzione. Conservare esplicitamente il riferimento alla singola sostanza durante tutta la spiegazione.</a:t>
            </a:r>
          </a:p>
          <a:p>
            <a:endParaRPr/>
          </a:p>
          <a:p>
            <a:r>
              <a:t>SPIEGAZIONE DA SVILUPPARE</a:t>
            </a:r>
          </a:p>
          <a:p>
            <a:r>
              <a:t>La Figura 1 riguarda la tossicità riproduttiva di categoria 1A o 1B e precisa che le sostanze considerate non sono cancerogene né mutagene. Prima di seguire le frecce è quindi necessario verificare l’identità dell’agente e la classificazione pertinente. Il fact sheet non dichiara irrilevanti le altre classificazioni: segnala che, per le sostanze anche cancerogene o mutagene di categoria 1A o 1B, occorre una valutazione congiunta o ulteriore, secondo le scelte aziendali. Analogamente, la rappresentazione per singola sostanza non esaurisce la gestione delle esposizioni multiple. Questi limiti devono accompagnare l’interpretazione di ogni esito, soprattutto di quello preliminare favorevole.</a:t>
            </a:r>
          </a:p>
          <a:p>
            <a:endParaRPr/>
          </a:p>
          <a:p>
            <a:r>
              <a:t>LETTURA DELLA MAPPA</a:t>
            </a:r>
          </a:p>
          <a:p>
            <a:r>
              <a:t>Le tre schede centrali vanno lette insieme: categoria 1A o 1B; assenza delle proprietà cancerogene e mutagene nel perimetro specifico dello schema; singola sostanza. La fascia inferiore apre invece il campo delle ulteriori valutazioni. Non presentare quest’ultima come un ramo alternativo che consenta di ignorare il diagramma: serve a ricordare ciò che il diagramma, da solo, non copre. I richiami non costituiscono una checklist normativa completa.</a:t>
            </a:r>
          </a:p>
          <a:p>
            <a:endParaRPr/>
          </a:p>
          <a:p>
            <a:r>
              <a:t>PRECISAZIONE METODOLOGICA</a:t>
            </a:r>
          </a:p>
          <a:p>
            <a:r>
              <a:t>L’eventuale uscita dal perimetro dello schema non equivale a un’esenzione dalla valutazione. Il documento richiama inoltre l’importanza della via dermica per molte sostanze e la necessità di considerare gli altri effetti chimici pertinenti. Evitare quindi di trasformare la parola esposizione in un sinonimo esclusivo di concentrazione nell’aria. In questa fase non si attribuisce una soglia né si decide se attivare il registro: si identifica correttamente l’oggetto del ragionamento.</a:t>
            </a:r>
          </a:p>
          <a:p>
            <a:endParaRPr/>
          </a:p>
          <a:p>
            <a:r>
              <a:t>MESSAGGIO E RACCORDO</a:t>
            </a:r>
          </a:p>
          <a:p>
            <a:r>
              <a:t>Una conclusione è valida entro il perimetro che l’ha prodotta. Definiti sostanza, classificazione e condizioni da esaminare, si può leggere l’architettura del percorso preliminare senza saltare direttamente ai casi sulle soglie.</a:t>
            </a:r>
          </a:p>
          <a:p>
            <a:endParaRPr/>
          </a:p>
          <a:p>
            <a:r>
              <a:t>FONTI E PERIMETRO</a:t>
            </a:r>
          </a:p>
          <a:p>
            <a:r>
              <a:t>[I1], p. 1 e pp. 2–3: campo di applicazione e limiti del procedimento.</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03</a:t>
            </a:r>
          </a:p>
          <a:p>
            <a:r>
              <a:t>Due domande iniziali, un unico ramo verde</a:t>
            </a:r>
          </a:p>
          <a:p>
            <a:endParaRPr/>
          </a:p>
          <a:p>
            <a:r>
              <a:t>OBIETTIVO DIDATTICO</a:t>
            </a:r>
          </a:p>
          <a:p>
            <a:r>
              <a:t>Leggere correttamente l’ordine delle prime due domande e la convergenza delle risposte positive. Distinguere un esito del percorso preliminare dall’assegnazione ai successivi casi di valutazione.</a:t>
            </a:r>
          </a:p>
          <a:p>
            <a:endParaRPr/>
          </a:p>
          <a:p>
            <a:r>
              <a:t>SPIEGAZIONE DA SVILUPPARE</a:t>
            </a:r>
          </a:p>
          <a:p>
            <a:r>
              <a:t>Il primo quesito chiede se si possa escludere un’esposizione alla sostanza. Il sì conduce al ramo verde. Il no non conduce direttamente al Caso A: apre il secondo quesito. Quest’ultimo richiede contemporaneamente l’esistenza di un riferimento per la popolazione generale e un’esposizione non superiore a tale riferimento. Anche qui il sì conduce allo stesso ramo verde. Il no porta alle successive domande sulle notazioni dell’Allegato XLIII e, quando pertinenti, sulle restrizioni REACH e sugli altri elementi disponibili. La sequenza è importante perché evita di equiparare automaticamente la presenza della sostanza nel luogo di lavoro all’esito di uno specifico caso sulla soglia.</a:t>
            </a:r>
          </a:p>
          <a:p>
            <a:endParaRPr/>
          </a:p>
          <a:p>
            <a:r>
              <a:t>LETTURA DELLA MAPPA</a:t>
            </a:r>
          </a:p>
          <a:p>
            <a:r>
              <a:t>Seguire prima la colonna verticale dei quesiti, poi le due frecce orizzontali verdi. Le etichette sì e no non dipendono dal solo colore e restano leggibili anche nella stampa. Il pannello verde è unico proprio per mostrare che i due sì hanno la stessa destinazione. Il blocco inferiore riassume le verifiche successive senza disegnarle integralmente: i casi A, B, C e D non sono quattro opzioni tra cui scegliere liberamente.</a:t>
            </a:r>
          </a:p>
          <a:p>
            <a:endParaRPr/>
          </a:p>
          <a:p>
            <a:r>
              <a:t>PRECISAZIONE METODOLOGICA</a:t>
            </a:r>
          </a:p>
          <a:p>
            <a:r>
              <a:t>Il confronto con la popolazione generale non è un confronto con il VLEP, né con un DNEL sanitario della popolazione generale. Il testo del fact sheet richiama VRA e VRB come concentrazioni misurate e non come valori sanitari. Il verde indica una conclusione riferita all’origine occupazionale del rischio nelle condizioni esaminate. Non significa che tutte le esposizioni, tutti gli effetti o tutti i rischi aziendali siano stati esclusi.</a:t>
            </a:r>
          </a:p>
          <a:p>
            <a:endParaRPr/>
          </a:p>
          <a:p>
            <a:r>
              <a:t>MESSAGGIO E RACCORDO</a:t>
            </a:r>
          </a:p>
          <a:p>
            <a:r>
              <a:t>I due sì iniziali convergono; i no fanno proseguire. La prossima slide approfondisce il primo quesito, spiegando perché la risposta deve essere sostenuta da elementi conoscitivi e non da una dichiarazione generica.</a:t>
            </a:r>
          </a:p>
          <a:p>
            <a:endParaRPr/>
          </a:p>
          <a:p>
            <a:r>
              <a:t>FONTI E PERIMETRO</a:t>
            </a:r>
          </a:p>
          <a:p>
            <a:r>
              <a:t>[I1], Figura 1, p. 3. Sintesi originale del solo percorso preliminare.</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04</a:t>
            </a:r>
          </a:p>
          <a:p>
            <a:r>
              <a:t>Domanda 1: si può escludere l’esposizione?</a:t>
            </a:r>
          </a:p>
          <a:p>
            <a:endParaRPr/>
          </a:p>
          <a:p>
            <a:r>
              <a:t>OBIETTIVO DIDATTICO</a:t>
            </a:r>
          </a:p>
          <a:p>
            <a:r>
              <a:t>Attribuire il corretto peso alla ragionevole certezza richiamata dalla fonte. Separare una conclusione tecnicamente motivata dalla semplice assenza di informazioni o di segnalazioni di esposizione.</a:t>
            </a:r>
          </a:p>
          <a:p>
            <a:endParaRPr/>
          </a:p>
          <a:p>
            <a:r>
              <a:t>SPIEGAZIONE DA SVILUPPARE</a:t>
            </a:r>
          </a:p>
          <a:p>
            <a:r>
              <a:t>Il fact sheet afferma che l’assenza di esposizione deve essere appurata con ragionevole certezza e cita il ciclo chiuso come esempio. Non fornisce però un algoritmo quantitativo universale per accettare o respingere questa conclusione. Il docente deve quindi spiegare il significato del passaggio senza inventare un limite numerico, un numero minimo di misure o una probabilità di esclusione non presenti nel testo. La risposta positiva richiede che ciò che si sa sul processo sia pertinente alle condizioni e alle persone considerate. Quando l’esclusione non è dimostrata, non si può rappresentare la carenza di evidenze come un sì.</a:t>
            </a:r>
          </a:p>
          <a:p>
            <a:endParaRPr/>
          </a:p>
          <a:p>
            <a:r>
              <a:t>LETTURA DELLA MAPPA</a:t>
            </a:r>
          </a:p>
          <a:p>
            <a:r>
              <a:t>Il percorso sorgente, possibilità di contatto e lavoratore è una visualizzazione didattica originale. Aiuta a collegare le informazioni, ma non sostituisce il diagramma INAIL e non costituisce un metodo autonomo di calcolo. I tre gruppi di evidenze suggeriti sono il processo e le condizioni operative, le mansioni e le vie di esposizione, i riscontri tecnici disponibili. L’indicazione di questi gruppi serve a strutturare una spiegazione, non a dichiarare sufficiente un particolare insieme di documenti.</a:t>
            </a:r>
          </a:p>
          <a:p>
            <a:endParaRPr/>
          </a:p>
          <a:p>
            <a:r>
              <a:t>PRECISAZIONE METODOLOGICA</a:t>
            </a:r>
          </a:p>
          <a:p>
            <a:r>
              <a:t>Come cautela di lettura, un risultato non quantificabile o una concentrazione nell’aria molto bassa non devono essere tradotti automaticamente nell’assenza di qualsiasi esposizione. La fonte richiama l’importanza dell’assorbimento dermico e tratta separatamente il limite di quantificazione nella discussione sui valori di riferimento. Non spostare quella precisazione in un automatismo valido per qualunque agente e qualunque metodo. Eventuali lacune vanno rese esplicite e approfondite.</a:t>
            </a:r>
          </a:p>
          <a:p>
            <a:endParaRPr/>
          </a:p>
          <a:p>
            <a:r>
              <a:t>MESSAGGIO E RACCORDO</a:t>
            </a:r>
          </a:p>
          <a:p>
            <a:r>
              <a:t>Esclusione documentata e informazione mancante sono condizioni diverse. Il ciclo chiuso è un esempio utile per illustrare il quesito, purché non diventi una scorciatoia: la prossima slide mostra come discuterne le diverse fasi operative.</a:t>
            </a:r>
          </a:p>
          <a:p>
            <a:endParaRPr/>
          </a:p>
          <a:p>
            <a:r>
              <a:t>FONTI E PERIMETRO</a:t>
            </a:r>
          </a:p>
          <a:p>
            <a:r>
              <a:t>[I1], p. 3, testo introduttivo alla Figura 1. Organizzazione delle evidenze: proposta didattica [D].</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05</a:t>
            </a:r>
          </a:p>
          <a:p>
            <a:r>
              <a:t>Ciclo chiuso: un esempio, non un automatismo</a:t>
            </a:r>
          </a:p>
          <a:p>
            <a:endParaRPr/>
          </a:p>
          <a:p>
            <a:r>
              <a:t>OBIETTIVO DIDATTICO</a:t>
            </a:r>
          </a:p>
          <a:p>
            <a:r>
              <a:t>Spiegare il valore del ciclo chiuso come esempio del primo quesito e chiarire la necessità di riferire la conclusione alle condizioni effettivamente considerate. Evitare l’equazione impianto chiuso uguale rischio sempre escluso.</a:t>
            </a:r>
          </a:p>
          <a:p>
            <a:endParaRPr/>
          </a:p>
          <a:p>
            <a:r>
              <a:t>SPIEGAZIONE DA SVILUPPARE</a:t>
            </a:r>
          </a:p>
          <a:p>
            <a:r>
              <a:t>La fonte cita una lavorazione a ciclo chiuso quale possibile situazione in cui l’esposizione sia esclusa con ragionevole certezza. Non descrive caratteristiche costruttive sufficienti, prove di tenuta obbligatorie o una lista completa di attività da analizzare. La mappa proposta traduce il ragionamento in una narrazione per fasi: ingresso e collegamenti; conduzione ordinaria; prelievi o scarico; pulizia e manutenzione. Sono esempi didattici di punti in cui verificare se la conclusione riferita al funzionamento ordinario resti pertinente. Non si presume che tutte queste operazioni siano presenti o aperte in ogni impianto.</a:t>
            </a:r>
          </a:p>
          <a:p>
            <a:endParaRPr/>
          </a:p>
          <a:p>
            <a:r>
              <a:t>LETTURA DELL’ILLUSTRAZIONE</a:t>
            </a:r>
          </a:p>
          <a:p>
            <a:r>
              <a:t>L’apparato centrale è uno schema tecnico originale, non un progetto impiantistico. Il recipiente, le connessioni e i punti di intervento rendono visibile il confine del sistema. I richiami numerati permettono al docente di spostare l’attenzione dall’etichetta ciclo chiuso alle attività svolte. La rappresentazione non mostra emissioni misurate, non certifica il contenimento e non attribuisce una classe di rischio. La dicitura sulle condizioni esaminate va letta insieme a ogni richiamo.</a:t>
            </a:r>
          </a:p>
          <a:p>
            <a:endParaRPr/>
          </a:p>
          <a:p>
            <a:r>
              <a:t>PRECISAZIONE METODOLOGICA</a:t>
            </a:r>
          </a:p>
          <a:p>
            <a:r>
              <a:t>L’approfondimento per fasi è una proposta organizzativa, non una prescrizione testuale del fact sheet. Il suo scopo è rendere tracciabile il ragionamento: una conclusione favorevole relativa a una fase non si estende senza motivazione alle altre. Modifiche del processo o delle attività richiedono di riprendere la valutazione, come ricordato nel diagramma. Non indicare una periodicità inventata né dichiarare che un semplice sopralluogo sostituisca gli accertamenti specialistici pertinenti.</a:t>
            </a:r>
          </a:p>
          <a:p>
            <a:endParaRPr/>
          </a:p>
          <a:p>
            <a:r>
              <a:t>MESSAGGIO E RACCORDO</a:t>
            </a:r>
          </a:p>
          <a:p>
            <a:r>
              <a:t>Conta il contenimento effettivo nelle condizioni valutate, non il nome assegnato all’impianto. Se il primo quesito non si conclude con un sì sostenibile, si passa al confronto preliminare con la popolazione generale, senza saltare alle soglie.</a:t>
            </a:r>
          </a:p>
          <a:p>
            <a:endParaRPr/>
          </a:p>
          <a:p>
            <a:r>
              <a:t>FONTI E PERIMETRO</a:t>
            </a:r>
          </a:p>
          <a:p>
            <a:r>
              <a:t>[I1], p. 3: esempio del ciclo chiuso. Fasi di lavoro e illustrazione: elaborazione didattica [D].</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06</a:t>
            </a:r>
          </a:p>
          <a:p>
            <a:r>
              <a:t>Domanda 2: il confronto con la popolazione generale</a:t>
            </a:r>
          </a:p>
          <a:p>
            <a:endParaRPr/>
          </a:p>
          <a:p>
            <a:r>
              <a:t>OBIETTIVO DIDATTICO</a:t>
            </a:r>
          </a:p>
          <a:p>
            <a:r>
              <a:t>Comprendere la doppia condizione richiesta dal secondo quesito e distinguere il fondo della popolazione generale da un limite sanitario. Leggere correttamente il simbolo minore o uguale senza introdurre margini numerici arbitrari.</a:t>
            </a:r>
          </a:p>
          <a:p>
            <a:endParaRPr/>
          </a:p>
          <a:p>
            <a:r>
              <a:t>SPIEGAZIONE DA SVILUPPARE</a:t>
            </a:r>
          </a:p>
          <a:p>
            <a:r>
              <a:t>Il quesito richiede che esista un valore di riferimento per la popolazione generale e che l’esposizione sia pari o inferiore a quel valore. La congiunzione e è decisiva: la sola disponibilità del riferimento non basta, così come un dato di esposizione non può essere confrontato con un riferimento non pertinente. Il testo descrive questo passaggio soprattutto per gli inquinanti ubiquitari, presenti anche fuori dall’ambiente di lavoro. I VRA e VRB rappresentano concentrazioni in aria o in matrice biologica risultanti da misurazioni; non sono valori sanitari. Il confronto riguarda quindi la possibilità di attribuire una sorgente e un conseguente rischio all’ambiente di lavoro, secondo il ragionamento proposto dalla fonte.</a:t>
            </a:r>
          </a:p>
          <a:p>
            <a:endParaRPr/>
          </a:p>
          <a:p>
            <a:r>
              <a:t>LETTURA DELLA MAPPA</a:t>
            </a:r>
          </a:p>
          <a:p>
            <a:r>
              <a:t>Le due schede sono collegate da una e: riferimento disponibile e confronto favorevole devono essere letti insieme. La destinazione del sì è il ramo verde, non il Caso A. La fascia inferiore distingue la concentrazione di fondo dalla soglia di assenza di effetti. Come cautela didattica, richiamare l’identità della sostanza, la matrice, le unità e le condizioni del dato; il modulo non definisce un protocollo statistico di equivalenza.</a:t>
            </a:r>
          </a:p>
          <a:p>
            <a:endParaRPr/>
          </a:p>
          <a:p>
            <a:r>
              <a:t>PRECISAZIONE METODOLOGICA</a:t>
            </a:r>
          </a:p>
          <a:p>
            <a:r>
              <a:t>Per un agente non ubiquitario, la fonte ammette che il riferimento possa coincidere con il limite di quantificazione del metodo di campionamento e analisi in tracce, purché opportunamente validato per lo specifico agente. Presentare questa possibilità con tutte le sue condizioni. Non trasformare un generico non rilevato in prova universale di assenza di rischio. Il fact sheet non specifica qui criteri statistici, incertezza accettabile o una strategia di campionamento completa: tali aspetti non vanno inventati.</a:t>
            </a:r>
          </a:p>
          <a:p>
            <a:endParaRPr/>
          </a:p>
          <a:p>
            <a:r>
              <a:t>MESSAGGIO E RACCORDO</a:t>
            </a:r>
          </a:p>
          <a:p>
            <a:r>
              <a:t>VRA e VRB descrivono un fondo, non una soglia sanitaria. Dopo avere compreso il confronto, la slide successiva chiarisce esattamente che cosa prevede il ramo verde e che cosa non autorizza a concludere.</a:t>
            </a:r>
          </a:p>
          <a:p>
            <a:endParaRPr/>
          </a:p>
          <a:p>
            <a:r>
              <a:t>FONTI E PERIMETRO</a:t>
            </a:r>
          </a:p>
          <a:p>
            <a:r>
              <a:t>[I1], p. 3: VRA/VRB, sostanze ubiquitarie, limite di quantificazione e secondo quesito. Cautele di confronto: [D].</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07</a:t>
            </a:r>
          </a:p>
          <a:p>
            <a:r>
              <a:t>Il ramo verde non cancella la prevenzione</a:t>
            </a:r>
          </a:p>
          <a:p>
            <a:endParaRPr/>
          </a:p>
          <a:p>
            <a:r>
              <a:t>OBIETTIVO DIDATTICO</a:t>
            </a:r>
          </a:p>
          <a:p>
            <a:r>
              <a:t>Leggere l’esito favorevole insieme alle condizioni che lo sostengono e alle misure che restano richiamate. Evitare che la semplificazione grafica diventi una disattivazione indiscriminata degli obblighi aziendali.</a:t>
            </a:r>
          </a:p>
          <a:p>
            <a:endParaRPr/>
          </a:p>
          <a:p>
            <a:r>
              <a:t>SPIEGAZIONE DA SVILUPPARE</a:t>
            </a:r>
          </a:p>
          <a:p>
            <a:r>
              <a:t>Nella Figura 1, il ramo verde conclude che si può escludere un rischio per la salute dovuto all’ambiente di lavoro. Il medesimo riquadro riporta la non attivazione della sorveglianza sanitaria e del registro CMR, l’attivazione delle misure degli articoli 237, 238 e 239 e la rivalutazione in caso di modifiche. Questi elementi vanno presentati insieme: non separare le due non attivazioni dalle misure preventive e dalla necessità di riesame. L’esito riguarda il rischio esaminato attraverso il percorso e non formula una conclusione generale su tutti gli agenti o tutte le mansioni dell’azienda.</a:t>
            </a:r>
          </a:p>
          <a:p>
            <a:endParaRPr/>
          </a:p>
          <a:p>
            <a:r>
              <a:t>LETTURA DELLA MAPPA</a:t>
            </a:r>
          </a:p>
          <a:p>
            <a:r>
              <a:t>Il pannello a sinistra descrive l’esito; le schede a destra mantengono visibili sorveglianza e registro, misure preventive e rivalutazione. La precisazione per la sostanza e le condizioni valutate è una cautela di lettura che impedisce di estendere il riquadro oltre il suo oggetto. Il verde non sostituisce la documentazione e non equivale alla perdita della classificazione di pericolo della sostanza. Le frecce iniziali restano due, ma il pacchetto gestionale di arrivo è uno solo.</a:t>
            </a:r>
          </a:p>
          <a:p>
            <a:endParaRPr/>
          </a:p>
          <a:p>
            <a:r>
              <a:t>PRECISAZIONE NORMATIVA</a:t>
            </a:r>
          </a:p>
          <a:p>
            <a:r>
              <a:t>Come integrazione distinta dal fact sheet, il D.Lgs. 135/2024 modifica l’articolo 237 in materia di gestione delle lavorazioni, contenimento e controllo delle esposizioni. Modifica inoltre l’articolo 239 per l’informazione e la formazione sui rischi, sulle precauzioni e sui cambiamenti pertinenti. Il richiamo all’articolo 238 è conservato come nella Figura 1, senza ricostruirne qui l’intero contenuto. Questi riscontri non costituiscono una ricognizione esaustiva della normativa applicabile.</a:t>
            </a:r>
          </a:p>
          <a:p>
            <a:endParaRPr/>
          </a:p>
          <a:p>
            <a:r>
              <a:t>MESSAGGIO E RACCORDO</a:t>
            </a:r>
          </a:p>
          <a:p>
            <a:r>
              <a:t>L’esito favorevole è circoscritto e resta accompagnato dalla prevenzione. Quando le condizioni per raggiungerlo non sono dimostrate, il percorso continua: la prossima slide spiega il significato dei no senza trasformarli automaticamente in un Caso A.</a:t>
            </a:r>
          </a:p>
          <a:p>
            <a:endParaRPr/>
          </a:p>
          <a:p>
            <a:r>
              <a:t>FONTI E PERIMETRO</a:t>
            </a:r>
          </a:p>
          <a:p>
            <a:r>
              <a:t>[I1], Figura 1, p. 3. Richiami sulle misure: integrazioni normative [N1–N2]. Cautele di perimetro: [D].</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[N1] D.Lgs. 4 settembre 2024, n. 135, art. 12.</a:t>
            </a:r>
          </a:p>
          <a:p>
            <a:r>
              <a:t>Gazzetta Ufficiale n. 226 del 26 settembre 2024. Modifiche all’art. 237 del D.Lgs. 81/2008: misure tecniche, organizzative e procedurali. Integrazione normativa, non nuova fase del diagramma.</a:t>
            </a:r>
          </a:p>
          <a:p>
            <a:r>
              <a:t>https://www.gazzettaufficiale.it/atto/serie_generale/caricaArticolo?art.codiceRedazionale=24G00153&amp;art.dataPubblicazioneGazzetta=2024-09-26&amp;art.flagTipoArticolo=0&amp;art.idArticolo=12&amp;art.idGruppo=0&amp;art.idSottoArticolo=1&amp;art.idSottoArticolo1=10&amp;art.progressivo=0&amp;art.versione=1</a:t>
            </a:r>
          </a:p>
          <a:p>
            <a:endParaRPr/>
          </a:p>
          <a:p>
            <a:r>
              <a:t>[N2] D.Lgs. 4 settembre 2024, n. 135, art. 13.</a:t>
            </a:r>
          </a:p>
          <a:p>
            <a:r>
              <a:t>Gazzetta Ufficiale n. 226 del 26 settembre 2024. Modifiche all’art. 239 del D.Lgs. 81/2008: informazione e formazione. Integrazione normativa circoscritta.</a:t>
            </a:r>
          </a:p>
          <a:p>
            <a:r>
              <a:t>https://www.gazzettaufficiale.it/atto/serie_generale/caricaArticolo?art.codiceRedazionale=24G00153&amp;art.dataPubblicazioneGazzetta=2024-09-26&amp;art.flagTipoArticolo=0&amp;art.idArticolo=13&amp;art.idGruppo=0&amp;art.idSottoArticolo=1&amp;art.idSottoArticolo1=10&amp;art.progressivo=0&amp;art.versione=1</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08</a:t>
            </a:r>
          </a:p>
          <a:p>
            <a:r>
              <a:t>Quando il verde non è motivato, il percorso continua</a:t>
            </a:r>
          </a:p>
          <a:p>
            <a:endParaRPr/>
          </a:p>
          <a:p>
            <a:r>
              <a:t>OBIETTIVO DIDATTICO</a:t>
            </a:r>
          </a:p>
          <a:p>
            <a:r>
              <a:t>Comprendere che una risposta negativa al percorso preliminare apre nuove verifiche e non decide, da sola, il caso finale. Separare le lacune informative dalle caratteristiche tossicologiche e normative della sostanza.</a:t>
            </a:r>
          </a:p>
          <a:p>
            <a:endParaRPr/>
          </a:p>
          <a:p>
            <a:r>
              <a:t>SPIEGAZIONE DA SVILUPPARE</a:t>
            </a:r>
          </a:p>
          <a:p>
            <a:r>
              <a:t>Il no alla prima domanda porta al secondo quesito; il no alla seconda apre le verifiche sulle soglie. Si controlla dapprima se la sostanza sia identificata come priva di valore soglia nella colonna Osservazioni dell’Allegato XLIII. Solo il sì a questa specifica domanda porta al Caso A. In caso negativo si verifica l’identificazione come sostanza con valore soglia, che può condurre al Caso B. Se non ricorre nemmeno questa identificazione, la procedura considera la restrizione REACH con DNEL vincolante protettivo per la salute riproduttiva e, in sua assenza, la valutazione caso per caso. La spiegazione dettagliata di questi rami appartiene ai moduli successivi.</a:t>
            </a:r>
          </a:p>
          <a:p>
            <a:endParaRPr/>
          </a:p>
          <a:p>
            <a:r>
              <a:t>LETTURA DELLA MAPPA</a:t>
            </a:r>
          </a:p>
          <a:p>
            <a:r>
              <a:t>Il pannello iniziale raccoglie due motivi diversi per cui il ramo verde può non essere sostenibile: condizioni non soddisfatte ed elementi insufficienti per dimostrarle. La seconda situazione è una cautela operativa, non un quinto caso aggiunto allo schema. La sequenza di riquadri conserva l’ordine A, B, C e D attraverso domande successive. Non interpretare i quattro colori come quattro livelli crescenti di rischio né come una scala numerica.</a:t>
            </a:r>
          </a:p>
          <a:p>
            <a:endParaRPr/>
          </a:p>
          <a:p>
            <a:r>
              <a:t>PRECISAZIONE METODOLOGICA</a:t>
            </a:r>
          </a:p>
          <a:p>
            <a:r>
              <a:t>Una lacuna informativa deve essere approfondita: non prova da sola l’esistenza di una sorgente occupazionale, ma neppure autorizza a escluderla. Inoltre, la mancanza di una notazione sulla soglia non equivale all’identificazione della sostanza come priva di soglia. Il fact sheet distingue espressamente le sostanze con notazione, senza notazione e non presenti nell’Allegato. Non sostituire a questa logica un principio automatico basato sul solo pericolo H360.</a:t>
            </a:r>
          </a:p>
          <a:p>
            <a:endParaRPr/>
          </a:p>
          <a:p>
            <a:r>
              <a:t>MESSAGGIO E RACCORDO</a:t>
            </a:r>
          </a:p>
          <a:p>
            <a:r>
              <a:t>Il no preliminare significa proseguire e motivare, non scegliere subito il Caso A. Per rendere verificabile il percorso è utile conservare dati, assunzioni e ragioni della decisione: la prossima slide propone un’organizzazione documentale, chiaramente distinta dalla fonte.</a:t>
            </a:r>
          </a:p>
          <a:p>
            <a:endParaRPr/>
          </a:p>
          <a:p>
            <a:r>
              <a:t>FONTI E PERIMETRO</a:t>
            </a:r>
          </a:p>
          <a:p>
            <a:r>
              <a:t>[I1], Figura 1, p. 3 e descrizione dei casi a pp. 3–4. Gestione esplicita delle lacune: cautela didattica [D].</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09</a:t>
            </a:r>
          </a:p>
          <a:p>
            <a:r>
              <a:t>Le evidenze che rendono tracciabile la decisione</a:t>
            </a:r>
          </a:p>
          <a:p>
            <a:endParaRPr/>
          </a:p>
          <a:p>
            <a:r>
              <a:t>OBIETTIVO DIDATTICO</a:t>
            </a:r>
          </a:p>
          <a:p>
            <a:r>
              <a:t>Tradurre il percorso logico in una traccia documentale comprensibile e riesaminabile. Distinguere i suggerimenti organizzativi proposti nel modulo dai contenuti espressamente previsti nel fact sheet e dagli obblighi stabiliti dalla normativa.</a:t>
            </a:r>
          </a:p>
          <a:p>
            <a:endParaRPr/>
          </a:p>
          <a:p>
            <a:r>
              <a:t>SPIEGAZIONE DA SVILUPPARE</a:t>
            </a:r>
          </a:p>
          <a:p>
            <a:r>
              <a:t>La fonte richiede un ragionamento fondato sull’esposizione, sulla pertinenza dei riferimenti e sul riesame delle condizioni. Non allega una scheda obbligatoria per documentare le prime due domande. La slide propone quindi sei gruppi di informazioni: identità della sostanza e classificazione; processo, mansioni e fasi considerate; dati e riscontri tecnici; riferimento della popolazione generale, quando utilizzato; motivazione della risposta e limiti; misure mantenute e condizioni di riesame. Questa organizzazione rende visibile il nesso tra evidenza e conclusione senza introdurre una nuova procedura legale o una firma obbligatoria non prevista dal documento.</a:t>
            </a:r>
          </a:p>
          <a:p>
            <a:endParaRPr/>
          </a:p>
          <a:p>
            <a:r>
              <a:t>LETTURA DELLA MAPPA</a:t>
            </a:r>
          </a:p>
          <a:p>
            <a:r>
              <a:t>Le sei schede convergono verso una decisione motivata. L’ordine grafico non descrive una gerarchia di attendibilità e non richiede che ogni campo abbia sempre lo stesso contenuto. Per esempio, il confronto con VRA o VRB appartiene al secondo quesito e non deve essere inventato quando non pertinente. Per i dati utilizzati è utile mantenere il riferimento al documento di origine, alla data e alle condizioni rappresentate. Questi campi sono una proposta di tracciabilità, non un elenco esaustivo di allegati al DVR.</a:t>
            </a:r>
          </a:p>
          <a:p>
            <a:endParaRPr/>
          </a:p>
          <a:p>
            <a:r>
              <a:t>PRECISAZIONE METODOLOGICA</a:t>
            </a:r>
          </a:p>
          <a:p>
            <a:r>
              <a:t>Non sostituire un’incertezza con uno spazio lasciato vuoto o con una risposta positiva predefinita. Esplicitare che cosa è stato osservato, che cosa è assunto e che cosa necessita di approfondimento. Il riesame in caso di modifica è richiamato nel diagramma; i possibili cambiamenti a processi, sostanze, mansioni o riscontri sono esempi organizzativi dell’autore. Non attribuire alla pubblicazione una periodicità fissa che questo modulo non ricostruisce.</a:t>
            </a:r>
          </a:p>
          <a:p>
            <a:endParaRPr/>
          </a:p>
          <a:p>
            <a:r>
              <a:t>MESSAGGIO E RACCORDO</a:t>
            </a:r>
          </a:p>
          <a:p>
            <a:r>
              <a:t>La qualità della conclusione dipende anche dalla possibilità di ricostruirne le ragioni. La mappa finale unisce perimetro, due domande, ramo verde e prosecuzione, mantenendo visibile il rapporto tra decisione e condizioni valutate.</a:t>
            </a:r>
          </a:p>
          <a:p>
            <a:endParaRPr/>
          </a:p>
          <a:p>
            <a:r>
              <a:t>FONTI E PERIMETRO</a:t>
            </a:r>
          </a:p>
          <a:p>
            <a:r>
              <a:t>Proposta organizzativa originale [D], collegata alla ragionevole certezza e al riesame richiamati in [I1], pp. 3–4.</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06 | SLIDE 10</a:t>
            </a:r>
          </a:p>
          <a:p>
            <a:r>
              <a:t>La mappa del percorso preliminare</a:t>
            </a:r>
          </a:p>
          <a:p>
            <a:endParaRPr/>
          </a:p>
          <a:p>
            <a:r>
              <a:t>OBIETTIVO DIDATTICO</a:t>
            </a:r>
          </a:p>
          <a:p>
            <a:r>
              <a:t>Ricostruire l’intero tratto preliminare attraverso una lettura guidata, senza proporre test o verifiche. Preparare il passaggio ai casi A e B mantenendo distinti l’accesso al percorso e l’esito della valutazione sulle soglie.</a:t>
            </a:r>
          </a:p>
          <a:p>
            <a:endParaRPr/>
          </a:p>
          <a:p>
            <a:r>
              <a:t>SPIEGAZIONE DA SVILUPPARE</a:t>
            </a:r>
          </a:p>
          <a:p>
            <a:r>
              <a:t>La sequenza comincia dal campo di applicazione: singola sostanza reprotossica di categoria 1A o 1B, non cancerogena e non mutagena. Si valuta poi se l’esposizione sia escludibile con ragionevole certezza. Il sì raggiunge l’esito favorevole; il no conduce al confronto con il riferimento della popolazione generale. Quest’ultimo deve esistere e risultare pertinente, con esposizione non superiore al valore. Anche questo sì raggiunge il ramo verde. In assenza delle condizioni per concludere favorevolmente, si procede alle verifiche dell’Allegato XLIII e agli ulteriori rami pertinenti. Le lacune conoscitive non diventano esiti positivi: restano da approfondire e dichiarare.</a:t>
            </a:r>
          </a:p>
          <a:p>
            <a:endParaRPr/>
          </a:p>
          <a:p>
            <a:r>
              <a:t>LETTURA DELLA MAPPA</a:t>
            </a:r>
          </a:p>
          <a:p>
            <a:r>
              <a:t>Seguire il percorso dall’alto verso il basso e fermarsi sui due sì laterali, entrambi rivolti allo stesso riquadro verde. Il pannello di arrivo riunisce la conclusione circoscritta, la non attivazione di sorveglianza e registro per il rischio esaminato, le misure degli articoli 237, 238 e 239 e il riesame in caso di modifiche. Il rinvio A–D è un blocco di prosecuzione, non una decisione unica. Non usarlo come sostituto delle domande successive della Figura 1.</a:t>
            </a:r>
          </a:p>
          <a:p>
            <a:endParaRPr/>
          </a:p>
          <a:p>
            <a:r>
              <a:t>PRECISAZIONE METODOLOGICA</a:t>
            </a:r>
          </a:p>
          <a:p>
            <a:r>
              <a:t>La fascia finale conserva la necessità della valutazione degli altri effetti chimici pertinenti. Ricordare inoltre che le multi-esposizioni e l’eventuale contemporanea cancerogenicità o mutagenicità richiedono ulteriori considerazioni, già esplicitate nel perimetro. La mappa non fornisce soglie numeriche, criteri di campionamento completi o un’autocertificazione di assenza di rischio. Le forme modificabili possono essere adattate graficamente, ma non devono cambiare l’ordine logico o la destinazione delle frecce.</a:t>
            </a:r>
          </a:p>
          <a:p>
            <a:endParaRPr/>
          </a:p>
          <a:p>
            <a:r>
              <a:t>MESSAGGIO E RACCORDO</a:t>
            </a:r>
          </a:p>
          <a:p>
            <a:r>
              <a:t>Il percorso preliminare chiarisce se sia sostenibile la conclusione sull’origine occupazionale del rischio; non determina ancora il tipo di soglia. Il Modulo 07 approfondirà i casi A e B, con le rispettive condizioni di accesso e conseguenze gestionali.</a:t>
            </a:r>
          </a:p>
          <a:p>
            <a:endParaRPr/>
          </a:p>
          <a:p>
            <a:r>
              <a:t>FONTI E PERIMETRO</a:t>
            </a:r>
          </a:p>
          <a:p>
            <a:r>
              <a:t>[I1], pp. 2–4 e Figura 1. Mappa originale di sintesi; non riproduce i rami A–D per esteso.</a:t>
            </a:r>
          </a:p>
          <a:p>
            <a:endParaRPr/>
          </a:p>
          <a:p>
            <a:r>
              <a:t>[I1] INAIL–DIMEILA (2026). Sostanze tossiche per la riproduzione: diagramma decisionale per la valutazione e gestione del rischio per la salute riproduttiva.</a:t>
            </a:r>
          </a:p>
          <a:p>
            <a:r>
              <a:t>ISBN 979-12-5758-021-6. Fact sheet di quattro pagine fornito dall’utente. Fonte metodologica principale: pp. 2–4 e Figura 1 a p. 3. Riscontro sul PDF istituzionale del 23 ottobre 2026.</a:t>
            </a:r>
          </a:p>
          <a:p>
            <a:r>
              <a:t>https://www.inail.it/content/dam/inail-hub-site/documenti/catalogo-generale/2026/10/Def_Factsheet_DIMEILA_Sostanze%20tossiche%20per%20la%20riproduzione%20diagramma%20decisionale-web.pdf</a:t>
            </a:r>
          </a:p>
          <a:p>
            <a:endParaRPr/>
          </a:p>
          <a:p>
            <a:r>
              <a:t>[D] Elaborazione didattica e proposta operativa originale.</a:t>
            </a:r>
          </a:p>
          <a:p>
            <a:r>
              <a:t>Le mappe delle fasi di lavoro, i campi documentali e le cautele di lettura rendono esplicito il ragionamento. Non sono moduli INAIL, elenchi normativi esaustivi, criteri quantitativi di esclusione o nuove prescrizioni.</a:t>
            </a:r>
          </a:p>
          <a:p>
            <a:endParaRPr/>
          </a:p>
          <a:p>
            <a:r>
              <a:t>Elaborazione didattica indipendente basata sul fact sheet INAIL 2026 fornito dall’utente. Non è una pubblicazione ufficiale INAIL né una valutazione aziendale. I contenuti della fonte sono distinti dalle proposte didattiche [D] e dalle integrazioni normative [N1–N2]. Le conclusioni riguardano la sostanza e le condizioni esaminate; non autorizzano la disattivazione indiscriminata di altri obblighi. Nessuna soglia numerica, nessun automatismo di conformità. Verificare la normativa e la documentazione applicabili prima dell’uso professionale: i riscontri citati non costituiscono una ricognizione integrale del diritto vigente. Riferimento editoriale: 23 ottobre 2026. Nessun quiz, test, verifica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01</a:t>
            </a:r>
          </a:p>
          <a:p>
            <a:r>
              <a:t>Caso A e Caso B: due percorsi, una gerarchia preventiva</a:t>
            </a:r>
          </a:p>
          <a:p>
            <a:endParaRPr/>
          </a:p>
          <a:p>
            <a:r>
              <a:t>OBIETTIVO DIDATTICO</a:t>
            </a:r>
          </a:p>
          <a:p>
            <a:r>
              <a:t>Collocare i casi A e B dopo il percorso preliminare del Modulo 06 e riconoscere il diverso significato gestionale delle due identificazioni. La distinzione non riguarda due livelli di gravità assegnati con un punteggio, ma due condizioni previste dalla procedura.</a:t>
            </a:r>
          </a:p>
          <a:p>
            <a:endParaRPr/>
          </a:p>
          <a:p>
            <a:r>
              <a:t>SPIEGAZIONE DA SVILUPPARE</a:t>
            </a:r>
          </a:p>
          <a:p>
            <a:r>
              <a:t>Il fact sheet considera singole sostanze reprotossiche di categoria 1A o 1B, non cancerogene e non mutagene. Prima di arrivare alle soglie, la Figura 1 verifica se sia possibile escludere l’esposizione e, successivamente, se esista un riferimento per la popolazione generale rispetto al quale l’esposizione sia non superiore. Entrambe le risposte positive iniziali conducono al ramo verde. Quando non si conclude in quel ramo, si controlla se la sostanza sia identificata nell’Allegato XLIII come priva di soglia; solo dopo una risposta negativa si verifica l’identificazione con valore soglia. Questo ordine impedisce di trasformare l’incertezza in una classificazione arbitraria. Per entrambi i casi restano prioritari sostituzione e sistema chiuso, nelle condizioni descritte dall’articolo 235. La differenza si manifesta nel criterio di riduzione e nella successiva valutazione, non nell’abbandono della prevenzione.</a:t>
            </a:r>
          </a:p>
          <a:p>
            <a:endParaRPr/>
          </a:p>
          <a:p>
            <a:r>
              <a:t>LETTURA DELLA VISUALIZZAZIONE</a:t>
            </a:r>
          </a:p>
          <a:p>
            <a:r>
              <a:t>Il fascicolo centrale rappresenta la colonna Osservazioni dell’Allegato XLIII. Le due diramazioni colorate introducono i casi A e B senza attribuirli a sostanze reali. Le parole identificare, ridurre e documentare organizzano la spiegazione; non sono una nuova procedura prescritta da INAIL.</a:t>
            </a:r>
          </a:p>
          <a:p>
            <a:endParaRPr/>
          </a:p>
          <a:p>
            <a:r>
              <a:t>PRECISAZIONE METODOLOGICA</a:t>
            </a:r>
          </a:p>
          <a:p>
            <a:r>
              <a:t>Il modulo non sostituisce la consultazione dell’allegato applicabile. La pubblicazione descrive anche la situazione delle notazioni al momento della propria redazione: i suoi rami non devono essere letti come conferma che una specifica notazione sia oggi presente. Gli approfondimenti normativi sono identificati separatamente nelle fonti.</a:t>
            </a:r>
          </a:p>
          <a:p>
            <a:endParaRPr/>
          </a:p>
          <a:p>
            <a:r>
              <a:t>MESSAGGIO E RACCORDO</a:t>
            </a:r>
          </a:p>
          <a:p>
            <a:r>
              <a:t>Il ramo va motivato prima di applicarne le conseguenze. La slide successiva chiarisce perché priva di soglia non significa semplicemente soglia non trovata.</a:t>
            </a:r>
          </a:p>
          <a:p>
            <a:endParaRPr/>
          </a:p>
          <a:p>
            <a:r>
              <a:t>FONTI E PERIMETRO</a:t>
            </a:r>
          </a:p>
          <a:p>
            <a:r>
              <a:t>[I1], pp. 1–3 e Figura 1; [N1], artt. 9–10. Architettura visuale originale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[N1] D.Lgs. 4 settembre 2024, n. 135, articoli 9 e 10. Gazzetta Ufficiale, Serie generale n. 226 del 26 settembre 2024, pp. 2–3. Riscontro delle modifiche agli artt. 234 e 235 del D.Lgs. 81/2008. Integrazione normativa distinta dal fact sheet.</a:t>
            </a:r>
          </a:p>
          <a:p>
            <a:r>
              <a:t>https://www.gazzettaufficiale.it/eli/id/2024/09/26/24G00153/sg</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02</a:t>
            </a:r>
          </a:p>
          <a:p>
            <a:r>
              <a:t>Caso A: “priva di soglia” è un’identificazione precisa</a:t>
            </a:r>
          </a:p>
          <a:p>
            <a:endParaRPr/>
          </a:p>
          <a:p>
            <a:r>
              <a:t>OBIETTIVO DIDATTICO</a:t>
            </a:r>
          </a:p>
          <a:p>
            <a:r>
              <a:t>Distinguere l’assenza di un livello di esposizione sicuro dall’assenza di informazioni disponibili e collegare questa distinzione al punto di ingresso del Caso A. Il docente deve conservare entrambi gli elementi della definizione.</a:t>
            </a:r>
          </a:p>
          <a:p>
            <a:endParaRPr/>
          </a:p>
          <a:p>
            <a:r>
              <a:t>SPIEGAZIONE DA SVILUPPARE</a:t>
            </a:r>
          </a:p>
          <a:p>
            <a:r>
              <a:t>L’articolo 234, come richiamato nel fact sheet, definisce la sostanza reprotossica priva di soglia attraverso due elementi: non esiste un livello di esposizione sicuro per la salute dei lavoratori e la sostanza è identificata come tale nella colonna Osservazioni dell’Allegato XLIII. La domanda della Figura 1 riprende proprio quest’ultimo elemento per indirizzare al Caso A. Non basta quindi che una scheda di dati di sicurezza non riporti un DNEL, che un dato sia difficile da reperire o che sia presente un VLEP. Sono condizioni differenti, da non sovrapporre. Nel Caso A il diagramma precisa che non si può escludere un effetto avverso per la salute riproduttiva; da questa premessa discendono le indicazioni gestionali illustrate nelle slide successive.</a:t>
            </a:r>
          </a:p>
          <a:p>
            <a:endParaRPr/>
          </a:p>
          <a:p>
            <a:r>
              <a:t>LETTURA DELLA VISUALIZZAZIONE</a:t>
            </a:r>
          </a:p>
          <a:p>
            <a:r>
              <a:t>Il documento stilizzato evidenzia la colonna Osservazioni, mentre le due schede laterali distinguono definizione e conseguenza. Il riquadro non riproduce una riga reale dell’allegato: è un facsimile concettuale, privo di nome chimico e di valore numerico. Il contrasto in basso tra soglia non nota e assenza di soglia serve a evitare un errore di lettura.</a:t>
            </a:r>
          </a:p>
          <a:p>
            <a:endParaRPr/>
          </a:p>
          <a:p>
            <a:r>
              <a:t>PRECISAZIONE METODOLOGICA</a:t>
            </a:r>
          </a:p>
          <a:p>
            <a:r>
              <a:t>A pagina 2 la fonte segnala che, alla propria redazione, l’Allegato XLIII non riportava riferimenti alle soglie. Questa informazione va attribuita alla fonte e al suo contesto temporale, senza convertirla in un’affermazione sull’assetto normativo successivo. Per assegnare un caso aziendale occorre verificare la versione applicabile. In mancanza dell’identificazione richiesta non si forza il Caso A: si prosegue nelle domande dello schema.</a:t>
            </a:r>
          </a:p>
          <a:p>
            <a:endParaRPr/>
          </a:p>
          <a:p>
            <a:r>
              <a:t>MESSAGGIO E RACCORDO</a:t>
            </a:r>
          </a:p>
          <a:p>
            <a:r>
              <a:t>La mancanza di un dato non produce da sola una notazione normativa. Identificato correttamente il Caso A, il passaggio seguente riguarda il livello di riduzione dell’esposizione richiesto.</a:t>
            </a:r>
          </a:p>
          <a:p>
            <a:endParaRPr/>
          </a:p>
          <a:p>
            <a:r>
              <a:t>FONTI E PERIMETRO</a:t>
            </a:r>
          </a:p>
          <a:p>
            <a:r>
              <a:t>[I1], p. 1, p. 2 e Figura 1 a p. 3; [N1], art. 9. Facsimile concettuale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[N1] D.Lgs. 4 settembre 2024, n. 135, articoli 9 e 10. Gazzetta Ufficiale, Serie generale n. 226 del 26 settembre 2024, pp. 2–3. Riscontro delle modifiche agli artt. 234 e 235 del D.Lgs. 81/2008. Integrazione normativa distinta dal fact sheet.</a:t>
            </a:r>
          </a:p>
          <a:p>
            <a:r>
              <a:t>https://www.gazzettaufficiale.it/eli/id/2024/09/26/24G00153/sg</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03</a:t>
            </a:r>
          </a:p>
          <a:p>
            <a:r>
              <a:t>Caso A: ridurre al livello tecnicamente più basso possibile</a:t>
            </a:r>
          </a:p>
          <a:p>
            <a:endParaRPr/>
          </a:p>
          <a:p>
            <a:r>
              <a:t>OBIETTIVO DIDATTICO</a:t>
            </a:r>
          </a:p>
          <a:p>
            <a:r>
              <a:t>Spiegare la gerarchia preventiva del Caso A e impedire che il solo rispetto di un limite sia presentato come conclusione sufficiente della gestione. Distinguere l’obiettivo tecnico di riduzione dal confronto con il VLEP.</a:t>
            </a:r>
          </a:p>
          <a:p>
            <a:endParaRPr/>
          </a:p>
          <a:p>
            <a:r>
              <a:t>SPIEGAZIONE DA SVILUPPARE</a:t>
            </a:r>
          </a:p>
          <a:p>
            <a:r>
              <a:t>Il fact sheet richiama anzitutto l’estensione ai reprotossici delle previsioni sulla sostituzione e sul sistema chiuso. Il datore di lavoro evita o riduce l’utilizzazione, in particolare ricorrendo alla sostituzione se tecnicamente possibile; quando essa non è tecnicamente possibile, si considera il sistema chiuso secondo il quadro dell’articolo 235. Per le sostanze prive di soglia, se anche il ricorso al sistema chiuso non è tecnicamente possibile, il comma 3 richiede di ridurre l’esposizione al più basso valore tecnicamente possibile. La Figura 1 associa a questo obiettivo il confronto con il VLEP dell’Allegato XLIII. Il comma 3-quater mantiene il divieto di superare il limite. I due piani non sono alternativi: stare sotto il VLEP non sostituisce la ricerca della riduzione tecnicamente conseguibile e non dimostra l’assenza di effetti riproduttivi.</a:t>
            </a:r>
          </a:p>
          <a:p>
            <a:endParaRPr/>
          </a:p>
          <a:p>
            <a:r>
              <a:t>LETTURA DELLA VISUALIZZAZIONE</a:t>
            </a:r>
          </a:p>
          <a:p>
            <a:r>
              <a:t>Le tre tappe superiori mostrano l’ordine delle misure; le frecce sono condizionate dalla possibilità tecnica. L’impianto è un’illustrazione concettuale di contenimento, non una soluzione progettuale pronta all’uso. La fascia inferiore tiene il VLEP distinto dall’obiettivo di riduzione, così che il docente possa indicare entrambi senza confonderli.</a:t>
            </a:r>
          </a:p>
          <a:p>
            <a:endParaRPr/>
          </a:p>
          <a:p>
            <a:r>
              <a:t>PRECISAZIONE METODOLOGICA</a:t>
            </a:r>
          </a:p>
          <a:p>
            <a:r>
              <a:t>La fonte non fornisce una percentuale universale del VLEP da usare come obiettivo tecnico, né una formula che traduca automaticamente le misure in un livello accettabile. Non introdurre quindi soglie convenzionali arbitrarie. Le scelte concrete richiedono conoscenza delle lavorazioni e competenze specialistiche. Il rinvio al fact sheet e al testo normativo non equivale a certificare la conformità di un impianto rappresentato.</a:t>
            </a:r>
          </a:p>
          <a:p>
            <a:endParaRPr/>
          </a:p>
          <a:p>
            <a:r>
              <a:t>MESSAGGIO E RACCORDO</a:t>
            </a:r>
          </a:p>
          <a:p>
            <a:r>
              <a:t>Per il Caso A riduzione tecnica e rispetto del limite devono coesistere. La slide successiva completa il ramo con sorveglianza sanitaria e registro degli esposti.</a:t>
            </a:r>
          </a:p>
          <a:p>
            <a:endParaRPr/>
          </a:p>
          <a:p>
            <a:r>
              <a:t>FONTI E PERIMETRO</a:t>
            </a:r>
          </a:p>
          <a:p>
            <a:r>
              <a:t>[I1], pp. 1–3; [N1], art. 10. Illustrazione tecnica e sequenza grafica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[N1] D.Lgs. 4 settembre 2024, n. 135, articoli 9 e 10. Gazzetta Ufficiale, Serie generale n. 226 del 26 settembre 2024, pp. 2–3. Riscontro delle modifiche agli artt. 234 e 235 del D.Lgs. 81/2008. Integrazione normativa distinta dal fact sheet.</a:t>
            </a:r>
          </a:p>
          <a:p>
            <a:r>
              <a:t>https://www.gazzettaufficiale.it/eli/id/2024/09/26/24G00153/sg</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04</a:t>
            </a:r>
          </a:p>
          <a:p>
            <a:r>
              <a:t>Caso A: sorveglianza sanitaria e registro CMR</a:t>
            </a:r>
          </a:p>
          <a:p>
            <a:endParaRPr/>
          </a:p>
          <a:p>
            <a:r>
              <a:t>OBIETTIVO DIDATTICO</a:t>
            </a:r>
          </a:p>
          <a:p>
            <a:r>
              <a:t>Collegare l’esito del Caso A alla tutela sanitaria e alla registrazione senza confondere il registro con una raccolta di diagnosi. Mantenere visibile la differenza rispetto alla formulazione eventuale usata dalla fonte per il Caso B.</a:t>
            </a:r>
          </a:p>
          <a:p>
            <a:endParaRPr/>
          </a:p>
          <a:p>
            <a:r>
              <a:t>SPIEGAZIONE DA SVILUPPARE</a:t>
            </a:r>
          </a:p>
          <a:p>
            <a:r>
              <a:t>Nel ramo A del diagramma INAIL sono riportati l’abbassamento tecnico dell’esposizione, il confronto con il VLEP e l’attivazione della sorveglianza sanitaria e del registro CMR. Questi elementi compongono un unico esito gestionale. Come integrazione normativa separata, le note al D.Lgs. 135/2024 riportano l’articolo 242, secondo cui i lavoratori per i quali la valutazione ha evidenziato un rischio per la salute sono sottoposti a sorveglianza sanitaria. L’articolo 243 collega a tali lavoratori l’iscrizione nel registro. Nel registro sono indicati l’attività svolta, l’agente o la sostanza utilizzati e, ove noto, il valore di esposizione. Il datore di lavoro lo istituisce e aggiorna, curandone la tenuta per il tramite del medico competente. La cartella sanitaria e di rischio costituisce un documento distinto, affidato al medico competente. Non presentare quindi il registro come elenco di patologie riproduttive.</a:t>
            </a:r>
          </a:p>
          <a:p>
            <a:endParaRPr/>
          </a:p>
          <a:p>
            <a:r>
              <a:t>LETTURA DELLA VISUALIZZAZIONE</a:t>
            </a:r>
          </a:p>
          <a:p>
            <a:r>
              <a:t>Il percorso procede dalla valutazione alle due azioni rappresentate in parallelo. Le icone del controllo sanitario e del fascicolo di esposizione hanno funzioni diverse. Il richiamo normativo inferiore è dichiarato come integrazione: non è una citazione aggiunta alla Figura 1 originale.</a:t>
            </a:r>
          </a:p>
          <a:p>
            <a:endParaRPr/>
          </a:p>
          <a:p>
            <a:r>
              <a:t>PRECISAZIONE METODOLOGICA</a:t>
            </a:r>
          </a:p>
          <a:p>
            <a:r>
              <a:t>Il fact sheet non stabilisce un protocollo clinico universale, esami specifici o una periodicità valida per ogni sostanza. Il modulo non li inventa e non assume la presenza di un danno già manifesto come condizione per attivare la tutela. La sorveglianza non autorizza a rinunciare alla sostituzione, al contenimento o alla riduzione tecnica; queste misure restano parte della gestione.</a:t>
            </a:r>
          </a:p>
          <a:p>
            <a:endParaRPr/>
          </a:p>
          <a:p>
            <a:r>
              <a:t>MESSAGGIO E RACCORDO</a:t>
            </a:r>
          </a:p>
          <a:p>
            <a:r>
              <a:t>Nel Caso A il diagramma non usa la parola eventuale. La mappa successiva riunisce le condizioni di ingresso e le azioni, mantenendo distinti i ruoli dei singoli elementi.</a:t>
            </a:r>
          </a:p>
          <a:p>
            <a:endParaRPr/>
          </a:p>
          <a:p>
            <a:r>
              <a:t>FONTI E PERIMETRO</a:t>
            </a:r>
          </a:p>
          <a:p>
            <a:r>
              <a:t>[I1], Figura 1 a p. 3; integrazione [N2], note agli artt. 16–17, p. 19 della G.U.</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[N2] D.Lgs. 135/2024: note agli articoli 16 e 17. Gazzetta Ufficiale n. 226/2024, p. 19: artt. 242 e 243 del D.Lgs. 81/2008 riportati nelle note al decreto. Usati per il raccordo tra valutazione, sorveglianza sanitaria e registro.</a:t>
            </a:r>
          </a:p>
          <a:p>
            <a:r>
              <a:t>https://www.gazzettaufficiale.it/eli/gu/2024/09/26/226/sg/pdf#page=23</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05</a:t>
            </a:r>
          </a:p>
          <a:p>
            <a:r>
              <a:t>Caso A: la mappa delle decisioni e delle azioni</a:t>
            </a:r>
          </a:p>
          <a:p>
            <a:endParaRPr/>
          </a:p>
          <a:p>
            <a:r>
              <a:t>OBIETTIVO DIDATTICO</a:t>
            </a:r>
          </a:p>
          <a:p>
            <a:r>
              <a:t>Ricostruire il Caso A come sequenza logica completa, dal punto di ingresso fino al riesame. La slide serve alla spiegazione del docente e alla sintesi del ramo, senza proporre esercizi o domande di verifica.</a:t>
            </a:r>
          </a:p>
          <a:p>
            <a:endParaRPr/>
          </a:p>
          <a:p>
            <a:r>
              <a:t>SPIEGAZIONE DA SVILUPPARE</a:t>
            </a:r>
          </a:p>
          <a:p>
            <a:r>
              <a:t>La mappa parte dal tratto successivo alle verifiche preliminari sull’esposizione. Si è nel campo delle sostanze considerate dal fact sheet e si è verificata l’identificazione nell’Allegato XLIII come priva di soglia. Il Caso A non permette di escludere un effetto avverso per la salute riproduttiva. Da qui si dispongono tre azioni concomitanti: ridurre l’esposizione al livello tecnicamente più basso possibile nel quadro della gerarchia preventiva, confrontare l’esposizione con il VLEP e attivare sorveglianza sanitaria e registro CMR. La disposizione in colonne non rappresenta tre opzioni tra cui scegliere. Il docente deve esplicitare che il rispetto di una colonna non elimina le altre. Il richiamo all’articolo 235 mantiene sullo sfondo le priorità di sostituzione e sistema chiuso, già spiegate.</a:t>
            </a:r>
          </a:p>
          <a:p>
            <a:endParaRPr/>
          </a:p>
          <a:p>
            <a:r>
              <a:t>LETTURA DELLA VISUALIZZAZIONE</a:t>
            </a:r>
          </a:p>
          <a:p>
            <a:r>
              <a:t>Leggere la mappa dall’alto verso il basso: ingresso, significato dell’identificazione, pacchetto delle azioni e condizioni trasversali. Le connessioni orizzontali affiancano gli obblighi e non costituiscono un bivio sì/no. La cornice rossa identifica soltanto il Caso A; il colore non aggiunge un indice quantitativo di rischio.</a:t>
            </a:r>
          </a:p>
          <a:p>
            <a:endParaRPr/>
          </a:p>
          <a:p>
            <a:r>
              <a:t>PRECISAZIONE METODOLOGICA</a:t>
            </a:r>
          </a:p>
          <a:p>
            <a:r>
              <a:t>La nota comune della Figura 1 richiede in ogni caso la valutazione del rischio chimico del Capo I per eventuali altri effetti non cancerogeni e non mutageni e la rivalutazione in caso di modifiche. Le conclusioni del fact sheet richiamano anche la rivalutazione periodica. La mappa non esaurisce quindi la gestione aziendale, non copre da sola esposizioni multiple e non attribuisce valori numerici a sostanze reali. Il criterio sanitario non deve essere trasformato in una diagnosi individuale.</a:t>
            </a:r>
          </a:p>
          <a:p>
            <a:endParaRPr/>
          </a:p>
          <a:p>
            <a:r>
              <a:t>MESSAGGIO E RACCORDO</a:t>
            </a:r>
          </a:p>
          <a:p>
            <a:r>
              <a:t>L’esito A è un insieme di misure coordinate, non un semplice confronto numerico. La presentazione passa ora al controllo successivo: l’eventuale identificazione della sostanza con valore soglia.</a:t>
            </a:r>
          </a:p>
          <a:p>
            <a:endParaRPr/>
          </a:p>
          <a:p>
            <a:r>
              <a:t>FONTI E PERIMETRO</a:t>
            </a:r>
          </a:p>
          <a:p>
            <a:r>
              <a:t>[I1], pp. 1–3 e Figura 1; sintesi grafica originale del solo ramo A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06</a:t>
            </a:r>
          </a:p>
          <a:p>
            <a:r>
              <a:t>Caso B: il “no” al Caso A apre una nuova verifica</a:t>
            </a:r>
          </a:p>
          <a:p>
            <a:endParaRPr/>
          </a:p>
          <a:p>
            <a:r>
              <a:t>OBIETTIVO DIDATTICO</a:t>
            </a:r>
          </a:p>
          <a:p>
            <a:r>
              <a:t>Seguire correttamente il passaggio dal controllo della notazione priva di soglia a quello della notazione con valore soglia. Evitare che una risposta negativa venga interpretata come un’esclusione del rischio.</a:t>
            </a:r>
          </a:p>
          <a:p>
            <a:endParaRPr/>
          </a:p>
          <a:p>
            <a:r>
              <a:t>SPIEGAZIONE DA SVILUPPARE</a:t>
            </a:r>
          </a:p>
          <a:p>
            <a:r>
              <a:t>La Figura 1 pone due domande consecutive sulla colonna Osservazioni dell’Allegato XLIII. La prima riguarda l’identificazione come priva di valore soglia; la seconda, raggiunta in caso di risposta negativa, riguarda l’identificazione con valore soglia. Solo il sì a questa seconda domanda conduce al Caso B. Una risposta negativa a entrambe porta invece alle verifiche successive, che considerano una restrizione REACH con DNEL protettivo per la tossicità riproduttiva e, in alternativa, la valutazione caso per caso. La sequenza non permette di ricavare il Caso B per esclusione del Caso A. Non permette neppure di interpretare il mancato accesso ad A e B come assenza di pericolo o come uscita dagli obblighi di valutazione.</a:t>
            </a:r>
          </a:p>
          <a:p>
            <a:endParaRPr/>
          </a:p>
          <a:p>
            <a:r>
              <a:t>LETTURA DELLA VISUALIZZAZIONE</a:t>
            </a:r>
          </a:p>
          <a:p>
            <a:r>
              <a:t>La parte alta richiama il no alla prima notazione. Il nodo centrale mostra la nuova verifica e conserva due uscite esplicite: sì verso il Caso B, no verso i casi C e D. Il riquadro azzurro descrive l’esistenza della soglia per la salute riproduttiva; il riquadro ambra segnala una prosecuzione del percorso, non un esito finale.</a:t>
            </a:r>
          </a:p>
          <a:p>
            <a:endParaRPr/>
          </a:p>
          <a:p>
            <a:r>
              <a:t>PRECISAZIONE METODOLOGICA</a:t>
            </a:r>
          </a:p>
          <a:p>
            <a:r>
              <a:t>La presenza di un VLEP, di un DNEL o di una valutazione scientifica non deve essere inserita al posto della specifica domanda sulla notazione. Questi elementi hanno funzioni proprie e, nel procedimento INAIL, possono diventare rilevanti in altri passaggi. La mappa descrive una parte della Figura 1, non l’intero algoritmo: le due domande preliminari sull’esposizione sono già state trattate nel Modulo 06 e non vengono annullate.</a:t>
            </a:r>
          </a:p>
          <a:p>
            <a:endParaRPr/>
          </a:p>
          <a:p>
            <a:r>
              <a:t>MESSAGGIO E RACCORDO</a:t>
            </a:r>
          </a:p>
          <a:p>
            <a:r>
              <a:t>Un no conserva la necessità di continuare il ragionamento. Per il sì che conduce al Caso B, la slide seguente distingue l’identificazione normativa dal dato concretamente utilizzato per valutare il rischio.</a:t>
            </a:r>
          </a:p>
          <a:p>
            <a:endParaRPr/>
          </a:p>
          <a:p>
            <a:r>
              <a:t>FONTI E PERIMETRO</a:t>
            </a:r>
          </a:p>
          <a:p>
            <a:r>
              <a:t>[I1], pp. 2–3 e Figura 1. Rappresentazione originale del tratto A→B→C/D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07</a:t>
            </a:r>
          </a:p>
          <a:p>
            <a:r>
              <a:t>Caso B: identificare la soglia e qualificarne l’uso</a:t>
            </a:r>
          </a:p>
          <a:p>
            <a:endParaRPr/>
          </a:p>
          <a:p>
            <a:r>
              <a:t>OBIETTIVO DIDATTICO</a:t>
            </a:r>
          </a:p>
          <a:p>
            <a:r>
              <a:t>Distinguere il riconoscimento del Caso B dalla successiva qualificazione del valore utilizzato. Non ridurre il percorso alla ricerca di un numero disponibile nella documentazione della sostanza.</a:t>
            </a:r>
          </a:p>
          <a:p>
            <a:endParaRPr/>
          </a:p>
          <a:p>
            <a:r>
              <a:t>SPIEGAZIONE DA SVILUPPARE</a:t>
            </a:r>
          </a:p>
          <a:p>
            <a:r>
              <a:t>Il Caso B riguarda la sostanza identificata nell’Allegato XLIII con la notazione con valore soglia. La definizione richiamata nel fact sheet associa questa identificazione all’esistenza di un livello di esposizione sicuro al di sotto del quale non vi sono rischi per la salute dei lavoratori. La gestione richiede però di valutare l’esposizione in rapporto alla soglia per la salute riproduttiva, considerando anche l’assorbimento dermico. Occorre quindi comprendere a quale effetto si riferisce il valore e quali condizioni ne consentano l’impiego. Il VLEP conserva la sua funzione normativa ma non deve essere assunto automaticamente come sinonimo di tale soglia. La fonte ricorda che i VLEP per i CMR sono definiti considerando dati tossicologici e altri fattori. Il solo numero di un limite non esaurisce pertanto la spiegazione del riferimento sanitario.</a:t>
            </a:r>
          </a:p>
          <a:p>
            <a:endParaRPr/>
          </a:p>
          <a:p>
            <a:r>
              <a:t>LETTURA DELLA VISUALIZZAZIONE</a:t>
            </a:r>
          </a:p>
          <a:p>
            <a:r>
              <a:t>Le tre schede rappresentano identificazione, documentazione del valore e pertinenza. È una proposta didattica per ordinare le evidenze, non un modulo obbligatorio INAIL. L’avvertenza in basso separa VLEP e soglia: le due grandezze possono avere relazioni da analizzare, ma non sono rese equivalenti dal disegno.</a:t>
            </a:r>
          </a:p>
          <a:p>
            <a:endParaRPr/>
          </a:p>
          <a:p>
            <a:r>
              <a:t>PRECISAZIONE METODOLOGICA</a:t>
            </a:r>
          </a:p>
          <a:p>
            <a:r>
              <a:t>La presenza di una soglia non cancella la gerarchia preventiva. Come riportato nel fact sheet e nel richiamo al comma 3-bis, quando non è tecnicamente possibile utilizzare o produrre in un sistema chiuso, il rischio connesso all’esposizione deve essere ridotto al minimo. La Figura 1 sintetizza il ramo come esposizione ridotta al minimo. Il docente deve mantenere la differenza terminologica tra testo normativo e sintesi metodologica, senza sostituire l’uno all’altra.</a:t>
            </a:r>
          </a:p>
          <a:p>
            <a:endParaRPr/>
          </a:p>
          <a:p>
            <a:r>
              <a:t>MESSAGGIO E RACCORDO</a:t>
            </a:r>
          </a:p>
          <a:p>
            <a:r>
              <a:t>Identificare il ramo e qualificare il riferimento sono due passaggi distinti. Il confronto va costruito su informazioni pertinenti e non su equivalenze presunte; la slide successiva visualizza i due piani della valutazione.</a:t>
            </a:r>
          </a:p>
          <a:p>
            <a:endParaRPr/>
          </a:p>
          <a:p>
            <a:r>
              <a:t>FONTI E PERIMETRO</a:t>
            </a:r>
          </a:p>
          <a:p>
            <a:r>
              <a:t>[I1], pp. 1–3; [N1], art. 9. Organizzazione delle evidenze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[N1] D.Lgs. 4 settembre 2024, n. 135, articoli 9 e 10. Gazzetta Ufficiale, Serie generale n. 226 del 26 settembre 2024, pp. 2–3. Riscontro delle modifiche agli artt. 234 e 235 del D.Lgs. 81/2008. Integrazione normativa distinta dal fact sheet.</a:t>
            </a:r>
          </a:p>
          <a:p>
            <a:r>
              <a:t>https://www.gazzettaufficiale.it/eli/id/2024/09/26/24G00153/sg</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08</a:t>
            </a:r>
          </a:p>
          <a:p>
            <a:r>
              <a:t>Caso B: due confronti, una decisione motivata</a:t>
            </a:r>
          </a:p>
          <a:p>
            <a:endParaRPr/>
          </a:p>
          <a:p>
            <a:r>
              <a:t>OBIETTIVO DIDATTICO</a:t>
            </a:r>
          </a:p>
          <a:p>
            <a:r>
              <a:t>Tenere distinti il confronto normativo con il VLEP e quello con la soglia pertinente alla salute riproduttiva. Spiegare il significato dell’eventuale attivazione sanitaria nel Caso B senza tradurlo in facoltatività.</a:t>
            </a:r>
          </a:p>
          <a:p>
            <a:endParaRPr/>
          </a:p>
          <a:p>
            <a:r>
              <a:t>SPIEGAZIONE DA SVILUPPARE</a:t>
            </a:r>
          </a:p>
          <a:p>
            <a:r>
              <a:t>Il ramo B della Figura 1 contiene quattro elementi: riduzione dell’esposizione al minimo, confronto con il VLEP, valutazione del rischio riproduttivo rispetto al valore soglia anche per la via dermica ed eventuale attivazione di sorveglianza sanitaria e registro CMR. La slide separa i due confronti perché rispondono a esigenze diverse. Il limite professionale va rispettato; la valutazione riproduttiva richiede che esposizione e soglia siano considerate nelle condizioni pertinenti. L’integrazione normativa sul comma 3-bis ricorda l’obiettivo di riduzione del rischio al minimo quando il sistema chiuso non sia tecnicamente possibile. Non è quindi corretto trasformare una misura inferiore al limite in un’autorizzazione a interrompere la prevenzione.</a:t>
            </a:r>
          </a:p>
          <a:p>
            <a:endParaRPr/>
          </a:p>
          <a:p>
            <a:r>
              <a:t>LETTURA DELLA VISUALIZZAZIONE</a:t>
            </a:r>
          </a:p>
          <a:p>
            <a:r>
              <a:t>Le due corsie confluiscono in una decisione documentata. I quattro termini popolazione, via, durata e unità sono una traccia didattica di qualificazione del confronto, coerente con le distinzioni illustrate nel Modulo 05. Non costituiscono una formula di calcolo e non introducono un rapporto numerico universale valido per tutte le sostanze.</a:t>
            </a:r>
          </a:p>
          <a:p>
            <a:endParaRPr/>
          </a:p>
          <a:p>
            <a:r>
              <a:t>PRECISAZIONE METODOLOGICA</a:t>
            </a:r>
          </a:p>
          <a:p>
            <a:r>
              <a:t>Eventuale non significa liberamente rinunciabile. Il raccordo con gli articoli 242 e 243, presentato separatamente dalla fonte INAIL, lega sorveglianza e registrazione alla valutazione e alle condizioni normative applicabili. La singola concentrazione in aria non giustifica da sola la mancata attivazione: restano da considerare la pertinenza del riferimento, le vie espositive e gli altri obblighi applicabili. Il modulo non decide protocolli clinici né conclude per una specifica azienda.</a:t>
            </a:r>
          </a:p>
          <a:p>
            <a:endParaRPr/>
          </a:p>
          <a:p>
            <a:r>
              <a:t>MESSAGGIO E RACCORDO</a:t>
            </a:r>
          </a:p>
          <a:p>
            <a:r>
              <a:t>Il Caso B richiede una valutazione, non una semplice spunta sul limite. Il punto successivo approfondisce la via dermica, espressamente richiamata nel ramo della Figura 1.</a:t>
            </a:r>
          </a:p>
          <a:p>
            <a:endParaRPr/>
          </a:p>
          <a:p>
            <a:r>
              <a:t>FONTI E PERIMETRO</a:t>
            </a:r>
          </a:p>
          <a:p>
            <a:r>
              <a:t>[I1], pp. 2–3 e Figura 1; [N1], art. 10; raccordo sanitario [N2]. Mappa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[N1] D.Lgs. 4 settembre 2024, n. 135, articoli 9 e 10. Gazzetta Ufficiale, Serie generale n. 226 del 26 settembre 2024, pp. 2–3. Riscontro delle modifiche agli artt. 234 e 235 del D.Lgs. 81/2008. Integrazione normativa distinta dal fact sheet.</a:t>
            </a:r>
          </a:p>
          <a:p>
            <a:r>
              <a:t>https://www.gazzettaufficiale.it/eli/id/2024/09/26/24G00153/sg</a:t>
            </a:r>
          </a:p>
          <a:p>
            <a:endParaRPr/>
          </a:p>
          <a:p>
            <a:r>
              <a:t>[N2] D.Lgs. 135/2024: note agli articoli 16 e 17. Gazzetta Ufficiale n. 226/2024, p. 19: artt. 242 e 243 del D.Lgs. 81/2008 riportati nelle note al decreto. Usati per il raccordo tra valutazione, sorveglianza sanitaria e registro.</a:t>
            </a:r>
          </a:p>
          <a:p>
            <a:r>
              <a:t>https://www.gazzettaufficiale.it/eli/gu/2024/09/26/226/sg/pdf#page=23</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09</a:t>
            </a:r>
          </a:p>
          <a:p>
            <a:r>
              <a:t>Caso B: la via dermica fa parte della valutazione</a:t>
            </a:r>
          </a:p>
          <a:p>
            <a:endParaRPr/>
          </a:p>
          <a:p>
            <a:r>
              <a:t>OBIETTIVO DIDATTICO</a:t>
            </a:r>
          </a:p>
          <a:p>
            <a:r>
              <a:t>Rendere visibile l’assorbimento cutaneo nel ragionamento valutativo, senza costruire un modello quantitativo non contenuto nella fonte. Mostrare perché la rappresentazione dell’esposizione non può essere limitata alla sola inalazione.</a:t>
            </a:r>
          </a:p>
          <a:p>
            <a:endParaRPr/>
          </a:p>
          <a:p>
            <a:r>
              <a:t>SPIEGAZIONE DA SVILUPPARE</a:t>
            </a:r>
          </a:p>
          <a:p>
            <a:r>
              <a:t>Il fact sheet sottolinea che per molte sostanze reprotossiche l’esposizione dermica è una via importante di assorbimento e che la soglia dovrebbe tener conto anche di questa modalità espositiva. Nel Caso B la Figura 1 ripete esplicitamente tale indicazione, richiamando la notazione cute nell’Allegato XLIII. Il docente deve perciò distinguere la concentrazione misurata nell’aria dalla descrizione complessiva dell’esposizione del lavoratore. Un dato inalatorio favorevole non rappresenta automaticamente il contributo della via cutanea. L’esame delle lavorazioni e delle modalità di contatto serve a individuare quali elementi debbano entrare nella valutazione specialistica. La fonte non offre una procedura universale per trasformare ogni contatto cutaneo in una dose interna.</a:t>
            </a:r>
          </a:p>
          <a:p>
            <a:endParaRPr/>
          </a:p>
          <a:p>
            <a:r>
              <a:t>LETTURA DELLA VISUALIZZAZIONE</a:t>
            </a:r>
          </a:p>
          <a:p>
            <a:r>
              <a:t>Le due vie grafiche convergono verso un riquadro denominato esposizione da valutare. La sezione della cute è schematica: le gocce indicano un possibile contatto e la freccia un possibile assorbimento, non un passaggio inevitabile né una velocità misurata. Il disegno non è un modello anatomico in scala. I richiami a superfici e attività sono esempi descrittivi originali per aiutare la lettura, non una checklist presente nel fact sheet.</a:t>
            </a:r>
          </a:p>
          <a:p>
            <a:endParaRPr/>
          </a:p>
          <a:p>
            <a:r>
              <a:t>PRECISAZIONE METODOLOGICA</a:t>
            </a:r>
          </a:p>
          <a:p>
            <a:r>
              <a:t>La fonte distingue unità e riferimenti per esposizione inalatoria e cutanea nel discutere i DNEL. La presenza di due vie non autorizza a sommare direttamente valori espressi in unità incompatibili, né a utilizzare un DNEL qualsiasi come soglia del Caso B. Nel presente modulo non si propongono coefficienti di assorbimento, percentuali di protezione dei guanti o equazioni dose-risposta: tali dati richiederebbero fonti e verifiche specifiche.</a:t>
            </a:r>
          </a:p>
          <a:p>
            <a:endParaRPr/>
          </a:p>
          <a:p>
            <a:r>
              <a:t>MESSAGGIO E RACCORDO</a:t>
            </a:r>
          </a:p>
          <a:p>
            <a:r>
              <a:t>Aria e cute devono rimanere visibili nello stesso ragionamento, ma con metodi e riferimenti appropriati. La mappa conclusiva confronta i due casi senza perdere le misure comuni e i limiti della procedura.</a:t>
            </a:r>
          </a:p>
          <a:p>
            <a:endParaRPr/>
          </a:p>
          <a:p>
            <a:r>
              <a:t>FONTI E PERIMETRO</a:t>
            </a:r>
          </a:p>
          <a:p>
            <a:r>
              <a:t>[I1], p. 2 e Figura 1 a p. 3. Illustrazione biologica schematica e lettura operativa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07 | SLIDE 10</a:t>
            </a:r>
          </a:p>
          <a:p>
            <a:r>
              <a:t>Caso A e Caso B: le differenze da conservare</a:t>
            </a:r>
          </a:p>
          <a:p>
            <a:endParaRPr/>
          </a:p>
          <a:p>
            <a:r>
              <a:t>OBIETTIVO DIDATTICO</a:t>
            </a:r>
          </a:p>
          <a:p>
            <a:r>
              <a:t>Concludere il modulo mantenendo affiancati condizioni di accesso, criteri di riduzione e ricadute sanitarie. La sintesi è destinata alla spiegazione e non costituisce una verifica dell’apprendimento.</a:t>
            </a:r>
          </a:p>
          <a:p>
            <a:endParaRPr/>
          </a:p>
          <a:p>
            <a:r>
              <a:t>SPIEGAZIONE DA SVILUPPARE</a:t>
            </a:r>
          </a:p>
          <a:p>
            <a:r>
              <a:t>Per il Caso A la condizione di ingresso è l’identificazione come priva di soglia nell’Allegato XLIII. Il diagramma non consente di escludere un effetto avverso riproduttivo e collega il ramo alla riduzione al livello tecnicamente più basso possibile, al confronto con il VLEP e all’attivazione di sorveglianza sanitaria e registro CMR. Per il Caso B l’ingresso richiede l’identificazione con valore soglia. Il ramo associa riduzione al minimo, confronto con il VLEP, valutazione rispetto alla soglia riproduttiva con considerazione della via dermica ed eventuale attivazione sanitaria e del registro. I due casi condividono le priorità preventive dell’articolo 235, ma non vanno resi identici nelle conseguenze. Le parole attivazione ed eventuale attivazione devono restare visivamente distinte.</a:t>
            </a:r>
          </a:p>
          <a:p>
            <a:endParaRPr/>
          </a:p>
          <a:p>
            <a:r>
              <a:t>LETTURA DELLA VISUALIZZAZIONE</a:t>
            </a:r>
          </a:p>
          <a:p>
            <a:r>
              <a:t>Le colonne rosso e azzurro mostrano i due casi in parallelo; la fascia superiore richiama la gerarchia comune. I riquadri inferiori riportano gli elementi trasversali e la prosecuzione ai casi C e D quando le identificazioni non ricorrono. La mappa è una sintesi originale del tratto sulle soglie, non sostituisce la Figura 1 completa e non introduce nuovi collegamenti verso il ramo verde.</a:t>
            </a:r>
          </a:p>
          <a:p>
            <a:endParaRPr/>
          </a:p>
          <a:p>
            <a:r>
              <a:t>PRECISAZIONE METODOLOGICA</a:t>
            </a:r>
          </a:p>
          <a:p>
            <a:r>
              <a:t>In entrambi i casi rimangono la valutazione del Capo I per eventuali altri effetti chimici pertinenti e la rivalutazione in caso di modifiche. La procedura considera la singola sostanza e non esaurisce esposizioni multiple o ulteriori classificazioni cancerogene e mutagene. Le conclusioni della fonte richiamano competenze specialistiche e variabili anche non occupazionali. Il modulo non contiene un elenco corrente di sostanze con notazioni, non assegna soglie inventate e non certifica l’assenza di rischio.</a:t>
            </a:r>
          </a:p>
          <a:p>
            <a:endParaRPr/>
          </a:p>
          <a:p>
            <a:r>
              <a:t>MESSAGGIO E RACCORDO</a:t>
            </a:r>
          </a:p>
          <a:p>
            <a:r>
              <a:t>La distinzione A–B orienta la gestione solo quando l’identificazione è corretta e documentata. Il Modulo 08 approfondirà il Caso C, con restrizione REACH e DNEL pertinente, e il Caso D, con valutazione caso per caso.</a:t>
            </a:r>
          </a:p>
          <a:p>
            <a:endParaRPr/>
          </a:p>
          <a:p>
            <a:r>
              <a:t>FONTI E PERIMETRO</a:t>
            </a:r>
          </a:p>
          <a:p>
            <a:r>
              <a:t>[I1], pp. 1–4 e Figura 1; [N1], art. 10. Mappa comparativa originale [D].</a:t>
            </a:r>
          </a:p>
          <a:p>
            <a:endParaRPr/>
          </a:p>
          <a:p>
            <a:r>
              <a:t>[I1] INAIL–DIMEILA (2026). Sostanze tossiche per la riproduzione: diagramma decisionale per la valutazione e gestione del rischio per la salute riproduttiva. ISBN 979-12-5758-021-6. Fact sheet di quattro pagine fornito dall’utente; Figura 1 a p. 3. Fonte metodologica principale. Il testo della fonte è conservato nel suo perimetro e non aggiornato implicitamente.</a:t>
            </a:r>
          </a:p>
          <a:p>
            <a:endParaRPr/>
          </a:p>
          <a:p>
            <a:r>
              <a:t>[N1] D.Lgs. 4 settembre 2024, n. 135, articoli 9 e 10. Gazzetta Ufficiale, Serie generale n. 226 del 26 settembre 2024, pp. 2–3. Riscontro delle modifiche agli artt. 234 e 235 del D.Lgs. 81/2008. Integrazione normativa distinta dal fact sheet.</a:t>
            </a:r>
          </a:p>
          <a:p>
            <a:r>
              <a:t>https://www.gazzettaufficiale.it/eli/id/2024/09/26/24G00153/sg</a:t>
            </a:r>
          </a:p>
          <a:p>
            <a:endParaRPr/>
          </a:p>
          <a:p>
            <a:r>
              <a:t>[D] Elaborazioni didattiche originali. Mappe, illustrazioni, organizzazione delle evidenze e sequenza della spiegazione. Non sono nuovi criteri normativi, modelli di calcolo o checklist prescritti da INAIL.</a:t>
            </a:r>
          </a:p>
          <a:p>
            <a:endParaRPr/>
          </a:p>
          <a:p>
            <a:r>
              <a:t>Elaborazione didattica indipendente basata sul fact sheet INAIL 2026 fornito dall’utente; non è una pubblicazione ufficiale INAIL né una valutazione aziendale. Perimetro: singola sostanza reprotossica di categoria 1A o 1B, non cancerogena e non mutagena. I casi A e B sono presentati come rami della procedura, non come elenco aggiornato di sostanze. I richiami [N1–N2] sono riscontri sul D.Lgs. 135/2024, non una ricognizione integrale del diritto vigente. Prima dell’applicazione verificare normativa, notazioni e dati pertinenti alla sostanza. Nessuna soglia numerica o decisione sanitaria automatica. Riferimento editoriale: 23 ottobre 2026.</a:t>
            </a:r>
          </a:p>
        </p:txBody>
      </p:sp>
      <p:sp>
        <p:nvSpPr>
          <p:cNvPr id="4" name="Slide Number Placeholder 3"/>
          <p:cNvSpPr>
            <a:spLocks noGrp="1"/>
          </p:cNvSpPr>
          <p:nvPr>
            <p:ph type="sldNum" sz="quarter" idx="5"/>
          </p:nvPr>
        </p:nvSpPr>
        <p:spPr/>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01
Caso C e Caso D: restrizioni REACH e valutazione caso per caso
OBIETTIVO DIDATTICO
Collocare i casi C e D nel percorso INAIL, dopo le verifiche preliminari sull’esposizione e quelle sulle notazioni dell’Allegato XLIII. Il modulo sviluppa la distinzione fra un DNEL vincolante pertinente e la necessità di una valutazione caso per caso.
SPIEGAZIONE DA SVILUPPARE
La Figura 1 riguarda una singola sostanza reprotossica di categoria 1A o 1B, non cancerogena e non mutagena. Per arrivare a questo tratto occorre aver già esaminato il percorso preliminare e non essere entrati nei casi A o B. Le situazioni considerate comprendono sostanze presenti nell’Allegato XLIII senza notazioni sulla soglia e sostanze non comprese nell’Allegato. Il passaggio successivo riguarda l’esistenza di una restrizione REACH con un DNEL protettivo per la salute riproduttiva. Il Caso C valorizza questo riferimento vincolante; il Caso D richiede l’esame delle evidenze disponibili quando non ricorre tale condizione. La presenza di una sostanza in una banca dati non risolve, da sola, questa distinzione.
LETTURA DELLA VISUALIZZAZIONE
Il documento REACH al centro dell’illustrazione simboleggia una fonte da leggere nelle sue condizioni applicabili. I due rami, ambra e arancio, distinguono il riferimento vincolante dalla valutazione caso per caso. Non sono classi di gravità, né indicano che il Caso D sia meno rilevante. La mappa è una sintesi originale del solo tratto C–D, non una riproduzione integrale del diagramma.
PRECISAZIONE METODOLOGICA
In entrambi i casi restano la riduzione dell’esposizione, i confronti con i limiti pertinenti, la valutazione delle ricadute sanitarie e la rivalutazione. L’assenza di una notazione non dimostra l’assenza scientifica di una soglia. Parimenti, la disponibilità di un numero non dimostra che esso sia cogente o pertinente all’effetto riproduttivo. I contenuti del fact sheet sono separati dalle indicazioni organizzative proposte nelle note.
MESSAGGIO E RACCORDO
La scelta del percorso deve essere motivata dalla qualità e dalla funzione delle informazioni disponibili. La slide successiva chiarisce perché leggere una restrizione richiede più della semplice ricerca del nome della sostanza.
FONTI E PERIMETRO
[I1], pp. 1–4; Figura 1 e descrizione dei casi C e D. [D], illustrazione e sintesi didattica.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02
Restrizione REACH: leggere la condizione, non solo l’elenco
OBIETTIVO DIDATTICO
Comprendere il ruolo dell’Allegato XVII del REACH nel Caso C e distinguere l’esistenza di una restrizione dalle condizioni che ne rendono pertinente l’uso nella valutazione aziendale. La sequenza proposta è un supporto di lettura, non una checklist normativa completa.
SPIEGAZIONE DA SVILUPPARE
Il fact sheet spiega che, per alcune sostanze soggette a restrizione, sono previste condizioni operative e misure di gestione del rischio volte a mantenere l’esposizione dei lavoratori inferiore ai DNEL specificati. In queste circostanze il valore assume carattere vincolante per le aziende interessate. Il testo cita la N,N-dimetilformammide come esempio, ma il modulo non ne assegna valori, scadenze o condizioni d’impiego. Per un’applicazione reale occorre leggere il testo della voce pertinente nella versione applicabile. Una restrizione non deve essere sostituita con una descrizione commerciale, un estratto non contestualizzato o la sola indicazione del numero di voce.
LETTURA DELLA MAPPA
Le quattro schede organizzano la lettura: identificare la sostanza e la voce; comprendere gli impieghi e le condizioni interessate; individuare il DNEL eventualmente prescritto; tradurre le prescrizioni in misure coerenti. Il documento a sinistra e l’impianto a destra rappresentano il collegamento fra fonte e attività effettiva. Le etichette “campo”, “condizioni” e “attuazione” sono categorie didattiche, non nuove definizioni legislative.
PRECISAZIONE METODOLOGICA
L’esistenza di una restrizione REACH non è sufficiente per entrare nel Caso C del diagramma: deve essere disponibile il DNEL vincolante protettivo per la salute riproduttiva. La verifica della pertinenza tossicologica resta distinta dall’obbligo di rispettare le condizioni della restrizione. Anche quando il DNEL non è utilizzabile per la specifica valutazione riproduttiva, non per questo vengono meno gli obblighi della restrizione che risultino applicabili. Evitare quindi di confondere l’accesso a un ramo metodologico con l’applicabilità generale del REACH.
MESSAGGIO E RACCORDO
La fonte normativa va letta insieme al suo campo di applicazione. La slide successiva separa due domande: il valore è vincolante nelle condizioni considerate ed è pertinente all’effetto che si vuole valutare?
FONTI E PERIMETRO
[I1], p. 2, “Altri valori soglia”, e pp. 3–4, Caso C. [N1], riscontro istituzionale sull’Allegato XVII. [D], percorso di lettura.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[N1] ECHA. Restriction / Substances restricted under REACH. Riscontro delle informazioni istituzionali sulle restrizioni dell’Allegato XVII. Consultazione del 23 ottobre 2026; non utilizzato per assegnare soglie o ricostruire un elenco aggiornato delle sostanze.
https://echa.europa.eu/substances-restricted-under-reach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03
Un DNEL disponibile non è automaticamente il DNEL del Caso C
OBIETTIVO DIDATTICO
Distinguere la provenienza del DNEL dalla sua idoneità a proteggere la salute riproduttiva. L’obiettivo è impedire che un valore riportato in una scheda di dati di sicurezza venga automaticamente trattato come riferimento vincolante del Caso C.
SPIEGAZIONE DA SVILUPPARE
Il fact sheet distingue i DNEL definiti dai registranti nel quadro REACH da quelli stabiliti dalle autorità per specifiche restrizioni. I primi possono costituire informazioni utili; non acquisiscono però la vincolatività descritta per il Caso C per il solo fatto di essere disponibili in un dossier o nella SDS. Nel percorso C occorre verificare la restrizione applicabile, il riferimento per i lavoratori e la sua pertinenza per la tossicità riproduttiva. Il documento precisa che l’effetto tossico per la riproduzione deve essere incluso nella derivazione del DNEL affinché questo possa essere impiegato nella relativa valutazione. Non basta quindi l’etichetta generale “effetti sistemici” senza esaminarne il fondamento.
LETTURA DELLA VISUALIZZAZIONE
La mappa accosta due documenti: dossier/SDS e condizione di restrizione. Entrambi possono fornire informazioni, ma il secondo è il riferimento della verifica di vincolatività. Le due lenti inferiori rappresentano controlli differenti: origine del vincolo e protezione dell’effetto riproduttivo. La loro convergenza non è una formula automatica: è una sintesi dei requisiti informativi da documentare per il ramo C.
PRECISAZIONE METODOLOGICA
La SDS è una fonte da consultare, non una prova autosufficiente del valore giuridico di ogni numero che contiene. È utile ricondurre il riferimento al documento che lo stabilisce e alle condizioni che ne consentono l’uso. Questa ricostruzione della provenienza è proposta come metodo didattico. Se la documentazione è incompleta, occorre rendere visibile il limite informativo e acquisire gli elementi mancanti, senza trasformarlo in una conclusione favorevole. L’assenza di un DNEL del Caso C non rende inutili tutte le informazioni tossicologiche disponibili.
MESSAGGIO E RACCORDO
“Disponibile”, “vincolante” e “protettivo per la riproduzione” non sono sinonimi. La slide successiva approfondisce la lettura della documentazione di derivazione, che consente di qualificare il valore scelto.
FONTI E PERIMETRO
[I1], p. 2, “Altri valori soglia”; pp. 3–4, descrizione del Caso C. [D], confronto documentale e indicazioni di tracciabilità.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04
Verificare la derivazione: quale effetto protegge il DNEL?
OBIETTIVO DIDATTICO
Comprendere perché la valutazione deve risalire alla documentazione alla base del DNEL. La slide trasforma il richiamo del fact sheet in una sequenza esplicativa, senza introdurre un nuovo metodo di derivazione tossicologica o fattori di calcolo non contenuti nella fonte.
SPIEGAZIONE DA SVILUPPARE
Il documento INAIL richiede di analizzare la documentazione di definizione del DNEL per verificarne l’impiego come soglia di riferimento per la tossicità riproduttiva. Nel testo relativo al Caso C chiarisce che l’effetto riproduttivo deve essere incluso nella derivazione. Si deve quindi conoscere ciò che il valore intende proteggere, a quale popolazione si riferisce e per quali condizioni è stato definito. Il fact sheet distingue lavoratori e popolazione generale, via inalatoria e cutanea, esposizioni a lungo e a breve termine. Questi elementi non sono semplici metadati accessori: definiscono il significato del confronto che verrà successivamente effettuato.
LETTURA DELLA MAPPA
La visualizzazione segue una catena: documento di origine, effetto considerato, popolazione e via, condizioni del confronto. Le connessioni rappresentano domande da chiarire, non passaggi di un algoritmo. Il riquadro finale ricorda che il valore può essere utilizzato per lo scopo riproduttivo soltanto dopo averne verificato la pertinenza. La fascia “traccia proposta” indica informazioni da conservare, non una certificazione di sicurezza.
PRECISAZIONE METODOLOGICA
Come proposta organizzativa, registrare il titolo del documento, la versione, il punto che tratta l’effetto riproduttivo e le motivazioni dell’utilizzo del valore. Questa scheda di provenienza non è imposta come modello dal fact sheet. Qualora l’informazione non sia disponibile, non inventare una derivazione né affermare che ogni DNEL sistemico protegga necessariamente tutti gli effetti. La fonte richiama competenze specialistiche elevate e non fornisce una procedura completa per ricostruire un DNEL da studi primari. Tale limite deve essere mantenuto chiaro nella spiegazione.
MESSAGGIO E RACCORDO
La pertinenza del valore precede il confronto numerico. Con un riferimento qualificato, la slide successiva mostra come mantenere coerenti via, durata e unità nell’interpretazione dell’esposizione.
FONTI E PERIMETRO
[I1], p. 2, DNEL e vie di esposizione; pp. 3–4, Caso C e conclusioni. [D], catena di lettura e traccia documentale.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05
Esposizione e DNEL: confrontare grandezze pertinenti
OBIETTIVO DIDATTICO
Mantenere coerenti il dato di esposizione e il riferimento selezionato. La slide richiama le distinzioni presenti nel fact sheet e mostra perché la sola disponibilità di una misura in aria non rappresenti automaticamente tutte le vie rilevanti.
SPIEGAZIONE DA SVILUPPARE
Nel Caso C la Figura 1 richiede una valutazione del rischio riproduttivo basata sul confronto fra esposizione e DNEL, inalatorio e/o dermico. Il testo distingue DNEL riferiti ai lavoratori, alle vie di ingresso e a differenti durate di esposizione. Il confronto deve quindi mantenere il significato delle grandezze utilizzate. Un valore destinato alla popolazione generale non è il DNEL “lavoratori” citato per il Caso C; un riferimento dermico non va confrontato direttamente con una concentrazione aerodispersa. Occorre inoltre considerare che, per molte sostanze reprotossiche, l’assorbimento attraverso la cute è importante. La notazione “cute” costituisce un richiamo a questa dimensione della valutazione.
LETTURA DELLA VISUALIZZAZIONE
I due canali paralleli accostano scenario inalatorio e scenario dermico. Ogni canale termina nel proprio confronto pertinente; entrambi confluiscono nella valutazione del rischio, senza che la freccia implichi una semplice somma matematica. La fascia centrale richiama popolazione, durata, unità ed effetto protetto. Le immagini sono schematiche e non in scala: non rappresentano dosi, misure o efficienze reali.
PRECISAZIONE METODOLOGICA
Il diagramma INAIL non prescrive una formula universale per aggregare esposizioni di natura diversa. In questo modulo non vengono quindi introdotti rapporti numerici, soglie di accettabilità o semafori di conformità. La coerenza del confronto e la sua documentazione sono sviluppi didattici del riferimento alle vie e ai DNEL contenuto nella fonte. Il confronto con il DNEL non sostituisce quello con il VLEP dell’Allegato XLIII o, se assente, con eventuali altri valori limite pertinenti. Nemmeno esaurisce la valutazione di altri effetti chimici.
MESSAGGIO E RACCORDO
Un confronto ha significato solo se le grandezze descrivono condizioni compatibili. La slide successiva riunisce queste verifiche alle misure preventive e alle ricadute sanitarie del Caso C.
FONTI E PERIMETRO
[I1], p. 2, DNEL e assorbimento dermico; Figura 1, p. 3, Caso C. [D], schema dei due canali e criteri di lettura.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06
Caso C: valutazione e misure procedono insieme
OBIETTIVO DIDATTICO
Leggere il Caso C come un insieme coordinato di azioni. La presenza di un DNEL vincolante e pertinente non deve ridurre la gestione del rischio a un unico confronto numerico o a una semplice registrazione del dato nella documentazione.
SPIEGAZIONE DA SVILUPPARE
La Figura 1 associa al Caso C quattro elementi: esposizione ridotta al minimo con riferimento al livello DNEL; confronto con il VLEP dell’Allegato XLIII o, quando non presente, con eventuali altri valori limite; valutazione del rischio per la salute riproduttiva mediante il DNEL inalatorio e/o dermico; eventuale attivazione della sorveglianza sanitaria e del registro CMR. Si tratta di aspetti concorrenti della gestione, non di opzioni fra le quali sceglierne una. Il testo introduttivo richiama inoltre la sostituzione e il sistema chiuso dell’articolo 235. Il percorso sul DNEL si colloca dentro questa gerarchia e non la sostituisce con una strategia basata soltanto sui dispositivi individuali.
LETTURA DELLA MAPPA
Dal nodo centrale “Caso C” partono quattro collegamenti verso riduzione, limiti, valutazione riproduttiva e tutela sanitaria. La base comune richiama la gerarchia preventiva. La fascia inferiore mantiene il rinvio al Capo I per gli altri effetti chimici pertinenti e alla rivalutazione in caso di modifiche. La disposizione simultanea delle schede serve a evitare che il docente presenti una sequenza nella quale il rispetto di un singolo valore chiuda automaticamente il percorso.
PRECISAZIONE METODOLOGICA
L’espressione “eventuale attivazione” è conservata dalla Figura 1 e non indica libertà di scegliere senza valutazione. Le conseguenze vanno ricondotte alle condizioni aziendali e agli obblighi applicabili; il fact sheet non fornisce in questa figura una regola numerica universale per l’iscrizione nel registro. Non attribuire pertanto al DNEL un potere automatico di esenzione sanitaria. Analogamente, l’assenza di un VLEP nell’Allegato non elimina la necessità di valutare il rischio e ricercare gli ulteriori riferimenti pertinenti.
MESSAGGIO E RACCORDO
Il Caso C coordina un riferimento qualificato con azioni preventive documentate. La slide successiva affronta il percorso che si apre quando non ricorre la condizione del DNEL vincolante protettivo.
FONTI E PERIMETRO
[I1], p. 1, gerarchia preventiva; Figura 1, p. 3, Caso C e nota comune. [N2], art. 10. [D], organizzazione visuale.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[N2] D.Lgs. 4 settembre 2024, n. 135, art. 10: modifiche all’art. 235 del D.Lgs. 81/2008. Gazzetta Ufficiale, Serie Generale n. 226 del 26 settembre 2024. Riscontro del testo dell’atto su Gazzetta Ufficiale il 23 ottobre 2026; non è una ricognizione integrale del diritto vigente.
https://www.gazzettaufficiale.it/eli/id/2024/09/26/24G00153/sg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07
Caso D: il percorso quando non ricorre la condizione del Caso C
OBIETTIVO DIDATTICO
Identificare correttamente l’accesso al Caso D, mantenendo le condizioni descritte dal fact sheet. Distinguere una conclusione supportata dalle fonti da un’informazione ancora non acquisita, che deve rimanere visibile come incertezza.
SPIEGAZIONE DA SVILUPPARE
Il Caso D riguarda una sostanza presente nell’Allegato XLIII senza notazioni per la soglia, oppure non compresa nell’Allegato, e non in regime di restrizione REACH con indicazione di DNEL protettivo per la salute riproduttiva. È il ramo “no” alla domanda che distingue il Caso C nella Figura 1. Il fact sheet prescrive una valutazione caso per caso, anche sulla base di evidenze scientifiche relative a valori soglia noti. L’ingresso nel Caso D non implica quindi che nessuna soglia sia scientificamente disponibile; indica che non ricorrono i presupposti dei rami precedenti. Anche un DNEL non vincolante può costituire un’informazione da esaminare, senza essere trasformato per questo nel riferimento cogente del Caso C.
LETTURA DELLA MAPPA
Il nodo iniziale ricorda la precedente verifica delle notazioni A e B. La domanda successiva mantiene integralmente il requisito del DNEL vincolante protettivo. Il ramo positivo rinvia al Caso C, quello negativo al Caso D. Il richiamo laterale “dato da chiarire” è un’aggiunta didattica: non costituisce un quinto caso INAIL e non cambia la sequenza della Figura 1. Segnala soltanto il lavoro informativo ancora necessario.
PRECISAZIONE METODOLOGICA
Non aver trovato un valore in una prima ricerca non dimostra che la restrizione o il riferimento non esistano. La formulazione della conclusione deve distinguere “condizione verificata come non ricorrente” da “documentazione incompleta”. Quest’ultima richiede approfondimenti e misure appropriate, non una dichiarazione di sicurezza. Il Caso D non equivale a sostanza formalmente “priva di soglia”, né a rischio irrilevante. Restano la riduzione dell’esposizione, i limiti pertinenti e le eventuali conseguenze sanitarie previste dal percorso.
MESSAGGIO E RACCORDO
Il ramo D richiede più motivazione, non meno prevenzione. La slide successiva organizza le fonti e le evidenze che possono sostenere la valutazione caso per caso.
FONTI E PERIMETRO
[I1], p. 2, altri valori soglia; Figura 1, p. 3, e p. 4, descrizione del Caso D. [D], distinzione fra assenza verificata e dato mancante.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08
Caso per caso: costruire una catena di evidenze tracciabile
OBIETTIVO DIDATTICO
Presentare le fonti informative richiamate dal fact sheet e il loro impiego nella valutazione del Caso D. La slide propone una traccia documentale per rendere comprensibile il percorso seguito, senza introdurre un sistema di punteggio per la qualità delle evidenze.
SPIEGAZIONE DA SVILUPPARE
Il documento INAIL indica, in ordine di pertinenza per l’ambito di applicazione, le schede di dati di sicurezza con i DNEL dei dossier REACH, ECHA CHEM, GESTIS e, fra gli altri riferimenti, US IRIS e la normativa sulla qualità dell’aria ambiente citata nella fonte. Questo elenco offre punti di accesso alle informazioni, non garantisce che un valore trovato sia immediatamente trasferibile al contesto occupazionale. La Figura 1 richiama per il Caso D le evidenze scientifiche sui valori soglia noti. Il collegamento da costruire è fra dato reperito, effetto sulla salute riproduttiva e condizioni dell’esposizione che si sta valutando. Le differenze di popolazione, via o durata devono rimanere esplicite.
LETTURA DELLA VISUALIZZAZIONE
I quattro documenti a sinistra riprendono le fonti della pubblicazione. A destra, una scheda didattica riunisce provenienza e versione, effetto considerato, popolazione, via e durata, motivazione d’uso e limiti. Le connessioni mostrano che il dato deve mantenere il legame con il documento di origine. Questa scheda è una proposta organizzativa originale e non un allegato obbligatorio INAIL.
PRECISAZIONE METODOLOGICA
Non attribuire a valori di fonte diversa lo stesso valore giuridico. Il fatto che un’informazione sia disponibile in una banca dati autorevole non la trasforma automaticamente in un limite cogente. Viceversa, un dato non vincolante può essere utile se valutato per pertinenza e fondamento. L’elenco della fonte è qui mantenuto senza presentarlo come rassegna aggiornata completa di tutte le banche dati o delle norme ambientali. Il modulo non sostituisce l’analisi specialistica dei dossier, né formula nuove soglie a partire da riferimenti eterogenei.
MESSAGGIO E RACCORDO
Una valutazione tracciabile rende visibili sia le evidenze sia i loro limiti. La slide successiva mostra come mantenere tali limiti nella decisione preventiva, senza trasformare l’incertezza in una rassicurazione.
FONTI E PERIMETRO
[I1], p. 2, elenco delle altre fonti; pp. 3–4, Caso D e conclusioni. [D], scheda di tracciabilità e percorso documentale.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09
L’incertezza non si elimina scegliendo un numero
OBIETTIVO DIDATTICO
Collegare la valutazione caso per caso alla gestione dell’incertezza e al richiamo dell’articolo 235, comma 3-ter. Il messaggio non è rinviare la prevenzione fino a disporre di informazioni perfette, ma evitare conclusioni più forti delle evidenze disponibili.
SPIEGAZIONE DA SVILUPPARE
Il fact sheet riporta che, per le sostanze diverse dalle identificazioni “priva di soglia” e “con valore soglia”, si applica il criterio del comma 3-bis. Nella valutazione occorre tenere conto della possibilità che non esista un livello di esposizione sicuro e stabilire misure appropriate. Il testo dell’articolo 10 del D.Lgs. 135/2024 conferma questo passaggio. Il Caso D mantiene quindi la riduzione dell’esposizione al minimo, il confronto con i limiti pertinenti e la valutazione delle eventuali conseguenze sanitarie. Non è un’area residuale nella quale la mancanza di dati renda superflui gli interventi. La possibilità di una soglia va esaminata, non semplicemente presunta.
LETTURA DELLA MAPPA
Le tre colonne distinguono ciò che è sostenuto dai documenti, ciò che resta incerto e le azioni da motivare. Il riquadro arancio centrale rende visibili le lacune informative, senza rappresentare un livello di rischio calcolato. La fascia in basso collega misure, documentazione e rivalutazione. I contenuti delle colonne sono un modo didattico di organizzare il ragionamento; non sono nuovi requisiti numerici introdotti dalla pubblicazione.
PRECISAZIONE METODOLOGICA
Evitare di affermare che un’esposizione sia sicura soltanto perché inferiore a un valore la cui pertinenza non è dimostrata. Non assumere nemmeno che la notazione mancante equivalga all’identificazione normativa del Caso A. Si devono descrivere i limiti della conclusione, le misure adottate e gli elementi necessari per rivederla. Il fact sheet richiede rivalutazione in caso di modifiche e richiama il riesame nel tempo. Non stabilisce in questa sede una periodicità unica per ogni situazione né un protocollo sanitario valido per tutte le sostanze.
MESSAGGIO E RACCORDO
La qualità della decisione dipende anche da come vengono dichiarate e gestite le incertezze. La mappa finale confronta i percorsi C e D conservandone differenze e obblighi comuni.
FONTI E PERIMETRO
[I1], p. 1, art. 235, comma 3-ter; pp. 3–4, Caso D e rivalutazione. [N2], art. 10, comma 1, lettera d). [D], mappa dell’incertezza.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[N2] D.Lgs. 4 settembre 2024, n. 135, art. 10: modifiche all’art. 235 del D.Lgs. 81/2008. Gazzetta Ufficiale, Serie Generale n. 226 del 26 settembre 2024. Riscontro del testo dell’atto su Gazzetta Ufficiale il 23 ottobre 2026; non è una ricognizione integrale del diritto vigente.
https://www.gazzettaufficiale.it/eli/id/2024/09/26/24G00153/sg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MODULO 08 | SLIDE 10
Caso C e Caso D: riferimenti diversi, prevenzione documentata
OBIETTIVO DIDATTICO
Consolidare la distinzione fra i due percorsi senza trasformare la sintesi in un test o in una procedura automatica. La mappa finale è uno strumento di spiegazione da utilizzare dopo aver illustrato i passaggi documentali, tossicologici e preventivi.
SPIEGAZIONE DA SVILUPPARE
Il Caso C utilizza un DNEL reso vincolante da una restrizione REACH e verificato come protettivo per la salute riproduttiva nelle condizioni pertinenti. Il Caso D richiede una valutazione caso per caso quando non ricorre questa condizione, sulla base delle evidenze disponibili e degli eventuali valori soglia noti. Entrambi si collocano dopo le verifiche preliminari sull’esposizione e sulle notazioni dell’Allegato XLIII. In entrambi restano la riduzione dell’esposizione, il confronto con il VLEP dell’Allegato o, se non presente, con eventuali altri limiti, e l’eventuale attivazione della sorveglianza sanitaria e del registro CMR. La differenza riguarda la struttura del riferimento utilizzabile, non la possibilità di rinunciare alla prevenzione.
LETTURA DELLA MAPPA
Le due schede colorate distinguono fonte del riferimento, valutazione e gestione. La fascia comune richiama gli altri effetti chimici pertinenti secondo il Capo I e la rivalutazione. La barra iniziale ricorda la priorità di sostituzione e sistema chiuso. Non è riprodotto il ramo verde preliminare perché già trattato nel Modulo 06: la sua omissione grafica non ne elimina la funzione nel diagramma completo.
PRECISAZIONE METODOLOGICA
Le lettere C e D appartengono allo schema INAIL; le parole chiave e la disposizione comparativa sono elaborazioni didattiche. Il percorso resta riferito a una singola sostanza reprotossica 1A o 1B, non cancerogena e non mutagena, e non esaurisce le esposizioni multiple o le altre classificazioni. Non sono state introdotte soglie numeriche, formule di somma o automatismi di esenzione. La documentazione aziendale deve rendere ricostruibile la scelta del ramo e le azioni che ne conseguono.
MESSAGGIO E RACCORDO
Dopo aver qualificato i riferimenti, occorre caratterizzare l’esposizione professionale. Il Modulo 09 approfondirà sorgenti, fasi lavorative, vie di assorbimento e dati espositivi: elementi necessari perché il percorso decisionale corrisponda alle condizioni effettive di lavoro.
FONTI E PERIMETRO
[I1], pp. 1–4; Figura 1, casi C e D e nota comune. [D], sintesi comparativa e raccordo didattico.
[I1] INAIL–DIMEILA (2026). Sostanze tossiche per la riproduzione: diagramma decisionale per la valutazione e gestione del rischio per la salute riproduttiva. ISBN 979-12-5758-021-6. Fact sheet di quattro pagine fornito dall’utente; riferimento metodologico principale: pp. 1–4 e Figura 1, p. 3.
https://www.inail.it/content/dam/inail-hub-site/documenti/catalogo-generale/2026/10/Def_Factsheet_DIMEILA_Sostanze%20tossiche%20per%20la%20riproduzione%20diagramma%20decisionale-web.pdf
Elaborazione didattica indipendente basata sul fact sheet INAIL 2026 fornito dall’utente; non è una pubblicazione ufficiale INAIL né una valutazione aziendale. [I1] indica la fonte metodologica; [N1–N2] i riscontri normativi o istituzionali; [D] le elaborazioni e proposte didattiche originali. Verificare classificazioni, restrizioni, valori e testi applicabili prima dell’uso professionale. Nessuna soglia numerica è attribuita a sostanze reali. Il modulo non introduce un algoritmo di conformità, una formula universale di aggregazione delle esposizioni o criteri sanitari autonomi. Riferimento editoriale: 23 ottobre 2026. Nessun test, quiz, verifica dell’apprendimento o esercitazione.</a:t>
            </a:r>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01</a:t>
            </a:r>
          </a:p>
          <a:p>
            <a:r>
              <a:rPr sz="1100">
                <a:latin typeface="Lato"/>
              </a:rPr>
              <a:t>Valutazione dell’esposizione professionale</a:t>
            </a:r>
          </a:p>
          <a:p>
            <a:endParaRPr sz="1100">
              <a:latin typeface="Lato"/>
            </a:endParaRPr>
          </a:p>
          <a:p>
            <a:r>
              <a:rPr sz="1100">
                <a:latin typeface="Lato"/>
              </a:rPr>
              <a:t>OBIETTIVO DIDATTICO</a:t>
            </a:r>
          </a:p>
          <a:p>
            <a:r>
              <a:rPr sz="1100">
                <a:latin typeface="Lato"/>
              </a:rPr>
              <a:t>Collegare l’identificazione delle sorgenti alla costruzione di un quadro espositivo utilizzabile nel percorso INAIL. Dopo i moduli sulle soglie, l’attenzione si sposta dal valore di confronto alle informazioni che descrivono il lavoro effettivo, senza confondere presenza della sostanza e livello di esposizione.</a:t>
            </a:r>
          </a:p>
          <a:p>
            <a:endParaRPr sz="1100">
              <a:latin typeface="Lato"/>
            </a:endParaRPr>
          </a:p>
          <a:p>
            <a:r>
              <a:rPr sz="1100">
                <a:latin typeface="Lato"/>
              </a:rPr>
              <a:t>SPIEGAZIONE DA SVILUPPARE</a:t>
            </a:r>
          </a:p>
          <a:p>
            <a:r>
              <a:rPr sz="1100">
                <a:latin typeface="Lato"/>
              </a:rPr>
              <a:t>Il fact sheet considera singole sostanze reprotossiche di categoria 1A o 1B, non cancerogene e non mutagene, e richiama l’importanza dell’assorbimento dermico. Non fornisce un protocollo completo di campionamento: questo modulo aggiunge approfondimenti tecnici, riconoscibili dalla sigla T. La sequenza proposta distingue sorgente, possibilità di contatto e dati disponibili. Nell’illustrazione il serbatoio rappresenta l’agente presente nel processo, le frecce le possibili vie e il documento la registrazione delle evidenze. Nessuno dei tre elementi, preso isolatamente, permette di completare una valutazione. Una descrizione utile precisa a quale sostanza, fase e gruppo di lavoratori si riferisce la conclusione.</a:t>
            </a:r>
          </a:p>
          <a:p>
            <a:endParaRPr sz="1100">
              <a:latin typeface="Lato"/>
            </a:endParaRPr>
          </a:p>
          <a:p>
            <a:r>
              <a:rPr sz="1100">
                <a:latin typeface="Lato"/>
              </a:rPr>
              <a:t>LETTURA DELLA VISUALIZZAZIONE</a:t>
            </a:r>
          </a:p>
          <a:p>
            <a:r>
              <a:rPr sz="1100">
                <a:latin typeface="Lato"/>
              </a:rPr>
              <a:t>Presentare la tavola da sinistra a destra. Il passaggio dall’impianto alla persona non significa che ogni sostanza contenuta nell’impianto raggiunga necessariamente il lavoratore: è il percorso da indagare. L’ultima scheda non è un certificato di sicurezza, ma il punto in cui collegare osservazioni e risultati al loro contesto. I tre verbi finali organizzano il modulo: descrivere, misurare quando pertinente, interpretare.</a:t>
            </a:r>
          </a:p>
          <a:p>
            <a:endParaRPr sz="1100">
              <a:latin typeface="Lato"/>
            </a:endParaRPr>
          </a:p>
          <a:p>
            <a:r>
              <a:rPr sz="1100">
                <a:latin typeface="Lato"/>
              </a:rPr>
              <a:t>PRECISAZIONE METODOLOGICA</a:t>
            </a:r>
          </a:p>
          <a:p>
            <a:r>
              <a:rPr sz="1100">
                <a:latin typeface="Lato"/>
              </a:rPr>
              <a:t>Il diagramma INAIL non esaurisce la multi-esposizione né gli altri effetti sulla salute. Conservare queste limitazioni quando si passa dalle mappe ai dati aziendali. I richiami al campionamento, ai gruppi similari e alla qualità analitica sono integrazioni tecniche; non vengono attribuiti al fact sheet come istruzioni presenti nel documento. La raccolta di dati non deve diventare un motivo per rinviare le misure preventive già necessarie.</a:t>
            </a:r>
          </a:p>
          <a:p>
            <a:endParaRPr sz="1100">
              <a:latin typeface="Lato"/>
            </a:endParaRPr>
          </a:p>
          <a:p>
            <a:r>
              <a:rPr sz="1100">
                <a:latin typeface="Lato"/>
              </a:rPr>
              <a:t>MESSAGGIO E RACCORDO</a:t>
            </a:r>
          </a:p>
          <a:p>
            <a:r>
              <a:rPr sz="1100">
                <a:latin typeface="Lato"/>
              </a:rPr>
              <a:t>L’obiettivo non è accumulare numeri, ma documentare uno scenario. La slide successiva scompone il processo in fasi per rendere riconoscibili sorgenti, compiti e condizioni diverse.</a:t>
            </a:r>
          </a:p>
          <a:p>
            <a:endParaRPr sz="1100">
              <a:latin typeface="Lato"/>
            </a:endParaRPr>
          </a:p>
          <a:p>
            <a:r>
              <a:rPr sz="1100">
                <a:latin typeface="Lato"/>
              </a:rPr>
              <a:t>FONTI E PERIMETRO</a:t>
            </a:r>
          </a:p>
          <a:p>
            <a:r>
              <a:rPr sz="1100">
                <a:latin typeface="Lato"/>
              </a:rPr>
              <a:t>[I1], pp. 2–4; [T3], sorgenti e vie di esposizione; [D], sequenza e illustrazione originali.</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[T3] HSE. Principles of good control practice.</a:t>
            </a:r>
          </a:p>
          <a:p>
            <a:r>
              <a:rPr sz="1100">
                <a:latin typeface="Lato"/>
              </a:rPr>
              <a:t>Integrazione tecnica: sorgenti, trasferimenti, lavoratori indirettamente esposti e vie di ingresso. Non sono trasferite prescrizioni COSHH alla normativa italiana.</a:t>
            </a:r>
          </a:p>
          <a:p>
            <a:r>
              <a:rPr sz="1100">
                <a:latin typeface="Lato"/>
              </a:rPr>
              <a:t>https://www.hse.gov.uk/coshh/detail/goodpractice.htm</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02</a:t>
            </a:r>
          </a:p>
          <a:p>
            <a:r>
              <a:rPr sz="1100">
                <a:latin typeface="Lato"/>
              </a:rPr>
              <a:t>Il processo va letto fase per fase</a:t>
            </a:r>
          </a:p>
          <a:p>
            <a:endParaRPr sz="1100">
              <a:latin typeface="Lato"/>
            </a:endParaRPr>
          </a:p>
          <a:p>
            <a:r>
              <a:rPr sz="1100">
                <a:latin typeface="Lato"/>
              </a:rPr>
              <a:t>OBIETTIVO DIDATTICO</a:t>
            </a:r>
          </a:p>
          <a:p>
            <a:r>
              <a:rPr sz="1100">
                <a:latin typeface="Lato"/>
              </a:rPr>
              <a:t>Individuare le sorgenti potenziali lungo le fasi del processo, includendo le operazioni accessorie. Distinguere la descrizione dell’impianto dalla descrizione delle attività svolte dagli operatori e dalle altre persone che possono essere interessate.</a:t>
            </a:r>
          </a:p>
          <a:p>
            <a:endParaRPr sz="1100">
              <a:latin typeface="Lato"/>
            </a:endParaRPr>
          </a:p>
          <a:p>
            <a:r>
              <a:rPr sz="1100">
                <a:latin typeface="Lato"/>
              </a:rPr>
              <a:t>SPIEGAZIONE DA SVILUPPARE</a:t>
            </a:r>
          </a:p>
          <a:p>
            <a:r>
              <a:rPr sz="1100">
                <a:latin typeface="Lato"/>
              </a:rPr>
              <a:t>Il richiamo INAIL al ciclo chiuso è un esempio da valutare con ragionevole certezza, non un automatismo. Come integrazione, HSE invita a considerare sorgenti, trasferimenti del contaminante e attività non ordinarie. La mappa propone cinque fasi: ricevimento, collegamento o travaso, lavorazione, prelievo e pulizia o manutenzione. Non rappresentano un elenco universale: il docente le usa per mostrare perché il perimetro della conclusione deve corrispondere alle operazioni realmente considerate. Un giudizio formulato sulla sola lavorazione ordinaria non descrive, per definizione, le attività lasciate fuori dall’analisi.</a:t>
            </a:r>
          </a:p>
          <a:p>
            <a:endParaRPr sz="1100">
              <a:latin typeface="Lato"/>
            </a:endParaRPr>
          </a:p>
          <a:p>
            <a:r>
              <a:rPr sz="1100">
                <a:latin typeface="Lato"/>
              </a:rPr>
              <a:t>LETTURA DELLA MAPPA</a:t>
            </a:r>
          </a:p>
          <a:p>
            <a:r>
              <a:rPr sz="1100">
                <a:latin typeface="Lato"/>
              </a:rPr>
              <a:t>Seguire il percorso orizzontale e poi leggere la fascia trasversale. La sorgente indica da dove può provenire l’agente; il compito identifica l’interazione con il processo; il tempo descrive durata e ricorrenza; le misure indicano le condizioni di controllo presenti. Il colore ambra richiama un approfondimento operativo, non una classe di rischio predeterminata. Le icone di tubazioni, recipiente e utensile rappresentano categorie di attività, non configurazioni impiantistiche certificate.</a:t>
            </a:r>
          </a:p>
          <a:p>
            <a:endParaRPr sz="1100">
              <a:latin typeface="Lato"/>
            </a:endParaRPr>
          </a:p>
          <a:p>
            <a:r>
              <a:rPr sz="1100">
                <a:latin typeface="Lato"/>
              </a:rPr>
              <a:t>PRECISAZIONE METODOLOGICA</a:t>
            </a:r>
          </a:p>
          <a:p>
            <a:r>
              <a:rPr sz="1100">
                <a:latin typeface="Lato"/>
              </a:rPr>
              <a:t>Non dedurre un’esposizione elevata dalla sola presenza di un’operazione aperta, né un’esposizione esclusa dalla sola etichetta “chiuso”. Descrivere invece le evidenze e i limiti della ricognizione. La fonte INAIL distingue l’esclusione preliminare del rischio attribuibile all’ambiente di lavoro dalla successiva qualificazione delle soglie: la mappa di processo prepara informazioni utili a entrambi i momenti, ma non sostituisce le domande del diagramma. L’inventario delle fasi può essere documentato con una scheda aziendale; questa resta una proposta organizzativa, non un allegato imposto dalla pubblicazione.</a:t>
            </a:r>
          </a:p>
          <a:p>
            <a:endParaRPr sz="1100">
              <a:latin typeface="Lato"/>
            </a:endParaRPr>
          </a:p>
          <a:p>
            <a:r>
              <a:rPr sz="1100">
                <a:latin typeface="Lato"/>
              </a:rPr>
              <a:t>MESSAGGIO E RACCORDO</a:t>
            </a:r>
          </a:p>
          <a:p>
            <a:r>
              <a:rPr sz="1100">
                <a:latin typeface="Lato"/>
              </a:rPr>
              <a:t>Per ogni conclusione deve essere chiaro quale attività è stata esaminata. Definito il processo, il passaggio seguente riguarda i lavoratori e le condizioni che rendono confrontabili i loro profili espositivi.</a:t>
            </a:r>
          </a:p>
          <a:p>
            <a:endParaRPr sz="1100">
              <a:latin typeface="Lato"/>
            </a:endParaRPr>
          </a:p>
          <a:p>
            <a:r>
              <a:rPr sz="1100">
                <a:latin typeface="Lato"/>
              </a:rPr>
              <a:t>FONTI E PERIMETRO</a:t>
            </a:r>
          </a:p>
          <a:p>
            <a:r>
              <a:rPr sz="1100">
                <a:latin typeface="Lato"/>
              </a:rPr>
              <a:t>[I1], p. 3, percorso preliminare; [T3], sorgenti e attività non ordinarie; [D], mappa per fasi.</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[T3] HSE. Principles of good control practice.</a:t>
            </a:r>
          </a:p>
          <a:p>
            <a:r>
              <a:rPr sz="1100">
                <a:latin typeface="Lato"/>
              </a:rPr>
              <a:t>Integrazione tecnica: sorgenti, trasferimenti, lavoratori indirettamente esposti e vie di ingresso. Non sono trasferite prescrizioni COSHH alla normativa italiana.</a:t>
            </a:r>
          </a:p>
          <a:p>
            <a:r>
              <a:rPr sz="1100">
                <a:latin typeface="Lato"/>
              </a:rPr>
              <a:t>https://www.hse.gov.uk/coshh/detail/goodpractice.htm</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03</a:t>
            </a:r>
          </a:p>
          <a:p>
            <a:r>
              <a:rPr sz="1100">
                <a:latin typeface="Lato"/>
              </a:rPr>
              <a:t>Gruppi di esposizione similare: non basta il reparto</a:t>
            </a:r>
          </a:p>
          <a:p>
            <a:endParaRPr sz="1100">
              <a:latin typeface="Lato"/>
            </a:endParaRPr>
          </a:p>
          <a:p>
            <a:r>
              <a:rPr sz="1100">
                <a:latin typeface="Lato"/>
              </a:rPr>
              <a:t>OBIETTIVO DIDATTICO</a:t>
            </a:r>
          </a:p>
          <a:p>
            <a:r>
              <a:rPr sz="1100">
                <a:latin typeface="Lato"/>
              </a:rPr>
              <a:t>Introdurre il concetto di gruppo di esposizione similare, indicato con SEG, come supporto alla strategia di valutazione. Chiarire che la collocazione organizzativa o la qualifica professionale non costituiscono, da sole, una dimostrazione di comparabilità.</a:t>
            </a:r>
          </a:p>
          <a:p>
            <a:endParaRPr sz="1100">
              <a:latin typeface="Lato"/>
            </a:endParaRPr>
          </a:p>
          <a:p>
            <a:r>
              <a:rPr sz="1100">
                <a:latin typeface="Lato"/>
              </a:rPr>
              <a:t>SPIEGAZIONE DA SVILUPPARE</a:t>
            </a:r>
          </a:p>
          <a:p>
            <a:r>
              <a:rPr sz="1100">
                <a:latin typeface="Lato"/>
              </a:rPr>
              <a:t>La guida HSE G409 richiama gruppi similmente esposti e misure multiple per considerare la variabilità. Il tema è un approfondimento esterno: non è sviluppato nel fact sheet INAIL. Nella nostra proposta didattica il raggruppamento si fonda sulla lettura congiunta di sostanze, compiti, modalità operative e misure presenti. Due persone dello stesso reparto possono svolgere attività differenti; due persone con denominazioni di ruolo diverse possono invece condividere uno scenario da approfondire. Questa osservazione non autorizza aggregazioni automatiche: serve a mostrare che il criterio deve descrivere l’esposizione e non soltanto l’organigramma.</a:t>
            </a:r>
          </a:p>
          <a:p>
            <a:endParaRPr sz="1100">
              <a:latin typeface="Lato"/>
            </a:endParaRPr>
          </a:p>
          <a:p>
            <a:r>
              <a:rPr sz="1100">
                <a:latin typeface="Lato"/>
              </a:rPr>
              <a:t>LETTURA DELLA VISUALIZZAZIONE</a:t>
            </a:r>
          </a:p>
          <a:p>
            <a:r>
              <a:rPr sz="1100">
                <a:latin typeface="Lato"/>
              </a:rPr>
              <a:t>Le due aree raffigurano profili operativi distinti: conduzione e interventi sul processo. I simboli dei lavoratori non identificano persone reali. Il collegamento alla scheda centrale mostra gli elementi usati per motivare il raggruppamento. La freccia di ritorno indica la possibilità di riesaminarlo quando emergono differenze rilevanti. Evitare di leggere i due colori come gruppi sicuri e pericolosi: non sono presentati risultati né livelli numerici.</a:t>
            </a:r>
          </a:p>
          <a:p>
            <a:endParaRPr sz="1100">
              <a:latin typeface="Lato"/>
            </a:endParaRPr>
          </a:p>
          <a:p>
            <a:r>
              <a:rPr sz="1100">
                <a:latin typeface="Lato"/>
              </a:rPr>
              <a:t>PRECISAZIONE METODOLOGICA</a:t>
            </a:r>
          </a:p>
          <a:p>
            <a:r>
              <a:rPr sz="1100">
                <a:latin typeface="Lato"/>
              </a:rPr>
              <a:t>La scheda pubblica UNI EN 689:2019 descrive una strategia per misure rappresentative dell’esposizione per inalazione e confronto con i limiti. Non consente di ricostruire tutti i requisiti della norma. Questo modulo non propone numeri minimi di campioni, procedure statistiche o criteri sostitutivi del testo integrale. Inoltre un raggruppamento utile per l’inalazione non chiude automaticamente la valutazione cutanea o biologica: l’oggetto del confronto deve restare esplicito. Nel verbale di valutazione è utile conservare la motivazione e le eventuali esclusioni come elementi di tracciabilità.</a:t>
            </a:r>
          </a:p>
          <a:p>
            <a:endParaRPr sz="1100">
              <a:latin typeface="Lato"/>
            </a:endParaRPr>
          </a:p>
          <a:p>
            <a:r>
              <a:rPr sz="1100">
                <a:latin typeface="Lato"/>
              </a:rPr>
              <a:t>MESSAGGIO E RACCORDO</a:t>
            </a:r>
          </a:p>
          <a:p>
            <a:r>
              <a:rPr sz="1100">
                <a:latin typeface="Lato"/>
              </a:rPr>
              <a:t>Il gruppo è uno strumento per organizzare le evidenze, non una garanzia di omogeneità assoluta. La slide seguente mostra come l’esposizione inalatoria venga indagata in relazione alla persona e al compito.</a:t>
            </a:r>
          </a:p>
          <a:p>
            <a:endParaRPr sz="1100">
              <a:latin typeface="Lato"/>
            </a:endParaRPr>
          </a:p>
          <a:p>
            <a:r>
              <a:rPr sz="1100">
                <a:latin typeface="Lato"/>
              </a:rPr>
              <a:t>FONTI E PERIMETRO</a:t>
            </a:r>
          </a:p>
          <a:p>
            <a:r>
              <a:rPr sz="1100">
                <a:latin typeface="Lato"/>
              </a:rPr>
              <a:t>[T1], descrizione pubblica del campo UNI EN 689:2019; [T2], p. 2; [D], rappresentazione dei gruppi.</a:t>
            </a:r>
          </a:p>
          <a:p>
            <a:endParaRPr sz="1100">
              <a:latin typeface="Lato"/>
            </a:endParaRPr>
          </a:p>
          <a:p>
            <a:r>
              <a:rPr sz="1100">
                <a:latin typeface="Lato"/>
              </a:rPr>
              <a:t>[T1] UNI. UNI EN 689:2019 — scheda di catalogo.</a:t>
            </a:r>
          </a:p>
          <a:p>
            <a:r>
              <a:rPr sz="1100">
                <a:latin typeface="Lato"/>
              </a:rPr>
              <a:t>Consultata la descrizione pubblica del campo: misure rappresentative dell’esposizione per inalazione e confronto con i limiti. Non utilizzata come sostituto del testo integrale.</a:t>
            </a:r>
          </a:p>
          <a:p>
            <a:r>
              <a:rPr sz="1100">
                <a:latin typeface="Lato"/>
              </a:rPr>
              <a:t>https://conto.uni.com/en/uni-en-689-2019</a:t>
            </a:r>
          </a:p>
          <a:p>
            <a:endParaRPr sz="1100">
              <a:latin typeface="Lato"/>
            </a:endParaRPr>
          </a:p>
          <a:p>
            <a:r>
              <a:rPr sz="1100">
                <a:latin typeface="Lato"/>
              </a:rPr>
              <a:t>[T2] HSE. G409 — Exposure measurement: Air sampling (2022).</a:t>
            </a:r>
          </a:p>
          <a:p>
            <a:r>
              <a:rPr sz="1100">
                <a:latin typeface="Lato"/>
              </a:rPr>
              <a:t>Integrazione tecnica: campionamento personale e d’area, variabilità, gruppi similari, attività non ordinarie e contesto delle misure. Non fonte di diritto italiano.</a:t>
            </a:r>
          </a:p>
          <a:p>
            <a:r>
              <a:rPr sz="1100">
                <a:latin typeface="Lato"/>
              </a:rPr>
              <a:t>https://www.hse.gov.uk/pubns/guidance/g409.pdf</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04</a:t>
            </a:r>
          </a:p>
          <a:p>
            <a:r>
              <a:rPr sz="1100">
                <a:latin typeface="Lato"/>
              </a:rPr>
              <a:t>Via inalatoria: misurare vicino alla persona</a:t>
            </a:r>
          </a:p>
          <a:p>
            <a:endParaRPr sz="1100">
              <a:latin typeface="Lato"/>
            </a:endParaRPr>
          </a:p>
          <a:p>
            <a:r>
              <a:rPr sz="1100">
                <a:latin typeface="Lato"/>
              </a:rPr>
              <a:t>OBIETTIVO DIDATTICO</a:t>
            </a:r>
          </a:p>
          <a:p>
            <a:r>
              <a:rPr sz="1100">
                <a:latin typeface="Lato"/>
              </a:rPr>
              <a:t>Distinguere la misura dell’aria nella zona respiratoria dal campionamento in un punto fisso. Collegare la posizione e il periodo del prelievo alla domanda valutativa, senza attribuire allo strumento una capacità di rappresentazione illimitata.</a:t>
            </a:r>
          </a:p>
          <a:p>
            <a:endParaRPr sz="1100">
              <a:latin typeface="Lato"/>
            </a:endParaRPr>
          </a:p>
          <a:p>
            <a:r>
              <a:rPr sz="1100">
                <a:latin typeface="Lato"/>
              </a:rPr>
              <a:t>SPIEGAZIONE DA SVILUPPARE</a:t>
            </a:r>
          </a:p>
          <a:p>
            <a:r>
              <a:rPr sz="1100">
                <a:latin typeface="Lato"/>
              </a:rPr>
              <a:t>HSE G409 descrive il campionamento personale vicino alla zona respiratoria e distingue il campionamento statico, utile per approfondire sorgenti e controlli. La tavola traduce questa differenza in un operatore con testa di campionamento e pompa, affiancato da uno strumento fisso. Non è uno schema di montaggio: supporto, portata e durata dipendono dal metodo e dall’agente. Il punto essenziale è formulare la domanda prima di interpretare il risultato. Misurare in un luogo e misurare ciò che rappresenta l’esposizione di una persona non sono affermazioni intercambiabili.</a:t>
            </a:r>
          </a:p>
          <a:p>
            <a:endParaRPr sz="1100">
              <a:latin typeface="Lato"/>
            </a:endParaRPr>
          </a:p>
          <a:p>
            <a:r>
              <a:rPr sz="1100">
                <a:latin typeface="Lato"/>
              </a:rPr>
              <a:t>LETTURA DELLA VISUALIZZAZIONE</a:t>
            </a:r>
          </a:p>
          <a:p>
            <a:r>
              <a:rPr sz="1100">
                <a:latin typeface="Lato"/>
              </a:rPr>
              <a:t>Indicare prima il punto di raccolta vicino alla zona respiratoria, poi il collegamento alla pompa. Le particelle sono simboliche: non rappresentano una sostanza reale né la sua frazione granulometrica. La scheda laterale sul campionamento d’area chiarisce la funzione del dato senza svalutarlo. Il nastro temporale richiama che il campione ha un inizio, una fine e attività associate; non visualizza una concentrazione misurata.</a:t>
            </a:r>
          </a:p>
          <a:p>
            <a:endParaRPr sz="1100">
              <a:latin typeface="Lato"/>
            </a:endParaRPr>
          </a:p>
          <a:p>
            <a:r>
              <a:rPr sz="1100">
                <a:latin typeface="Lato"/>
              </a:rPr>
              <a:t>PRECISAZIONE METODOLOGICA</a:t>
            </a:r>
          </a:p>
          <a:p>
            <a:r>
              <a:rPr sz="1100">
                <a:latin typeface="Lato"/>
              </a:rPr>
              <a:t>Nel confronto serve coerenza fra periodo osservato e periodo del riferimento. La scheda UNI inquadra la rappresentatività per l’inalazione, mentre il fact sheet ricorda che, per molte sostanze reprotossiche, l’assorbimento dermico è importante. Per questo una conclusione sulla concentrazione in aria non va presentata come una valutazione completa dell’assorbimento totale. Nei commenti al rapporto conviene rendere esplicite le operazioni comprese e quelle non rappresentate. Non si applicano qui valori limite britannici né regole COSHH al contesto italiano: la fonte HSE è usata solo per la distinzione tecnica fra metodi.</a:t>
            </a:r>
          </a:p>
          <a:p>
            <a:endParaRPr sz="1100">
              <a:latin typeface="Lato"/>
            </a:endParaRPr>
          </a:p>
          <a:p>
            <a:r>
              <a:rPr sz="1100">
                <a:latin typeface="Lato"/>
              </a:rPr>
              <a:t>MESSAGGIO E RACCORDO</a:t>
            </a:r>
          </a:p>
          <a:p>
            <a:r>
              <a:rPr sz="1100">
                <a:latin typeface="Lato"/>
              </a:rPr>
              <a:t>Il risultato deve conservare il legame con persona, posizione e periodo. La slide successiva amplia lo sguardo alla cute, evitando che l’intero ragionamento rimanga confinato all’aria.</a:t>
            </a:r>
          </a:p>
          <a:p>
            <a:endParaRPr sz="1100">
              <a:latin typeface="Lato"/>
            </a:endParaRPr>
          </a:p>
          <a:p>
            <a:r>
              <a:rPr sz="1100">
                <a:latin typeface="Lato"/>
              </a:rPr>
              <a:t>FONTI E PERIMETRO</a:t>
            </a:r>
          </a:p>
          <a:p>
            <a:r>
              <a:rPr sz="1100">
                <a:latin typeface="Lato"/>
              </a:rPr>
              <a:t>[I1], p. 2; [T1], campo della norma; [T2], pp. 1–3; [D], illustrazione del campionamento.</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[T1] UNI. UNI EN 689:2019 — scheda di catalogo.</a:t>
            </a:r>
          </a:p>
          <a:p>
            <a:r>
              <a:rPr sz="1100">
                <a:latin typeface="Lato"/>
              </a:rPr>
              <a:t>Consultata la descrizione pubblica del campo: misure rappresentative dell’esposizione per inalazione e confronto con i limiti. Non utilizzata come sostituto del testo integrale.</a:t>
            </a:r>
          </a:p>
          <a:p>
            <a:r>
              <a:rPr sz="1100">
                <a:latin typeface="Lato"/>
              </a:rPr>
              <a:t>https://conto.uni.com/en/uni-en-689-2019</a:t>
            </a:r>
          </a:p>
          <a:p>
            <a:endParaRPr sz="1100">
              <a:latin typeface="Lato"/>
            </a:endParaRPr>
          </a:p>
          <a:p>
            <a:r>
              <a:rPr sz="1100">
                <a:latin typeface="Lato"/>
              </a:rPr>
              <a:t>[T2] HSE. G409 — Exposure measurement: Air sampling (2022).</a:t>
            </a:r>
          </a:p>
          <a:p>
            <a:r>
              <a:rPr sz="1100">
                <a:latin typeface="Lato"/>
              </a:rPr>
              <a:t>Integrazione tecnica: campionamento personale e d’area, variabilità, gruppi similari, attività non ordinarie e contesto delle misure. Non fonte di diritto italiano.</a:t>
            </a:r>
          </a:p>
          <a:p>
            <a:r>
              <a:rPr sz="1100">
                <a:latin typeface="Lato"/>
              </a:rPr>
              <a:t>https://www.hse.gov.uk/pubns/guidance/g409.pdf</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05</a:t>
            </a:r>
          </a:p>
          <a:p>
            <a:r>
              <a:rPr sz="1100">
                <a:latin typeface="Lato"/>
              </a:rPr>
              <a:t>Via dermica: contatto non significa dose assorbita</a:t>
            </a:r>
          </a:p>
          <a:p>
            <a:endParaRPr sz="1100">
              <a:latin typeface="Lato"/>
            </a:endParaRPr>
          </a:p>
          <a:p>
            <a:r>
              <a:rPr sz="1100">
                <a:latin typeface="Lato"/>
              </a:rPr>
              <a:t>OBIETTIVO DIDATTICO</a:t>
            </a:r>
          </a:p>
          <a:p>
            <a:r>
              <a:rPr sz="1100">
                <a:latin typeface="Lato"/>
              </a:rPr>
              <a:t>Rendere visibile il ruolo della via dermica nella valutazione dei reprotossici. Distinguere ciò che si osserva sulla superficie da ciò che entra nell’organismo e da ciò che riguarda il rischio per la salute riproduttiva.</a:t>
            </a:r>
          </a:p>
          <a:p>
            <a:endParaRPr sz="1100">
              <a:latin typeface="Lato"/>
            </a:endParaRPr>
          </a:p>
          <a:p>
            <a:r>
              <a:rPr sz="1100">
                <a:latin typeface="Lato"/>
              </a:rPr>
              <a:t>SPIEGAZIONE DA SVILUPPARE</a:t>
            </a:r>
          </a:p>
          <a:p>
            <a:r>
              <a:rPr sz="1100">
                <a:latin typeface="Lato"/>
              </a:rPr>
              <a:t>Il fact sheet indica l’assorbimento dermico come via importante per molte sostanze e lo richiama esplicitamente nel Caso B e nel confronto con il DNEL del Caso C. Come integrazione scientifica, NIOSH descrive l’assorbimento come attraversamento della cute e segnala il ruolo di proprietà dell’agente, integrità cutanea, superficie e durata del contatto. La mappa propone tre livelli: presenza sulla superficie, passaggio attraverso la barriera, esposizione interna. Non presenta una velocità di permeazione né una stima quantitativa. Il docente deve evitare che la freccia venga letta come un assorbimento totale e immediato di tutto il contaminante.</a:t>
            </a:r>
          </a:p>
          <a:p>
            <a:endParaRPr sz="1100">
              <a:latin typeface="Lato"/>
            </a:endParaRPr>
          </a:p>
          <a:p>
            <a:r>
              <a:rPr sz="1100">
                <a:latin typeface="Lato"/>
              </a:rPr>
              <a:t>LETTURA DELLA VISUALIZZAZIONE</a:t>
            </a:r>
          </a:p>
          <a:p>
            <a:r>
              <a:rPr sz="1100">
                <a:latin typeface="Lato"/>
              </a:rPr>
              <a:t>La sezione della cute è volutamente schematica. Le fasce sovrapposte e le molecole servono a distinguere i passaggi logici, non a descrivere in dettaglio l’anatomia. La scheda “cute” richiama l’informazione da leggere insieme ai dati della sostanza e dello scenario. La scheda sul campione di superficie mantiene separata la contaminazione rilevata dalla dose assorbita: la prima può aiutare a individuare un trasferimento, ma non diventa automaticamente la seconda.</a:t>
            </a:r>
          </a:p>
          <a:p>
            <a:endParaRPr sz="1100">
              <a:latin typeface="Lato"/>
            </a:endParaRPr>
          </a:p>
          <a:p>
            <a:r>
              <a:rPr sz="1100">
                <a:latin typeface="Lato"/>
              </a:rPr>
              <a:t>PRECISAZIONE METODOLOGICA</a:t>
            </a:r>
          </a:p>
          <a:p>
            <a:r>
              <a:rPr sz="1100">
                <a:latin typeface="Lato"/>
              </a:rPr>
              <a:t>Un valore dermico non deve essere confrontato direttamente con una misura aerodispersa espressa in un’altra unità. Se il metodo richiede una conversione o un modello, occorre documentarne presupposti e applicabilità; il modulo non ne fornisce uno universale. Analogamente, la presenza di guanti è una misura da descrivere e valutare nel contesto, non la dimostrazione autonoma di assenza di contatto. Non si assimilano le notazioni NIOSH alla notazione dell’Allegato XLIII: la fonte esterna sostiene esclusivamente l’approfondimento sul meccanismo di assorbimento.</a:t>
            </a:r>
          </a:p>
          <a:p>
            <a:endParaRPr sz="1100">
              <a:latin typeface="Lato"/>
            </a:endParaRPr>
          </a:p>
          <a:p>
            <a:r>
              <a:rPr sz="1100">
                <a:latin typeface="Lato"/>
              </a:rPr>
              <a:t>MESSAGGIO E RACCORDO</a:t>
            </a:r>
          </a:p>
          <a:p>
            <a:r>
              <a:rPr sz="1100">
                <a:latin typeface="Lato"/>
              </a:rPr>
              <a:t>Tenere distinti contaminazione, dose interna e rischio evita conclusioni non sostenute dal dato. La slide successiva riunisce le vie di ingresso senza confonderle con l’esposizione a più sostanze.</a:t>
            </a:r>
          </a:p>
          <a:p>
            <a:endParaRPr sz="1100">
              <a:latin typeface="Lato"/>
            </a:endParaRPr>
          </a:p>
          <a:p>
            <a:r>
              <a:rPr sz="1100">
                <a:latin typeface="Lato"/>
              </a:rPr>
              <a:t>FONTI E PERIMETRO</a:t>
            </a:r>
          </a:p>
          <a:p>
            <a:r>
              <a:rPr sz="1100">
                <a:latin typeface="Lato"/>
              </a:rPr>
              <a:t>[I1], p. 2 e Figura 1, casi B–C; [T4], assorbimento dermico; [T6], campioni di superficie; [D], schema.</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[T4] CDC/NIOSH. Skin Exposures and Effects — About (2026).</a:t>
            </a:r>
          </a:p>
          <a:p>
            <a:r>
              <a:rPr sz="1100">
                <a:latin typeface="Lato"/>
              </a:rPr>
              <a:t>Integrazione tecnico-scientifica: significato dell’assorbimento dermico e fattori che lo influenzano. Non equivalenza tra notazioni NIOSH e Allegato XLIII.</a:t>
            </a:r>
          </a:p>
          <a:p>
            <a:r>
              <a:rPr sz="1100">
                <a:latin typeface="Lato"/>
              </a:rPr>
              <a:t>https://www.cdc.gov/niosh/skin-exposure/about/index.html</a:t>
            </a:r>
          </a:p>
          <a:p>
            <a:endParaRPr sz="1100">
              <a:latin typeface="Lato"/>
            </a:endParaRPr>
          </a:p>
          <a:p>
            <a:r>
              <a:rPr sz="1100">
                <a:latin typeface="Lato"/>
              </a:rPr>
              <a:t>[T6] HSE. Monitoring the control of exposure to hazardous substances.</a:t>
            </a:r>
          </a:p>
          <a:p>
            <a:r>
              <a:rPr sz="1100">
                <a:latin typeface="Lato"/>
              </a:rPr>
              <a:t>Integrazione tecnica: funzioni e limiti del monitoraggio, campionamenti di superficie e distinzione dal giudizio sullo stato di salute.</a:t>
            </a:r>
          </a:p>
          <a:p>
            <a:r>
              <a:rPr sz="1100">
                <a:latin typeface="Lato"/>
              </a:rPr>
              <a:t>https://www.hse.gov.uk/coshh/basics/monitoring.htm</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06</a:t>
            </a:r>
          </a:p>
          <a:p>
            <a:r>
              <a:rPr sz="1100">
                <a:latin typeface="Lato"/>
              </a:rPr>
              <a:t>Più vie della stessa sostanza, più evidenze da integrare</a:t>
            </a:r>
          </a:p>
          <a:p>
            <a:endParaRPr sz="1100">
              <a:latin typeface="Lato"/>
            </a:endParaRPr>
          </a:p>
          <a:p>
            <a:r>
              <a:rPr sz="1100">
                <a:latin typeface="Lato"/>
              </a:rPr>
              <a:t>OBIETTIVO DIDATTICO</a:t>
            </a:r>
          </a:p>
          <a:p>
            <a:r>
              <a:rPr sz="1100">
                <a:latin typeface="Lato"/>
              </a:rPr>
              <a:t>Distinguere l’esposizione alla stessa sostanza attraverso più vie dalla presenza simultanea di più sostanze. Comprendere il significato di un quadro integrato senza introdurre un indice numerico universale.</a:t>
            </a:r>
          </a:p>
          <a:p>
            <a:endParaRPr sz="1100">
              <a:latin typeface="Lato"/>
            </a:endParaRPr>
          </a:p>
          <a:p>
            <a:r>
              <a:rPr sz="1100">
                <a:latin typeface="Lato"/>
              </a:rPr>
              <a:t>SPIEGAZIONE DA SVILUPPARE</a:t>
            </a:r>
          </a:p>
          <a:p>
            <a:r>
              <a:rPr sz="1100">
                <a:latin typeface="Lato"/>
              </a:rPr>
              <a:t>Il fact sheet considera una singola sostanza, ma questo non equivale a considerare soltanto l’inalazione. La via dermica è esplicitamente richiamata e, per il Caso C, si considerano DNEL inalatori e dermici pertinenti. L’approfondimento HSE sulle vie di esposizione aggiunge l’eventuale ingestione accidentale nel quadro dell’igiene del lavoro. La convergenza delle frecce rappresenta dunque la persona interessata dalle diverse possibilità di ingresso; non dimostra né quantifica la quota assorbita. L’eventuale esposizione a più agenti richiede invece ulteriori considerazioni, come segnalato dalla stessa pubblicazione INAIL.</a:t>
            </a:r>
          </a:p>
          <a:p>
            <a:endParaRPr sz="1100">
              <a:latin typeface="Lato"/>
            </a:endParaRPr>
          </a:p>
          <a:p>
            <a:r>
              <a:rPr sz="1100">
                <a:latin typeface="Lato"/>
              </a:rPr>
              <a:t>LETTURA DELLA MAPPA</a:t>
            </a:r>
          </a:p>
          <a:p>
            <a:r>
              <a:rPr sz="1100">
                <a:latin typeface="Lato"/>
              </a:rPr>
              <a:t>Seguire separatamente i tre percorsi che arrivano al nodo centrale. L’inalazione è associata all’aria, la cute al contatto e il terzo percorso ai trasferimenti che possono favorire l’ingestione involontaria. Quest’ultimo è indicato come integrazione tecnica e non come nuova domanda della Figura 1. La fascia inferiore separa le due dimensioni: più vie per uno stesso agente e più agenti presenti nello scenario. Il nodo centrale reca “quadro espositivo” e non “dose calcolata”.</a:t>
            </a:r>
          </a:p>
          <a:p>
            <a:endParaRPr sz="1100">
              <a:latin typeface="Lato"/>
            </a:endParaRPr>
          </a:p>
          <a:p>
            <a:r>
              <a:rPr sz="1100">
                <a:latin typeface="Lato"/>
              </a:rPr>
              <a:t>PRECISAZIONE METODOLOGICA</a:t>
            </a:r>
          </a:p>
          <a:p>
            <a:r>
              <a:rPr sz="1100">
                <a:latin typeface="Lato"/>
              </a:rPr>
              <a:t>Le grandezze possono avere unità, tempi e significati diversi. Non è corretto sommare direttamente una concentrazione in aria e una dose dermica, né produrre una media fra un rapporto al VLEP e un confronto biologico come se fossero equivalenti. L’assenza di una formula nel modulo è intenzionale: occorre una metodologia specifica, pertinente e motivata. Il monitoraggio biologico può fornire un’ulteriore evidenza quando appropriato, ma non separa automaticamente ogni sorgente o via. La valutazione continua a richiedere informazioni sul processo e sulla popolazione interessata.</a:t>
            </a:r>
          </a:p>
          <a:p>
            <a:endParaRPr sz="1100">
              <a:latin typeface="Lato"/>
            </a:endParaRPr>
          </a:p>
          <a:p>
            <a:r>
              <a:rPr sz="1100">
                <a:latin typeface="Lato"/>
              </a:rPr>
              <a:t>MESSAGGIO E RACCORDO</a:t>
            </a:r>
          </a:p>
          <a:p>
            <a:r>
              <a:rPr sz="1100">
                <a:latin typeface="Lato"/>
              </a:rPr>
              <a:t>Integrare significa far dialogare evidenze mantenendone identità e limiti. La slide seguente organizza la produzione del dato, dalla scelta del metodo alla verifica della sua qualità.</a:t>
            </a:r>
          </a:p>
          <a:p>
            <a:endParaRPr sz="1100">
              <a:latin typeface="Lato"/>
            </a:endParaRPr>
          </a:p>
          <a:p>
            <a:r>
              <a:rPr sz="1100">
                <a:latin typeface="Lato"/>
              </a:rPr>
              <a:t>FONTI E PERIMETRO</a:t>
            </a:r>
          </a:p>
          <a:p>
            <a:r>
              <a:rPr sz="1100">
                <a:latin typeface="Lato"/>
              </a:rPr>
              <a:t>[I1], pp. 2–3; [T3], vie di esposizione; [T5], monitoraggio biologico; [D], distinzione e mappa.</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[T3] HSE. Principles of good control practice.</a:t>
            </a:r>
          </a:p>
          <a:p>
            <a:r>
              <a:rPr sz="1100">
                <a:latin typeface="Lato"/>
              </a:rPr>
              <a:t>Integrazione tecnica: sorgenti, trasferimenti, lavoratori indirettamente esposti e vie di ingresso. Non sono trasferite prescrizioni COSHH alla normativa italiana.</a:t>
            </a:r>
          </a:p>
          <a:p>
            <a:r>
              <a:rPr sz="1100">
                <a:latin typeface="Lato"/>
              </a:rPr>
              <a:t>https://www.hse.gov.uk/coshh/detail/goodpractice.htm</a:t>
            </a:r>
          </a:p>
          <a:p>
            <a:endParaRPr sz="1100">
              <a:latin typeface="Lato"/>
            </a:endParaRPr>
          </a:p>
          <a:p>
            <a:r>
              <a:rPr sz="1100">
                <a:latin typeface="Lato"/>
              </a:rPr>
              <a:t>[T5] HSE. Biological monitoring services (2026).</a:t>
            </a:r>
          </a:p>
          <a:p>
            <a:r>
              <a:rPr sz="1100">
                <a:latin typeface="Lato"/>
              </a:rPr>
              <a:t>Integrazione tecnica: indicatore biologico, protocollo di raccolta, interpretazione e riservatezza dei risultati. Nessun protocollo clinico universale.</a:t>
            </a:r>
          </a:p>
          <a:p>
            <a:r>
              <a:rPr sz="1100">
                <a:latin typeface="Lato"/>
              </a:rPr>
              <a:t>https://www.hse.gov.uk/products/testing-and-monitoring/biological-monitoring-services.htm</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07</a:t>
            </a:r>
          </a:p>
          <a:p>
            <a:r>
              <a:rPr sz="1100">
                <a:latin typeface="Lato"/>
              </a:rPr>
              <a:t>Una misura affidabile nasce prima del prelievo</a:t>
            </a:r>
          </a:p>
          <a:p>
            <a:endParaRPr sz="1100">
              <a:latin typeface="Lato"/>
            </a:endParaRPr>
          </a:p>
          <a:p>
            <a:r>
              <a:rPr sz="1100">
                <a:latin typeface="Lato"/>
              </a:rPr>
              <a:t>OBIETTIVO DIDATTICO</a:t>
            </a:r>
          </a:p>
          <a:p>
            <a:r>
              <a:rPr sz="1100">
                <a:latin typeface="Lato"/>
              </a:rPr>
              <a:t>Mostrare come organizzare una campagna di misurazione senza ridurla alla sola lettura del risultato di laboratorio. Presentare i controlli di qualità come elementi da definire nel metodo, non come una checklist universale valida per qualsiasi sostanza.</a:t>
            </a:r>
          </a:p>
          <a:p>
            <a:endParaRPr sz="1100">
              <a:latin typeface="Lato"/>
            </a:endParaRPr>
          </a:p>
          <a:p>
            <a:r>
              <a:rPr sz="1100">
                <a:latin typeface="Lato"/>
              </a:rPr>
              <a:t>SPIEGAZIONE DA SVILUPPARE</a:t>
            </a:r>
          </a:p>
          <a:p>
            <a:r>
              <a:rPr sz="1100">
                <a:latin typeface="Lato"/>
              </a:rPr>
              <a:t>Il capitolo SA del manuale NIOSH richiama la scelta preventiva degli obiettivi e del metodo, l’accordo con il laboratorio, i campioni bianchi e la calibrazione. La nostra mappa propone quattro passaggi: progettare, campionare, analizzare, interpretare. A ciascuno deve corrispondere una traccia documentale. Per esempio, il risultato resta collegato al campione identificato e alle condizioni osservate, mentre la lettura conclusiva dichiara ciò che quel campione rappresenta. Questa organizzazione è originale e didattica: non riproduce integralmente una norma né definisce requisiti minimi di una campagna reale.</a:t>
            </a:r>
          </a:p>
          <a:p>
            <a:endParaRPr sz="1100">
              <a:latin typeface="Lato"/>
            </a:endParaRPr>
          </a:p>
          <a:p>
            <a:r>
              <a:rPr sz="1100">
                <a:latin typeface="Lato"/>
              </a:rPr>
              <a:t>LETTURA DELLA VISUALIZZAZIONE</a:t>
            </a:r>
          </a:p>
          <a:p>
            <a:r>
              <a:rPr sz="1100">
                <a:latin typeface="Lato"/>
              </a:rPr>
              <a:t>Le quattro schede formano una catena. Il nastro inferiore raccoglie aspetti trasversali: verifica della strumentazione, controllo di contaminazioni, capacità di quantificazione e incertezza. Il piccolo cartellino associato al campione mostra l’idea della tracciabilità, non un modulo obbligatorio. Il docente può leggere la catena in avanti per spiegare la progettazione e all’indietro per illustrare come si sostiene una conclusione.</a:t>
            </a:r>
          </a:p>
          <a:p>
            <a:endParaRPr sz="1100">
              <a:latin typeface="Lato"/>
            </a:endParaRPr>
          </a:p>
          <a:p>
            <a:r>
              <a:rPr sz="1100">
                <a:latin typeface="Lato"/>
              </a:rPr>
              <a:t>PRECISAZIONE METODOLOGICA</a:t>
            </a:r>
          </a:p>
          <a:p>
            <a:r>
              <a:rPr sz="1100">
                <a:latin typeface="Lato"/>
              </a:rPr>
              <a:t>La dicitura “inferiore al limite di quantificazione” non equivale a concentrazione nulla. Il fact sheet menziona il limite di quantificazione, nel particolare contesto preliminare degli agenti non ubiquitari, soltanto in relazione a una metodica opportunamente validata. Non trasformare questo richiamo in una regola generale di esclusione dell’esposizione. Devono essere chiari metodo e capacità analitica rispetto alla domanda. In parallelo, la UNI EN 689:2019 è richiamata per il proprio campo sull’inalazione; i suoi criteri completi non sono ricostruiti da questo schema. Nessun esempio numerico sostituisce l’applicazione professionale del metodo pertinente.</a:t>
            </a:r>
          </a:p>
          <a:p>
            <a:endParaRPr sz="1100">
              <a:latin typeface="Lato"/>
            </a:endParaRPr>
          </a:p>
          <a:p>
            <a:r>
              <a:rPr sz="1100">
                <a:latin typeface="Lato"/>
              </a:rPr>
              <a:t>MESSAGGIO E RACCORDO</a:t>
            </a:r>
          </a:p>
          <a:p>
            <a:r>
              <a:rPr sz="1100">
                <a:latin typeface="Lato"/>
              </a:rPr>
              <a:t>La qualità si costruisce prima e durante il prelievo e si rende visibile nel rapporto. Il passaggio successivo riguarda un’altra famiglia di evidenze: gli indicatori misurati in una matrice biologica.</a:t>
            </a:r>
          </a:p>
          <a:p>
            <a:endParaRPr sz="1100">
              <a:latin typeface="Lato"/>
            </a:endParaRPr>
          </a:p>
          <a:p>
            <a:r>
              <a:rPr sz="1100">
                <a:latin typeface="Lato"/>
              </a:rPr>
              <a:t>FONTI E PERIMETRO</a:t>
            </a:r>
          </a:p>
          <a:p>
            <a:r>
              <a:rPr sz="1100">
                <a:latin typeface="Lato"/>
              </a:rPr>
              <a:t>[I1], p. 3, limite di quantificazione; [T1], campo della norma; [T7], §§ 1, 5, 7 e 10; [D], catena di lavoro.</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[T1] UNI. UNI EN 689:2019 — scheda di catalogo.</a:t>
            </a:r>
          </a:p>
          <a:p>
            <a:r>
              <a:rPr sz="1100">
                <a:latin typeface="Lato"/>
              </a:rPr>
              <a:t>Consultata la descrizione pubblica del campo: misure rappresentative dell’esposizione per inalazione e confronto con i limiti. Non utilizzata come sostituto del testo integrale.</a:t>
            </a:r>
          </a:p>
          <a:p>
            <a:r>
              <a:rPr sz="1100">
                <a:latin typeface="Lato"/>
              </a:rPr>
              <a:t>https://conto.uni.com/en/uni-en-689-2019</a:t>
            </a:r>
          </a:p>
          <a:p>
            <a:endParaRPr sz="1100">
              <a:latin typeface="Lato"/>
            </a:endParaRPr>
          </a:p>
          <a:p>
            <a:r>
              <a:rPr sz="1100">
                <a:latin typeface="Lato"/>
              </a:rPr>
              <a:t>[T7] NIOSH. NMAM, 5th edition, Chapter SA — General Considerations for Sampling Airborne Contaminants (2016).</a:t>
            </a:r>
          </a:p>
          <a:p>
            <a:r>
              <a:rPr sz="1100">
                <a:latin typeface="Lato"/>
              </a:rPr>
              <a:t>Integrazione tecnica: scelta dei metodi, campionamento, bianchi, calibrazione e qualità del dato. Riferimenti ai paragrafi 1, 5, 7 e 10.</a:t>
            </a:r>
          </a:p>
          <a:p>
            <a:r>
              <a:rPr sz="1100">
                <a:latin typeface="Lato"/>
              </a:rPr>
              <a:t>https://www.cdc.gov/niosh/nmam/pdf/chapter-sa.pdf</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08</a:t>
            </a:r>
          </a:p>
          <a:p>
            <a:r>
              <a:rPr sz="1100">
                <a:latin typeface="Lato"/>
              </a:rPr>
              <a:t>Monitoraggio biologico: un’informazione da interpretare</a:t>
            </a:r>
          </a:p>
          <a:p>
            <a:endParaRPr sz="1100">
              <a:latin typeface="Lato"/>
            </a:endParaRPr>
          </a:p>
          <a:p>
            <a:r>
              <a:rPr sz="1100">
                <a:latin typeface="Lato"/>
              </a:rPr>
              <a:t>OBIETTIVO DIDATTICO</a:t>
            </a:r>
          </a:p>
          <a:p>
            <a:r>
              <a:rPr sz="1100">
                <a:latin typeface="Lato"/>
              </a:rPr>
              <a:t>Comprendere che il monitoraggio biologico aggiunge informazioni sull’ingresso dell’agente nell’organismo, quando appropriato, e non va sovrapposto al campionamento ambientale o a un giudizio clinico.</a:t>
            </a:r>
          </a:p>
          <a:p>
            <a:endParaRPr sz="1100">
              <a:latin typeface="Lato"/>
            </a:endParaRPr>
          </a:p>
          <a:p>
            <a:r>
              <a:rPr sz="1100">
                <a:latin typeface="Lato"/>
              </a:rPr>
              <a:t>SPIEGAZIONE DA SVILUPPARE</a:t>
            </a:r>
          </a:p>
          <a:p>
            <a:r>
              <a:rPr sz="1100">
                <a:latin typeface="Lato"/>
              </a:rPr>
              <a:t>HSE descrive la misura di una sostanza o dei suoi prodotti di trasformazione in campioni biologici, come urine, sangue o aria espirata. Il protocollo richiede di definire raccolta, gestione dei risultati e azioni conseguenti. Questi sono approfondimenti tecnici esterni: il fact sheet INAIL non fornisce un protocollo di biomonitoraggio. Nella fonte principale, il valore biologico di riferimento per la popolazione generale è distinto da un valore sanitario. Il docente deve quindi separare tre piani: che cosa misura l’indicatore, a quale riferimento viene confrontato e quale decisione sia sostenibile nel caso esaminato.</a:t>
            </a:r>
          </a:p>
          <a:p>
            <a:endParaRPr sz="1100">
              <a:latin typeface="Lato"/>
            </a:endParaRPr>
          </a:p>
          <a:p>
            <a:r>
              <a:rPr sz="1100">
                <a:latin typeface="Lato"/>
              </a:rPr>
              <a:t>LETTURA DELLA VISUALIZZAZIONE</a:t>
            </a:r>
          </a:p>
          <a:p>
            <a:r>
              <a:rPr sz="1100">
                <a:latin typeface="Lato"/>
              </a:rPr>
              <a:t>I tre contenitori rappresentano matrici alternative e non la prescrizione di eseguire sempre tre prelievi. La sequenza sulla destra mostra la necessità di un protocollo e di un’interpretazione. Il collegamento all’aria e alla cute richiama il contributo informativo complessivo del monitoraggio, senza attribuire a un risultato la capacità di ricostruire da solo il peso delle singole vie. Nessun valore reale o risultato personale è visualizzato.</a:t>
            </a:r>
          </a:p>
          <a:p>
            <a:endParaRPr sz="1100">
              <a:latin typeface="Lato"/>
            </a:endParaRPr>
          </a:p>
          <a:p>
            <a:r>
              <a:rPr sz="1100">
                <a:latin typeface="Lato"/>
              </a:rPr>
              <a:t>PRECISAZIONE METODOLOGICA</a:t>
            </a:r>
          </a:p>
          <a:p>
            <a:r>
              <a:rPr sz="1100">
                <a:latin typeface="Lato"/>
              </a:rPr>
              <a:t>Il modulo non stabilisce periodicità, biomarcatori obbligatori o criteri individuali di idoneità. Scelta e interpretazione devono essere collocate nel contesto professionale e sanitario competente, nel rispetto delle disposizioni applicabili e della riservatezza. Un risultato biologico non autorizza da solo a dichiarare un danno alla fertilità o allo sviluppo. Analogamente, un dato inferiore a un riferimento non elimina automaticamente il resto della valutazione: servono pertinenza dell’indicatore, contesto e corretta funzione del riferimento. Nel materiale aziendale destinato alla formazione non devono comparire risultati sanitari identificativi dei lavoratori.</a:t>
            </a:r>
          </a:p>
          <a:p>
            <a:endParaRPr sz="1100">
              <a:latin typeface="Lato"/>
            </a:endParaRPr>
          </a:p>
          <a:p>
            <a:r>
              <a:rPr sz="1100">
                <a:latin typeface="Lato"/>
              </a:rPr>
              <a:t>MESSAGGIO E RACCORDO</a:t>
            </a:r>
          </a:p>
          <a:p>
            <a:r>
              <a:rPr sz="1100">
                <a:latin typeface="Lato"/>
              </a:rPr>
              <a:t>Il monitoraggio biologico è un’evidenza complementare, non una scorciatoia diagnostica. La slide successiva riunisce le diverse famiglie di riferimento, mantenendone distinte le finalità nel diagramma INAIL.</a:t>
            </a:r>
          </a:p>
          <a:p>
            <a:endParaRPr sz="1100">
              <a:latin typeface="Lato"/>
            </a:endParaRPr>
          </a:p>
          <a:p>
            <a:r>
              <a:rPr sz="1100">
                <a:latin typeface="Lato"/>
              </a:rPr>
              <a:t>FONTI E PERIMETRO</a:t>
            </a:r>
          </a:p>
          <a:p>
            <a:r>
              <a:rPr sz="1100">
                <a:latin typeface="Lato"/>
              </a:rPr>
              <a:t>[I1], pp. 2–3, valori e riferimenti biologici; [T5–T6], funzioni del monitoraggio; [D], lettura del protocollo.</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[T5] HSE. Biological monitoring services (2026).</a:t>
            </a:r>
          </a:p>
          <a:p>
            <a:r>
              <a:rPr sz="1100">
                <a:latin typeface="Lato"/>
              </a:rPr>
              <a:t>Integrazione tecnica: indicatore biologico, protocollo di raccolta, interpretazione e riservatezza dei risultati. Nessun protocollo clinico universale.</a:t>
            </a:r>
          </a:p>
          <a:p>
            <a:r>
              <a:rPr sz="1100">
                <a:latin typeface="Lato"/>
              </a:rPr>
              <a:t>https://www.hse.gov.uk/products/testing-and-monitoring/biological-monitoring-services.htm</a:t>
            </a:r>
          </a:p>
          <a:p>
            <a:endParaRPr sz="1100">
              <a:latin typeface="Lato"/>
            </a:endParaRPr>
          </a:p>
          <a:p>
            <a:r>
              <a:rPr sz="1100">
                <a:latin typeface="Lato"/>
              </a:rPr>
              <a:t>[T6] HSE. Monitoring the control of exposure to hazardous substances.</a:t>
            </a:r>
          </a:p>
          <a:p>
            <a:r>
              <a:rPr sz="1100">
                <a:latin typeface="Lato"/>
              </a:rPr>
              <a:t>Integrazione tecnica: funzioni e limiti del monitoraggio, campionamenti di superficie e distinzione dal giudizio sullo stato di salute.</a:t>
            </a:r>
          </a:p>
          <a:p>
            <a:r>
              <a:rPr sz="1100">
                <a:latin typeface="Lato"/>
              </a:rPr>
              <a:t>https://www.hse.gov.uk/coshh/basics/monitoring.htm</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09</a:t>
            </a:r>
          </a:p>
          <a:p>
            <a:r>
              <a:rPr sz="1100">
                <a:latin typeface="Lato"/>
              </a:rPr>
              <a:t>Prima del confronto: verificare che i dati siano confrontabili</a:t>
            </a:r>
          </a:p>
          <a:p>
            <a:endParaRPr sz="1100">
              <a:latin typeface="Lato"/>
            </a:endParaRPr>
          </a:p>
          <a:p>
            <a:r>
              <a:rPr sz="1100">
                <a:latin typeface="Lato"/>
              </a:rPr>
              <a:t>OBIETTIVO DIDATTICO</a:t>
            </a:r>
          </a:p>
          <a:p>
            <a:r>
              <a:rPr sz="1100">
                <a:latin typeface="Lato"/>
              </a:rPr>
              <a:t>Ricondurre i dati di esposizione alla funzione dei diversi riferimenti descritti nei moduli precedenti. Evitare confronti formalmente semplici ma tecnicamente non pertinenti e conclusioni che vadano oltre il campo del dato disponibile.</a:t>
            </a:r>
          </a:p>
          <a:p>
            <a:endParaRPr sz="1100">
              <a:latin typeface="Lato"/>
            </a:endParaRPr>
          </a:p>
          <a:p>
            <a:r>
              <a:rPr sz="1100">
                <a:latin typeface="Lato"/>
              </a:rPr>
              <a:t>SPIEGAZIONE DA SVILUPPARE</a:t>
            </a:r>
          </a:p>
          <a:p>
            <a:r>
              <a:rPr sz="1100">
                <a:latin typeface="Lato"/>
              </a:rPr>
              <a:t>Nel fact sheet il VLEP resta un limite da rispettare; la soglia pertinente o il DNEL qualificato orientano la valutazione dell’effetto riproduttivo nei casi previsti; VRA e VRB servono al confronto preliminare con la popolazione generale e non sono valori sanitari. Le tre righe della slide rappresentano queste funzioni, non una graduatoria fra riferimenti intercambiabili. Prima del confronto la mappa richiede di verificare identità della sostanza, via, unità, periodo e popolazione cui il riferimento si applica. Sono condizioni di lettura proposte didatticamente per rendere esplicito il ragionamento, non una nuova formula INAIL.</a:t>
            </a:r>
          </a:p>
          <a:p>
            <a:endParaRPr sz="1100">
              <a:latin typeface="Lato"/>
            </a:endParaRPr>
          </a:p>
          <a:p>
            <a:r>
              <a:rPr sz="1100">
                <a:latin typeface="Lato"/>
              </a:rPr>
              <a:t>LETTURA DELLA VISUALIZZAZIONE</a:t>
            </a:r>
          </a:p>
          <a:p>
            <a:r>
              <a:rPr sz="1100">
                <a:latin typeface="Lato"/>
              </a:rPr>
              <a:t>Leggere prima la fascia superiore e poi le tre righe. La prima distingue la verifica rispetto al limite professionale; la seconda richiama la pertinenza dell’effetto riproduttivo e della via; la terza riporta il confronto con il fondo. La nota finale mantiene separata la gestione delle informazioni mancanti: “dato insufficiente” non equivale né a superamento dimostrato né ad assenza di rischio. La rappresentazione non assegna semafori di conformità.</a:t>
            </a:r>
          </a:p>
          <a:p>
            <a:endParaRPr sz="1100">
              <a:latin typeface="Lato"/>
            </a:endParaRPr>
          </a:p>
          <a:p>
            <a:r>
              <a:rPr sz="1100">
                <a:latin typeface="Lato"/>
              </a:rPr>
              <a:t>PRECISAZIONE METODOLOGICA</a:t>
            </a:r>
          </a:p>
          <a:p>
            <a:r>
              <a:rPr sz="1100">
                <a:latin typeface="Lato"/>
              </a:rPr>
              <a:t>Non confondere il rispetto del VLEP con l’esclusione automatica di effetti riproduttivi. Per il DNEL la fonte richiede di analizzare la documentazione di derivazione; per il confronto con la popolazione generale occorre rispettare condizioni e limiti del percorso preliminare. Entrambe le risposte positive alle prime domande della Figura 1 conducono allo stesso esito preliminare favorevole: questa slide non modifica quei collegamenti. Incertezze, rappresentatività e aspetti non coperti devono accompagnare l’esito. Quando mancano evidenze sufficienti, la conclusione deve dichiarare il limite e indicare l’approfondimento necessario, senza inventare valori o ricavare automaticamente una soglia dal dato misurato.</a:t>
            </a:r>
          </a:p>
          <a:p>
            <a:endParaRPr sz="1100">
              <a:latin typeface="Lato"/>
            </a:endParaRPr>
          </a:p>
          <a:p>
            <a:r>
              <a:rPr sz="1100">
                <a:latin typeface="Lato"/>
              </a:rPr>
              <a:t>MESSAGGIO E RACCORDO</a:t>
            </a:r>
          </a:p>
          <a:p>
            <a:r>
              <a:rPr sz="1100">
                <a:latin typeface="Lato"/>
              </a:rPr>
              <a:t>La qualità del confronto dipende dal significato dei due termini, non solo dalla loro grandezza. L’ultima slide riunisce il processo in una mappa operativa, con un collegamento continuo alla prevenzione.</a:t>
            </a:r>
          </a:p>
          <a:p>
            <a:endParaRPr sz="1100">
              <a:latin typeface="Lato"/>
            </a:endParaRPr>
          </a:p>
          <a:p>
            <a:r>
              <a:rPr sz="1100">
                <a:latin typeface="Lato"/>
              </a:rPr>
              <a:t>FONTI E PERIMETRO</a:t>
            </a:r>
          </a:p>
          <a:p>
            <a:r>
              <a:rPr sz="1100">
                <a:latin typeface="Lato"/>
              </a:rPr>
              <a:t>[I1], pp. 1–3 e Figura 1; [D], fascia di comparabilità e lettura delle funzioni.</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sz="1100">
                <a:latin typeface="Lato"/>
              </a:rPr>
              <a:t>MODULO 09 | SLIDE 10</a:t>
            </a:r>
          </a:p>
          <a:p>
            <a:r>
              <a:rPr sz="1100">
                <a:latin typeface="Lato"/>
              </a:rPr>
              <a:t>Dalle evidenze alla gestione documentata dell’esposizione</a:t>
            </a:r>
          </a:p>
          <a:p>
            <a:endParaRPr sz="1100">
              <a:latin typeface="Lato"/>
            </a:endParaRPr>
          </a:p>
          <a:p>
            <a:r>
              <a:rPr sz="1100">
                <a:latin typeface="Lato"/>
              </a:rPr>
              <a:t>OBIETTIVO DIDATTICO</a:t>
            </a:r>
          </a:p>
          <a:p>
            <a:r>
              <a:rPr sz="1100">
                <a:latin typeface="Lato"/>
              </a:rPr>
              <a:t>Riunire i passaggi del modulo in una sequenza comprensibile e tracciabile. Preparare il collegamento al Modulo 10, dedicato alle misure di prevenzione e protezione, senza trasformare la sintesi in un algoritmo automatico di conformità.</a:t>
            </a:r>
          </a:p>
          <a:p>
            <a:endParaRPr sz="1100">
              <a:latin typeface="Lato"/>
            </a:endParaRPr>
          </a:p>
          <a:p>
            <a:r>
              <a:rPr sz="1100">
                <a:latin typeface="Lato"/>
              </a:rPr>
              <a:t>SPIEGAZIONE DA SVILUPPARE</a:t>
            </a:r>
          </a:p>
          <a:p>
            <a:r>
              <a:rPr sz="1100">
                <a:latin typeface="Lato"/>
              </a:rPr>
              <a:t>La mappa parte dall’identità dell’agente, descrive compiti e persone, organizza le evidenze pertinenti, le confronta con i riferimenti corretti e documenta la decisione. Il fact sheet richiede, in tutti i casi, attenzione agli altri effetti chimici pertinenti e rivalutazione in caso di modifiche; nelle conclusioni segnala la necessità di competenze specialistiche e di considerare variabili ulteriori. La sintesi mantiene quindi una freccia di ritorno: la documentazione non cristallizza per sempre lo scenario. Il percorso proposto è un ausilio didattico originale e non sostituisce le domande preliminari o i casi A, B, C e D.</a:t>
            </a:r>
          </a:p>
          <a:p>
            <a:endParaRPr sz="1100">
              <a:latin typeface="Lato"/>
            </a:endParaRPr>
          </a:p>
          <a:p>
            <a:r>
              <a:rPr sz="1100">
                <a:latin typeface="Lato"/>
              </a:rPr>
              <a:t>LETTURA DELLA MAPPA</a:t>
            </a:r>
          </a:p>
          <a:p>
            <a:r>
              <a:rPr sz="1100">
                <a:latin typeface="Lato"/>
              </a:rPr>
              <a:t>Seguire i cinque nodi in successione e poi la fascia che li accompagna. Quest’ultima rappresenta le misure preventive, che non vengono rinviate alla fine della raccolta dati. Nel nodo delle evidenze convivono osservazioni, informazioni tecniche e misure appropriate; il nodo del confronto conserva la distinzione fra VLEP, soglia o DNEL e riferimento della popolazione generale. Il ritorno dal documento allo scenario rappresenta una revisione motivata, non una periodicità numerica imposta dalla slide.</a:t>
            </a:r>
          </a:p>
          <a:p>
            <a:endParaRPr sz="1100">
              <a:latin typeface="Lato"/>
            </a:endParaRPr>
          </a:p>
          <a:p>
            <a:r>
              <a:rPr sz="1100">
                <a:latin typeface="Lato"/>
              </a:rPr>
              <a:t>PRECISAZIONE METODOLOGICA</a:t>
            </a:r>
          </a:p>
          <a:p>
            <a:r>
              <a:rPr sz="1100">
                <a:latin typeface="Lato"/>
              </a:rPr>
              <a:t>La documentazione dovrebbe rendere riconoscibili sostanza, attività, lavoratori interessati, vie considerate, dati, fonti, limiti delle conclusioni e decisioni. Questa struttura è una proposta organizzativa, non un elenco di allegati prescritti dalla pubblicazione. Non è corretto concludere che ogni misurazione disponibile sia sufficiente, né che l’assenza di una misura equivalga necessariamente ad assenza di valutazione: occorre motivare il percorso e la qualità delle evidenze utilizzate. Gli approfondimenti esterni del modulo restano strumenti tecnici, non nuovi obblighi italiani.</a:t>
            </a:r>
          </a:p>
          <a:p>
            <a:endParaRPr sz="1100">
              <a:latin typeface="Lato"/>
            </a:endParaRPr>
          </a:p>
          <a:p>
            <a:r>
              <a:rPr sz="1100">
                <a:latin typeface="Lato"/>
              </a:rPr>
              <a:t>MESSAGGIO E RACCORDO</a:t>
            </a:r>
          </a:p>
          <a:p>
            <a:r>
              <a:rPr sz="1100">
                <a:latin typeface="Lato"/>
              </a:rPr>
              <a:t>Una buona valutazione rende comprensibile perché una conclusione è sostenibile e quali aspetti restano da approfondire. Nel Modulo 10 il percorso si sposta sulle misure, dalla sostituzione ai sistemi chiusi, fino alle protezioni tecniche e organizzative pertinenti.</a:t>
            </a:r>
          </a:p>
          <a:p>
            <a:endParaRPr sz="1100">
              <a:latin typeface="Lato"/>
            </a:endParaRPr>
          </a:p>
          <a:p>
            <a:r>
              <a:rPr sz="1100">
                <a:latin typeface="Lato"/>
              </a:rPr>
              <a:t>FONTI E PERIMETRO</a:t>
            </a:r>
          </a:p>
          <a:p>
            <a:r>
              <a:rPr sz="1100">
                <a:latin typeface="Lato"/>
              </a:rPr>
              <a:t>[I1], Figura 1 e p. 4, conclusioni e rivalutazione; [D], mappa operativa e proposta documentale.</a:t>
            </a:r>
          </a:p>
          <a:p>
            <a:endParaRPr sz="1100">
              <a:latin typeface="Lato"/>
            </a:endParaRPr>
          </a:p>
          <a:p>
            <a:r>
              <a:rPr sz="1100">
                <a:latin typeface="Lato"/>
              </a:rPr>
              <a:t>[I1] INAIL–DIMEILA (2026). Sostanze tossiche per la riproduzione: diagramma decisionale per la valutazione e gestione del rischio per la salute riproduttiva.</a:t>
            </a:r>
          </a:p>
          <a:p>
            <a:r>
              <a:rPr sz="1100">
                <a:latin typeface="Lato"/>
              </a:rPr>
              <a:t>ISBN 979-12-5758-021-6. PDF di quattro pagine fornito dall’utente; riferimento metodologico principale, pp. 1–4 e Figura 1, p. 3.</a:t>
            </a:r>
          </a:p>
          <a:p>
            <a:endParaRPr sz="1100">
              <a:latin typeface="Lato"/>
            </a:endParaRPr>
          </a:p>
          <a:p>
            <a:r>
              <a:rPr sz="1100">
                <a:latin typeface="Lato"/>
              </a:rPr>
              <a:t>Elaborazione didattica indipendente. [I1] identifica il fact sheet fornito; [T1–T7] gli approfondimenti tecnici esterni; [D] le mappe e le proposte organizzative originali. Non è una pubblicazione ufficiale INAIL, una valutazione aziendale o un protocollo di sorveglianza sanitaria. Verificare documenti, valori e norme applicabili prima dell’uso professionale. Nessun valore numerico attribuito a sostanze reali, nessuna formula universale per sommare esposizioni. Riferimento editoriale e consultazione delle fonti esterne: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01</a:t>
            </a:r>
          </a:p>
          <a:p>
            <a:r>
              <a:t>Misure di prevenzione e protezione</a:t>
            </a:r>
          </a:p>
          <a:p>
            <a:endParaRPr/>
          </a:p>
          <a:p>
            <a:r>
              <a:t>OBIETTIVO DIDATTICO</a:t>
            </a:r>
          </a:p>
          <a:p>
            <a:r>
              <a:t>Collegare la valutazione dell’esposizione alle scelte di controllo. Presentare la gerarchia preventiva come una sequenza di priorità, non come un catalogo di soluzioni equivalenti. Il modulo prosegue il percorso sulle evidenze espositive e prepara il raccordo con la tutela sanitaria.</a:t>
            </a:r>
          </a:p>
          <a:p>
            <a:endParaRPr/>
          </a:p>
          <a:p>
            <a:r>
              <a:t>SPIEGAZIONE DA SVILUPPARE</a:t>
            </a:r>
          </a:p>
          <a:p>
            <a:r>
              <a:t>Il fact sheet richiama sostituzione e sistema chiuso prima delle diverse modalità di riduzione previste dall’articolo 235. Per le sostanze prive di soglia, quando il sistema chiuso non è tecnicamente possibile, il livello di esposizione deve essere il più basso tecnicamente possibile; per quelle con soglia la disposizione riguarda la riduzione al minimo del rischio connesso all’esposizione. Per le altre sostanze si considera anche la possibilità che non esista un livello sicuro. Il VLEP resta un vincolo da rispettare, non un’autorizzazione a tralasciare le priorità preventive. Nella Figura 1 anche il ramo preliminare favorevole conserva il richiamo alle misure degli articoli 237, 238 e 239 e alla rivalutazione.</a:t>
            </a:r>
          </a:p>
          <a:p>
            <a:endParaRPr/>
          </a:p>
          <a:p>
            <a:r>
              <a:t>LETTURA DELLA VISUALIZZAZIONE</a:t>
            </a:r>
          </a:p>
          <a:p>
            <a:r>
              <a:t>Leggere la copertina da sinistra a destra: prima la scelta di evitare o sostituire, poi il contenimento del processo, infine le misure che proteggono la persona nel lavoro effettivo. Le barriere disegnate non esprimono percentuali di efficacia. Il serbatoio, la captazione e l’operatore sono simboli tecnici modificabili, non un progetto impiantistico. I tre verbi finali richiamano decisioni da mantenere nel tempo.</a:t>
            </a:r>
          </a:p>
          <a:p>
            <a:endParaRPr/>
          </a:p>
          <a:p>
            <a:r>
              <a:t>PRECISAZIONE METODOLOGICA</a:t>
            </a:r>
          </a:p>
          <a:p>
            <a:r>
              <a:t>La base metodologica resta la singola sostanza reprotossica 1A o 1B, non cancerogena e non mutagena. I dettagli su aspirazioni, guanti e gestione operativa sono integrazioni esterne o proposte didattiche, identificate nelle fonti. Non attribuirli alla pubblicazione INAIL come prescrizioni progettuali. Le immagini non dimostrano da sole l’assenza di esposizione e non sostituiscono la valutazione delle condizioni reali.</a:t>
            </a:r>
          </a:p>
          <a:p>
            <a:endParaRPr/>
          </a:p>
          <a:p>
            <a:r>
              <a:t>MESSAGGIO E RACCORDO</a:t>
            </a:r>
          </a:p>
          <a:p>
            <a:r>
              <a:t>Una misura preventiva va scelta per lo scenario, attuata e mantenuta. Il percorso comincia dalla possibilità di evitare l’impiego della sostanza o la fase che ne richiede l’utilizzo, prima di chiedersi quale protezione individuale indossare.</a:t>
            </a:r>
          </a:p>
          <a:p>
            <a:endParaRPr/>
          </a:p>
          <a:p>
            <a:r>
              <a:t>FONTI E PERIMETRO</a:t>
            </a:r>
          </a:p>
          <a:p>
            <a:r>
              <a:t>[I1], p. 1 e Figura 1, p. 3; [N1], art. 235; [D], composizione originale.</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[N1] D.Lgs. 135/2024, art. 10 e relative note: art. 235 del D.Lgs. 81/2008. Sostituzione, sistema chiuso e riduzione. Testo della modifica pubblicato in G.U. il 26 settembre 2024.</a:t>
            </a:r>
          </a:p>
          <a:p>
            <a:r>
              <a:t>https://www.gazzettaufficiale.it/atto/serie_generale/caricaArticolo?art.codiceRedazionale=24G00153&amp;art.dataPubblicazioneGazzetta=2024-09-26&amp;art.flagTipoArticolo=0&amp;art.idArticolo=10&amp;art.idGruppo=0&amp;art.idSottoArticolo=1&amp;art.idSottoArticolo1=10&amp;art.progressivo=0&amp;art.versione=1</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02</a:t>
            </a:r>
          </a:p>
          <a:p>
            <a:r>
              <a:t>Eliminare l’uso: agire prima dell’esposizione</a:t>
            </a:r>
          </a:p>
          <a:p>
            <a:endParaRPr/>
          </a:p>
          <a:p>
            <a:r>
              <a:t>OBIETTIVO DIDATTICO</a:t>
            </a:r>
          </a:p>
          <a:p>
            <a:r>
              <a:t>Distinguere l’eliminazione dell’utilizzo di una sostanza dalla semplice riduzione del contatto con essa. Rendere visibile la differenza tra modificare il processo e aggiungere una protezione a un processo che continua a impiegare l’agente.</a:t>
            </a:r>
          </a:p>
          <a:p>
            <a:endParaRPr/>
          </a:p>
          <a:p>
            <a:r>
              <a:t>SPIEGAZIONE DA SVILUPPARE</a:t>
            </a:r>
          </a:p>
          <a:p>
            <a:r>
              <a:t>L’articolo 235 pone l’evitare o ridurre l’utilizzazione tra i primi orientamenti della prevenzione, con particolare riferimento alla sostituzione tecnicamente possibile. La slide propone una lettura progettuale: prima di scegliere un dispositivo, considerare se la funzione produttiva possa essere ottenuta senza quella sostanza o senza la fase che la richiede. Non viene presentata una tecnologia concreta né si afferma che una specifica alternativa sia già disponibile. Si mette invece in ordine il ragionamento. Il punto di partenza è la funzione: che cosa deve ottenere il processo? Il secondo passaggio è individuare dove e perché compare l’agente. Solo dopo si può descrivere una modifica pertinente e valutarne gli effetti.</a:t>
            </a:r>
          </a:p>
          <a:p>
            <a:endParaRPr/>
          </a:p>
          <a:p>
            <a:r>
              <a:t>LETTURA DELLA VISUALIZZAZIONE</a:t>
            </a:r>
          </a:p>
          <a:p>
            <a:r>
              <a:t>I due percorsi sono concettuali. Nel primo la sostanza entra nella lavorazione; nel secondo cambia la configurazione del processo. La casella tratteggiata indica che l’impiego originario non fa parte della soluzione ipotizzata, non un dato misurato di esposizione nulla. I richiami laterali distinguono eliminare una fase, cambiare tecnologia e verificare il perimetro. Non sono tre alternative obbligatorie né una graduatoria di fattibilità.</a:t>
            </a:r>
          </a:p>
          <a:p>
            <a:endParaRPr/>
          </a:p>
          <a:p>
            <a:r>
              <a:t>PRECISAZIONE METODOLOGICA</a:t>
            </a:r>
          </a:p>
          <a:p>
            <a:r>
              <a:t>La conclusione va circoscritta alla sostanza e alle operazioni effettivamente considerate. Togliere un prodotto dall’acquisto non esclude automaticamente che l’agente sia presente in residui, materiali o altre fasi: l’ipotesi deve essere verificata nello scenario. Né l’eliminazione di un agente autorizza a dichiarare il processo complessivamente privo di rischi. La mappa è una proposta didattica; non introduce un’esenzione ulteriore rispetto al percorso preliminare INAIL.</a:t>
            </a:r>
          </a:p>
          <a:p>
            <a:endParaRPr/>
          </a:p>
          <a:p>
            <a:r>
              <a:t>MESSAGGIO E RACCORDO</a:t>
            </a:r>
          </a:p>
          <a:p>
            <a:r>
              <a:t>Il valore preventivo della scelta va documentato nel suo campo reale, includendo la fase di transizione. Quando l’eliminazione non è praticabile, la domanda successiva riguarda il confronto tra alternative di sostanza, miscela o procedimento e la motivazione della scelta.</a:t>
            </a:r>
          </a:p>
          <a:p>
            <a:endParaRPr/>
          </a:p>
          <a:p>
            <a:r>
              <a:t>FONTI E PERIMETRO</a:t>
            </a:r>
          </a:p>
          <a:p>
            <a:r>
              <a:t>[N1], art. 235, comma 1; [I1], p. 3, ragionevole certezza; [D], confronto concettuale.</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[N1] D.Lgs. 135/2024, art. 10 e relative note: art. 235 del D.Lgs. 81/2008. Sostituzione, sistema chiuso e riduzione. Testo della modifica pubblicato in G.U. il 26 settembre 2024.</a:t>
            </a:r>
          </a:p>
          <a:p>
            <a:r>
              <a:t>https://www.gazzettaufficiale.it/atto/serie_generale/caricaArticolo?art.codiceRedazionale=24G00153&amp;art.dataPubblicazioneGazzetta=2024-09-26&amp;art.flagTipoArticolo=0&amp;art.idArticolo=10&amp;art.idGruppo=0&amp;art.idSottoArticolo=1&amp;art.idSottoArticolo1=10&amp;art.progressivo=0&amp;art.versione=1</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03</a:t>
            </a:r>
          </a:p>
          <a:p>
            <a:r>
              <a:t>Sostituire significa confrontare le alternative</a:t>
            </a:r>
          </a:p>
          <a:p>
            <a:endParaRPr/>
          </a:p>
          <a:p>
            <a:r>
              <a:t>OBIETTIVO DIDATTICO</a:t>
            </a:r>
          </a:p>
          <a:p>
            <a:r>
              <a:t>Illustrare il significato della sostituzione nel lavoro reale, evitando di ridurla a un cambio di denominazione commerciale o di pittogramma. Organizzare le informazioni che rendono leggibile una decisione tecnica, senza introdurre punteggi di rischio automatici.</a:t>
            </a:r>
          </a:p>
          <a:p>
            <a:endParaRPr/>
          </a:p>
          <a:p>
            <a:r>
              <a:t>SPIEGAZIONE DA SVILUPPARE</a:t>
            </a:r>
          </a:p>
          <a:p>
            <a:r>
              <a:t>Il riferimento normativo considera una sostanza, una miscela o un procedimento non nocivi o meno nocivi nelle condizioni di utilizzo. La proposta didattica traduce questa formulazione in quattro campi di confronto: identità e pericoli, prestazione richiesta al processo, condizioni espositive e misure necessarie. Ogni campo deve descrivere entrambe le opzioni con un livello informativo comparabile. Una casella compilata con una frase generica non dimostra che l’alternativa sia migliore. Il confronto non termina alla selezione: occorre spiegare in quali condizioni la soluzione verrà utilizzata e quali evidenze sostengono il giudizio. La scheda non assegna pesi, soglie o un indice numerico universale.</a:t>
            </a:r>
          </a:p>
          <a:p>
            <a:endParaRPr/>
          </a:p>
          <a:p>
            <a:r>
              <a:t>LETTURA DELLA VISUALIZZAZIONE</a:t>
            </a:r>
          </a:p>
          <a:p>
            <a:r>
              <a:t>Le due schede iniziali rappresentano soluzione attuale e alternativa. Confluiscono nei quattro criteri, quindi in una decisione motivata. Le frecce indicano un flusso di informazioni, non un risultato favorevole predefinito. Il riquadro conclusivo raccoglie motivazione, condizioni e riesame. Può essere adattato dal docente alla documentazione aziendale, ma resta un esempio di organizzazione delle evidenze, non un allegato obbligatorio del fact sheet.</a:t>
            </a:r>
          </a:p>
          <a:p>
            <a:endParaRPr/>
          </a:p>
          <a:p>
            <a:r>
              <a:t>PRECISAZIONE METODOLOGICA</a:t>
            </a:r>
          </a:p>
          <a:p>
            <a:r>
              <a:t>La riduzione del pericolo riproduttivo non esaurisce la valutazione degli altri effetti. La fonte INAIL richiama sempre il Capo I per gli ulteriori effetti chimici pertinenti. Non trasferire a una miscela o a un procedimento un giudizio formulato su un solo componente senza verificarne il campo. Un’informazione mancante sull’alternativa va mantenuta visibile come limite, non interpretata come prova di innocuità. L’impossibilità tecnica della sostituzione richiede una motivazione riferita al contesto, non uno slogan.</a:t>
            </a:r>
          </a:p>
          <a:p>
            <a:endParaRPr/>
          </a:p>
          <a:p>
            <a:r>
              <a:t>MESSAGGIO E RACCORDO</a:t>
            </a:r>
          </a:p>
          <a:p>
            <a:r>
              <a:t>La decisione utile risponde a tre domande documentali: che cosa cambia, perché la scelta è pertinente e a quali condizioni vale. Se la sostituzione non è tecnicamente possibile, la gerarchia conduce alla verifica del sistema chiuso.</a:t>
            </a:r>
          </a:p>
          <a:p>
            <a:endParaRPr/>
          </a:p>
          <a:p>
            <a:r>
              <a:t>FONTI E PERIMETRO</a:t>
            </a:r>
          </a:p>
          <a:p>
            <a:r>
              <a:t>[N1], art. 235, commi 1–2; [I1], Figura 1, nota finale; [D], matrice di confronto originale.</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[N1] D.Lgs. 135/2024, art. 10 e relative note: art. 235 del D.Lgs. 81/2008. Sostituzione, sistema chiuso e riduzione. Testo della modifica pubblicato in G.U. il 26 settembre 2024.</a:t>
            </a:r>
          </a:p>
          <a:p>
            <a:r>
              <a:t>https://www.gazzettaufficiale.it/atto/serie_generale/caricaArticolo?art.codiceRedazionale=24G00153&amp;art.dataPubblicazioneGazzetta=2024-09-26&amp;art.flagTipoArticolo=0&amp;art.idArticolo=10&amp;art.idGruppo=0&amp;art.idSottoArticolo=1&amp;art.idSottoArticolo1=10&amp;art.progressivo=0&amp;art.versione=1</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04</a:t>
            </a:r>
          </a:p>
          <a:p>
            <a:r>
              <a:t>Sistema chiuso: controllare anche le interfacce</a:t>
            </a:r>
          </a:p>
          <a:p>
            <a:endParaRPr/>
          </a:p>
          <a:p>
            <a:r>
              <a:t>OBIETTIVO DIDATTICO</a:t>
            </a:r>
          </a:p>
          <a:p>
            <a:r>
              <a:t>Comprendere il sistema chiuso come configurazione da verificare nelle condizioni effettive. Distinguere il funzionamento ordinario dalle attività che introducono aperture, collegamenti o interventi, senza trasformare una figura di impianto in prova di assenza dell’esposizione.</a:t>
            </a:r>
          </a:p>
          <a:p>
            <a:endParaRPr/>
          </a:p>
          <a:p>
            <a:r>
              <a:t>SPIEGAZIONE DA SVILUPPARE</a:t>
            </a:r>
          </a:p>
          <a:p>
            <a:r>
              <a:t>Il fact sheet colloca il sistema chiuso nella gerarchia preventiva e lo cita come esempio nel percorso preliminare. L’esclusione dell’esposizione richiede però ragionevole certezza. La lettura per interfacce proposta nella slide aggiunge un dettaglio organizzativo: seguire ingresso del materiale, processo, prelievo, uscita e interventi. Il giudizio deve dichiarare quali fasi sono comprese. Se una parte del lavoro non è stata esaminata, non può essere automaticamente coperta dalla conclusione riferita alla conduzione ordinaria. Come integrazione tecnica, HSE evidenzia che l’incapsulamento e l’automazione possono evitare il contatto durante l’uso normale, mentre pulizia e manutenzione richiedono specifica attenzione.</a:t>
            </a:r>
          </a:p>
          <a:p>
            <a:endParaRPr/>
          </a:p>
          <a:p>
            <a:r>
              <a:t>LETTURA DELLA VISUALIZZAZIONE</a:t>
            </a:r>
          </a:p>
          <a:p>
            <a:r>
              <a:t>La tavola mostra un serbatoio collegato a linee di carico e scarico, con quattro richiami: raccordi, tenute, prelievo e interventi. Il contorno tratteggiato identifica il perimetro della lettura, non una barriera fisica certificata. Il pannello destro distingue ciò che va descritto nella conduzione e ciò che va pianificato prima dell’apertura. Il simbolo della valvola serve a localizzare un’interfaccia, senza prescrivere una particolare architettura.</a:t>
            </a:r>
          </a:p>
          <a:p>
            <a:endParaRPr/>
          </a:p>
          <a:p>
            <a:r>
              <a:t>PRECISAZIONE METODOLOGICA</a:t>
            </a:r>
          </a:p>
          <a:p>
            <a:r>
              <a:t>Non equiparare recipiente chiuso, locale chiuso e sistema chiuso: la sola presenza di un coperchio non qualifica l’intero processo. Le scelte su isolamento, svuotamento, pulizia e gestione dei residui dipendono dalla sostanza e dalle condizioni; il modulo non offre una sequenza universale di bonifica. Quando cambiano raccordi, materiali o operazioni, le evidenze precedenti vanno riesaminate. Le misure per gli interventi non rendono superflua la priorità del contenimento ordinario.</a:t>
            </a:r>
          </a:p>
          <a:p>
            <a:endParaRPr/>
          </a:p>
          <a:p>
            <a:r>
              <a:t>MESSAGGIO E RACCORDO</a:t>
            </a:r>
          </a:p>
          <a:p>
            <a:r>
              <a:t>Una conclusione solida descrive anche dove il sistema si apre e chi vi opera. La slide successiva passa dalle interfacce del sistema chiuso alle barriere che limitano emissione e diffusione quando è necessario intervenire sulla sorgente.</a:t>
            </a:r>
          </a:p>
          <a:p>
            <a:endParaRPr/>
          </a:p>
          <a:p>
            <a:r>
              <a:t>FONTI E PERIMETRO</a:t>
            </a:r>
          </a:p>
          <a:p>
            <a:r>
              <a:t>[I1], pp. 1 e 3; [T2], confinamento, pulizia e manutenzione; [D], tavola per interfacce.</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[T2] HSE. Managing the risks from skin exposure. Integrazione tecnica: evitare il contatto, confinare il processo e gestire le attività di pulizia/manutenzione.</a:t>
            </a:r>
          </a:p>
          <a:p>
            <a:r>
              <a:t>https://www.hse.gov.uk/skin/professional/managerisk.htm</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05</a:t>
            </a:r>
          </a:p>
          <a:p>
            <a:r>
              <a:t>Contenere alla sorgente, non soltanto nel locale</a:t>
            </a:r>
          </a:p>
          <a:p>
            <a:endParaRPr/>
          </a:p>
          <a:p>
            <a:r>
              <a:t>OBIETTIVO DIDATTICO</a:t>
            </a:r>
          </a:p>
          <a:p>
            <a:r>
              <a:t>Distinguere la prevenzione del rilascio, il contenimento e la captazione. Collegare le barriere ai percorsi di esposizione, includendo le superfici e la possibilità di contatto cutaneo. Evitare che la presenza di una barriera venga scambiata per una misura già dimostrata efficace.</a:t>
            </a:r>
          </a:p>
          <a:p>
            <a:endParaRPr/>
          </a:p>
          <a:p>
            <a:r>
              <a:t>SPIEGAZIONE DA SVILUPPARE</a:t>
            </a:r>
          </a:p>
          <a:p>
            <a:r>
              <a:t>La slide rappresenta una postazione parzialmente confinata come esempio concettuale, non come alternativa equivalente a un sistema chiuso. Nella gerarchia restano prioritarie le scelte sull’uso della sostanza. Il riferimento tecnico HSE invita a limitare le sorgenti e le emissioni, quindi a contenere il rilascio; l’aspirazione può essere necessaria per evitare la fuoriuscita dal confinamento. L’articolo 237 collega il progetto e la sorveglianza della lavorazione alla prevenzione delle emissioni. Il fact sheet ricorda, inoltre, che per molte sostanze la via dermica è importante: una soluzione rivolta soltanto al contaminante aerodisperso non rappresenta automaticamente l’intero scenario.</a:t>
            </a:r>
          </a:p>
          <a:p>
            <a:endParaRPr/>
          </a:p>
          <a:p>
            <a:r>
              <a:t>LETTURA DELLA VISUALIZZAZIONE</a:t>
            </a:r>
          </a:p>
          <a:p>
            <a:r>
              <a:t>Leggere le tre barriere dall’interno verso l’esterno. La prima riguarda il punto in cui l’agente viene utilizzato; la seconda limita le aperture; la terza dirige il flusso verso la captazione. Le particelle sono simboliche e non descrivono una concentrazione reale. Il vassoio e le superfici richiamano il contatto e la gestione dei residui, non la compatibilità chimica di uno specifico materiale. La tavola resta interamente modificabile per evidenziare il passaggio discusso.</a:t>
            </a:r>
          </a:p>
          <a:p>
            <a:endParaRPr/>
          </a:p>
          <a:p>
            <a:r>
              <a:t>PRECISAZIONE METODOLOGICA</a:t>
            </a:r>
          </a:p>
          <a:p>
            <a:r>
              <a:t>La proposta non definisce portate, pressioni, materiali costruttivi o criteri di progettazione antincendio. Questi richiedono dati del processo e competenze dedicate. Una postazione parzialmente aperta non va presentata come “ciclo chiuso” per accedere automaticamente al ramo preliminare favorevole. Anche il contenimento va letto insieme a uso effettivo, manutenzione e attività accessorie. Le immagini servono a distinguere funzioni, non a certificare l’efficacia di una soluzione.</a:t>
            </a:r>
          </a:p>
          <a:p>
            <a:endParaRPr/>
          </a:p>
          <a:p>
            <a:r>
              <a:t>MESSAGGIO E RACCORDO</a:t>
            </a:r>
          </a:p>
          <a:p>
            <a:r>
              <a:t>Il messaggio centrale è intercettare il rilascio prima della dispersione e considerare tutte le vie pertinenti. Il passaggio successivo approfondisce il rapporto tra aspirazione localizzata, ventilazione generale e verifica delle prestazioni.</a:t>
            </a:r>
          </a:p>
          <a:p>
            <a:endParaRPr/>
          </a:p>
          <a:p>
            <a:r>
              <a:t>FONTI E PERIMETRO</a:t>
            </a:r>
          </a:p>
          <a:p>
            <a:r>
              <a:t>[I1], p. 2, via dermica; [N2], art. 237; [T1], contenimento; [D], schema funzionale.</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[N2] D.Lgs. 135/2024, art. 12 e relative note: art. 237 del D.Lgs. 81/2008. Misure tecniche, organizzative e procedurali. Testo della modifica pubblicato in G.U. il 26 settembre 2024.</a:t>
            </a:r>
          </a:p>
          <a:p>
            <a:r>
              <a:t>https://www.gazzettaufficiale.it/atto/serie_generale/caricaArticolo?art.codiceRedazionale=24G00153&amp;art.dataPubblicazioneGazzetta=2024-09-26&amp;art.flagTipoArticolo=0&amp;art.idArticolo=12&amp;art.idGruppo=0&amp;art.idSottoArticolo=1&amp;art.idSottoArticolo1=10&amp;art.progressivo=0&amp;art.versione=1</a:t>
            </a:r>
          </a:p>
          <a:p>
            <a:endParaRPr/>
          </a:p>
          <a:p>
            <a:r>
              <a:t>[T1] HSE. Principles of good control practice. Integrazione tecnica: sorgenti, contenimento e mantenimento del controllo. Non si trasferiscono obblighi COSHH nell’ordinamento italiano.</a:t>
            </a:r>
          </a:p>
          <a:p>
            <a:r>
              <a:t>https://www.hse.gov.uk/coshh/detail/goodpractice.htm</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06</a:t>
            </a:r>
          </a:p>
          <a:p>
            <a:r>
              <a:t>Aspirazione localizzata: captare e verificarne l’efficacia</a:t>
            </a:r>
          </a:p>
          <a:p>
            <a:endParaRPr/>
          </a:p>
          <a:p>
            <a:r>
              <a:t>OBIETTIVO DIDATTICO</a:t>
            </a:r>
          </a:p>
          <a:p>
            <a:r>
              <a:t>Distinguere la funzione della captazione alla sorgente da quella della ventilazione generale. Introdurre il tema della verifica tecnica del controllo, senza proporre portate standard o intervalli universali di manutenzione. Collegare la soluzione impiantistica alla configurazione effettivamente utilizzata.</a:t>
            </a:r>
          </a:p>
          <a:p>
            <a:endParaRPr/>
          </a:p>
          <a:p>
            <a:r>
              <a:t>SPIEGAZIONE DA SVILUPPARE</a:t>
            </a:r>
          </a:p>
          <a:p>
            <a:r>
              <a:t>L’articolo 237 richiama l’aspirazione localizzata in prossimità dell’emissione e un adeguato sistema di ventilazione generale. Le due funzioni non si sostituiscono automaticamente. L’approfondimento HSE sulla messa in servizio suggerisce di descrivere sostanze, processo, condizioni operative e risultati che dimostrano il controllo, stabilendo riferimenti per i controlli successivi. Nel modulo questo principio è usato come integrazione tecnica, non per importare obblighi britannici. Dire che il ventilatore è acceso non descrive il percorso del contaminante né le condizioni nelle quali la misura è efficace. La documentazione deve permettere di capire quale configurazione è stata verificata.</a:t>
            </a:r>
          </a:p>
          <a:p>
            <a:endParaRPr/>
          </a:p>
          <a:p>
            <a:r>
              <a:t>LETTURA DELLA VISUALIZZAZIONE</a:t>
            </a:r>
          </a:p>
          <a:p>
            <a:r>
              <a:t>La figura separa sorgente, ingresso della captazione, condotto e unità di estrazione. Una freccia distinta indica l’aria di reintegro. L’operatore è collocato fuori dal percorso schematico che unisce sorgente e bocca aspirante: è un principio visivo, non una distanza prescritta. Le tre schede finali distinguono progetto, riscontro iniziale e mantenimento. Non sono risultati di misure né parametri di accettazione; indicano quali informazioni mettere in relazione.</a:t>
            </a:r>
          </a:p>
          <a:p>
            <a:endParaRPr/>
          </a:p>
          <a:p>
            <a:r>
              <a:t>PRECISAZIONE METODOLOGICA</a:t>
            </a:r>
          </a:p>
          <a:p>
            <a:r>
              <a:t>Non utilizzare odore, rumore del ventilatore o sola presenza del tubo come certificazione di controllo dell’esposizione. L’efficacia richiede evidenze pertinenti al processo e alle possibili variazioni. Le periodicità vanno definite con i riferimenti applicabili e le istruzioni dell’impianto; il modulo non assume l’intervallo previsto nel Regno Unito. Anche scarico, trattamento dell’aria e altri rischi devono essere affrontati nella progettazione, non dedotti da questa tavola. Le informazioni non sostituiscono il lavoro di un tecnico competente.</a:t>
            </a:r>
          </a:p>
          <a:p>
            <a:endParaRPr/>
          </a:p>
          <a:p>
            <a:r>
              <a:t>MESSAGGIO E RACCORDO</a:t>
            </a:r>
          </a:p>
          <a:p>
            <a:r>
              <a:t>Una captazione utile è identificata, descritta e mantenuta nelle condizioni per cui è stata valutata. L’organizzazione del lavoro deve assicurare che queste condizioni siano rispettate: da qui il raccordo con accessi, pulizia, interventi e gestione delle anomalie.</a:t>
            </a:r>
          </a:p>
          <a:p>
            <a:endParaRPr/>
          </a:p>
          <a:p>
            <a:r>
              <a:t>FONTI E PERIMETRO</a:t>
            </a:r>
          </a:p>
          <a:p>
            <a:r>
              <a:t>[N2], art. 237, comma 1, lettera c; [T3], verifica iniziale e mantenimento; [D], tavola LEV.</a:t>
            </a:r>
          </a:p>
          <a:p>
            <a:endParaRPr/>
          </a:p>
          <a:p>
            <a:r>
              <a:t>[N2] D.Lgs. 135/2024, art. 12 e relative note: art. 237 del D.Lgs. 81/2008. Misure tecniche, organizzative e procedurali. Testo della modifica pubblicato in G.U. il 26 settembre 2024.</a:t>
            </a:r>
          </a:p>
          <a:p>
            <a:r>
              <a:t>https://www.gazzettaufficiale.it/atto/serie_generale/caricaArticolo?art.codiceRedazionale=24G00153&amp;art.dataPubblicazioneGazzetta=2024-09-26&amp;art.flagTipoArticolo=0&amp;art.idArticolo=12&amp;art.idGruppo=0&amp;art.idSottoArticolo=1&amp;art.idSottoArticolo1=10&amp;art.progressivo=0&amp;art.versione=1</a:t>
            </a:r>
          </a:p>
          <a:p>
            <a:endParaRPr/>
          </a:p>
          <a:p>
            <a:r>
              <a:t>[T3] HSE. Commission your local exhaust ventilation (LEV) system. Integrazione tecnica: verifica iniziale, condizioni operative, prestazioni e documentazione. Non si importano periodicità legali britanniche.</a:t>
            </a:r>
          </a:p>
          <a:p>
            <a:r>
              <a:t>https://www.hse.gov.uk/lev/commissioning.htm</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07</a:t>
            </a:r>
          </a:p>
          <a:p>
            <a:r>
              <a:t>Organizzazione e igiene: rendere stabili le misure</a:t>
            </a:r>
          </a:p>
          <a:p>
            <a:endParaRPr/>
          </a:p>
          <a:p>
            <a:r>
              <a:t>OBIETTIVO DIDATTICO</a:t>
            </a:r>
          </a:p>
          <a:p>
            <a:r>
              <a:t>Collegare le soluzioni tecniche alle condizioni quotidiane di utilizzo. Presentare accessi, quantità, pulizia e interventi come componenti del controllo, distinguendo i richiami normativi dalle proposte di registrazione aziendale. Non limitare l’analisi alla postazione durante il normale esercizio.</a:t>
            </a:r>
          </a:p>
          <a:p>
            <a:endParaRPr/>
          </a:p>
          <a:p>
            <a:r>
              <a:t>SPIEGAZIONE DA SVILUPPARE</a:t>
            </a:r>
          </a:p>
          <a:p>
            <a:r>
              <a:t>L’articolo 237 richiama quantità adeguate alle necessità della lavorazione, limitazione dei lavoratori esposti, delimitazione delle aree, pulizia e gestione sicura dei materiali e dei residui. Nel diagramma INAIL anche l’esito preliminare favorevole conserva il rinvio agli articoli 237, 238 e 239. La slide non trascrive integralmente tali disposizioni: propone tre piani di lettura. Il primo riguarda chi può entrare e quali materiali servono. Il secondo riguarda come mantenere pulite le aree e limitare la diffusione della contaminazione. Il terzo riguarda chi gestisce un intervento o un’anomalia e quali condizioni autorizzano la ripresa.</a:t>
            </a:r>
          </a:p>
          <a:p>
            <a:endParaRPr/>
          </a:p>
          <a:p>
            <a:r>
              <a:t>LETTURA DELLA VISUALIZZAZIONE</a:t>
            </a:r>
          </a:p>
          <a:p>
            <a:r>
              <a:t>Le tre colonne si leggono come domande organizzative e non come alternative. Gli accessi non sostituiscono il contenimento; la pulizia non dimostra l’assenza di assorbimento; una registrazione non garantisce che l’intervento sia stato efficace. La fascia inferiore propone quattro campi: misura, responsabile, evidenza e riesame. Sono un possibile formato di tracciabilità, modificabile, non un registro imposto dal fact sheet. Le icone identificano area, materiali e intervento senza prescrivere uno specifico sistema gestionale.</a:t>
            </a:r>
          </a:p>
          <a:p>
            <a:endParaRPr/>
          </a:p>
          <a:p>
            <a:r>
              <a:t>PRECISAZIONE METODOLOGICA</a:t>
            </a:r>
          </a:p>
          <a:p>
            <a:r>
              <a:t>Le modalità di pulizia, i materiali assorbenti e la gestione dei residui dipendono dalla sostanza e dalle incompatibilità: evitare indicazioni generiche che possano trasferire il rischio. La separazione tra attività ordinarie e interventi serve a mantenere visibili le condizioni diverse, non a escluderle dalla valutazione. Una misura mancante o inefficace deve produrre una decisione operativa, non soltanto una nota di archivio. Tempi e responsabilità vanno definiti nell’organizzazione aziendale e non ricavati da una periodicità inventata.</a:t>
            </a:r>
          </a:p>
          <a:p>
            <a:endParaRPr/>
          </a:p>
          <a:p>
            <a:r>
              <a:t>MESSAGGIO E RACCORDO</a:t>
            </a:r>
          </a:p>
          <a:p>
            <a:r>
              <a:t>La prevenzione rimane efficace soltanto se le condizioni di controllo sono mantenute nel lavoro reale. I DPI intervengono per i rischi non evitati o sufficientemente ridotti dalle misure precedenti: la slide successiva chiarisce il loro ruolo e i criteri di scelta.</a:t>
            </a:r>
          </a:p>
          <a:p>
            <a:endParaRPr/>
          </a:p>
          <a:p>
            <a:r>
              <a:t>FONTI E PERIMETRO</a:t>
            </a:r>
          </a:p>
          <a:p>
            <a:r>
              <a:t>[I1], Figura 1, ramo preliminare favorevole; [N2], art. 237; [D], formato di tracciabilità.</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[N2] D.Lgs. 135/2024, art. 12 e relative note: art. 237 del D.Lgs. 81/2008. Misure tecniche, organizzative e procedurali. Testo della modifica pubblicato in G.U. il 26 settembre 2024.</a:t>
            </a:r>
          </a:p>
          <a:p>
            <a:r>
              <a:t>https://www.gazzettaufficiale.it/atto/serie_generale/caricaArticolo?art.codiceRedazionale=24G00153&amp;art.dataPubblicazioneGazzetta=2024-09-26&amp;art.flagTipoArticolo=0&amp;art.idArticolo=12&amp;art.idGruppo=0&amp;art.idSottoArticolo=1&amp;art.idSottoArticolo1=10&amp;art.progressivo=0&amp;art.versione=1</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08</a:t>
            </a:r>
          </a:p>
          <a:p>
            <a:r>
              <a:t>DPI: scegliere per agente, compito e persona</a:t>
            </a:r>
          </a:p>
          <a:p>
            <a:endParaRPr/>
          </a:p>
          <a:p>
            <a:r>
              <a:t>OBIETTIVO DIDATTICO</a:t>
            </a:r>
          </a:p>
          <a:p>
            <a:r>
              <a:t>Collocare i dispositivi individuali nella gerarchia preventiva e distinguere la selezione tecnica dalla sola disponibilità del prodotto. Collegare protezione respiratoria, cutanea e oculare alle vie e alle condizioni pertinenti, senza prescrivere un dispositivo universale per tutti i reprotossici.</a:t>
            </a:r>
          </a:p>
          <a:p>
            <a:endParaRPr/>
          </a:p>
          <a:p>
            <a:r>
              <a:t>SPIEGAZIONE DA SVILUPPARE</a:t>
            </a:r>
          </a:p>
          <a:p>
            <a:r>
              <a:t>Il richiamo ISS agli articoli 75–78 ribadisce che i DPI intervengono quando le misure tecniche, collettive e organizzative non evitano o riducono sufficientemente il rischio. Adeguatezza al rischio, condizioni di impiego, utilizzatore e compatibilità reciproca sono criteri essenziali. La scheda dei guanti aggiunge un approfondimento HSE: materiale, sostanza, tipo e durata del contatto vanno valutati con i dati del fabbricante. Un guanto non è protettivo verso qualsiasi agente né per tempo illimitato. Per i facciali aderenti, l’adattamento alla persona è parte della corretta gestione tecnica, distinta dalla semplice scelta del modello.</a:t>
            </a:r>
          </a:p>
          <a:p>
            <a:endParaRPr/>
          </a:p>
          <a:p>
            <a:r>
              <a:t>LETTURA DELLA VISUALIZZAZIONE</a:t>
            </a:r>
          </a:p>
          <a:p>
            <a:r>
              <a:t>La tavola presenta tre sistemi, non una dotazione obbligatoria identica per tutte le attività. La scheda respiratoria richiama agente, forma del contaminante e adattamento; quella cutanea richiama compatibilità e gestione del contatto; quella di occhi e corpo richiama le parti da proteggere secondo lo scenario. La fascia finale segue il ciclo di vita: scelta, impiego corretto, cura e sostituzione. Le illustrazioni sono schematiche e non rappresentano prodotti commerciali o classi di protezione certificate.</a:t>
            </a:r>
          </a:p>
          <a:p>
            <a:endParaRPr/>
          </a:p>
          <a:p>
            <a:r>
              <a:t>PRECISAZIONE METODOLOGICA</a:t>
            </a:r>
          </a:p>
          <a:p>
            <a:r>
              <a:t>Non assegnare una cartuccia, un materiale di guanto o un tempo di sostituzione senza dati. I risultati di prova del materiale non diventano automaticamente la durata sicura nell’uso reale. La via dermica richiamata da INAIL deve rimanere nell’analisi anche quando è presente un APVR. La sola marcatura del dispositivo non dimostra che sia adeguato allo specifico compito. Il modulo non è una procedura di fit testing né una sessione di addestramento: spiega i criteri e rinvia alla valutazione e alle istruzioni pertinenti.</a:t>
            </a:r>
          </a:p>
          <a:p>
            <a:endParaRPr/>
          </a:p>
          <a:p>
            <a:r>
              <a:t>MESSAGGIO E RACCORDO</a:t>
            </a:r>
          </a:p>
          <a:p>
            <a:r>
              <a:t>La protezione individuale deve essere scelta e gestita, non soltanto consegnata. Perché il lavoratore sappia usare correttamente le misure e riconoscere quando non funzionano, occorrono informazione, formazione e addestramento appropriati.</a:t>
            </a:r>
          </a:p>
          <a:p>
            <a:endParaRPr/>
          </a:p>
          <a:p>
            <a:r>
              <a:t>FONTI E PERIMETRO</a:t>
            </a:r>
          </a:p>
          <a:p>
            <a:r>
              <a:t>[I1], p. 2; [N4], artt. 75–78; [T4–T5], criteri tecnici; [D], tavola dei DPI.</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[N4] ISS–EpiCentro. La normativa che regola la scelta e l’uso dei DPI. Richiami agli artt. 75–78 del D.Lgs. 81/2008; usati per priorità delle misure, adeguatezza e formazione/addestramento, non come repertorio aggiornato delle norme di prodotto.</a:t>
            </a:r>
          </a:p>
          <a:p>
            <a:r>
              <a:t>https://www.epicentro.iss.it/dispositivi-di-protezione-individuale/normativa</a:t>
            </a:r>
          </a:p>
          <a:p>
            <a:endParaRPr/>
          </a:p>
          <a:p>
            <a:r>
              <a:t>[T4] HSE. Choosing the right gloves to protect skin: a guide for employers. Integrazione tecnica: sostanza, contatto, materiale, utilizzatore e indicazioni del fabbricante. Non sono riprese le vecchie sigle di norma citate nella pagina.</a:t>
            </a:r>
          </a:p>
          <a:p>
            <a:r>
              <a:t>https://www.hse.gov.uk/skin/employ/gloves.htm</a:t>
            </a:r>
          </a:p>
          <a:p>
            <a:endParaRPr/>
          </a:p>
          <a:p>
            <a:r>
              <a:t>[T5] HSE. Fit testing basics. Integrazione tecnica sull’adattamento dei facciali aderenti; non è una procedura di selezione degli APVR.</a:t>
            </a:r>
          </a:p>
          <a:p>
            <a:r>
              <a:t>https://www.hse.gov.uk/respiratory-protective-equipment/fit-testing-basics.htm</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09</a:t>
            </a:r>
          </a:p>
          <a:p>
            <a:r>
              <a:t>Informare, formare, addestrare: funzioni distinte</a:t>
            </a:r>
          </a:p>
          <a:p>
            <a:endParaRPr/>
          </a:p>
          <a:p>
            <a:r>
              <a:t>OBIETTIVO DIDATTICO</a:t>
            </a:r>
          </a:p>
          <a:p>
            <a:r>
              <a:t>Distinguere la comunicazione delle informazioni, la comprensione delle misure e l’acquisizione delle capacità operative. Collocare questo materiale nella formazione, senza attribuirgli da solo il valore di addestramento aziendale o di prova dell’assolvimento di tutti gli obblighi.</a:t>
            </a:r>
          </a:p>
          <a:p>
            <a:endParaRPr/>
          </a:p>
          <a:p>
            <a:r>
              <a:t>SPIEGAZIONE DA SVILUPPARE</a:t>
            </a:r>
          </a:p>
          <a:p>
            <a:r>
              <a:t>L’articolo 239 riguarda agenti presenti, rischi, precauzioni, igiene, uso dei dispositivi e prevenzione degli incidenti. Informazione e formazione sono previste prima dell’adibizione e devono essere ripetute almeno ogni cinque anni e quando cambiano natura o grado dei rischi, con le precisazioni introdotte nel 2024. La disponibilità di una presentazione non dimostra che i contenuti siano adeguati al compito reale o che il processo formativo sia stato svolto. Per i DPI il riferimento generale richiama anche formazione e addestramento. Il docente deve quindi chiarire quale funzione sta svolgendo la lezione e quali attività aziendali restano distinte.</a:t>
            </a:r>
          </a:p>
          <a:p>
            <a:endParaRPr/>
          </a:p>
          <a:p>
            <a:r>
              <a:t>LETTURA DELLA VISUALIZZAZIONE</a:t>
            </a:r>
          </a:p>
          <a:p>
            <a:r>
              <a:t>Le tre schede centrali riportano informare, formare e addestrare. La prima collega sostanza, etichetta e istruzioni; la seconda collega ragioni e limiti delle misure; la terza riguarda l’impiego corretto nel contesto operativo. La linea temporale inferiore evidenzia avvio e cambiamenti senza proporre un calendario sostitutivo delle disposizioni applicabili. Le etichette e i documenti disegnati sono icone: non costituiscono un esempio completo di etichetta CLP né una SDS.</a:t>
            </a:r>
          </a:p>
          <a:p>
            <a:endParaRPr/>
          </a:p>
          <a:p>
            <a:r>
              <a:t>PRECISAZIONE METODOLOGICA</a:t>
            </a:r>
          </a:p>
          <a:p>
            <a:r>
              <a:t>Il modulo non contiene esercitazioni, quiz o verifiche dell’apprendimento, secondo l’impostazione della collana. Ciò non elimina gli eventuali obblighi di addestramento o di verifica previsti dal percorso formativo applicabile: questi devono essere organizzati separatamente. Anche le istruzioni sulle anomalie vanno riferite a procedure aziendali e competenze effettive, non improvvisate sulla base di un’immagine. La qualifica di un lavoratore non può essere dedotta dalla sola lettura delle slide o dalla firma di consegna di un documento.</a:t>
            </a:r>
          </a:p>
          <a:p>
            <a:endParaRPr/>
          </a:p>
          <a:p>
            <a:r>
              <a:t>MESSAGGIO E RACCORDO</a:t>
            </a:r>
          </a:p>
          <a:p>
            <a:r>
              <a:t>La finalità è rendere comprensibili le scelte preventive e i loro limiti. Il passaggio finale riunisce interventi tecnici, organizzazione e competenze in un percorso documentato, collegato alle evidenze di efficacia e al riesame.</a:t>
            </a:r>
          </a:p>
          <a:p>
            <a:endParaRPr/>
          </a:p>
          <a:p>
            <a:r>
              <a:t>FONTI E PERIMETRO</a:t>
            </a:r>
          </a:p>
          <a:p>
            <a:r>
              <a:t>[N3], art. 239, commi 1–3-bis; [N4], formazione/addestramento DPI; [D], sintesi didattica.</a:t>
            </a:r>
          </a:p>
          <a:p>
            <a:endParaRPr/>
          </a:p>
          <a:p>
            <a:r>
              <a:t>[N3] D.Lgs. 135/2024, art. 13 e relative note: art. 239 del D.Lgs. 81/2008. Informazione e formazione. Testo della modifica pubblicato in G.U. il 26 settembre 2024.</a:t>
            </a:r>
          </a:p>
          <a:p>
            <a:r>
              <a:t>https://www.gazzettaufficiale.it/atto/serie_generale/caricaArticolo?art.codiceRedazionale=24G00153&amp;art.dataPubblicazioneGazzetta=2024-09-26&amp;art.flagTipoArticolo=0&amp;art.idArticolo=13&amp;art.idGruppo=0&amp;art.idSottoArticolo=1&amp;art.idSottoArticolo1=10&amp;art.progressivo=0&amp;art.versione=1</a:t>
            </a:r>
          </a:p>
          <a:p>
            <a:endParaRPr/>
          </a:p>
          <a:p>
            <a:r>
              <a:t>[N4] ISS–EpiCentro. La normativa che regola la scelta e l’uso dei DPI. Richiami agli artt. 75–78 del D.Lgs. 81/2008; usati per priorità delle misure, adeguatezza e formazione/addestramento, non come repertorio aggiornato delle norme di prodotto.</a:t>
            </a:r>
          </a:p>
          <a:p>
            <a:r>
              <a:t>https://www.epicentro.iss.it/dispositivi-di-protezione-individuale/normativa</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10 | SLIDE 10</a:t>
            </a:r>
          </a:p>
          <a:p>
            <a:r>
              <a:t>Dalla misura scelta al controllo mantenuto</a:t>
            </a:r>
          </a:p>
          <a:p>
            <a:endParaRPr/>
          </a:p>
          <a:p>
            <a:r>
              <a:t>OBIETTIVO DIDATTICO</a:t>
            </a:r>
          </a:p>
          <a:p>
            <a:r>
              <a:t>Integrare le misure presentate in un percorso di attuazione e mantenimento. Chiudere il modulo senza trasformare la mappa in un algoritmo di conformità e senza sostituire il diagramma decisionale INAIL con una nuova procedura non dichiarata.</a:t>
            </a:r>
          </a:p>
          <a:p>
            <a:endParaRPr/>
          </a:p>
          <a:p>
            <a:r>
              <a:t>SPIEGAZIONE DA SVILUPPARE</a:t>
            </a:r>
          </a:p>
          <a:p>
            <a:r>
              <a:t>Il percorso proposto parte dalla scelta motivata: evitare o sostituire, valutare il sistema chiuso, definire le altre misure necessarie. Prosegue con l’attuazione nelle condizioni descritte, la raccolta di evidenze di efficacia e il mantenimento nel tempo. La rivalutazione in caso di modifiche resta un richiamo trasversale del fact sheet. La fascia superiore distingue il Caso A, che richiede l’esposizione al livello tecnicamente più basso possibile, dagli altri percorsi che richiedono la lettura pertinente di soglie, DNEL o evidenze. Questa sintesi non cambia la sequenza delle domande iniziali né le condizioni di accesso ai casi A, B, C e D.</a:t>
            </a:r>
          </a:p>
          <a:p>
            <a:endParaRPr/>
          </a:p>
          <a:p>
            <a:r>
              <a:t>LETTURA DELLA VISUALIZZAZIONE</a:t>
            </a:r>
          </a:p>
          <a:p>
            <a:r>
              <a:t>Le cinque schede descrivono azioni: scegliere, attuare, riscontrare, mantenere e riesaminare. Il collegamento di ritorno evidenzia che una modifica del processo o una misura inefficace riaprono la valutazione. Le etichette relative a responsabile ed evidenza appartengono a una proposta organizzativa originale. Non definiscono nuove figure obbligatorie e non trasferiscono le responsabilità previste dalla legge. La mappa può accompagnare una spiegazione o essere personalizzata per descrivere un sistema aziendale, ma non sostituisce le valutazioni specialistiche.</a:t>
            </a:r>
          </a:p>
          <a:p>
            <a:endParaRPr/>
          </a:p>
          <a:p>
            <a:r>
              <a:t>PRECISAZIONE METODOLOGICA</a:t>
            </a:r>
          </a:p>
          <a:p>
            <a:r>
              <a:t>Il controllo di efficacia è qui un controllo delle misure, non una verifica dell’apprendimento. Non vi sono risultati sperimentali, percentuali di riduzione o soglie numeriche attribuite a sostanze reali. Restano da considerare altre esposizioni ed effetti pertinenti; la Figura 1 non esaurisce la multi-esposizione. La presenza di misure o il rispetto di un singolo limite non autorizzano a disattivare automaticamente sorveglianza sanitaria o registro: il collegamento va letto nel percorso appropriato e negli obblighi applicabili.</a:t>
            </a:r>
          </a:p>
          <a:p>
            <a:endParaRPr/>
          </a:p>
          <a:p>
            <a:r>
              <a:t>MESSAGGIO E RACCORDO</a:t>
            </a:r>
          </a:p>
          <a:p>
            <a:r>
              <a:t>La misura preventiva è parte di un sistema: scelta, gestione e revisione devono restare collegate. Il Modulo 11 approfondirà sorveglianza sanitaria, registro CMR e documentazione, conservando la distinzione tra prevenzione dell’esposizione e tutela sanitaria.</a:t>
            </a:r>
          </a:p>
          <a:p>
            <a:endParaRPr/>
          </a:p>
          <a:p>
            <a:r>
              <a:t>FONTI E PERIMETRO</a:t>
            </a:r>
          </a:p>
          <a:p>
            <a:r>
              <a:t>[I1], pp. 1–4 e Figura 1; [D], mappa di attuazione e mantenimento, non sostitutiva della fonte.</a:t>
            </a:r>
          </a:p>
          <a:p>
            <a:endParaRPr/>
          </a:p>
          <a:p>
            <a:r>
              <a:t>[I1] INAIL–DIMEILA (2026). Sostanze tossiche per la riproduzione: diagramma decisionale per la valutazione e gestione del rischio per la salute riproduttiva. ISBN 979-12-5758-021-6. Fact sheet di quattro pagine fornito dall’utente. Riferimento metodologico: pp. 1–4 e Figura 1, p. 3.</a:t>
            </a:r>
          </a:p>
          <a:p>
            <a:endParaRPr/>
          </a:p>
          <a:p>
            <a:r>
              <a:t>[D] Elaborazioni didattiche originali del Modulo 10. Illustrazioni, mappe e proposte di tracciabilità: non sono modelli prescritti dal fact sheet né progetti esecutivi.</a:t>
            </a:r>
          </a:p>
          <a:p>
            <a:endParaRPr/>
          </a:p>
          <a:p>
            <a:r>
              <a:t>Elaborazione didattica indipendente, non pubblicazione ufficiale INAIL, valutazione aziendale o progetto esecutivo. [I1] = fonte INAIL fornita; [N] = integrazioni normative; [T] = approfondimenti tecnici esterni; [D] = mappe e proposte originali. Verificare norme, documenti e condizioni applicabili prima dell’uso professionale. I riferimenti normativi riportano le fonti consultate, non una ricognizione integrale del diritto vigente. Le indicazioni HSE sono usate come supporto tecnico, senza trasferire prescrizioni britanniche. Riferimento editoriale e consultazione: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01</a:t>
            </a:r>
          </a:p>
          <a:p>
            <a:endParaRPr/>
          </a:p>
          <a:p>
            <a:r>
              <a:t>Sorveglianza sanitaria, registro CMR e documentazione</a:t>
            </a:r>
          </a:p>
          <a:p>
            <a:endParaRPr/>
          </a:p>
          <a:p>
            <a:r>
              <a:t>OBIETTIVO DIDATTICO</a:t>
            </a:r>
          </a:p>
          <a:p>
            <a:endParaRPr/>
          </a:p>
          <a:p>
            <a:r>
              <a:t>Collegare le conclusioni della valutazione alle decisioni sulla sorveglianza sanitaria e alla documentazione dell’esposizione. Il modulo prosegue il percorso sulle misure preventive e prepara la sintesi applicativa conclusiva della collana, senza introdurre protocolli clinici preconfezionati.</a:t>
            </a:r>
          </a:p>
          <a:p>
            <a:endParaRPr/>
          </a:p>
          <a:p>
            <a:r>
              <a:t>SPIEGAZIONE DA SVILUPPARE</a:t>
            </a:r>
          </a:p>
          <a:p>
            <a:endParaRPr/>
          </a:p>
          <a:p>
            <a:r>
              <a:t>La Figura 1 INAIL associa ai diversi esiti decisioni sulla sorveglianza sanitaria e sul registro CMR. Nel ramo preliminare favorevole indica la non attivazione per la situazione esaminata, mantenendo misure preventive e rivalutazione. Nel Caso A indica l’attivazione; nei casi B, C e D parla di eventuale attivazione. Per comprendere questo lessico occorre affiancare, come integrazione normativa dichiarata, l’articolo 242: sono sottoposti a sorveglianza i lavoratori per i quali la valutazione dell’articolo 236 ha evidenziato un rischio per la salute. L’articolo 243 collega a questi lavoratori l’iscrizione nel registro e l’istituzione della cartella sanitaria e di rischio. Non si tratta quindi di tre documenti intercambiabili, né di una scelta effettuata in base alla sola disponibilità di un valore numerico.</a:t>
            </a:r>
          </a:p>
          <a:p>
            <a:endParaRPr/>
          </a:p>
          <a:p>
            <a:r>
              <a:t>LETTURA DELLA VISUALIZZAZIONE</a:t>
            </a:r>
          </a:p>
          <a:p>
            <a:endParaRPr/>
          </a:p>
          <a:p>
            <a:r>
              <a:t>La copertina collega tre oggetti: dati di esposizione, tutela sanitaria e documentazione. Il medico e i fascicoli sono simboli originali modificabili; non raffigurano persone o cartelle reali. Le connessioni indicano coordinamento, non accesso indiscriminato a informazioni cliniche. I verbi valutare, proteggere e tracciare introducono le funzioni che saranno sviluppate.</a:t>
            </a:r>
          </a:p>
          <a:p>
            <a:endParaRPr/>
          </a:p>
          <a:p>
            <a:r>
              <a:t>PRECISAZIONE METODOLOGICA</a:t>
            </a:r>
          </a:p>
          <a:p>
            <a:endParaRPr/>
          </a:p>
          <a:p>
            <a:r>
              <a:t>La base resta la singola sostanza reprotossica 1A o 1B, non cancerogena e non mutagena, nel perimetro del fact sheet. Le precisazioni sugli articoli 242 e 243 e sulla riservatezza sono integrazioni esterne. Una conclusione favorevole per questa sostanza non elimina la sorveglianza dovuta ad altri rischi. Un giudizio di idoneità non dimostra, da solo, che l’esposizione sia adeguatamente controllata.</a:t>
            </a:r>
          </a:p>
          <a:p>
            <a:endParaRPr/>
          </a:p>
          <a:p>
            <a:r>
              <a:t>MESSAGGIO E RACCORDO</a:t>
            </a:r>
          </a:p>
          <a:p>
            <a:endParaRPr/>
          </a:p>
          <a:p>
            <a:r>
              <a:t>La documentazione deve rendere leggibile il collegamento tra scenario, decisione e misure attuate. Il primo passaggio è chiarire il ruolo del medico competente e le informazioni necessarie al suo lavoro.</a:t>
            </a:r>
          </a:p>
          <a:p>
            <a:endParaRPr/>
          </a:p>
          <a:p>
            <a:r>
              <a:t>FONTI E PERIMETRO</a:t>
            </a:r>
          </a:p>
          <a:p>
            <a:endParaRPr/>
          </a:p>
          <a:p>
            <a:r>
              <a:t>[I1], Figura 1, p. 3; [N1], art. 242; [N2], art. 243; [D], illustrazione di raccordo.</a:t>
            </a:r>
          </a:p>
          <a:p>
            <a:endParaRPr/>
          </a:p>
          <a:p>
            <a:r>
              <a:t>[I1] INAIL–DIMEILA (2026). Sostanze tossiche per la riproduzione: diagramma decisionale per la valutazione e gestione del rischio per la salute riproduttiva. ISBN 979-12-5758-021-6. Fact sheet di quattro pagine fornito dall’utente. Riferimento principale: Figura 1, p. 3; precisazioni e limiti, pp. 2–4.</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02</a:t>
            </a:r>
          </a:p>
          <a:p>
            <a:endParaRPr/>
          </a:p>
          <a:p>
            <a:r>
              <a:t>Il medico competente: raccordo tra lavoro e salute</a:t>
            </a:r>
          </a:p>
          <a:p>
            <a:endParaRPr/>
          </a:p>
          <a:p>
            <a:r>
              <a:t>OBIETTIVO DIDATTICO</a:t>
            </a:r>
          </a:p>
          <a:p>
            <a:endParaRPr/>
          </a:p>
          <a:p>
            <a:r>
              <a:t>Mostrare il medico competente come interlocutore tecnico nella tutela della salute, non come semplice esecutore di visite. Distinguere il flusso delle informazioni sul lavoro da quello delle informazioni cliniche, rispettando autonomia professionale e ruoli aziendali.</a:t>
            </a:r>
          </a:p>
          <a:p>
            <a:endParaRPr/>
          </a:p>
          <a:p>
            <a:r>
              <a:t>SPIEGAZIONE DA SVILUPPARE</a:t>
            </a:r>
          </a:p>
          <a:p>
            <a:endParaRPr/>
          </a:p>
          <a:p>
            <a:r>
              <a:t>Per valutare la salute in rapporto al lavoro occorre conoscere sostanze, attività, durata e condizioni dell’esposizione, vie di assorbimento e misure adottate. Il datore di lavoro e le funzioni tecniche devono rendere disponibili le informazioni pertinenti; il medico competente le utilizza nel proprio ambito professionale. Il documento del Garante richiama l’autonomia del medico nella programmazione della sorveglianza e nella custodia della cartella sanitaria e di rischio. L’articolo 242 prevede che il datore adotti, su conforme parere del medico, misure preventive e protettive per i singoli lavoratori sulla base delle risultanze degli esami. Prevede inoltre l’informazione ai lavoratori e, quando ne ricorrono le condizioni, indicazioni sulla prosecuzione della sorveglianza dopo la cessazione dell’esposizione.</a:t>
            </a:r>
          </a:p>
          <a:p>
            <a:endParaRPr/>
          </a:p>
          <a:p>
            <a:r>
              <a:t>LETTURA DELLA MAPPA</a:t>
            </a:r>
          </a:p>
          <a:p>
            <a:endParaRPr/>
          </a:p>
          <a:p>
            <a:r>
              <a:t>Leggere da sinistra a destra: descrizione del lavoro, valutazione sanitaria, ritorno alla prevenzione. La figura centrale rappresenta una funzione, non un potere di accedere a qualsiasi dato aziendale. La fascia inferiore distingue le informazioni necessarie all’organizzazione del lavoro dai contenuti clinici riservati. Le frecce non trasferiscono al datore la responsabilità delle decisioni mediche.</a:t>
            </a:r>
          </a:p>
          <a:p>
            <a:endParaRPr/>
          </a:p>
          <a:p>
            <a:r>
              <a:t>PRECISAZIONE METODOLOGICA</a:t>
            </a:r>
          </a:p>
          <a:p>
            <a:endParaRPr/>
          </a:p>
          <a:p>
            <a:r>
              <a:t>Il fact sheet non specifica un pannello di esami, una frequenza universale delle visite o indicatori biologici validi per ogni reprotossico. Non aggiungerli come se derivassero dal diagramma. Le decisioni cliniche richiedono appropriatezza, riferimenti applicabili e valutazione individuale del medico. L’aggiornamento delle informazioni sul lavoro è essenziale: una descrizione di mansione troppo generica può non rappresentare prelievi, pulizie o manutenzioni.</a:t>
            </a:r>
          </a:p>
          <a:p>
            <a:endParaRPr/>
          </a:p>
          <a:p>
            <a:r>
              <a:t>MESSAGGIO E RACCORDO</a:t>
            </a:r>
          </a:p>
          <a:p>
            <a:endParaRPr/>
          </a:p>
          <a:p>
            <a:r>
              <a:t>Le competenze si coordinano senza confondersi. Il passo successivo è individuare il presupposto normativo della sorveglianza, prima di leggere le differenze tra i rami del diagramma.</a:t>
            </a:r>
          </a:p>
          <a:p>
            <a:endParaRPr/>
          </a:p>
          <a:p>
            <a:r>
              <a:t>FONTI E PERIMETRO</a:t>
            </a:r>
          </a:p>
          <a:p>
            <a:endParaRPr/>
          </a:p>
          <a:p>
            <a:r>
              <a:t>[N1], art. 242, commi 2–6; [N2], art. 243, commi 1–3; [T1], pp. 2–4; [D], mappa.</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[T1] Garante per la protezione dei dati personali (2021). Il ruolo del medico competente in materia di sicurezza sul luogo di lavoro, anche con riferimento al contesto emergenziale. Utilizzate soltanto le parti generali sul ruolo del medico, sull’autonomia e sulla separazione dei dati sanitari, pp. 2–4. Non trasferite le disposizioni emergenziali.</a:t>
            </a:r>
          </a:p>
          <a:p>
            <a:r>
              <a:t>https://www.garanteprivacy.it/documents/10160/0/Protezione%2Bdei%2Bdati%2B-%2BIl%2Bruolo%2Bdel%2Bmedico%2Bcompetente%2Bin%2Bmateria%2Bdi%2Bsicurezza%2Bsul%2Bluogo%2Bdi%2Blavoro%2C%2Banche%2Bcon%2Briferimento%2Bal%2Bcontesto%2Bemergenziale.pdf/768bfc74-31c0-6ded-be3b-f1e2644ccce5?version=1.0</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03</a:t>
            </a:r>
          </a:p>
          <a:p>
            <a:endParaRPr/>
          </a:p>
          <a:p>
            <a:r>
              <a:t>Articolo 242: il presupposto è il rischio per la salute</a:t>
            </a:r>
          </a:p>
          <a:p>
            <a:endParaRPr/>
          </a:p>
          <a:p>
            <a:r>
              <a:t>OBIETTIVO DIDATTICO</a:t>
            </a:r>
          </a:p>
          <a:p>
            <a:endParaRPr/>
          </a:p>
          <a:p>
            <a:r>
              <a:t>Leggere correttamente il collegamento tra valutazione dell’esposizione e sorveglianza sanitaria. Evitare che la presenza di una sostanza o il rispetto di un limite vengano usati come scorciatoie decisionali indipendenti dalla valutazione complessiva.</a:t>
            </a:r>
          </a:p>
          <a:p>
            <a:endParaRPr/>
          </a:p>
          <a:p>
            <a:r>
              <a:t>SPIEGAZIONE DA SVILUPPARE</a:t>
            </a:r>
          </a:p>
          <a:p>
            <a:endParaRPr/>
          </a:p>
          <a:p>
            <a:r>
              <a:t>L’articolo 242, comma 1, individua i destinatari nella categoria dei lavoratori per i quali la valutazione prevista dall’articolo 236 ha evidenziato un rischio per la salute. Questa valutazione considera le caratteristiche delle lavorazioni e le diverse modalità di assorbimento, compresa quella cutanea. Non basta quindi conoscere la classificazione della sostanza senza descrivere lo scenario; allo stesso modo, una concentrazione in aria inferiore al VLEP non sostituisce tutte le altre considerazioni richieste. I commi successivi dell’articolo 242 collegano le risultanze sanitarie alle misure individuali, adottate dal datore su conforme parere del medico, e prevedono che tali misure possano comprendere l’allontanamento secondo le procedure dell’articolo 42. Il medico informa il lavoratore e valuta, quando pertinente, la continuità della sorveglianza dopo l’esposizione.</a:t>
            </a:r>
          </a:p>
          <a:p>
            <a:endParaRPr/>
          </a:p>
          <a:p>
            <a:r>
              <a:t>LETTURA DELLA VISUALIZZAZIONE</a:t>
            </a:r>
          </a:p>
          <a:p>
            <a:endParaRPr/>
          </a:p>
          <a:p>
            <a:r>
              <a:t>Il percorso centrale collega valutazione documentata, evidenza di rischio per la salute e sorveglianza sanitaria. Le tre schede inferiori mostrano le conseguenze preventive e informative, non una lista standard di esami. Il numero 242 identifica il riferimento legislativo; non rappresenta un indice di rischio. Il richiamo finale distingue il controllo della persona dal controllo della sorgente.</a:t>
            </a:r>
          </a:p>
          <a:p>
            <a:endParaRPr/>
          </a:p>
          <a:p>
            <a:r>
              <a:t>PRECISAZIONE METODOLOGICA</a:t>
            </a:r>
          </a:p>
          <a:p>
            <a:endParaRPr/>
          </a:p>
          <a:p>
            <a:r>
              <a:t>La slide descrive il raccordo generale dell’articolo 242 richiamato dal percorso, senza sostituire ulteriori disposizioni specifiche applicabili alla sostanza o alla situazione lavorativa. Non introduce una soglia numerica per l’attivazione, non attribuisce al docente competenze cliniche e non autorizza automatismi di esclusione. Le misure tecniche del modulo precedente restano necessarie: sorveglianza sanitaria e prevenzione primaria hanno funzioni diverse.</a:t>
            </a:r>
          </a:p>
          <a:p>
            <a:endParaRPr/>
          </a:p>
          <a:p>
            <a:r>
              <a:t>MESSAGGIO E RACCORDO</a:t>
            </a:r>
          </a:p>
          <a:p>
            <a:endParaRPr/>
          </a:p>
          <a:p>
            <a:r>
              <a:t>La motivazione deve essere rintracciabile nella valutazione. La slide seguente confronta gli esiti del diagramma INAIL, mantenendo questa chiave di lettura normativa.</a:t>
            </a:r>
          </a:p>
          <a:p>
            <a:endParaRPr/>
          </a:p>
          <a:p>
            <a:r>
              <a:t>FONTI E PERIMETRO</a:t>
            </a:r>
          </a:p>
          <a:p>
            <a:endParaRPr/>
          </a:p>
          <a:p>
            <a:r>
              <a:t>[N1], art. 242, commi 1–3 e 6; [N3], art. 236, commi 1–2; [I1], Figura 1; [D], sequenza.</a:t>
            </a:r>
          </a:p>
          <a:p>
            <a:endParaRPr/>
          </a:p>
          <a:p>
            <a:r>
              <a:t>[I1] INAIL–DIMEILA (2026). Sostanze tossiche per la riproduzione: diagramma decisionale per la valutazione e gestione del rischio per la salute riproduttiva. ISBN 979-12-5758-021-6. Fact sheet di quattro pagine fornito dall’utente. Riferimento principale: Figura 1, p. 3; precisazioni e limiti, pp. 2–4.</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[N3] D.Lgs. 135/2024, art. 11 e relative note: art. 236 del D.Lgs. 81/2008. Gazzetta Ufficiale del 26 settembre 2024. Valutazione dell’esposizione e contenuti documentali, in particolare commi 1–4.</a:t>
            </a:r>
          </a:p>
          <a:p>
            <a:r>
              <a:t>https://www.gazzettaufficiale.it/atto/serie_generale/caricaArticolo?art.codiceRedazionale=24G00153&amp;art.dataPubblicazioneGazzetta=2024-09-26&amp;art.flagTipoArticolo=0&amp;art.idArticolo=11&amp;art.idGruppo=0&amp;art.idSottoArticolo=1&amp;art.idSottoArticolo1=10&amp;art.progressivo=0&amp;art.versione=1</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04</a:t>
            </a:r>
          </a:p>
          <a:p>
            <a:endParaRPr/>
          </a:p>
          <a:p>
            <a:r>
              <a:t>Tre esiti da leggere senza automatismi</a:t>
            </a:r>
          </a:p>
          <a:p>
            <a:endParaRPr/>
          </a:p>
          <a:p>
            <a:r>
              <a:t>OBIETTIVO DIDATTICO</a:t>
            </a:r>
          </a:p>
          <a:p>
            <a:endParaRPr/>
          </a:p>
          <a:p>
            <a:r>
              <a:t>Conservare le differenze testuali tra il ramo preliminare, il Caso A e i casi B, C e D. Spiegare perché la parola eventuale non equivale a facoltativo e perché un esito vale soltanto nel perimetro valutato.</a:t>
            </a:r>
          </a:p>
          <a:p>
            <a:endParaRPr/>
          </a:p>
          <a:p>
            <a:r>
              <a:t>SPIEGAZIONE DA SVILUPPARE</a:t>
            </a:r>
          </a:p>
          <a:p>
            <a:endParaRPr/>
          </a:p>
          <a:p>
            <a:r>
              <a:t>Nel ramo verde la fonte indica di non attivare sorveglianza sanitaria e registro CMR per la situazione che ha consentito di escludere il rischio attribuibile all’ambiente di lavoro. Restano il richiamo agli articoli 237, 238 e 239 e la rivalutazione in caso di modifiche. Il Caso A riguarda la sostanza identificata come priva di soglia nell’Allegato XLIII: lo schema riporta l’attivazione di entrambi. Per il Caso B il riferimento è una sostanza identificata con soglia; per il Caso C un DNEL vincolante pertinente; nel Caso D la valutazione è caso per caso. In questi tre rami il fact sheet utilizza la formulazione eventuale attivazione. Tale formulazione va raccordata al presupposto dell’articolo 242 e al rinvio dell’articolo 243 ai lavoratori soggetti alla relativa tutela.</a:t>
            </a:r>
          </a:p>
          <a:p>
            <a:endParaRPr/>
          </a:p>
          <a:p>
            <a:r>
              <a:t>LETTURA DELLA MAPPA</a:t>
            </a:r>
          </a:p>
          <a:p>
            <a:endParaRPr/>
          </a:p>
          <a:p>
            <a:r>
              <a:t>Le tre fasce sono una sintesi degli esiti sanitari, non l’intero diagramma. Il verde rappresenta esclusivamente il ramo preliminare; il rosso individua A; la fascia ambra riunisce B–D solo per la comune formulazione sull’attivazione, senza rendere equivalenti i rispettivi criteri valutativi. In ogni fascia sono mantenuti insieme sorveglianza e registro, come nella fonte.</a:t>
            </a:r>
          </a:p>
          <a:p>
            <a:endParaRPr/>
          </a:p>
          <a:p>
            <a:r>
              <a:t>PRECISAZIONE METODOLOGICA</a:t>
            </a:r>
          </a:p>
          <a:p>
            <a:endParaRPr/>
          </a:p>
          <a:p>
            <a:r>
              <a:t>Non usare il ramo verde per disattivare tutele dovute ad altre sostanze o rischi. Non usare un DNEL generico, un VLEP rispettato o l’assenza di una notazione come prova automatica che la sorveglianza non serva. Quando le informazioni sono insufficienti, va dichiarata l’incertezza: la mancanza di dati non costituisce un esito favorevole dimostrato.</a:t>
            </a:r>
          </a:p>
          <a:p>
            <a:endParaRPr/>
          </a:p>
          <a:p>
            <a:r>
              <a:t>MESSAGGIO E RACCORDO</a:t>
            </a:r>
          </a:p>
          <a:p>
            <a:endParaRPr/>
          </a:p>
          <a:p>
            <a:r>
              <a:t>Una decisione motivata mantiene visibili dati, condizioni e responsabilità. Quando ricorrono i presupposti, il passaggio documentale successivo è l’iscrizione dei lavoratori nel registro di esposizione.</a:t>
            </a:r>
          </a:p>
          <a:p>
            <a:endParaRPr/>
          </a:p>
          <a:p>
            <a:r>
              <a:t>FONTI E PERIMETRO</a:t>
            </a:r>
          </a:p>
          <a:p>
            <a:endParaRPr/>
          </a:p>
          <a:p>
            <a:r>
              <a:t>[I1], Figura 1, p. 3, rami preliminare e A–D; [N1], art. 242, comma 1; [N2], art. 243, comma 1.</a:t>
            </a:r>
          </a:p>
          <a:p>
            <a:endParaRPr/>
          </a:p>
          <a:p>
            <a:r>
              <a:t>[I1] INAIL–DIMEILA (2026). Sostanze tossiche per la riproduzione: diagramma decisionale per la valutazione e gestione del rischio per la salute riproduttiva. ISBN 979-12-5758-021-6. Fact sheet di quattro pagine fornito dall’utente. Riferimento principale: Figura 1, p. 3; precisazioni e limiti, pp. 2–4.</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05</a:t>
            </a:r>
          </a:p>
          <a:p>
            <a:endParaRPr/>
          </a:p>
          <a:p>
            <a:r>
              <a:t>Registro CMR: tracciare l’esposizione, non le diagnosi</a:t>
            </a:r>
          </a:p>
          <a:p>
            <a:endParaRPr/>
          </a:p>
          <a:p>
            <a:r>
              <a:t>OBIETTIVO DIDATTICO</a:t>
            </a:r>
          </a:p>
          <a:p>
            <a:endParaRPr/>
          </a:p>
          <a:p>
            <a:r>
              <a:t>Identificare il contenuto essenziale del registro e distinguere la responsabilità della sua istituzione dalla tenuta e dai diritti di accesso. Chiarire che il registro di esposizione non è una raccolta di referti medici.</a:t>
            </a:r>
          </a:p>
          <a:p>
            <a:endParaRPr/>
          </a:p>
          <a:p>
            <a:r>
              <a:t>SPIEGAZIONE DA SVILUPPARE</a:t>
            </a:r>
          </a:p>
          <a:p>
            <a:endParaRPr/>
          </a:p>
          <a:p>
            <a:r>
              <a:t>L’articolo 243, comma 1, collega l’iscrizione ai lavoratori dell’articolo 242 e richiede, per ciascuno, l’attività svolta, l’agente o la sostanza utilizzati e, ove noto, il valore dell’esposizione. Il datore istituisce e aggiorna il registro e ne cura la tenuta tramite il medico competente. Il responsabile del servizio di prevenzione e i rappresentanti per la sicurezza hanno accesso al registro secondo la disposizione. Il comma 3 disciplina la comunicazione, su richiesta, delle annotazioni individuali al lavoratore interessato; i dati della cartella sanitaria sono comunicati tramite il medico. Queste funzioni non devono essere confuse con la possibilità di consultare dati sanitari di altri lavoratori. La presenza di un campo espositivo non autorizza a inserire un valore inventato quando non si dispone di un dato.</a:t>
            </a:r>
          </a:p>
          <a:p>
            <a:endParaRPr/>
          </a:p>
          <a:p>
            <a:r>
              <a:t>LETTURA DELLA VISUALIZZAZIONE</a:t>
            </a:r>
          </a:p>
          <a:p>
            <a:endParaRPr/>
          </a:p>
          <a:p>
            <a:r>
              <a:t>Il fascicolo centrale contiene tre campi concettuali, tutti privi di dati personali: attività, agente, esposizione ove nota. È una visualizzazione didattica, non un modello conforme al decreto attuativo né una schermata del servizio INAIL. Le schede laterali separano datore, medico e soggetti che accedono secondo le regole applicabili. Il simbolo del lucchetto richiama la protezione della documentazione, non l’esclusione dei diritti previsti.</a:t>
            </a:r>
          </a:p>
          <a:p>
            <a:endParaRPr/>
          </a:p>
          <a:p>
            <a:r>
              <a:t>PRECISAZIONE METODOLOGICA</a:t>
            </a:r>
          </a:p>
          <a:p>
            <a:endParaRPr/>
          </a:p>
          <a:p>
            <a:r>
              <a:t>Un dato mancante non equivale a esposizione nulla. Nella documentazione tecnica di supporto è utile indicare fonte, data, scenario e limiti del dato; questa è una proposta di tracciabilità, distinta dai campi espressamente richiamati nella norma. Modelli e modalità di tenuta e trasmissione richiedono la verifica delle disposizioni e istruzioni applicabili; la slide non riproduce un’interfaccia aggiornata del portale.</a:t>
            </a:r>
          </a:p>
          <a:p>
            <a:endParaRPr/>
          </a:p>
          <a:p>
            <a:r>
              <a:t>MESSAGGIO E RACCORDO</a:t>
            </a:r>
          </a:p>
          <a:p>
            <a:endParaRPr/>
          </a:p>
          <a:p>
            <a:r>
              <a:t>Il registro conserva una storia espositiva leggibile. Occorre poi distinguere gli adempimenti durante l’attività da quelli connessi alla cessazione del rapporto o dell’azienda.</a:t>
            </a:r>
          </a:p>
          <a:p>
            <a:endParaRPr/>
          </a:p>
          <a:p>
            <a:r>
              <a:t>FONTI E PERIMETRO</a:t>
            </a:r>
          </a:p>
          <a:p>
            <a:endParaRPr/>
          </a:p>
          <a:p>
            <a:r>
              <a:t>[N2], art. 243, commi 1–3 e 9; [T1], pp. 2–4, separazione dei dati clinici; [D], scheda illustrativa.</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[T1] Garante per la protezione dei dati personali (2021). Il ruolo del medico competente in materia di sicurezza sul luogo di lavoro, anche con riferimento al contesto emergenziale. Utilizzate soltanto le parti generali sul ruolo del medico, sull’autonomia e sulla separazione dei dati sanitari, pp. 2–4. Non trasferite le disposizioni emergenziali.</a:t>
            </a:r>
          </a:p>
          <a:p>
            <a:r>
              <a:t>https://www.garanteprivacy.it/documents/10160/0/Protezione%2Bdei%2Bdati%2B-%2BIl%2Bruolo%2Bdel%2Bmedico%2Bcompetente%2Bin%2Bmateria%2Bdi%2Bsicurezza%2Bsul%2Bluogo%2Bdi%2Blavoro%2C%2Banche%2Bcon%2Briferimento%2Bal%2Bcontesto%2Bemergenziale.pdf/768bfc74-31c0-6ded-be3b-f1e2644ccce5?version=1.0</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06</a:t>
            </a:r>
          </a:p>
          <a:p>
            <a:endParaRPr/>
          </a:p>
          <a:p>
            <a:r>
              <a:t>Articolo 243: flussi, cessazioni e conservazione</a:t>
            </a:r>
          </a:p>
          <a:p>
            <a:endParaRPr/>
          </a:p>
          <a:p>
            <a:r>
              <a:t>OBIETTIVO DIDATTICO</a:t>
            </a:r>
          </a:p>
          <a:p>
            <a:endParaRPr/>
          </a:p>
          <a:p>
            <a:r>
              <a:t>Distinguere aggiornamento del registro, comunicazioni istituzionali, cessazione del rapporto e cessazione dell’attività aziendale. Evitare che i tempi di conservazione vengano attribuiti al soggetto sbagliato o trasformati in una scadenza automatica di cancellazione.</a:t>
            </a:r>
          </a:p>
          <a:p>
            <a:endParaRPr/>
          </a:p>
          <a:p>
            <a:r>
              <a:t>SPIEGAZIONE DA SVILUPPARE</a:t>
            </a:r>
          </a:p>
          <a:p>
            <a:endParaRPr/>
          </a:p>
          <a:p>
            <a:r>
              <a:t>Il testo dell’articolo 243 riportato nelle note al D.Lgs. 135/2024 prevede la trasmissione del registro a INAIL e organo di vigilanza e la comunicazione delle variazioni con la cadenza e nelle condizioni del comma 8. La cadenza triennale di tale comunicazione non significa che il registro debba restare immutato per tre anni. Alla cessazione del rapporto il datore invia a INAIL, tramite il medico competente, cartella sanitaria e annotazioni individuali e ne consegna copia al lavoratore secondo il richiamo all’articolo 25. Alla cessazione dell’attività aziendale invia registro e cartelle a INAIL. Il comma 6 distingue la conservazione da parte del datore, almeno fino alla risoluzione del rapporto, da quella presso INAIL: almeno cinque anni dalla cessazione dell’attività espositiva per i reprotossici; quarant’anni per cancerogeni o mutageni.</a:t>
            </a:r>
          </a:p>
          <a:p>
            <a:endParaRPr/>
          </a:p>
          <a:p>
            <a:r>
              <a:t>LETTURA DELLA MAPPA</a:t>
            </a:r>
          </a:p>
          <a:p>
            <a:endParaRPr/>
          </a:p>
          <a:p>
            <a:r>
              <a:t>La fascia superiore separa i tre eventi. I due riquadri numerici inferiori riguardano espressamente la conservazione presso INAIL e hanno ambiti differenti. Il termine quaranta anni è mostrato per impedire di applicare il minimo dei reprotossici a situazioni che comprendano esposizioni cancerogene o mutagene. Il destinatario è sempre scritto accanto al flusso.</a:t>
            </a:r>
          </a:p>
          <a:p>
            <a:endParaRPr/>
          </a:p>
          <a:p>
            <a:r>
              <a:t>PRECISAZIONE METODOLOGICA</a:t>
            </a:r>
          </a:p>
          <a:p>
            <a:endParaRPr/>
          </a:p>
          <a:p>
            <a:r>
              <a:t>Questa è una sintesi del testo normativo citato, non una procedura completa di archiviazione. Coordinare gli obblighi speciali con le ulteriori regole applicabili, compreso l’articolo 25, e mantenere riservatezza e continuità della custodia. Il minimo di cinque anni presso INAIL non autorizza l’azienda a distruggere documenti allo scadere di cinque anni, né esaurisce le valutazioni per esposizioni multiple.</a:t>
            </a:r>
          </a:p>
          <a:p>
            <a:endParaRPr/>
          </a:p>
          <a:p>
            <a:r>
              <a:t>MESSAGGIO E RACCORDO</a:t>
            </a:r>
          </a:p>
          <a:p>
            <a:endParaRPr/>
          </a:p>
          <a:p>
            <a:r>
              <a:t>Per ogni documento servono un responsabile, un evento di aggiornamento e un destinatario corretto. La slide successiva mostra perché i fascicoli espositivi e clinici devono restare distinti.</a:t>
            </a:r>
          </a:p>
          <a:p>
            <a:endParaRPr/>
          </a:p>
          <a:p>
            <a:r>
              <a:t>FONTI E PERIMETRO</a:t>
            </a:r>
          </a:p>
          <a:p>
            <a:endParaRPr/>
          </a:p>
          <a:p>
            <a:r>
              <a:t>[N2], art. 243, commi 4–6 e 8; [T1], pp. 3–4, salvaguardia del segreto; [D], mappa dei flussi.</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[T1] Garante per la protezione dei dati personali (2021). Il ruolo del medico competente in materia di sicurezza sul luogo di lavoro, anche con riferimento al contesto emergenziale. Utilizzate soltanto le parti generali sul ruolo del medico, sull’autonomia e sulla separazione dei dati sanitari, pp. 2–4. Non trasferite le disposizioni emergenziali.</a:t>
            </a:r>
          </a:p>
          <a:p>
            <a:r>
              <a:t>https://www.garanteprivacy.it/documents/10160/0/Protezione%2Bdei%2Bdati%2B-%2BIl%2Bruolo%2Bdel%2Bmedico%2Bcompetente%2Bin%2Bmateria%2Bdi%2Bsicurezza%2Bsul%2Bluogo%2Bdi%2Blavoro%2C%2Banche%2Bcon%2Briferimento%2Bal%2Bcontesto%2Bemergenziale.pdf/768bfc74-31c0-6ded-be3b-f1e2644ccce5?version=1.0</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07</a:t>
            </a:r>
          </a:p>
          <a:p>
            <a:endParaRPr/>
          </a:p>
          <a:p>
            <a:r>
              <a:t>DVR, registro e cartella: tre funzioni distinte</a:t>
            </a:r>
          </a:p>
          <a:p>
            <a:endParaRPr/>
          </a:p>
          <a:p>
            <a:r>
              <a:t>OBIETTIVO DIDATTICO</a:t>
            </a:r>
          </a:p>
          <a:p>
            <a:endParaRPr/>
          </a:p>
          <a:p>
            <a:r>
              <a:t>Separare la descrizione del rischio aziendale, la storia individuale dell’esposizione e la documentazione clinica. Mostrare come mantenere la coerenza tra i documenti senza duplicare informazioni riservate in archivi di uso generale.</a:t>
            </a:r>
          </a:p>
          <a:p>
            <a:endParaRPr/>
          </a:p>
          <a:p>
            <a:r>
              <a:t>SPIEGAZIONE DA SVILUPPARE</a:t>
            </a:r>
          </a:p>
          <a:p>
            <a:endParaRPr/>
          </a:p>
          <a:p>
            <a:r>
              <a:t>Il DVR contiene l’esito della valutazione e le informazioni richieste per descrivere attività, sostanze, lavoratori interessati, esposizioni e misure. Il registro dell’articolo 243 collega i lavoratori alle attività e agli agenti, riportando l’esposizione ove nota. La cartella sanitaria e di rischio è istituita e aggiornata dal medico competente per i lavoratori interessati, secondo le regole richiamate dalla norma. Il documento del Garante distingue l’accesso alle informazioni necessarie per organizzare il lavoro dall’accesso ai dati clinici: al datore sono comunicati il giudizio di idoneità alla mansione e le eventuali prescrizioni, non diagnosi e anamnesi. Conservazione materiale e responsabilità organizzativa non equivalgono alla facoltà di leggere il contenuto sanitario.</a:t>
            </a:r>
          </a:p>
          <a:p>
            <a:endParaRPr/>
          </a:p>
          <a:p>
            <a:r>
              <a:t>LETTURA DELLA VISUALIZZAZIONE</a:t>
            </a:r>
          </a:p>
          <a:p>
            <a:endParaRPr/>
          </a:p>
          <a:p>
            <a:r>
              <a:t>I tre fascicoli hanno titoli e funzioni diverse. Le linee di collegamento indicano coerenza tra scenario lavorativo, esposizione e tutela sanitaria, non un archivio unico aperto a tutti. Nella fascia inferiore la coppia giudizio/prescrizioni è separata dalla coppia diagnosi/referti. Il simbolo del lucchetto è associato ai contenuti clinici e alla gestione degli accessi.</a:t>
            </a:r>
          </a:p>
          <a:p>
            <a:endParaRPr/>
          </a:p>
          <a:p>
            <a:r>
              <a:t>PRECISAZIONE METODOLOGICA</a:t>
            </a:r>
          </a:p>
          <a:p>
            <a:endParaRPr/>
          </a:p>
          <a:p>
            <a:r>
              <a:t>Il diritto di accesso al registro previsto per RSPP e rappresentanti per la sicurezza non deve essere esteso automaticamente alla cartella sanitaria. Come proposta organizzativa, i dati tecnici dovrebbero mantenere identificativo della fonte, data, condizioni di lavoro e incertezza; le evidenze cliniche restano nel circuito sanitario competente. La slide non impone un software, un modello di archivio o una particolare tecnologia di cifratura.</a:t>
            </a:r>
          </a:p>
          <a:p>
            <a:endParaRPr/>
          </a:p>
          <a:p>
            <a:r>
              <a:t>MESSAGGIO E RACCORDO</a:t>
            </a:r>
          </a:p>
          <a:p>
            <a:endParaRPr/>
          </a:p>
          <a:p>
            <a:r>
              <a:t>La qualità documentale dipende sia dalla completezza dei collegamenti sia dai limiti degli accessi. Quando emergono segnali sanitari pertinenti, questi devono produrre una risposta preventiva senza diffondere informazioni cliniche non necessarie.</a:t>
            </a:r>
          </a:p>
          <a:p>
            <a:endParaRPr/>
          </a:p>
          <a:p>
            <a:r>
              <a:t>FONTI E PERIMETRO</a:t>
            </a:r>
          </a:p>
          <a:p>
            <a:endParaRPr/>
          </a:p>
          <a:p>
            <a:r>
              <a:t>[N3], art. 236, commi 1–4; [N2], art. 243, commi 1–3; [T1], pp. 2–4; [D], architettura documentale.</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[N3] D.Lgs. 135/2024, art. 11 e relative note: art. 236 del D.Lgs. 81/2008. Gazzetta Ufficiale del 26 settembre 2024. Valutazione dell’esposizione e contenuti documentali, in particolare commi 1–4.</a:t>
            </a:r>
          </a:p>
          <a:p>
            <a:r>
              <a:t>https://www.gazzettaufficiale.it/atto/serie_generale/caricaArticolo?art.codiceRedazionale=24G00153&amp;art.dataPubblicazioneGazzetta=2024-09-26&amp;art.flagTipoArticolo=0&amp;art.idArticolo=11&amp;art.idGruppo=0&amp;art.idSottoArticolo=1&amp;art.idSottoArticolo1=10&amp;art.progressivo=0&amp;art.versione=1</a:t>
            </a:r>
          </a:p>
          <a:p>
            <a:endParaRPr/>
          </a:p>
          <a:p>
            <a:r>
              <a:t>[T1] Garante per la protezione dei dati personali (2021). Il ruolo del medico competente in materia di sicurezza sul luogo di lavoro, anche con riferimento al contesto emergenziale. Utilizzate soltanto le parti generali sul ruolo del medico, sull’autonomia e sulla separazione dei dati sanitari, pp. 2–4. Non trasferite le disposizioni emergenziali.</a:t>
            </a:r>
          </a:p>
          <a:p>
            <a:r>
              <a:t>https://www.garanteprivacy.it/documents/10160/0/Protezione%2Bdei%2Bdati%2B-%2BIl%2Bruolo%2Bdel%2Bmedico%2Bcompetente%2Bin%2Bmateria%2Bdi%2Bsicurezza%2Bsul%2Bluogo%2Bdi%2Blavoro%2C%2Banche%2Bcon%2Briferimento%2Bal%2Bcontesto%2Bemergenziale.pdf/768bfc74-31c0-6ded-be3b-f1e2644ccce5?version=1.0</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08</a:t>
            </a:r>
          </a:p>
          <a:p>
            <a:endParaRPr/>
          </a:p>
          <a:p>
            <a:r>
              <a:t>Un segnale sanitario riapre la valutazione</a:t>
            </a:r>
          </a:p>
          <a:p>
            <a:endParaRPr/>
          </a:p>
          <a:p>
            <a:r>
              <a:t>OBIETTIVO DIDATTICO</a:t>
            </a:r>
          </a:p>
          <a:p>
            <a:endParaRPr/>
          </a:p>
          <a:p>
            <a:r>
              <a:t>Spiegare il circuito di ritorno dalla sorveglianza sanitaria alla prevenzione. Distinguere le condizioni espressamente indicate dall’articolo 242 dalle altre variazioni di processo che richiedono di riesaminare lo scenario espositivo.</a:t>
            </a:r>
          </a:p>
          <a:p>
            <a:endParaRPr/>
          </a:p>
          <a:p>
            <a:r>
              <a:t>SPIEGAZIONE DA SVILUPPARE</a:t>
            </a:r>
          </a:p>
          <a:p>
            <a:endParaRPr/>
          </a:p>
          <a:p>
            <a:r>
              <a:t>L’articolo 242, comma 4, considera l’evidenza, tra lavoratori esposti in modo analogo allo stesso agente, di un’anomalia imputabile all’esposizione, oppure il superamento di un valore limite biologico. In tali condizioni il medico competente informa il datore di lavoro. Il comma 5 collega a questa informazione una nuova valutazione del rischio e, ove tecnicamente possibile, una misurazione della concentrazione dell’agente in aria e comunque dell’esposizione, considerando tutte le circostanze e le vie rilevanti per verificare l’efficacia delle misure. Il percorso non deve quindi fermarsi al referto: deve riaprire l’analisi delle condizioni di lavoro e degli interventi preventivi. Il contenuto clinico resta gestito secondo le competenze e le regole di riservatezza.</a:t>
            </a:r>
          </a:p>
          <a:p>
            <a:endParaRPr/>
          </a:p>
          <a:p>
            <a:r>
              <a:t>LETTURA DELLA MAPPA</a:t>
            </a:r>
          </a:p>
          <a:p>
            <a:endParaRPr/>
          </a:p>
          <a:p>
            <a:r>
              <a:t>I due ingressi superiori riprendono le condizioni sanitarie della norma. La sequenza centrale identifica medico competente, datore e riesame dell’esposizione. Il collegamento di ritorno chiude il ciclo sulle misure, non sulla sola archiviazione del dato. La fascia inferiore ricorda che anche modifiche rilevanti di sostanze, attività o condizioni richiedono attenzione, secondo il principio di rivalutazione del fact sheet.</a:t>
            </a:r>
          </a:p>
          <a:p>
            <a:endParaRPr/>
          </a:p>
          <a:p>
            <a:r>
              <a:t>PRECISAZIONE METODOLOGICA</a:t>
            </a:r>
          </a:p>
          <a:p>
            <a:endParaRPr/>
          </a:p>
          <a:p>
            <a:r>
              <a:t>Un valore limite biologico non è un DNEL e non coincide con un valore di riferimento della popolazione generale: non usare questi termini come sinonimi. Non ogni risultato clinico anomalo dimostra automaticamente un’origine professionale; il nesso indicato dalla norma richiede la valutazione competente. La slide non fornisce soglie cliniche, criteri diagnostici o indicazioni per interventi sanitari autonomi del datore di lavoro.</a:t>
            </a:r>
          </a:p>
          <a:p>
            <a:endParaRPr/>
          </a:p>
          <a:p>
            <a:r>
              <a:t>MESSAGGIO E RACCORDO</a:t>
            </a:r>
          </a:p>
          <a:p>
            <a:endParaRPr/>
          </a:p>
          <a:p>
            <a:r>
              <a:t>Il segnale pertinente deve tradursi in una decisione verificabile sulle condizioni di lavoro. L’aggiornamento successivo deve riallineare il DVR e la documentazione che sostiene le misure e la sorveglianza.</a:t>
            </a:r>
          </a:p>
          <a:p>
            <a:endParaRPr/>
          </a:p>
          <a:p>
            <a:r>
              <a:t>FONTI E PERIMETRO</a:t>
            </a:r>
          </a:p>
          <a:p>
            <a:endParaRPr/>
          </a:p>
          <a:p>
            <a:r>
              <a:t>[N1], art. 242, commi 4–5; [N3], art. 236, comma 2; [I1], p. 4, rivalutazione; [D], ciclo.</a:t>
            </a:r>
          </a:p>
          <a:p>
            <a:endParaRPr/>
          </a:p>
          <a:p>
            <a:r>
              <a:t>[I1] INAIL–DIMEILA (2026). Sostanze tossiche per la riproduzione: diagramma decisionale per la valutazione e gestione del rischio per la salute riproduttiva. ISBN 979-12-5758-021-6. Fact sheet di quattro pagine fornito dall’utente. Riferimento principale: Figura 1, p. 3; precisazioni e limiti, pp. 2–4.</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[N3] D.Lgs. 135/2024, art. 11 e relative note: art. 236 del D.Lgs. 81/2008. Gazzetta Ufficiale del 26 settembre 2024. Valutazione dell’esposizione e contenuti documentali, in particolare commi 1–4.</a:t>
            </a:r>
          </a:p>
          <a:p>
            <a:r>
              <a:t>https://www.gazzettaufficiale.it/atto/serie_generale/caricaArticolo?art.codiceRedazionale=24G00153&amp;art.dataPubblicazioneGazzetta=2024-09-26&amp;art.flagTipoArticolo=0&amp;art.idArticolo=11&amp;art.idGruppo=0&amp;art.idSottoArticolo=1&amp;art.idSottoArticolo1=10&amp;art.progressivo=0&amp;art.versione=1</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09</a:t>
            </a:r>
          </a:p>
          <a:p>
            <a:endParaRPr/>
          </a:p>
          <a:p>
            <a:r>
              <a:t>Aggiornare il DVR: rendere verificabile la decisione</a:t>
            </a:r>
          </a:p>
          <a:p>
            <a:endParaRPr/>
          </a:p>
          <a:p>
            <a:r>
              <a:t>OBIETTIVO DIDATTICO</a:t>
            </a:r>
          </a:p>
          <a:p>
            <a:endParaRPr/>
          </a:p>
          <a:p>
            <a:r>
              <a:t>Collegare l’aggiornamento della valutazione alle informazioni richieste dalla normativa, evitando revisioni puramente formali. Mostrare la necessità di mantenere allineati esposizione descritta, misure, decisioni sanitarie e documentazione individuale.</a:t>
            </a:r>
          </a:p>
          <a:p>
            <a:endParaRPr/>
          </a:p>
          <a:p>
            <a:r>
              <a:t>SPIEGAZIONE DA SVILUPPARE</a:t>
            </a:r>
          </a:p>
          <a:p>
            <a:endParaRPr/>
          </a:p>
          <a:p>
            <a:r>
              <a:t>L’articolo 236, comma 4, integra il DVR con dati specifici: attività che comportano la presenza degli agenti e motivi dell’impiego; quantitativi prodotti, utilizzati o presenti come impurità o sottoprodotti; numero dei lavoratori esposti o potenzialmente esposti; esposizione, ove nota, e relativo grado; misure preventive e protettive e DPI; indagini sulla possibile sostituzione e sostituti eventualmente impiegati. Queste informazioni devono sostenere una decisione comprensibile, non una semplice dichiarazione di conformità. Il fact sheet richiama la rivalutazione in caso di modifiche e periodicamente, mentre l’articolo 242 prevede il riesame nelle condizioni sanitarie specifiche già illustrate. L’aggiornamento del registro segue il proprio obbligo e non può essere confuso con la sola comunicazione periodica delle variazioni agli enti.</a:t>
            </a:r>
          </a:p>
          <a:p>
            <a:endParaRPr/>
          </a:p>
          <a:p>
            <a:r>
              <a:t>LETTURA DELLA VISUALIZZAZIONE</a:t>
            </a:r>
          </a:p>
          <a:p>
            <a:endParaRPr/>
          </a:p>
          <a:p>
            <a:r>
              <a:t>Le sei schede riprendono, in sintesi originale, le sei aree informative del comma 4. La linea superiore tra revisione precedente e revisione aggiornata è una proposta organizzativa per rendere visibile il motivo del cambiamento. Il collegamento inferiore verso registro, protocollo sanitario e istruzioni operative esprime coerenza, non la necessità di modificare ogni documento a ogni revisione.</a:t>
            </a:r>
          </a:p>
          <a:p>
            <a:endParaRPr/>
          </a:p>
          <a:p>
            <a:r>
              <a:t>PRECISAZIONE METODOLOGICA</a:t>
            </a:r>
          </a:p>
          <a:p>
            <a:endParaRPr/>
          </a:p>
          <a:p>
            <a:r>
              <a:t>Non tutti i dati tecnici appartengono alla cartella sanitaria e non tutti i dati clinici devono entrare nel DVR. Il medico valuta l’eventuale adeguamento del protocollo nel proprio ambito; il datore assicura gli interventi di competenza. Numerazione delle revisioni, responsabile dell’azione e rinvio alla fonte sono proposte utili di tracciabilità, non modelli prescritti dal fact sheet. Non viene introdotta una frequenza universale di campionamento o visita.</a:t>
            </a:r>
          </a:p>
          <a:p>
            <a:endParaRPr/>
          </a:p>
          <a:p>
            <a:r>
              <a:t>MESSAGGIO E RACCORDO</a:t>
            </a:r>
          </a:p>
          <a:p>
            <a:endParaRPr/>
          </a:p>
          <a:p>
            <a:r>
              <a:t>La revisione è utile quando consente di ricostruire evidenza, decisione e attuazione. La mappa conclusiva distribuisce questi passaggi tra i soggetti aziendali senza confonderne le responsabilità.</a:t>
            </a:r>
          </a:p>
          <a:p>
            <a:endParaRPr/>
          </a:p>
          <a:p>
            <a:r>
              <a:t>FONTI E PERIMETRO</a:t>
            </a:r>
          </a:p>
          <a:p>
            <a:endParaRPr/>
          </a:p>
          <a:p>
            <a:r>
              <a:t>[N3], art. 236, comma 4; [N1], art. 242, comma 5; [N2], art. 243, comma 1; [I1], p. 4; [D], versione.</a:t>
            </a:r>
          </a:p>
          <a:p>
            <a:endParaRPr/>
          </a:p>
          <a:p>
            <a:r>
              <a:t>[I1] INAIL–DIMEILA (2026). Sostanze tossiche per la riproduzione: diagramma decisionale per la valutazione e gestione del rischio per la salute riproduttiva. ISBN 979-12-5758-021-6. Fact sheet di quattro pagine fornito dall’utente. Riferimento principale: Figura 1, p. 3; precisazioni e limiti, pp. 2–4.</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[N3] D.Lgs. 135/2024, art. 11 e relative note: art. 236 del D.Lgs. 81/2008. Gazzetta Ufficiale del 26 settembre 2024. Valutazione dell’esposizione e contenuti documentali, in particolare commi 1–4.</a:t>
            </a:r>
          </a:p>
          <a:p>
            <a:r>
              <a:t>https://www.gazzettaufficiale.it/atto/serie_generale/caricaArticolo?art.codiceRedazionale=24G00153&amp;art.dataPubblicazioneGazzetta=2024-09-26&amp;art.flagTipoArticolo=0&amp;art.idArticolo=11&amp;art.idGruppo=0&amp;art.idSottoArticolo=1&amp;art.idSottoArticolo1=10&amp;art.progressivo=0&amp;art.versione=1</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11 | SLIDE 10</a:t>
            </a:r>
          </a:p>
          <a:p>
            <a:endParaRPr/>
          </a:p>
          <a:p>
            <a:r>
              <a:t>Responsabilità coordinate, informazioni protette</a:t>
            </a:r>
          </a:p>
          <a:p>
            <a:endParaRPr/>
          </a:p>
          <a:p>
            <a:r>
              <a:t>OBIETTIVO DIDATTICO</a:t>
            </a:r>
          </a:p>
          <a:p>
            <a:endParaRPr/>
          </a:p>
          <a:p>
            <a:r>
              <a:t>Concludere il modulo con una mappa che colleghi responsabilità, documenti e riservatezza. Preparare l’applicazione integrata del diagramma, mantenendo distinti il ruolo della fonte INAIL e quello delle integrazioni normative.</a:t>
            </a:r>
          </a:p>
          <a:p>
            <a:endParaRPr/>
          </a:p>
          <a:p>
            <a:r>
              <a:t>SPIEGAZIONE DA SVILUPPARE</a:t>
            </a:r>
          </a:p>
          <a:p>
            <a:endParaRPr/>
          </a:p>
          <a:p>
            <a:r>
              <a:t>Il datore di lavoro assicura la valutazione e le misure di competenza e istituisce e aggiorna il registro quando ricorrono i presupposti. Il medico competente opera nella propria autonomia, svolge la sorveglianza, cura la cartella sanitaria e le funzioni attribuitegli nella tenuta del registro e nei flussi documentali. Il servizio di prevenzione e le competenze tecniche sostengono l’analisi delle condizioni di lavoro e dell’esposizione: la mappa rappresenta questo supporto, senza attribuire loro la titolarità delle decisioni cliniche. Il lavoratore riceve informazioni e può ottenere le proprie annotazioni e i dati sanitari secondo le modalità previste. I rappresentanti per la sicurezza hanno accesso al registro ai sensi dell’articolo 243, senza che ciò equivalga all’accesso ai referti clinici. I flussi verso INAIL e vigilanza conservano finalità e regole specifiche.</a:t>
            </a:r>
          </a:p>
          <a:p>
            <a:endParaRPr/>
          </a:p>
          <a:p>
            <a:r>
              <a:t>LETTURA DELLA MAPPA</a:t>
            </a:r>
          </a:p>
          <a:p>
            <a:endParaRPr/>
          </a:p>
          <a:p>
            <a:r>
              <a:t>La sequenza superiore riassume valutare, decidere, attuare, documentare e riesaminare. Le cinque schede non costituiscono una matrice esaustiva degli obblighi: sono un raccordo tra le funzioni illustrate nel modulo. La fascia di base separa circolazione delle informazioni preventive e protezione dei dati sanitari. Il rinvio al Modulo 12 annuncia il ritorno al diagramma completo, non una prova di apprendimento.</a:t>
            </a:r>
          </a:p>
          <a:p>
            <a:endParaRPr/>
          </a:p>
          <a:p>
            <a:r>
              <a:t>PRECISAZIONE METODOLOGICA</a:t>
            </a:r>
          </a:p>
          <a:p>
            <a:endParaRPr/>
          </a:p>
          <a:p>
            <a:r>
              <a:t>La mappa è una proposta didattica indipendente. Non sostituisce il DVR, il protocollo del medico, le procedure aziendali, i modelli ufficiali o la verifica della normativa applicabile. Il fact sheet non è un algoritmo di conformità e non esaurisce esposizioni multiple, altri effetti e tutte le situazioni individuali. Anche una decisione di non attivazione deve rimanere motivata e riferita al proprio perimetro.</a:t>
            </a:r>
          </a:p>
          <a:p>
            <a:endParaRPr/>
          </a:p>
          <a:p>
            <a:r>
              <a:t>MESSAGGIO E RACCORDO</a:t>
            </a:r>
          </a:p>
          <a:p>
            <a:endParaRPr/>
          </a:p>
          <a:p>
            <a:r>
              <a:t>Una tutela efficace collega controllo dell’esposizione, decisioni sanitarie e documentazione affidabile. Nel Modulo 12 questi elementi vengono ricomposti nel percorso decisionale integrato, dall’identificazione della sostanza alla gestione e al riesame.</a:t>
            </a:r>
          </a:p>
          <a:p>
            <a:endParaRPr/>
          </a:p>
          <a:p>
            <a:r>
              <a:t>FONTI E PERIMETRO</a:t>
            </a:r>
          </a:p>
          <a:p>
            <a:endParaRPr/>
          </a:p>
          <a:p>
            <a:r>
              <a:t>[I1], Figura 1; [N1], art. 242; [N2], art. 243; [N3], art. 236; [T1], pp. 2–4; [D], sintesi organizzativa.</a:t>
            </a:r>
          </a:p>
          <a:p>
            <a:endParaRPr/>
          </a:p>
          <a:p>
            <a:r>
              <a:t>[I1] INAIL–DIMEILA (2026). Sostanze tossiche per la riproduzione: diagramma decisionale per la valutazione e gestione del rischio per la salute riproduttiva. ISBN 979-12-5758-021-6. Fact sheet di quattro pagine fornito dall’utente. Riferimento principale: Figura 1, p. 3; precisazioni e limiti, pp. 2–4.</a:t>
            </a:r>
          </a:p>
          <a:p>
            <a:endParaRPr/>
          </a:p>
          <a:p>
            <a:r>
              <a:t>[N1] D.Lgs. 135/2024, art. 16 e relative note: art. 242 del D.Lgs. 81/2008. Gazzetta Ufficiale del 26 settembre 2024. Accertamenti sanitari, misure individuali, anomalie e rivalutazione. Testo riportato dalla fonte della modifica.</a:t>
            </a:r>
          </a:p>
          <a:p>
            <a:r>
              <a:t>https://www.gazzettaufficiale.it/atto/serie_generale/caricaArticolo?art.codiceRedazionale=24G00153&amp;art.dataPubblicazioneGazzetta=2024-09-26&amp;art.flagTipoArticolo=0&amp;art.idArticolo=16&amp;art.idGruppo=0&amp;art.idSottoArticolo=1&amp;art.idSottoArticolo1=10&amp;art.progressivo=0&amp;art.versione=1</a:t>
            </a:r>
          </a:p>
          <a:p>
            <a:endParaRPr/>
          </a:p>
          <a:p>
            <a:r>
              <a:t>[N2] D.Lgs. 135/2024, art. 17 e relative note: art. 243 del D.Lgs. 81/2008. Gazzetta Ufficiale del 26 settembre 2024. Registro, cartelle, accessi, comunicazioni, cessazioni e conservazione.</a:t>
            </a:r>
          </a:p>
          <a:p>
            <a:r>
              <a:t>https://www.gazzettaufficiale.it/atto/serie_generale/caricaArticolo?art.codiceRedazionale=24G00153&amp;art.dataPubblicazioneGazzetta=2024-09-26&amp;art.flagTipoArticolo=0&amp;art.idArticolo=17&amp;art.idGruppo=0&amp;art.idSottoArticolo=1&amp;art.idSottoArticolo1=10&amp;art.progressivo=0&amp;art.versione=1</a:t>
            </a:r>
          </a:p>
          <a:p>
            <a:endParaRPr/>
          </a:p>
          <a:p>
            <a:r>
              <a:t>[N3] D.Lgs. 135/2024, art. 11 e relative note: art. 236 del D.Lgs. 81/2008. Gazzetta Ufficiale del 26 settembre 2024. Valutazione dell’esposizione e contenuti documentali, in particolare commi 1–4.</a:t>
            </a:r>
          </a:p>
          <a:p>
            <a:r>
              <a:t>https://www.gazzettaufficiale.it/atto/serie_generale/caricaArticolo?art.codiceRedazionale=24G00153&amp;art.dataPubblicazioneGazzetta=2024-09-26&amp;art.flagTipoArticolo=0&amp;art.idArticolo=11&amp;art.idGruppo=0&amp;art.idSottoArticolo=1&amp;art.idSottoArticolo1=10&amp;art.progressivo=0&amp;art.versione=1</a:t>
            </a:r>
          </a:p>
          <a:p>
            <a:endParaRPr/>
          </a:p>
          <a:p>
            <a:r>
              <a:t>[T1] Garante per la protezione dei dati personali (2021). Il ruolo del medico competente in materia di sicurezza sul luogo di lavoro, anche con riferimento al contesto emergenziale. Utilizzate soltanto le parti generali sul ruolo del medico, sull’autonomia e sulla separazione dei dati sanitari, pp. 2–4. Non trasferite le disposizioni emergenziali.</a:t>
            </a:r>
          </a:p>
          <a:p>
            <a:r>
              <a:t>https://www.garanteprivacy.it/documents/10160/0/Protezione%2Bdei%2Bdati%2B-%2BIl%2Bruolo%2Bdel%2Bmedico%2Bcompetente%2Bin%2Bmateria%2Bdi%2Bsicurezza%2Bsul%2Bluogo%2Bdi%2Blavoro%2C%2Banche%2Bcon%2Briferimento%2Bal%2Bcontesto%2Bemergenziale.pdf/768bfc74-31c0-6ded-be3b-f1e2644ccce5?version=1.0</a:t>
            </a:r>
          </a:p>
          <a:p>
            <a:endParaRPr/>
          </a:p>
          <a:p>
            <a:r>
              <a:t>[D] Elaborazioni didattiche originali del Modulo 11. Illustrazioni vettoriali, mappe di raccordo e proposte di tracciabilità. Non costituiscono modelli prescritti dal fact sheet, protocolli sanitari o modulistica ufficiale.</a:t>
            </a:r>
          </a:p>
          <a:p>
            <a:endParaRPr/>
          </a:p>
          <a:p>
            <a:r>
              <a:t>Elaborazione didattica indipendente: non è una pubblicazione ufficiale INAIL, una valutazione aziendale o un protocollo sanitario. [I1] identifica la fonte INAIL fornita; [N] le integrazioni normative; [T1] l’approfondimento esterno sui dati; [D] le mappe originali. Il fact sheet non definisce un protocollo clinico universale né tutte le modalità di gestione dei registri. I testi normativi sono quelli delle fonti citate, consultate il 23 ottobre 2026: non costituiscono una ricognizione integrale del diritto vigente. Verificare disposizioni e modalità operative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01</a:t>
            </a:r>
          </a:p>
          <a:p>
            <a:endParaRPr/>
          </a:p>
          <a:p>
            <a:r>
              <a:t>Applicazione integrata del diagramma INAIL e conclusioni</a:t>
            </a:r>
          </a:p>
          <a:p>
            <a:endParaRPr/>
          </a:p>
          <a:p>
            <a:r>
              <a:t>OBIETTIVO DIDATTICO</a:t>
            </a:r>
          </a:p>
          <a:p>
            <a:endParaRPr/>
          </a:p>
          <a:p>
            <a:r>
              <a:t>Riunire i contenuti della collana in una sequenza leggibile di decisioni, mantenendo il campo di applicazione dichiarato dalla fonte. La prima operazione è riconoscere l’agente e la classificazione; non cercare immediatamente un valore da confrontare.</a:t>
            </a:r>
          </a:p>
          <a:p>
            <a:endParaRPr/>
          </a:p>
          <a:p>
            <a:r>
              <a:t>SPIEGAZIONE DA SVILUPPARE</a:t>
            </a:r>
          </a:p>
          <a:p>
            <a:endParaRPr/>
          </a:p>
          <a:p>
            <a:r>
              <a:t>Il diagramma INAIL riguarda sostanze tossiche per la riproduzione di categoria 1A o 1B, non cancerogene e non mutagene, considerate singolarmente. Identità e classificazione costituiscono quindi il punto di ingresso. Il richiamo alla SDS e agli identificativi nella copertina è una proposta di organizzazione delle informazioni, non una nuova condizione introdotta dal diagramma. Individuata la sostanza, occorre stabilire se esista esposizione occupazionale e soltanto successivamente affrontare le verifiche sulle soglie. La presentazione finale non ripete tutti gli approfondimenti dei moduli precedenti: li ricompone secondo l’ordine della Figura 1. Le conseguenze preventive e sanitarie dipendono dal ramo effettivamente percorso e dalle condizioni considerate.</a:t>
            </a:r>
          </a:p>
          <a:p>
            <a:endParaRPr/>
          </a:p>
          <a:p>
            <a:r>
              <a:t>LETTURA DELLA VISUALIZZAZIONE</a:t>
            </a:r>
          </a:p>
          <a:p>
            <a:endParaRPr/>
          </a:p>
          <a:p>
            <a:r>
              <a:t>La tavola collega un fascicolo di identificazione a una rete di decisioni. I tre requisiti, categoria 1A o 1B, perimetro non cancerogeno/non mutageno e singola sostanza, vanno letti insieme. I simboli non rappresentano sostanze reali e non attribuiscono classificazioni a prodotti commerciali. I colori dei casi servono soltanto a orientare la lettura.</a:t>
            </a:r>
          </a:p>
          <a:p>
            <a:endParaRPr/>
          </a:p>
          <a:p>
            <a:r>
              <a:t>PRECISAZIONE METODOLOGICA</a:t>
            </a:r>
          </a:p>
          <a:p>
            <a:endParaRPr/>
          </a:p>
          <a:p>
            <a:r>
              <a:t>Quando sono presenti anche proprietà cancerogene o mutagene, il fact sheet richiede una valutazione congiunta o ulteriore. In presenza di più agenti, il percorso per singola sostanza non esaurisce la gestione complessiva. Non interpretare quindi il perimetro della Figura 1 come confine di tutti gli obblighi di prevenzione. Il modulo non aggiorna silenziosamente il documento di base né pretende di sostituire una ricognizione normativa.</a:t>
            </a:r>
          </a:p>
          <a:p>
            <a:endParaRPr/>
          </a:p>
          <a:p>
            <a:r>
              <a:t>MESSAGGIO E RACCORDO</a:t>
            </a:r>
          </a:p>
          <a:p>
            <a:endParaRPr/>
          </a:p>
          <a:p>
            <a:r>
              <a:t>La decisione finale deve poter essere ricostruita a partire da sostanza, scenario ed evidenze. Definito questo ingresso, la slide successiva torna alla prima domanda della Figura 1: si può escludere l’esposizione?</a:t>
            </a:r>
          </a:p>
          <a:p>
            <a:endParaRPr/>
          </a:p>
          <a:p>
            <a:r>
              <a:t>FONTI E PERIMETRO</a:t>
            </a:r>
          </a:p>
          <a:p>
            <a:endParaRPr/>
          </a:p>
          <a:p>
            <a:r>
              <a:t>[I1], pp. 1–2 e intestazione della Figura 1; [D], tavola introduttiva.</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02</a:t>
            </a:r>
          </a:p>
          <a:p>
            <a:endParaRPr/>
          </a:p>
          <a:p>
            <a:r>
              <a:t>Accertare l’esposizione, non soltanto la presenza</a:t>
            </a:r>
          </a:p>
          <a:p>
            <a:endParaRPr/>
          </a:p>
          <a:p>
            <a:r>
              <a:t>OBIETTIVO DIDATTICO</a:t>
            </a:r>
          </a:p>
          <a:p>
            <a:endParaRPr/>
          </a:p>
          <a:p>
            <a:r>
              <a:t>Distinguere la presenza della sostanza dall’esposizione del lavoratore. Collocare l’esclusione dell’esposizione nel ragionamento preliminare del fact sheet e rendere visibile il legame tra conclusione e condizioni operative effettivamente esaminate.</a:t>
            </a:r>
          </a:p>
          <a:p>
            <a:endParaRPr/>
          </a:p>
          <a:p>
            <a:r>
              <a:t>SPIEGAZIONE DA SVILUPPARE</a:t>
            </a:r>
          </a:p>
          <a:p>
            <a:endParaRPr/>
          </a:p>
          <a:p>
            <a:r>
              <a:t>Il documento richiede che l’assenza di esposizione sia appurata con ragionevole certezza. La lavorazione a ciclo chiuso è riportata come esempio, non come dichiarazione universale di assenza di rischio. Se la risposta alla prima domanda è positiva, la Figura 1 conduce al ramo verde; se è negativa, si passa al confronto con la popolazione generale. La valutazione riguarda una sostanza e una situazione specifica. La tavola suggerisce di osservare il percorso dalla sorgente alle modalità di contatto e al lavoratore, mettendo in relazione conduzione ordinaria e attività che possono modificare il confinamento. Questa lettura per fasi è un supporto didattico: la fonte non fornisce una checklist di impianto o criteri universali di collaudo.</a:t>
            </a:r>
          </a:p>
          <a:p>
            <a:endParaRPr/>
          </a:p>
          <a:p>
            <a:r>
              <a:t>LETTURA DELLA VISUALIZZAZIONE</a:t>
            </a:r>
          </a:p>
          <a:p>
            <a:endParaRPr/>
          </a:p>
          <a:p>
            <a:r>
              <a:t>L’illustrazione schematica mostra serbatoio, raccordi, prelievo e operatore. Le connessioni colorate evidenziano punti da comprendere; non sono misure di portata né rappresentano un impianto progettato per una sostanza reale. La fascia di decisione distingue il sì, che raggiunge l’esito preliminare favorevole, dal no, che mantiene aperto il percorso. Le vie inalatoria e dermica restano entrambe visibili.</a:t>
            </a:r>
          </a:p>
          <a:p>
            <a:endParaRPr/>
          </a:p>
          <a:p>
            <a:r>
              <a:t>PRECISAZIONE METODOLOGICA</a:t>
            </a:r>
          </a:p>
          <a:p>
            <a:endParaRPr/>
          </a:p>
          <a:p>
            <a:r>
              <a:t>L’assenza di odore, una singola misura non quantificabile o la sola denominazione “ciclo chiuso” non sono presentate qui come prove sufficienti. Il fact sheet non stabilisce un criterio numerico generale per la ragionevole certezza. Le evidenze necessarie dipendono dalla sostanza, dalle attività e dalla qualità delle informazioni disponibili; le integrazioni operative devono essere motivate dal valutatore.</a:t>
            </a:r>
          </a:p>
          <a:p>
            <a:endParaRPr/>
          </a:p>
          <a:p>
            <a:r>
              <a:t>MESSAGGIO E RACCORDO</a:t>
            </a:r>
          </a:p>
          <a:p>
            <a:endParaRPr/>
          </a:p>
          <a:p>
            <a:r>
              <a:t>L’esito vale per le condizioni documentate e deve essere riesaminato quando cambiano. Quando l’esclusione non è sostenibile, la tappa successiva non è ancora il Caso A: è la verifica del riferimento della popolazione generale.</a:t>
            </a:r>
          </a:p>
          <a:p>
            <a:endParaRPr/>
          </a:p>
          <a:p>
            <a:r>
              <a:t>FONTI E PERIMETRO</a:t>
            </a:r>
          </a:p>
          <a:p>
            <a:endParaRPr/>
          </a:p>
          <a:p>
            <a:r>
              <a:t>[I1], p. 3, testo introduttivo e primo nodo della Figura 1; [D], illustrazione del processo.</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03</a:t>
            </a:r>
          </a:p>
          <a:p>
            <a:endParaRPr/>
          </a:p>
          <a:p>
            <a:r>
              <a:t>Il confronto con il fondo conduce allo stesso ramo verde</a:t>
            </a:r>
          </a:p>
          <a:p>
            <a:endParaRPr/>
          </a:p>
          <a:p>
            <a:r>
              <a:t>OBIETTIVO DIDATTICO</a:t>
            </a:r>
          </a:p>
          <a:p>
            <a:endParaRPr/>
          </a:p>
          <a:p>
            <a:r>
              <a:t>Leggere correttamente la seconda domanda preliminare e il suo collegamento. Distinguere il confronto con la popolazione generale dal confronto con un valore sanitario o professionale, evitando di trasformare il fondo in una soglia tossicologica.</a:t>
            </a:r>
          </a:p>
          <a:p>
            <a:endParaRPr/>
          </a:p>
          <a:p>
            <a:r>
              <a:t>SPIEGAZIONE DA SVILUPPARE</a:t>
            </a:r>
          </a:p>
          <a:p>
            <a:endParaRPr/>
          </a:p>
          <a:p>
            <a:r>
              <a:t>Per le sostanze ubiquitarie, il testo descrive il caso in cui i livelli nell’ambiente di lavoro risultino pari o inferiori a quelli della popolazione generale, se noti. In queste condizioni il fact sheet ammette la conclusione di assenza di una sorgente occupazionale dell’agente e del conseguente rischio ascrivibile al lavoro. La Figura 1 richiede insieme la disponibilità del riferimento e il risultato del confronto: il sì conduce allo stesso ramo verde della prima domanda. I valori di riferimento ambientali e biologici derivano da misurazioni; la fonte precisa che non sono valori sanitari. Non devono quindi essere sostituiti senza spiegazione da VLEP o DNEL.</a:t>
            </a:r>
          </a:p>
          <a:p>
            <a:endParaRPr/>
          </a:p>
          <a:p>
            <a:r>
              <a:t>LETTURA DELLA VISUALIZZAZIONE</a:t>
            </a:r>
          </a:p>
          <a:p>
            <a:endParaRPr/>
          </a:p>
          <a:p>
            <a:r>
              <a:t>La mappa rappresenta due ingressi distinti nella medesima uscita verde. La doppia freccia è il messaggio principale: un sì alla domanda sul fondo non porta al Caso A. Nel pannello verde restano visibili non attivazione di sorveglianza e registro per la situazione esaminata, misure degli articoli 237, 238 e 239 e rivalutazione. Il ramo no prosegue invece verso la qualificazione delle soglie.</a:t>
            </a:r>
          </a:p>
          <a:p>
            <a:endParaRPr/>
          </a:p>
          <a:p>
            <a:r>
              <a:t>PRECISAZIONE METODOLOGICA</a:t>
            </a:r>
          </a:p>
          <a:p>
            <a:endParaRPr/>
          </a:p>
          <a:p>
            <a:r>
              <a:t>Un riferimento non disponibile o non pertinente non permette di attestare la condizione favorevole. L’esito non equivale a innocuità intrinseca della sostanza e non disattiva obblighi derivanti da altri rischi. Il documento considera anche una possibile funzione del limite di quantificazione per agenti non ubiquitari, subordinandola a una metodica adeguatamente validata: non va generalizzata come equivalenza automatica tra “non rilevato” e “assenza”.</a:t>
            </a:r>
          </a:p>
          <a:p>
            <a:endParaRPr/>
          </a:p>
          <a:p>
            <a:r>
              <a:t>MESSAGGIO E RACCORDO</a:t>
            </a:r>
          </a:p>
          <a:p>
            <a:endParaRPr/>
          </a:p>
          <a:p>
            <a:r>
              <a:t>Le due verifiche preliminari precedono i casi A–D. Quando non consentono l’uscita favorevole, si consulta l’identificazione nella colonna Osservazioni dell’Allegato XLIII, senza saltare la sequenza.</a:t>
            </a:r>
          </a:p>
          <a:p>
            <a:endParaRPr/>
          </a:p>
          <a:p>
            <a:r>
              <a:t>FONTI E PERIMETRO</a:t>
            </a:r>
          </a:p>
          <a:p>
            <a:endParaRPr/>
          </a:p>
          <a:p>
            <a:r>
              <a:t>[I1], p. 3, valori VRA/VRB e primi due nodi della Figura 1; [D], raccordo visuale.</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04</a:t>
            </a:r>
          </a:p>
          <a:p>
            <a:endParaRPr/>
          </a:p>
          <a:p>
            <a:r>
              <a:t>Allegato XLIII: leggere la notazione, non dedurla</a:t>
            </a:r>
          </a:p>
          <a:p>
            <a:endParaRPr/>
          </a:p>
          <a:p>
            <a:r>
              <a:t>OBIETTIVO DIDATTICO</a:t>
            </a:r>
          </a:p>
          <a:p>
            <a:endParaRPr/>
          </a:p>
          <a:p>
            <a:r>
              <a:t>Ricostruire i due passaggi dedicati all’Allegato XLIII e separare l’identificazione normativa dalle informazioni tossicologiche disponibili. Mostrare che il no al primo nodo non identifica automaticamente una sostanza con soglia.</a:t>
            </a:r>
          </a:p>
          <a:p>
            <a:endParaRPr/>
          </a:p>
          <a:p>
            <a:r>
              <a:t>SPIEGAZIONE DA SVILUPPARE</a:t>
            </a:r>
          </a:p>
          <a:p>
            <a:endParaRPr/>
          </a:p>
          <a:p>
            <a:r>
              <a:t>Superate le verifiche preliminari senza uscita favorevole, la Figura 1 domanda se la sostanza sia identificata come priva di valore soglia nella colonna Osservazioni dell’Allegato XLIII. Una risposta positiva conduce al Caso A. Se la risposta è negativa, si verifica separatamente l’identificazione come sostanza con valore soglia: soltanto un sì a questa seconda domanda conduce al Caso B. Se manca anche questa identificazione, il percorso prosegue verso la verifica della restrizione REACH. La disponibilità di un VLEP non sostituisce le notazioni richieste. Il fact sheet distingue espressamente sostanze con notazione, sostanze presenti senza notazione e sostanze non incluse nell’Allegato.</a:t>
            </a:r>
          </a:p>
          <a:p>
            <a:endParaRPr/>
          </a:p>
          <a:p>
            <a:r>
              <a:t>LETTURA DELLA VISUALIZZAZIONE</a:t>
            </a:r>
          </a:p>
          <a:p>
            <a:endParaRPr/>
          </a:p>
          <a:p>
            <a:r>
              <a:t>La pagina schematica dell’Allegato è una rappresentazione originale: non contiene una riga reale né un elenco di sostanze. I due riquadri decisionali vanno letti in verticale; le frecce laterali conducono ad A e B. La prosecuzione inferiore indica il tratto C–D e impedisce di classificare per semplice esclusione. La data e la versione della fonte sono campi proposti per la tracciabilità.</a:t>
            </a:r>
          </a:p>
          <a:p>
            <a:endParaRPr/>
          </a:p>
          <a:p>
            <a:r>
              <a:t>PRECISAZIONE METODOLOGICA</a:t>
            </a:r>
          </a:p>
          <a:p>
            <a:endParaRPr/>
          </a:p>
          <a:p>
            <a:r>
              <a:t>La descrizione dello stato dell’Allegato contenuta nella pubblicazione appartiene al contesto editoriale del fact sheet. Per un’applicazione reale occorre controllare il testo applicabile, senza assumere che osservazioni e valori siano immutabili. Nel modulo non sono attribuite notazioni a sostanze specifiche e non vengono inventati elenchi aggiornati. “Informazione non controllata” e “notazione assente” non sono sinonimi.</a:t>
            </a:r>
          </a:p>
          <a:p>
            <a:endParaRPr/>
          </a:p>
          <a:p>
            <a:r>
              <a:t>MESSAGGIO E RACCORDO</a:t>
            </a:r>
          </a:p>
          <a:p>
            <a:endParaRPr/>
          </a:p>
          <a:p>
            <a:r>
              <a:t>Ogni sì deve essere riconducibile alla fonte che lo sostiene. La slide successiva espone le conseguenze del Caso A, lasciando visibili le misure comuni e il limite dell’interpretazione numerica.</a:t>
            </a:r>
          </a:p>
          <a:p>
            <a:endParaRPr/>
          </a:p>
          <a:p>
            <a:r>
              <a:t>FONTI E PERIMETRO</a:t>
            </a:r>
          </a:p>
          <a:p>
            <a:endParaRPr/>
          </a:p>
          <a:p>
            <a:r>
              <a:t>[I1], p. 1, definizioni; p. 2, notazioni; p. 3, Figura 1; [D], scheda di lettura.</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05</a:t>
            </a:r>
          </a:p>
          <a:p>
            <a:endParaRPr/>
          </a:p>
          <a:p>
            <a:r>
              <a:t>Caso A: minimizzare l’esposizione e attivare la tutela</a:t>
            </a:r>
          </a:p>
          <a:p>
            <a:endParaRPr/>
          </a:p>
          <a:p>
            <a:r>
              <a:t>OBIETTIVO DIDATTICO</a:t>
            </a:r>
          </a:p>
          <a:p>
            <a:endParaRPr/>
          </a:p>
          <a:p>
            <a:r>
              <a:t>Ricondurre il Caso A al requisito di ingresso e alle tre conseguenze indicate nella Figura 1. Mantenere distinta la riduzione dell’esposizione dal solo confronto con il limite professionale, evitando una lettura di conformità basata su un unico numero.</a:t>
            </a:r>
          </a:p>
          <a:p>
            <a:endParaRPr/>
          </a:p>
          <a:p>
            <a:r>
              <a:t>SPIEGAZIONE DA SVILUPPARE</a:t>
            </a:r>
          </a:p>
          <a:p>
            <a:endParaRPr/>
          </a:p>
          <a:p>
            <a:r>
              <a:t>Il Caso A riguarda una sostanza identificata nell’Allegato XLIII come priva di valore soglia. Nel diagramma non si può escludere un effetto avverso per la salute riproduttiva. Le azioni riportate sono la riduzione dell’esposizione al livello tecnicamente più basso possibile, il confronto con il VLEP dell’Allegato XLIII e l’attivazione della sorveglianza sanitaria e del registro CMR. Queste indicazioni vanno lette nel quadro della sostituzione e del sistema chiuso richiamato dal fact sheet: il ramo A non autorizza a iniziare la prevenzione dai soli dispositivi individuali. Il limite professionale conserva la propria funzione, ma non diventa per questo una soglia di assenza di effetti riproduttivi.</a:t>
            </a:r>
          </a:p>
          <a:p>
            <a:endParaRPr/>
          </a:p>
          <a:p>
            <a:r>
              <a:t>LETTURA DELLA VISUALIZZAZIONE</a:t>
            </a:r>
          </a:p>
          <a:p>
            <a:endParaRPr/>
          </a:p>
          <a:p>
            <a:r>
              <a:t>I tre pannelli centrali separano intervento sull’esposizione, confronto e tutela. La linea che li collega non rappresenta una sequenza in cui la protezione sanitaria possa essere rinviata finché tutte le altre azioni siano concluse: mette in relazione dimensioni della stessa gestione. L’icona di contenimento e quella del fascicolo sono simboli organizzativi originali, non attestazioni di prestazione tecnica.</a:t>
            </a:r>
          </a:p>
          <a:p>
            <a:endParaRPr/>
          </a:p>
          <a:p>
            <a:r>
              <a:t>PRECISAZIONE METODOLOGICA</a:t>
            </a:r>
          </a:p>
          <a:p>
            <a:endParaRPr/>
          </a:p>
          <a:p>
            <a:r>
              <a:t>La formula “livello tecnicamente più basso possibile” appartiene alla fonte e non viene tradotta in una percentuale arbitraria del VLEP. Il modulo non propone un valore obiettivo universale. L’attivazione riportata per il Caso A non esaurisce la definizione del protocollo sanitario o delle modalità operative del registro, affrontate nel modulo precedente con fonti integrative. Rimane necessaria la valutazione degli altri effetti chimici pertinenti.</a:t>
            </a:r>
          </a:p>
          <a:p>
            <a:endParaRPr/>
          </a:p>
          <a:p>
            <a:r>
              <a:t>MESSAGGIO E RACCORDO</a:t>
            </a:r>
          </a:p>
          <a:p>
            <a:endParaRPr/>
          </a:p>
          <a:p>
            <a:r>
              <a:t>La tracciabilità deve spiegare tanto il requisito di ingresso quanto le misure adottate. La successiva slide confronta questa impostazione con il Caso B, nel quale il riferimento alla soglia richiede una valutazione specifica e non una semplice rassicurazione numerica.</a:t>
            </a:r>
          </a:p>
          <a:p>
            <a:endParaRPr/>
          </a:p>
          <a:p>
            <a:r>
              <a:t>FONTI E PERIMETRO</a:t>
            </a:r>
          </a:p>
          <a:p>
            <a:endParaRPr/>
          </a:p>
          <a:p>
            <a:r>
              <a:t>[I1], p. 1, art. 235 richiamato; p. 2, VLEP; p. 3, Caso A; [D], mappa delle azioni.</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06</a:t>
            </a:r>
          </a:p>
          <a:p>
            <a:endParaRPr/>
          </a:p>
          <a:p>
            <a:r>
              <a:t>Caso B: valutare l’esposizione rispetto alla soglia</a:t>
            </a:r>
          </a:p>
          <a:p>
            <a:endParaRPr/>
          </a:p>
          <a:p>
            <a:r>
              <a:t>OBIETTIVO DIDATTICO</a:t>
            </a:r>
          </a:p>
          <a:p>
            <a:endParaRPr/>
          </a:p>
          <a:p>
            <a:r>
              <a:t>Integrare i quattro elementi del Caso B: riduzione, confronto con il VLEP, valutazione riproduttiva rispetto alla soglia e conseguenze sanitarie. Evitare l’equivalenza tra disponibilità della soglia e assenza già dimostrata di rischio.</a:t>
            </a:r>
          </a:p>
          <a:p>
            <a:endParaRPr/>
          </a:p>
          <a:p>
            <a:r>
              <a:t>SPIEGAZIONE DA SVILUPPARE</a:t>
            </a:r>
          </a:p>
          <a:p>
            <a:endParaRPr/>
          </a:p>
          <a:p>
            <a:r>
              <a:t>L’accesso al Caso B richiede l’identificazione della sostanza come con valore soglia nella colonna Osservazioni dell’Allegato XLIII. La Figura 1 indica esposizione ridotta al minimo, confronto con il VLEP, valutazione del rischio riproduttivo mediante confronto tra esposizione e soglia, considerando anche l’assorbimento dermico, ed eventuale attivazione di sorveglianza sanitaria e registro CMR. Il testo normativo richiamato nel fact sheet parla di riduzione al minimo del rischio quando non è tecnicamente possibile il sistema chiuso. La slide distingue quindi il linguaggio sintetico del diagramma dal presupposto normativo, senza farne due regole alternative.</a:t>
            </a:r>
          </a:p>
          <a:p>
            <a:endParaRPr/>
          </a:p>
          <a:p>
            <a:r>
              <a:t>LETTURA DELLA VISUALIZZAZIONE</a:t>
            </a:r>
          </a:p>
          <a:p>
            <a:endParaRPr/>
          </a:p>
          <a:p>
            <a:r>
              <a:t>La visualizzazione affianca la caratterizzazione dell’esposizione e la qualificazione del riferimento. Le due vie, inalatoria e dermica, confluiscono nella valutazione; non sono quantità da sommare se espresse con unità non confrontabili. Il VLEP resta in una fascia distinta dalla soglia. Il riquadro finale riprende la parola “eventuale” della Figura 1 e la collega alle risultanze valutative e alle disposizioni applicabili.</a:t>
            </a:r>
          </a:p>
          <a:p>
            <a:endParaRPr/>
          </a:p>
          <a:p>
            <a:r>
              <a:t>PRECISAZIONE METODOLOGICA</a:t>
            </a:r>
          </a:p>
          <a:p>
            <a:endParaRPr/>
          </a:p>
          <a:p>
            <a:r>
              <a:t>Un confronto richiede un riferimento pertinente per effetto, via, durata e unità: queste dimensioni sono un promemoria didattico, non una nuova formula del fact sheet. La notazione cute richiama un possibile contributo significativo dell’assorbimento cutaneo e impedisce una lettura limitata all’aria. “Eventuale attivazione” non significa libertà di omettere obblighi; il diagramma non è una regola automatica di disattivazione sanitaria.</a:t>
            </a:r>
          </a:p>
          <a:p>
            <a:endParaRPr/>
          </a:p>
          <a:p>
            <a:r>
              <a:t>MESSAGGIO E RACCORDO</a:t>
            </a:r>
          </a:p>
          <a:p>
            <a:endParaRPr/>
          </a:p>
          <a:p>
            <a:r>
              <a:t>La presenza della soglia orienta il ragionamento ma non sostituisce la qualità delle evidenze. Se non ricorrono le identificazioni richieste per A o B, il percorso passa alla verifica del DNEL previsto in una restrizione REACH.</a:t>
            </a:r>
          </a:p>
          <a:p>
            <a:endParaRPr/>
          </a:p>
          <a:p>
            <a:r>
              <a:t>FONTI E PERIMETRO</a:t>
            </a:r>
          </a:p>
          <a:p>
            <a:endParaRPr/>
          </a:p>
          <a:p>
            <a:r>
              <a:t>[I1], pp. 1–3, Caso B e via dermica; [N1], comma 3-bis, riscontro integrativo; [D], confronto visuale.</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[N1] D.Lgs. 135/2024, art. 10: modifiche all’art. 235 del D.Lgs. 81/2008. Gazzetta Ufficiale del 26 settembre 2024. Riscontro integrativo limitato ai commi 3-bis, 3-ter e 3-quater, non ricognizione integrale della normativa vigente.</a:t>
            </a:r>
          </a:p>
          <a:p>
            <a:endParaRPr/>
          </a:p>
          <a:p>
            <a:r>
              <a:t>https://www.gazzettaufficiale.it/atto/serie_generale/caricaArticolo?art.codiceRedazionale=24G00153&amp;art.dataPubblicazioneGazzetta=2024-09-26&amp;art.flagTipoArticolo=0&amp;art.idArticolo=10&amp;art.idGruppo=0&amp;art.idSottoArticolo=1&amp;art.idSottoArticolo1=10&amp;art.progressivo=0&amp;art.versione=1</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07</a:t>
            </a:r>
          </a:p>
          <a:p>
            <a:endParaRPr/>
          </a:p>
          <a:p>
            <a:r>
              <a:t>Caso C: il DNEL deve essere vincolante e pertinente</a:t>
            </a:r>
          </a:p>
          <a:p>
            <a:endParaRPr/>
          </a:p>
          <a:p>
            <a:r>
              <a:t>OBIETTIVO DIDATTICO</a:t>
            </a:r>
          </a:p>
          <a:p>
            <a:endParaRPr/>
          </a:p>
          <a:p>
            <a:r>
              <a:t>Riunire le verifiche che qualificano il DNEL nel Caso C e conservare la distinzione tra una restrizione REACH e un dato presente nel dossier o nella SDS. Collegare il valore alle condizioni per cui è stato derivato.</a:t>
            </a:r>
          </a:p>
          <a:p>
            <a:endParaRPr/>
          </a:p>
          <a:p>
            <a:r>
              <a:t>SPIEGAZIONE DA SVILUPPARE</a:t>
            </a:r>
          </a:p>
          <a:p>
            <a:endParaRPr/>
          </a:p>
          <a:p>
            <a:r>
              <a:t>Il Caso C riguarda sostanze senza notazione di soglia nell’Allegato XLIII oppure non presenti nell’Allegato, in regime di restrizione REACH con indicazioni su DNEL protettivi per la salute riproduttiva. Il fact sheet precisa che i DNEL per lavoratori, inalatorio e dermico, previsti dalla restrizione sono vincolanti. Chiede inoltre di analizzare la documentazione di derivazione per verificare la protezione dell’effetto riproduttivo. La semplice presenza di un DNEL non soddisfa quindi l’intero requisito. Nel ramo C restano la riduzione dell’esposizione al minimo, il confronto con il VLEP dell’Allegato XLIII o, se assente, con eventuali altri limiti, la valutazione rispetto al DNEL e l’eventuale attivazione di sorveglianza e registro.</a:t>
            </a:r>
          </a:p>
          <a:p>
            <a:endParaRPr/>
          </a:p>
          <a:p>
            <a:r>
              <a:t>LETTURA DELLA VISUALIZZAZIONE</a:t>
            </a:r>
          </a:p>
          <a:p>
            <a:endParaRPr/>
          </a:p>
          <a:p>
            <a:r>
              <a:t>I tre passaggi visuali sono applicabilità della restrizione, vincolatività del riferimento e pertinenza riproduttiva. Le due vie rappresentate sotto i pannelli indicano che il dato deve essere ricondotto alla modalità espositiva appropriata. Le frecce non attribuiscono al DNEL il significato di un limite professionale generale. Una fascia separata conserva il confronto con i VLEP o con gli altri limiti pertinenti.</a:t>
            </a:r>
          </a:p>
          <a:p>
            <a:endParaRPr/>
          </a:p>
          <a:p>
            <a:r>
              <a:t>PRECISAZIONE METODOLOGICA</a:t>
            </a:r>
          </a:p>
          <a:p>
            <a:endParaRPr/>
          </a:p>
          <a:p>
            <a:r>
              <a:t>Nel modulo non sono riportati valori numerici di sostanze reali né scadenze di restrizioni: il fact sheet fornisce una struttura metodologica, non un database aggiornato. Una restrizione deve essere letta nelle sue condizioni effettivamente applicabili. Incertezza o documentazione mancante non autorizzano a dichiarare il requisito soddisfatto. Un DNEL non vincolante può costituire un’evidenza da valutare, ma non va presentato come il presupposto del Caso C.</a:t>
            </a:r>
          </a:p>
          <a:p>
            <a:endParaRPr/>
          </a:p>
          <a:p>
            <a:r>
              <a:t>MESSAGGIO E RACCORDO</a:t>
            </a:r>
          </a:p>
          <a:p>
            <a:endParaRPr/>
          </a:p>
          <a:p>
            <a:r>
              <a:t>La decisione deve esplicitare perché quel riferimento protegge l’effetto considerato. Quando il requisito specifico del Caso C non ricorre, si prosegue al Caso D, mantenendo aperta l’analisi scientifica.</a:t>
            </a:r>
          </a:p>
          <a:p>
            <a:endParaRPr/>
          </a:p>
          <a:p>
            <a:r>
              <a:t>FONTI E PERIMETRO</a:t>
            </a:r>
          </a:p>
          <a:p>
            <a:endParaRPr/>
          </a:p>
          <a:p>
            <a:r>
              <a:t>[I1], p. 2, DNEL e restrizioni; pp. 3–4, Caso C; [D], tre verifiche di raccordo.</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08</a:t>
            </a:r>
          </a:p>
          <a:p>
            <a:endParaRPr/>
          </a:p>
          <a:p>
            <a:r>
              <a:t>Caso D: motivare la valutazione caso per caso</a:t>
            </a:r>
          </a:p>
          <a:p>
            <a:endParaRPr/>
          </a:p>
          <a:p>
            <a:r>
              <a:t>OBIETTIVO DIDATTICO</a:t>
            </a:r>
          </a:p>
          <a:p>
            <a:endParaRPr/>
          </a:p>
          <a:p>
            <a:r>
              <a:t>Presentare il Caso D come un percorso valutativo effettivo e non come una categoria priva di obblighi. Separare l’assenza verificata dei requisiti dei rami precedenti dalla semplice indisponibilità di informazioni necessarie a decidere.</a:t>
            </a:r>
          </a:p>
          <a:p>
            <a:endParaRPr/>
          </a:p>
          <a:p>
            <a:r>
              <a:t>SPIEGAZIONE DA SVILUPPARE</a:t>
            </a:r>
          </a:p>
          <a:p>
            <a:endParaRPr/>
          </a:p>
          <a:p>
            <a:r>
              <a:t>Secondo il fact sheet, il Caso D riguarda sostanze senza notazioni per la soglia nell’Allegato XLIII, oppure non presenti nell’Allegato, e non in regime di restrizione REACH con DNEL protettivo per la salute riproduttiva. La Figura 1 prevede valutazione caso per caso, anche in base a evidenze scientifiche per valori soglia noti, esposizione ridotta al minimo, confronto con il VLEP o con eventuali altri limiti ed eventuale attivazione di sorveglianza e registro. Non viene affermato che ogni sostanza del Caso D sia scientificamente priva di soglia. Il comma 3-ter richiamato nel documento impone di considerare la possibilità che un livello sicuro non esista e di stabilire misure appropriate.</a:t>
            </a:r>
          </a:p>
          <a:p>
            <a:endParaRPr/>
          </a:p>
          <a:p>
            <a:r>
              <a:t>LETTURA DELLA VISUALIZZAZIONE</a:t>
            </a:r>
          </a:p>
          <a:p>
            <a:endParaRPr/>
          </a:p>
          <a:p>
            <a:r>
              <a:t>La mappa procede da fonti a pertinenza, incertezza e decisione. Le schede richiamano SDS, dossier e banche dati menzionati dal fact sheet; non implicano che ogni fonte fornisca informazioni complete o equivalenti. La lente rappresenta il lavoro di selezione e interpretazione. La fascia conclusiva mantiene insieme riduzione, confronto e tutela, senza dare l’impressione che la ricerca bibliografica sostituisca le misure preventive.</a:t>
            </a:r>
          </a:p>
          <a:p>
            <a:endParaRPr/>
          </a:p>
          <a:p>
            <a:r>
              <a:t>PRECISAZIONE METODOLOGICA</a:t>
            </a:r>
          </a:p>
          <a:p>
            <a:endParaRPr/>
          </a:p>
          <a:p>
            <a:r>
              <a:t>Il documento non fornisce una formula universale per derivare soglie, un fattore correttivo automatico o una lista esaustiva di evidenze sufficienti. La proposta di registrare limiti conoscitivi e motivazioni è un’integrazione organizzativa originale. La mancanza di dati deve essere dichiarata; non va convertita in un sì alla sicurezza, né in un’attribuzione normativa non documentata.</a:t>
            </a:r>
          </a:p>
          <a:p>
            <a:endParaRPr/>
          </a:p>
          <a:p>
            <a:r>
              <a:t>MESSAGGIO E RACCORDO</a:t>
            </a:r>
          </a:p>
          <a:p>
            <a:endParaRPr/>
          </a:p>
          <a:p>
            <a:r>
              <a:t>Il risultato del Caso D è una decisione tecnica motivata e rivedibile, non una conclusione immutabile. La slide successiva mostra come conservare il collegamento tra evidenze, ramo scelto e gestione delle condizioni di lavoro.</a:t>
            </a:r>
          </a:p>
          <a:p>
            <a:endParaRPr/>
          </a:p>
          <a:p>
            <a:r>
              <a:t>FONTI E PERIMETRO</a:t>
            </a:r>
          </a:p>
          <a:p>
            <a:endParaRPr/>
          </a:p>
          <a:p>
            <a:r>
              <a:t>[I1], pp. 2–4, fonti, Caso D e conclusioni; [N1], comma 3-ter; [D], percorso delle evidenze.</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[N1] D.Lgs. 135/2024, art. 10: modifiche all’art. 235 del D.Lgs. 81/2008. Gazzetta Ufficiale del 26 settembre 2024. Riscontro integrativo limitato ai commi 3-bis, 3-ter e 3-quater, non ricognizione integrale della normativa vigente.</a:t>
            </a:r>
          </a:p>
          <a:p>
            <a:endParaRPr/>
          </a:p>
          <a:p>
            <a:r>
              <a:t>https://www.gazzettaufficiale.it/atto/serie_generale/caricaArticolo?art.codiceRedazionale=24G00153&amp;art.dataPubblicazioneGazzetta=2024-09-26&amp;art.flagTipoArticolo=0&amp;art.idArticolo=10&amp;art.idGruppo=0&amp;art.idSottoArticolo=1&amp;art.idSottoArticolo1=10&amp;art.progressivo=0&amp;art.versione=1</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09</a:t>
            </a:r>
          </a:p>
          <a:p>
            <a:endParaRPr/>
          </a:p>
          <a:p>
            <a:r>
              <a:t>Dalla decisione alla gestione documentata</a:t>
            </a:r>
          </a:p>
          <a:p>
            <a:endParaRPr/>
          </a:p>
          <a:p>
            <a:r>
              <a:t>OBIETTIVO DIDATTICO</a:t>
            </a:r>
          </a:p>
          <a:p>
            <a:endParaRPr/>
          </a:p>
          <a:p>
            <a:r>
              <a:t>Tradurre la conclusione metodologica in una traccia documentale leggibile. Distinguere gli elementi richiesti dalla logica del fact sheet da una proposta organizzativa utile a spiegare chi decide, quali evidenze usa e quando riesamina.</a:t>
            </a:r>
          </a:p>
          <a:p>
            <a:endParaRPr/>
          </a:p>
          <a:p>
            <a:r>
              <a:t>SPIEGAZIONE DA SVILUPPARE</a:t>
            </a:r>
          </a:p>
          <a:p>
            <a:endParaRPr/>
          </a:p>
          <a:p>
            <a:r>
              <a:t>La fonte richiede in tutti i casi la valutazione del rischio chimico per eventuali altri effetti non cancerogeni e non mutageni e la rivalutazione in caso di modifiche; richiama inoltre il riesame periodico. La slide propone un fascicolo di decisione articolato in quattro parti: perimetro e scenario, evidenze e riferimenti, esito e motivazione, misure e riesame. Non è un modello ufficiale INAIL né un elenco di allegati tutti espressamente prescritti. Serve a rendere verificabile il percorso: quale sostanza, quali attività, quali vie di esposizione, quale valore o notazione, quale risultato e quali azioni ne conseguono. La documentazione deve essere coerente con ciò che è realmente attuato.</a:t>
            </a:r>
          </a:p>
          <a:p>
            <a:endParaRPr/>
          </a:p>
          <a:p>
            <a:r>
              <a:t>LETTURA DELLA VISUALIZZAZIONE</a:t>
            </a:r>
          </a:p>
          <a:p>
            <a:endParaRPr/>
          </a:p>
          <a:p>
            <a:r>
              <a:t>Le quattro schede sono collegate da un flusso; una freccia di ritorno mostra che nuove informazioni o modifiche possono riaprire la valutazione. I simboli del documento, del riferimento, della decisione e delle misure sono originali. La fascia inferiore richiama i tre elementi trasversali della fonte: altri effetti chimici, variazioni delle condizioni e necessità di competenze specialistiche. Non contiene date di scadenza preimpostate.</a:t>
            </a:r>
          </a:p>
          <a:p>
            <a:endParaRPr/>
          </a:p>
          <a:p>
            <a:r>
              <a:t>PRECISAZIONE METODOLOGICA</a:t>
            </a:r>
          </a:p>
          <a:p>
            <a:endParaRPr/>
          </a:p>
          <a:p>
            <a:r>
              <a:t>L’indicazione di responsabili, versione delle fonti e condizioni di riesame è una proposta didattica di tracciabilità. Non sostituisce la disciplina del DVR, della sorveglianza sanitaria o del registro. Il fact sheet non è una procedura completa per le multi-esposizioni e non definisce protocolli clinici universali. Un fascicolo formalmente completo non dimostra da solo l’adeguatezza delle misure o delle conclusioni tecniche.</a:t>
            </a:r>
          </a:p>
          <a:p>
            <a:endParaRPr/>
          </a:p>
          <a:p>
            <a:r>
              <a:t>MESSAGGIO E RACCORDO</a:t>
            </a:r>
          </a:p>
          <a:p>
            <a:endParaRPr/>
          </a:p>
          <a:p>
            <a:r>
              <a:t>La qualità del percorso dipende dalla continuità tra valutare e agire. La mappa finale permette di ritrovare la sequenza complessiva e di controllarne la coerenza logica, senza introdurre test o verifiche dell’apprendimento.</a:t>
            </a:r>
          </a:p>
          <a:p>
            <a:endParaRPr/>
          </a:p>
          <a:p>
            <a:r>
              <a:t>FONTI E PERIMETRO</a:t>
            </a:r>
          </a:p>
          <a:p>
            <a:endParaRPr/>
          </a:p>
          <a:p>
            <a:r>
              <a:t>[I1], nota alla Figura 1 e conclusioni, pp. 3–4; [D], proposta organizzativa di tracciabilità.</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MODULO 12 | SLIDE 10</a:t>
            </a:r>
          </a:p>
          <a:p>
            <a:endParaRPr/>
          </a:p>
          <a:p>
            <a:r>
              <a:t>Il percorso completo: un’unica sequenza, esiti distinti</a:t>
            </a:r>
          </a:p>
          <a:p>
            <a:endParaRPr/>
          </a:p>
          <a:p>
            <a:r>
              <a:t>OBIETTIVO DIDATTICO</a:t>
            </a:r>
          </a:p>
          <a:p>
            <a:endParaRPr/>
          </a:p>
          <a:p>
            <a:r>
              <a:t>Concludere la collana con una mappa originale dell’intero percorso della Figura 1. Consentire al docente di ricomporre i passaggi senza sostituire gli approfondimenti precedenti con una scorciatoia decisionale o un punteggio.</a:t>
            </a:r>
          </a:p>
          <a:p>
            <a:endParaRPr/>
          </a:p>
          <a:p>
            <a:r>
              <a:t>SPIEGAZIONE DA SVILUPPARE</a:t>
            </a:r>
          </a:p>
          <a:p>
            <a:endParaRPr/>
          </a:p>
          <a:p>
            <a:r>
              <a:t>La lettura inizia dalle due domande preliminari: esposizione esclusa e confronto favorevole con un riferimento della popolazione generale disponibile. Entrambi i sì raggiungono lo stesso ramo verde. Se non si raggiunge quell’esito, si verifica l’identificazione priva di soglia nell’Allegato XLIII: sì, Caso A. Altrimenti si verifica l’identificazione con valore soglia: sì, Caso B. In assenza di entrambe si esamina la restrizione REACH con DNEL vincolante protettivo per la salute riproduttiva: sì, Caso C. Il percorso residuo conduce al Caso D e alla valutazione caso per caso. Per ciascun esito la mappa richiama in forma sintetica misure, confronti e conseguenze sanitarie illustrate nelle slide precedenti.</a:t>
            </a:r>
          </a:p>
          <a:p>
            <a:endParaRPr/>
          </a:p>
          <a:p>
            <a:r>
              <a:t>LETTURA DELLA VISUALIZZAZIONE</a:t>
            </a:r>
          </a:p>
          <a:p>
            <a:endParaRPr/>
          </a:p>
          <a:p>
            <a:r>
              <a:t>Le domande occupano la colonna sinistra; le conseguenze la destra. Le frecce verticali riportano no, quelle laterali sì. Il pannello verde abbraccia i due primi livelli per rendere inequivocabile il raccordo. Il Caso D è un esito, non una nuova domanda. La fascia di fondo attraversa tutti i rami e richiama altri effetti chimici e rivalutazione. I colori non sono un punteggio crescente di rischio.</a:t>
            </a:r>
          </a:p>
          <a:p>
            <a:endParaRPr/>
          </a:p>
          <a:p>
            <a:r>
              <a:t>PRECISAZIONE METODOLOGICA</a:t>
            </a:r>
          </a:p>
          <a:p>
            <a:endParaRPr/>
          </a:p>
          <a:p>
            <a:r>
              <a:t>La mappa è una rielaborazione didattica e non una riproduzione grafica della pubblicazione. Rimangono validi il perimetro della singola sostanza 1A o 1B non cancerogena e non mutagena, il ruolo della via dermica e la necessità di competenze specialistiche. La disponibilità di dati non pertinenti non giustifica risposte positive. La parola eventuale nei casi B–D rinvia alla valutazione e agli obblighi applicabili: non significa scelta arbitraria.</a:t>
            </a:r>
          </a:p>
          <a:p>
            <a:endParaRPr/>
          </a:p>
          <a:p>
            <a:r>
              <a:t>MESSAGGIO E RACCORDO</a:t>
            </a:r>
          </a:p>
          <a:p>
            <a:endParaRPr/>
          </a:p>
          <a:p>
            <a:r>
              <a:t>La collana termina sul collegamento tra evidenze, decisione, misure e riesame. L’obiettivo è saper spiegare la motivazione del percorso, mantenendo separati contenuti della fonte, integrazioni normative e proposte organizzative. La presentazione non sostituisce la valutazione aziendale.</a:t>
            </a:r>
          </a:p>
          <a:p>
            <a:endParaRPr/>
          </a:p>
          <a:p>
            <a:r>
              <a:t>FONTI E PERIMETRO</a:t>
            </a:r>
          </a:p>
          <a:p>
            <a:endParaRPr/>
          </a:p>
          <a:p>
            <a:r>
              <a:t>[I1], Figura 1, p. 3; precisazioni, pp. 2 e 4; [D], mappa conclusiva originale.</a:t>
            </a:r>
          </a:p>
          <a:p>
            <a:endParaRPr/>
          </a:p>
          <a:p>
            <a:r>
              <a:t>[I1] INAIL–DIMEILA (2026). Sostanze tossiche per la riproduzione: diagramma decisionale per la valutazione e gestione del rischio per la salute riproduttiva. ISBN 979-12-5758-021-6. Fact sheet di quattro pagine fornito dall’utente. Fonte principale: Figura 1, p. 3; definizioni, pp. 1–2; limiti e conclusioni, p. 4.</a:t>
            </a:r>
          </a:p>
          <a:p>
            <a:endParaRPr/>
          </a:p>
          <a:p>
            <a:r>
              <a:t>[D] Elaborazioni didattiche originali: illustrazioni vettoriali, mappe e proposta di tracciabilità. Non sono modelli obbligatori, protocolli sanitari o un algoritmo di conformità.</a:t>
            </a:r>
          </a:p>
          <a:p>
            <a:endParaRPr/>
          </a:p>
          <a:p>
            <a:r>
              <a:t>Elaborazione didattica indipendente basata sul fact sheet INAIL 2026 fornito dall’utente; non è una pubblicazione ufficiale INAIL né una valutazione aziendale. [I1] identifica la fonte principale; [N1] il riscontro normativo esterno; [D] le proposte didattiche. Il modulo conserva il perimetro della singola sostanza reprotossica 1A o 1B, non cancerogena e non mutagena. Non stabilisce soglie numeriche, protocolli clinici o esenzioni generali. Verificare la normativa e la documentazione applicabili prima dell’uso professionale. Riferimento editoriale: 23 ottobre 2026. Nessun quiz, test, verifica dell’apprendimento o esercitazione.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bg>
      <p:bgPr>
        <a:solidFill>
          <a:srgbClr val="F6F7F3"/>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6.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7.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8.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6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theme" Target="../theme/theme10.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11.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90.xml"/><Relationship Id="rId3" Type="http://schemas.openxmlformats.org/officeDocument/2006/relationships/slideLayout" Target="../slideLayouts/slideLayout85.xml"/><Relationship Id="rId7" Type="http://schemas.openxmlformats.org/officeDocument/2006/relationships/slideLayout" Target="../slideLayouts/slideLayout89.xml"/><Relationship Id="rId12" Type="http://schemas.openxmlformats.org/officeDocument/2006/relationships/theme" Target="../theme/theme12.xml"/><Relationship Id="rId2" Type="http://schemas.openxmlformats.org/officeDocument/2006/relationships/slideLayout" Target="../slideLayouts/slideLayout84.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5" Type="http://schemas.openxmlformats.org/officeDocument/2006/relationships/slideLayout" Target="../slideLayouts/slideLayout87.xml"/><Relationship Id="rId10" Type="http://schemas.openxmlformats.org/officeDocument/2006/relationships/slideLayout" Target="../slideLayouts/slideLayout92.xml"/><Relationship Id="rId4" Type="http://schemas.openxmlformats.org/officeDocument/2006/relationships/slideLayout" Target="../slideLayouts/slideLayout86.xml"/><Relationship Id="rId9" Type="http://schemas.openxmlformats.org/officeDocument/2006/relationships/slideLayout" Target="../slideLayouts/slideLayout9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01.xml"/><Relationship Id="rId3" Type="http://schemas.openxmlformats.org/officeDocument/2006/relationships/slideLayout" Target="../slideLayouts/slideLayout96.xml"/><Relationship Id="rId7" Type="http://schemas.openxmlformats.org/officeDocument/2006/relationships/slideLayout" Target="../slideLayouts/slideLayout100.xml"/><Relationship Id="rId12" Type="http://schemas.openxmlformats.org/officeDocument/2006/relationships/theme" Target="../theme/theme13.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11" Type="http://schemas.openxmlformats.org/officeDocument/2006/relationships/slideLayout" Target="../slideLayouts/slideLayout104.xml"/><Relationship Id="rId5" Type="http://schemas.openxmlformats.org/officeDocument/2006/relationships/slideLayout" Target="../slideLayouts/slideLayout98.xml"/><Relationship Id="rId10" Type="http://schemas.openxmlformats.org/officeDocument/2006/relationships/slideLayout" Target="../slideLayouts/slideLayout103.xml"/><Relationship Id="rId4" Type="http://schemas.openxmlformats.org/officeDocument/2006/relationships/slideLayout" Target="../slideLayouts/slideLayout97.xml"/><Relationship Id="rId9"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62"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6"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8"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6"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52.xml"/><Relationship Id="rId13" Type="http://schemas.openxmlformats.org/officeDocument/2006/relationships/slide" Target="slide102.xml"/><Relationship Id="rId3" Type="http://schemas.openxmlformats.org/officeDocument/2006/relationships/slide" Target="slide2.xml"/><Relationship Id="rId7" Type="http://schemas.openxmlformats.org/officeDocument/2006/relationships/slide" Target="slide42.xml"/><Relationship Id="rId12" Type="http://schemas.openxmlformats.org/officeDocument/2006/relationships/slide" Target="slide92.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slide" Target="slide32.xml"/><Relationship Id="rId11" Type="http://schemas.openxmlformats.org/officeDocument/2006/relationships/slide" Target="slide82.xml"/><Relationship Id="rId5" Type="http://schemas.openxmlformats.org/officeDocument/2006/relationships/slide" Target="slide22.xml"/><Relationship Id="rId10" Type="http://schemas.openxmlformats.org/officeDocument/2006/relationships/slide" Target="slide72.xml"/><Relationship Id="rId4" Type="http://schemas.openxmlformats.org/officeDocument/2006/relationships/slide" Target="slide12.xml"/><Relationship Id="rId9" Type="http://schemas.openxmlformats.org/officeDocument/2006/relationships/slide" Target="slide62.xml"/><Relationship Id="rId14" Type="http://schemas.openxmlformats.org/officeDocument/2006/relationships/slide" Target="slide11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slide" Target="slide1.xml"/></Relationships>
</file>

<file path=ppt/slides/_rels/slide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slide" Target="slide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slide" Target="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slide" Target="slide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slide" Target="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slide" Target="slide1.xml"/><Relationship Id="rId5" Type="http://schemas.openxmlformats.org/officeDocument/2006/relationships/image" Target="../media/image3.pn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slide" Target="slide1.xml"/><Relationship Id="rId5" Type="http://schemas.openxmlformats.org/officeDocument/2006/relationships/image" Target="../media/image9.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0.xml"/><Relationship Id="rId4" Type="http://schemas.openxmlformats.org/officeDocument/2006/relationships/slide" Target="slide1.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7.xml"/><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8.xml"/><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0.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slide" Target="slide1.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7.xml"/><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slide" Target="slide1.xml"/></Relationships>
</file>

<file path=ppt/slides/_rels/slide2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1.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2.xml"/><Relationship Id="rId1" Type="http://schemas.openxmlformats.org/officeDocument/2006/relationships/slideLayout" Target="../slideLayouts/slideLayout26.xml"/><Relationship Id="rId4" Type="http://schemas.openxmlformats.org/officeDocument/2006/relationships/slide" Target="slide1.xml"/></Relationships>
</file>

<file path=ppt/slides/_rels/slide3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4.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7.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3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39.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0.xml"/><Relationship Id="rId1" Type="http://schemas.openxmlformats.org/officeDocument/2006/relationships/slideLayout" Target="../slideLayouts/slideLayout26.xml"/></Relationships>
</file>

<file path=ppt/slides/_rels/slide4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1.xml"/><Relationship Id="rId1" Type="http://schemas.openxmlformats.org/officeDocument/2006/relationships/slideLayout" Target="../slideLayouts/slideLayout26.xml"/></Relationships>
</file>

<file path=ppt/slides/_rels/slide4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2.xml"/><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3.xml"/><Relationship Id="rId1" Type="http://schemas.openxmlformats.org/officeDocument/2006/relationships/slideLayout" Target="../slideLayouts/slideLayout33.xml"/></Relationships>
</file>

<file path=ppt/slides/_rels/slide4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4.xml"/><Relationship Id="rId1" Type="http://schemas.openxmlformats.org/officeDocument/2006/relationships/slideLayout" Target="../slideLayouts/slideLayout33.xml"/></Relationships>
</file>

<file path=ppt/slides/_rels/slide4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5.xml"/><Relationship Id="rId1" Type="http://schemas.openxmlformats.org/officeDocument/2006/relationships/slideLayout" Target="../slideLayouts/slideLayout33.xml"/></Relationships>
</file>

<file path=ppt/slides/_rels/slide4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6.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7.xml"/><Relationship Id="rId1" Type="http://schemas.openxmlformats.org/officeDocument/2006/relationships/slideLayout" Target="../slideLayouts/slideLayout33.xml"/></Relationships>
</file>

<file path=ppt/slides/_rels/slide4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8.xml"/><Relationship Id="rId1" Type="http://schemas.openxmlformats.org/officeDocument/2006/relationships/slideLayout" Target="../slideLayouts/slideLayout33.xml"/></Relationships>
</file>

<file path=ppt/slides/_rels/slide4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49.xml"/><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0.xml"/><Relationship Id="rId1" Type="http://schemas.openxmlformats.org/officeDocument/2006/relationships/slideLayout" Target="../slideLayouts/slideLayout33.xml"/></Relationships>
</file>

<file path=ppt/slides/_rels/slide5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1.xml"/><Relationship Id="rId1" Type="http://schemas.openxmlformats.org/officeDocument/2006/relationships/slideLayout" Target="../slideLayouts/slideLayout33.xml"/></Relationships>
</file>

<file path=ppt/slides/_rels/slide5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2.xml"/><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3.xml"/><Relationship Id="rId1" Type="http://schemas.openxmlformats.org/officeDocument/2006/relationships/slideLayout" Target="../slideLayouts/slideLayout44.xml"/></Relationships>
</file>

<file path=ppt/slides/_rels/slide5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4.xml"/><Relationship Id="rId1" Type="http://schemas.openxmlformats.org/officeDocument/2006/relationships/slideLayout" Target="../slideLayouts/slideLayout44.xml"/></Relationships>
</file>

<file path=ppt/slides/_rels/slide5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5.xml"/><Relationship Id="rId1" Type="http://schemas.openxmlformats.org/officeDocument/2006/relationships/slideLayout" Target="../slideLayouts/slideLayout44.xml"/></Relationships>
</file>

<file path=ppt/slides/_rels/slide5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6.xml"/><Relationship Id="rId1" Type="http://schemas.openxmlformats.org/officeDocument/2006/relationships/slideLayout" Target="../slideLayouts/slideLayout44.xml"/></Relationships>
</file>

<file path=ppt/slides/_rels/slide5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7.xml"/><Relationship Id="rId1" Type="http://schemas.openxmlformats.org/officeDocument/2006/relationships/slideLayout" Target="../slideLayouts/slideLayout44.xml"/></Relationships>
</file>

<file path=ppt/slides/_rels/slide5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8.xml"/><Relationship Id="rId1" Type="http://schemas.openxmlformats.org/officeDocument/2006/relationships/slideLayout" Target="../slideLayouts/slideLayout44.xml"/></Relationships>
</file>

<file path=ppt/slides/_rels/slide5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59.xml"/><Relationship Id="rId1" Type="http://schemas.openxmlformats.org/officeDocument/2006/relationships/slideLayout" Target="../slideLayouts/slideLayout44.xml"/></Relationships>
</file>

<file path=ppt/slides/_rels/slide6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0.xml"/><Relationship Id="rId1" Type="http://schemas.openxmlformats.org/officeDocument/2006/relationships/slideLayout" Target="../slideLayouts/slideLayout44.xml"/></Relationships>
</file>

<file path=ppt/slides/_rels/slide6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1.xml"/><Relationship Id="rId1" Type="http://schemas.openxmlformats.org/officeDocument/2006/relationships/slideLayout" Target="../slideLayouts/slideLayout44.xml"/></Relationships>
</file>

<file path=ppt/slides/_rels/slide6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2.xml"/><Relationship Id="rId1" Type="http://schemas.openxmlformats.org/officeDocument/2006/relationships/slideLayout" Target="../slideLayouts/slideLayout55.xml"/></Relationships>
</file>

<file path=ppt/slides/_rels/slide6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3.xml"/><Relationship Id="rId1" Type="http://schemas.openxmlformats.org/officeDocument/2006/relationships/slideLayout" Target="../slideLayouts/slideLayout55.xml"/></Relationships>
</file>

<file path=ppt/slides/_rels/slide6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4.xml"/><Relationship Id="rId1" Type="http://schemas.openxmlformats.org/officeDocument/2006/relationships/slideLayout" Target="../slideLayouts/slideLayout55.xml"/></Relationships>
</file>

<file path=ppt/slides/_rels/slide6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5.xml"/><Relationship Id="rId1" Type="http://schemas.openxmlformats.org/officeDocument/2006/relationships/slideLayout" Target="../slideLayouts/slideLayout55.xml"/></Relationships>
</file>

<file path=ppt/slides/_rels/slide6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6.xml"/><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7.xml"/><Relationship Id="rId1" Type="http://schemas.openxmlformats.org/officeDocument/2006/relationships/slideLayout" Target="../slideLayouts/slideLayout55.xml"/></Relationships>
</file>

<file path=ppt/slides/_rels/slide6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8.xml"/><Relationship Id="rId1" Type="http://schemas.openxmlformats.org/officeDocument/2006/relationships/slideLayout" Target="../slideLayouts/slideLayout55.xml"/></Relationships>
</file>

<file path=ppt/slides/_rels/slide6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69.xml"/><Relationship Id="rId1" Type="http://schemas.openxmlformats.org/officeDocument/2006/relationships/slideLayout" Target="../slideLayouts/slideLayout55.xml"/></Relationships>
</file>

<file path=ppt/slides/_rels/slide7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0.xml"/><Relationship Id="rId1" Type="http://schemas.openxmlformats.org/officeDocument/2006/relationships/slideLayout" Target="../slideLayouts/slideLayout55.xml"/></Relationships>
</file>

<file path=ppt/slides/_rels/slide7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1.xml"/><Relationship Id="rId1" Type="http://schemas.openxmlformats.org/officeDocument/2006/relationships/slideLayout" Target="../slideLayouts/slideLayout55.xml"/></Relationships>
</file>

<file path=ppt/slides/_rels/slide7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2.xml"/><Relationship Id="rId1" Type="http://schemas.openxmlformats.org/officeDocument/2006/relationships/slideLayout" Target="../slideLayouts/slideLayout60.xml"/></Relationships>
</file>

<file path=ppt/slides/_rels/slide7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3.xml"/><Relationship Id="rId1" Type="http://schemas.openxmlformats.org/officeDocument/2006/relationships/slideLayout" Target="../slideLayouts/slideLayout60.xml"/></Relationships>
</file>

<file path=ppt/slides/_rels/slide7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4.xml"/><Relationship Id="rId1" Type="http://schemas.openxmlformats.org/officeDocument/2006/relationships/slideLayout" Target="../slideLayouts/slideLayout60.xml"/></Relationships>
</file>

<file path=ppt/slides/_rels/slide7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5.xml"/><Relationship Id="rId1" Type="http://schemas.openxmlformats.org/officeDocument/2006/relationships/slideLayout" Target="../slideLayouts/slideLayout60.xml"/></Relationships>
</file>

<file path=ppt/slides/_rels/slide7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6.xml"/><Relationship Id="rId1" Type="http://schemas.openxmlformats.org/officeDocument/2006/relationships/slideLayout" Target="../slideLayouts/slideLayout60.xml"/></Relationships>
</file>

<file path=ppt/slides/_rels/slide7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7.xml"/><Relationship Id="rId1" Type="http://schemas.openxmlformats.org/officeDocument/2006/relationships/slideLayout" Target="../slideLayouts/slideLayout60.xml"/></Relationships>
</file>

<file path=ppt/slides/_rels/slide7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8.xml"/><Relationship Id="rId1" Type="http://schemas.openxmlformats.org/officeDocument/2006/relationships/slideLayout" Target="../slideLayouts/slideLayout60.xml"/></Relationships>
</file>

<file path=ppt/slides/_rels/slide7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79.xml"/><Relationship Id="rId1" Type="http://schemas.openxmlformats.org/officeDocument/2006/relationships/slideLayout" Target="../slideLayouts/slideLayout60.xml"/></Relationships>
</file>

<file path=ppt/slides/_rels/slide8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0.xml"/><Relationship Id="rId1" Type="http://schemas.openxmlformats.org/officeDocument/2006/relationships/slideLayout" Target="../slideLayouts/slideLayout60.xml"/></Relationships>
</file>

<file path=ppt/slides/_rels/slide8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1.xml"/><Relationship Id="rId1" Type="http://schemas.openxmlformats.org/officeDocument/2006/relationships/slideLayout" Target="../slideLayouts/slideLayout60.xml"/></Relationships>
</file>

<file path=ppt/slides/_rels/slide8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2.xml"/><Relationship Id="rId1" Type="http://schemas.openxmlformats.org/officeDocument/2006/relationships/slideLayout" Target="../slideLayouts/slideLayout67.xml"/></Relationships>
</file>

<file path=ppt/slides/_rels/slide8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3.xml"/><Relationship Id="rId1" Type="http://schemas.openxmlformats.org/officeDocument/2006/relationships/slideLayout" Target="../slideLayouts/slideLayout67.xml"/></Relationships>
</file>

<file path=ppt/slides/_rels/slide8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4.xml"/><Relationship Id="rId1" Type="http://schemas.openxmlformats.org/officeDocument/2006/relationships/slideLayout" Target="../slideLayouts/slideLayout67.xml"/></Relationships>
</file>

<file path=ppt/slides/_rels/slide8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5.xml"/><Relationship Id="rId1" Type="http://schemas.openxmlformats.org/officeDocument/2006/relationships/slideLayout" Target="../slideLayouts/slideLayout67.xml"/></Relationships>
</file>

<file path=ppt/slides/_rels/slide8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6.xml"/><Relationship Id="rId1" Type="http://schemas.openxmlformats.org/officeDocument/2006/relationships/slideLayout" Target="../slideLayouts/slideLayout67.xml"/></Relationships>
</file>

<file path=ppt/slides/_rels/slide8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7.xml"/><Relationship Id="rId1" Type="http://schemas.openxmlformats.org/officeDocument/2006/relationships/slideLayout" Target="../slideLayouts/slideLayout67.xml"/></Relationships>
</file>

<file path=ppt/slides/_rels/slide8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8.xml"/><Relationship Id="rId1" Type="http://schemas.openxmlformats.org/officeDocument/2006/relationships/slideLayout" Target="../slideLayouts/slideLayout67.xml"/></Relationships>
</file>

<file path=ppt/slides/_rels/slide8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89.xml"/><Relationship Id="rId1" Type="http://schemas.openxmlformats.org/officeDocument/2006/relationships/slideLayout" Target="../slideLayouts/slideLayout67.xml"/></Relationships>
</file>

<file path=ppt/slides/_rels/slide9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0.xml"/><Relationship Id="rId1" Type="http://schemas.openxmlformats.org/officeDocument/2006/relationships/slideLayout" Target="../slideLayouts/slideLayout67.xml"/></Relationships>
</file>

<file path=ppt/slides/_rels/slide9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1.xml"/><Relationship Id="rId1" Type="http://schemas.openxmlformats.org/officeDocument/2006/relationships/slideLayout" Target="../slideLayouts/slideLayout67.xml"/></Relationships>
</file>

<file path=ppt/slides/_rels/slide9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2.xml"/><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3.xml"/><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4.xml"/><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5.xml"/><Relationship Id="rId1" Type="http://schemas.openxmlformats.org/officeDocument/2006/relationships/slideLayout" Target="../slideLayouts/slideLayout78.xml"/></Relationships>
</file>

<file path=ppt/slides/_rels/slide9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6.xml"/><Relationship Id="rId1" Type="http://schemas.openxmlformats.org/officeDocument/2006/relationships/slideLayout" Target="../slideLayouts/slideLayout78.xml"/></Relationships>
</file>

<file path=ppt/slides/_rels/slide9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7.xml"/><Relationship Id="rId1" Type="http://schemas.openxmlformats.org/officeDocument/2006/relationships/slideLayout" Target="../slideLayouts/slideLayout78.xml"/></Relationships>
</file>

<file path=ppt/slides/_rels/slide9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8.xml"/><Relationship Id="rId1" Type="http://schemas.openxmlformats.org/officeDocument/2006/relationships/slideLayout" Target="../slideLayouts/slideLayout78.xml"/></Relationships>
</file>

<file path=ppt/slides/_rels/slide9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99.xml"/><Relationship Id="rId1" Type="http://schemas.openxmlformats.org/officeDocument/2006/relationships/slideLayout" Target="../slideLayouts/slideLayout78.xml"/></Relationships>
</file>

<file path=ppt/slides/_rels/slide10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0.xml"/><Relationship Id="rId1" Type="http://schemas.openxmlformats.org/officeDocument/2006/relationships/slideLayout" Target="../slideLayouts/slideLayout78.xml"/></Relationships>
</file>

<file path=ppt/slides/_rels/slide10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1.xml"/><Relationship Id="rId1" Type="http://schemas.openxmlformats.org/officeDocument/2006/relationships/slideLayout" Target="../slideLayouts/slideLayout78.xml"/></Relationships>
</file>

<file path=ppt/slides/_rels/slide10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2.xml"/><Relationship Id="rId1" Type="http://schemas.openxmlformats.org/officeDocument/2006/relationships/slideLayout" Target="../slideLayouts/slideLayout89.xml"/></Relationships>
</file>

<file path=ppt/slides/_rels/slide10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3.xml"/><Relationship Id="rId1" Type="http://schemas.openxmlformats.org/officeDocument/2006/relationships/slideLayout" Target="../slideLayouts/slideLayout89.xml"/></Relationships>
</file>

<file path=ppt/slides/_rels/slide10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4.xml"/><Relationship Id="rId1" Type="http://schemas.openxmlformats.org/officeDocument/2006/relationships/slideLayout" Target="../slideLayouts/slideLayout89.xml"/></Relationships>
</file>

<file path=ppt/slides/_rels/slide10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5.xml"/><Relationship Id="rId1" Type="http://schemas.openxmlformats.org/officeDocument/2006/relationships/slideLayout" Target="../slideLayouts/slideLayout89.xml"/></Relationships>
</file>

<file path=ppt/slides/_rels/slide10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6.xml"/><Relationship Id="rId1" Type="http://schemas.openxmlformats.org/officeDocument/2006/relationships/slideLayout" Target="../slideLayouts/slideLayout89.xml"/></Relationships>
</file>

<file path=ppt/slides/_rels/slide10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7.xml"/><Relationship Id="rId1" Type="http://schemas.openxmlformats.org/officeDocument/2006/relationships/slideLayout" Target="../slideLayouts/slideLayout89.xml"/></Relationships>
</file>

<file path=ppt/slides/_rels/slide10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8.xml"/><Relationship Id="rId1" Type="http://schemas.openxmlformats.org/officeDocument/2006/relationships/slideLayout" Target="../slideLayouts/slideLayout89.xml"/></Relationships>
</file>

<file path=ppt/slides/_rels/slide10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09.xml"/><Relationship Id="rId1" Type="http://schemas.openxmlformats.org/officeDocument/2006/relationships/slideLayout" Target="../slideLayouts/slideLayout89.xml"/></Relationships>
</file>

<file path=ppt/slides/_rels/slide1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0.xml"/><Relationship Id="rId1" Type="http://schemas.openxmlformats.org/officeDocument/2006/relationships/slideLayout" Target="../slideLayouts/slideLayout89.xml"/></Relationships>
</file>

<file path=ppt/slides/_rels/slide11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1.xml"/><Relationship Id="rId1" Type="http://schemas.openxmlformats.org/officeDocument/2006/relationships/slideLayout" Target="../slideLayouts/slideLayout89.xml"/></Relationships>
</file>

<file path=ppt/slides/_rels/slide11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2.xml"/><Relationship Id="rId1" Type="http://schemas.openxmlformats.org/officeDocument/2006/relationships/slideLayout" Target="../slideLayouts/slideLayout100.xml"/></Relationships>
</file>

<file path=ppt/slides/_rels/slide1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3.xml"/><Relationship Id="rId1" Type="http://schemas.openxmlformats.org/officeDocument/2006/relationships/slideLayout" Target="../slideLayouts/slideLayout100.xml"/></Relationships>
</file>

<file path=ppt/slides/_rels/slide1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4.xml"/><Relationship Id="rId1" Type="http://schemas.openxmlformats.org/officeDocument/2006/relationships/slideLayout" Target="../slideLayouts/slideLayout100.xml"/></Relationships>
</file>

<file path=ppt/slides/_rels/slide1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5.xml"/><Relationship Id="rId1" Type="http://schemas.openxmlformats.org/officeDocument/2006/relationships/slideLayout" Target="../slideLayouts/slideLayout100.xml"/></Relationships>
</file>

<file path=ppt/slides/_rels/slide11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6.xml"/><Relationship Id="rId1" Type="http://schemas.openxmlformats.org/officeDocument/2006/relationships/slideLayout" Target="../slideLayouts/slideLayout100.xml"/></Relationships>
</file>

<file path=ppt/slides/_rels/slide1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7.xml"/><Relationship Id="rId1" Type="http://schemas.openxmlformats.org/officeDocument/2006/relationships/slideLayout" Target="../slideLayouts/slideLayout100.xml"/></Relationships>
</file>

<file path=ppt/slides/_rels/slide11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8.xml"/><Relationship Id="rId1" Type="http://schemas.openxmlformats.org/officeDocument/2006/relationships/slideLayout" Target="../slideLayouts/slideLayout100.xml"/></Relationships>
</file>

<file path=ppt/slides/_rels/slide11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19.xml"/><Relationship Id="rId1" Type="http://schemas.openxmlformats.org/officeDocument/2006/relationships/slideLayout" Target="../slideLayouts/slideLayout100.xml"/></Relationships>
</file>

<file path=ppt/slides/_rels/slide12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0.xml"/><Relationship Id="rId1" Type="http://schemas.openxmlformats.org/officeDocument/2006/relationships/slideLayout" Target="../slideLayouts/slideLayout100.xml"/></Relationships>
</file>

<file path=ppt/slides/_rels/slide121.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notesSlide" Target="../notesSlides/notesSlide121.xml"/><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0624"/>
            <a:ext cx="182880" cy="15544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0624"/>
            <a:ext cx="182880" cy="20116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62356"/>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06908"/>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08990"/>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9144000" cy="169726"/>
          </a:xfrm>
          <a:prstGeom prst="rect">
            <a:avLst/>
          </a:prstGeom>
          <a:noFill/>
        </p:spPr>
        <p:txBody>
          <a:bodyPr wrap="square" lIns="0" tIns="0" rIns="0" bIns="0" anchor="t">
            <a:spAutoFit/>
          </a:bodyPr>
          <a:lstStyle/>
          <a:p>
            <a:pPr algn="l">
              <a:lnSpc>
                <a:spcPct val="110000"/>
              </a:lnSpc>
              <a:spcBef>
                <a:spcPts val="0"/>
              </a:spcBef>
              <a:spcAft>
                <a:spcPts val="0"/>
              </a:spcAft>
            </a:pPr>
            <a:r>
              <a:rPr lang="it-IT" sz="1100" b="0" dirty="0">
                <a:solidFill>
                  <a:srgbClr val="66DCC5"/>
                </a:solidFill>
                <a:latin typeface="Lato"/>
              </a:rPr>
              <a:t>REPROTOSSICI  2026</a:t>
            </a:r>
          </a:p>
        </p:txBody>
      </p:sp>
      <p:sp>
        <p:nvSpPr>
          <p:cNvPr id="8" name="TextBox 7"/>
          <p:cNvSpPr txBox="1"/>
          <p:nvPr/>
        </p:nvSpPr>
        <p:spPr>
          <a:xfrm>
            <a:off x="594360" y="932688"/>
            <a:ext cx="11000232" cy="512064"/>
          </a:xfrm>
          <a:prstGeom prst="rect">
            <a:avLst/>
          </a:prstGeom>
          <a:noFill/>
        </p:spPr>
        <p:txBody>
          <a:bodyPr wrap="square" lIns="0" tIns="0" rIns="0" bIns="0" anchor="t">
            <a:spAutoFit/>
          </a:bodyPr>
          <a:lstStyle/>
          <a:p>
            <a:pPr algn="l">
              <a:lnSpc>
                <a:spcPct val="110000"/>
              </a:lnSpc>
              <a:spcBef>
                <a:spcPts val="0"/>
              </a:spcBef>
              <a:spcAft>
                <a:spcPts val="0"/>
              </a:spcAft>
            </a:pPr>
            <a:r>
              <a:rPr lang="it-IT" sz="2900" b="1">
                <a:solidFill>
                  <a:srgbClr val="FFFFFF"/>
                </a:solidFill>
                <a:latin typeface="Lato"/>
              </a:rPr>
              <a:t>Sostanze tossiche per la riproduzione</a:t>
            </a:r>
          </a:p>
        </p:txBody>
      </p:sp>
      <p:sp>
        <p:nvSpPr>
          <p:cNvPr id="9" name="TextBox 8"/>
          <p:cNvSpPr txBox="1"/>
          <p:nvPr/>
        </p:nvSpPr>
        <p:spPr>
          <a:xfrm>
            <a:off x="612648" y="1609344"/>
            <a:ext cx="10954512" cy="329184"/>
          </a:xfrm>
          <a:prstGeom prst="rect">
            <a:avLst/>
          </a:prstGeom>
          <a:noFill/>
        </p:spPr>
        <p:txBody>
          <a:bodyPr wrap="square" lIns="0" tIns="0" rIns="0" bIns="0" anchor="t">
            <a:spAutoFit/>
          </a:bodyPr>
          <a:lstStyle/>
          <a:p>
            <a:pPr algn="l">
              <a:lnSpc>
                <a:spcPct val="110000"/>
              </a:lnSpc>
              <a:spcBef>
                <a:spcPts val="0"/>
              </a:spcBef>
              <a:spcAft>
                <a:spcPts val="0"/>
              </a:spcAft>
            </a:pPr>
            <a:r>
              <a:rPr lang="it-IT" sz="1600" b="0">
                <a:solidFill>
                  <a:srgbClr val="BFD3DA"/>
                </a:solidFill>
                <a:latin typeface="Lato"/>
              </a:rPr>
              <a:t>Valutazione e gestione del rischio • Indice navigabile dei 12 moduli</a:t>
            </a:r>
          </a:p>
        </p:txBody>
      </p:sp>
      <p:sp>
        <p:nvSpPr>
          <p:cNvPr id="10" name="LINK_MOD_01">
            <a:hlinkClick r:id="rId3" action="ppaction://hlinksldjump"/>
          </p:cNvPr>
          <p:cNvSpPr/>
          <p:nvPr/>
        </p:nvSpPr>
        <p:spPr>
          <a:xfrm>
            <a:off x="594360" y="226771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731520" y="245059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31520" y="245973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01</a:t>
            </a:r>
          </a:p>
        </p:txBody>
      </p:sp>
      <p:sp>
        <p:nvSpPr>
          <p:cNvPr id="13" name="LINK_MOD_01_TEXT">
            <a:hlinkClick r:id="rId3" action="ppaction://hlinksldjump"/>
          </p:cNvPr>
          <p:cNvSpPr txBox="1"/>
          <p:nvPr/>
        </p:nvSpPr>
        <p:spPr>
          <a:xfrm>
            <a:off x="1216152" y="241401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Fondamenti della tossicità</a:t>
            </a:r>
          </a:p>
          <a:p>
            <a:pPr algn="l">
              <a:lnSpc>
                <a:spcPct val="110000"/>
              </a:lnSpc>
              <a:spcBef>
                <a:spcPts val="0"/>
              </a:spcBef>
              <a:spcAft>
                <a:spcPts val="0"/>
              </a:spcAft>
            </a:pPr>
            <a:r>
              <a:rPr lang="it-IT" sz="1320" b="1">
                <a:solidFill>
                  <a:srgbClr val="FFFFFF"/>
                </a:solidFill>
                <a:latin typeface="Lato"/>
              </a:rPr>
              <a:t>per la riproduzione</a:t>
            </a:r>
          </a:p>
        </p:txBody>
      </p:sp>
      <p:sp>
        <p:nvSpPr>
          <p:cNvPr id="14" name="LINK_MOD_02">
            <a:hlinkClick r:id="rId4" action="ppaction://hlinksldjump"/>
          </p:cNvPr>
          <p:cNvSpPr/>
          <p:nvPr/>
        </p:nvSpPr>
        <p:spPr>
          <a:xfrm>
            <a:off x="4343400" y="226771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4480560" y="245059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4480560" y="245973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02</a:t>
            </a:r>
          </a:p>
        </p:txBody>
      </p:sp>
      <p:sp>
        <p:nvSpPr>
          <p:cNvPr id="17" name="LINK_MOD_02_TEXT">
            <a:hlinkClick r:id="rId4" action="ppaction://hlinksldjump"/>
          </p:cNvPr>
          <p:cNvSpPr txBox="1"/>
          <p:nvPr/>
        </p:nvSpPr>
        <p:spPr>
          <a:xfrm>
            <a:off x="4965192" y="241401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Quadro normativo</a:t>
            </a:r>
          </a:p>
          <a:p>
            <a:pPr algn="l">
              <a:lnSpc>
                <a:spcPct val="110000"/>
              </a:lnSpc>
              <a:spcBef>
                <a:spcPts val="0"/>
              </a:spcBef>
              <a:spcAft>
                <a:spcPts val="0"/>
              </a:spcAft>
            </a:pPr>
            <a:r>
              <a:rPr lang="it-IT" sz="1320" b="1">
                <a:solidFill>
                  <a:srgbClr val="FFFFFF"/>
                </a:solidFill>
                <a:latin typeface="Lato"/>
              </a:rPr>
              <a:t>europeo e nazionale</a:t>
            </a:r>
          </a:p>
        </p:txBody>
      </p:sp>
      <p:sp>
        <p:nvSpPr>
          <p:cNvPr id="18" name="LINK_MOD_03">
            <a:hlinkClick r:id="rId5" action="ppaction://hlinksldjump"/>
          </p:cNvPr>
          <p:cNvSpPr/>
          <p:nvPr/>
        </p:nvSpPr>
        <p:spPr>
          <a:xfrm>
            <a:off x="8092440" y="226771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8229600" y="245059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8229600" y="245973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03</a:t>
            </a:r>
          </a:p>
        </p:txBody>
      </p:sp>
      <p:sp>
        <p:nvSpPr>
          <p:cNvPr id="21" name="LINK_MOD_03_TEXT">
            <a:hlinkClick r:id="rId5" action="ppaction://hlinksldjump"/>
          </p:cNvPr>
          <p:cNvSpPr txBox="1"/>
          <p:nvPr/>
        </p:nvSpPr>
        <p:spPr>
          <a:xfrm>
            <a:off x="8714232" y="241401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Classificazione CLP</a:t>
            </a:r>
          </a:p>
          <a:p>
            <a:pPr algn="l">
              <a:lnSpc>
                <a:spcPct val="110000"/>
              </a:lnSpc>
              <a:spcBef>
                <a:spcPts val="0"/>
              </a:spcBef>
              <a:spcAft>
                <a:spcPts val="0"/>
              </a:spcAft>
            </a:pPr>
            <a:r>
              <a:rPr lang="it-IT" sz="1320" b="1">
                <a:solidFill>
                  <a:srgbClr val="FFFFFF"/>
                </a:solidFill>
                <a:latin typeface="Lato"/>
              </a:rPr>
              <a:t>e identificazione</a:t>
            </a:r>
          </a:p>
        </p:txBody>
      </p:sp>
      <p:sp>
        <p:nvSpPr>
          <p:cNvPr id="22" name="LINK_MOD_04">
            <a:hlinkClick r:id="rId6" action="ppaction://hlinksldjump"/>
          </p:cNvPr>
          <p:cNvSpPr/>
          <p:nvPr/>
        </p:nvSpPr>
        <p:spPr>
          <a:xfrm>
            <a:off x="594360" y="3136391"/>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Oval 22"/>
          <p:cNvSpPr/>
          <p:nvPr/>
        </p:nvSpPr>
        <p:spPr>
          <a:xfrm>
            <a:off x="731520" y="331927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31520" y="3328415"/>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04</a:t>
            </a:r>
          </a:p>
        </p:txBody>
      </p:sp>
      <p:sp>
        <p:nvSpPr>
          <p:cNvPr id="25" name="LINK_MOD_04_TEXT">
            <a:hlinkClick r:id="rId6" action="ppaction://hlinksldjump"/>
          </p:cNvPr>
          <p:cNvSpPr txBox="1"/>
          <p:nvPr/>
        </p:nvSpPr>
        <p:spPr>
          <a:xfrm>
            <a:off x="1216152" y="328269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Valori soglia</a:t>
            </a:r>
          </a:p>
          <a:p>
            <a:pPr algn="l">
              <a:lnSpc>
                <a:spcPct val="110000"/>
              </a:lnSpc>
              <a:spcBef>
                <a:spcPts val="0"/>
              </a:spcBef>
              <a:spcAft>
                <a:spcPts val="0"/>
              </a:spcAft>
            </a:pPr>
            <a:r>
              <a:rPr lang="it-IT" sz="1320" b="1">
                <a:solidFill>
                  <a:srgbClr val="FFFFFF"/>
                </a:solidFill>
                <a:latin typeface="Lato"/>
              </a:rPr>
              <a:t>e sostanze prive di soglia</a:t>
            </a:r>
          </a:p>
        </p:txBody>
      </p:sp>
      <p:sp>
        <p:nvSpPr>
          <p:cNvPr id="26" name="LINK_MOD_05">
            <a:hlinkClick r:id="rId7" action="ppaction://hlinksldjump"/>
          </p:cNvPr>
          <p:cNvSpPr/>
          <p:nvPr/>
        </p:nvSpPr>
        <p:spPr>
          <a:xfrm>
            <a:off x="4343400" y="3136391"/>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Oval 26"/>
          <p:cNvSpPr/>
          <p:nvPr/>
        </p:nvSpPr>
        <p:spPr>
          <a:xfrm>
            <a:off x="4480560" y="331927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4480560" y="3328415"/>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05</a:t>
            </a:r>
          </a:p>
        </p:txBody>
      </p:sp>
      <p:sp>
        <p:nvSpPr>
          <p:cNvPr id="29" name="LINK_MOD_05_TEXT">
            <a:hlinkClick r:id="rId7" action="ppaction://hlinksldjump"/>
          </p:cNvPr>
          <p:cNvSpPr txBox="1"/>
          <p:nvPr/>
        </p:nvSpPr>
        <p:spPr>
          <a:xfrm>
            <a:off x="4965192" y="328269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VLEP, DNEL</a:t>
            </a:r>
          </a:p>
          <a:p>
            <a:pPr algn="l">
              <a:lnSpc>
                <a:spcPct val="110000"/>
              </a:lnSpc>
              <a:spcBef>
                <a:spcPts val="0"/>
              </a:spcBef>
              <a:spcAft>
                <a:spcPts val="0"/>
              </a:spcAft>
            </a:pPr>
            <a:r>
              <a:rPr lang="it-IT" sz="1320" b="1">
                <a:solidFill>
                  <a:srgbClr val="FFFFFF"/>
                </a:solidFill>
                <a:latin typeface="Lato"/>
              </a:rPr>
              <a:t>e valori di riferimento</a:t>
            </a:r>
          </a:p>
        </p:txBody>
      </p:sp>
      <p:sp>
        <p:nvSpPr>
          <p:cNvPr id="30" name="LINK_MOD_06">
            <a:hlinkClick r:id="rId8" action="ppaction://hlinksldjump"/>
          </p:cNvPr>
          <p:cNvSpPr/>
          <p:nvPr/>
        </p:nvSpPr>
        <p:spPr>
          <a:xfrm>
            <a:off x="8092440" y="3136391"/>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8229600" y="331927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229600" y="3328415"/>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06</a:t>
            </a:r>
          </a:p>
        </p:txBody>
      </p:sp>
      <p:sp>
        <p:nvSpPr>
          <p:cNvPr id="33" name="LINK_MOD_06_TEXT">
            <a:hlinkClick r:id="rId8" action="ppaction://hlinksldjump"/>
          </p:cNvPr>
          <p:cNvSpPr txBox="1"/>
          <p:nvPr/>
        </p:nvSpPr>
        <p:spPr>
          <a:xfrm>
            <a:off x="8714232" y="328269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Diagramma INAIL:</a:t>
            </a:r>
          </a:p>
          <a:p>
            <a:pPr algn="l">
              <a:lnSpc>
                <a:spcPct val="110000"/>
              </a:lnSpc>
              <a:spcBef>
                <a:spcPts val="0"/>
              </a:spcBef>
              <a:spcAft>
                <a:spcPts val="0"/>
              </a:spcAft>
            </a:pPr>
            <a:r>
              <a:rPr lang="it-IT" sz="1320" b="1">
                <a:solidFill>
                  <a:srgbClr val="FFFFFF"/>
                </a:solidFill>
                <a:latin typeface="Lato"/>
              </a:rPr>
              <a:t>percorso preliminare</a:t>
            </a:r>
          </a:p>
        </p:txBody>
      </p:sp>
      <p:sp>
        <p:nvSpPr>
          <p:cNvPr id="34" name="LINK_MOD_07">
            <a:hlinkClick r:id="rId9" action="ppaction://hlinksldjump"/>
          </p:cNvPr>
          <p:cNvSpPr/>
          <p:nvPr/>
        </p:nvSpPr>
        <p:spPr>
          <a:xfrm>
            <a:off x="594360" y="400507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731520" y="418795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731520" y="419709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07</a:t>
            </a:r>
          </a:p>
        </p:txBody>
      </p:sp>
      <p:sp>
        <p:nvSpPr>
          <p:cNvPr id="37" name="LINK_MOD_07_TEXT">
            <a:hlinkClick r:id="rId9" action="ppaction://hlinksldjump"/>
          </p:cNvPr>
          <p:cNvSpPr txBox="1"/>
          <p:nvPr/>
        </p:nvSpPr>
        <p:spPr>
          <a:xfrm>
            <a:off x="1216152" y="415137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Casi A e B:</a:t>
            </a:r>
          </a:p>
          <a:p>
            <a:pPr algn="l">
              <a:lnSpc>
                <a:spcPct val="110000"/>
              </a:lnSpc>
              <a:spcBef>
                <a:spcPts val="0"/>
              </a:spcBef>
              <a:spcAft>
                <a:spcPts val="0"/>
              </a:spcAft>
            </a:pPr>
            <a:r>
              <a:rPr lang="it-IT" sz="1320" b="1">
                <a:solidFill>
                  <a:srgbClr val="FFFFFF"/>
                </a:solidFill>
                <a:latin typeface="Lato"/>
              </a:rPr>
              <a:t>prive di soglia / con soglia</a:t>
            </a:r>
          </a:p>
        </p:txBody>
      </p:sp>
      <p:sp>
        <p:nvSpPr>
          <p:cNvPr id="38" name="LINK_MOD_08">
            <a:hlinkClick r:id="rId10" action="ppaction://hlinksldjump"/>
          </p:cNvPr>
          <p:cNvSpPr/>
          <p:nvPr/>
        </p:nvSpPr>
        <p:spPr>
          <a:xfrm>
            <a:off x="4343400" y="400507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Oval 38"/>
          <p:cNvSpPr/>
          <p:nvPr/>
        </p:nvSpPr>
        <p:spPr>
          <a:xfrm>
            <a:off x="4480560" y="418795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4480560" y="419709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08</a:t>
            </a:r>
          </a:p>
        </p:txBody>
      </p:sp>
      <p:sp>
        <p:nvSpPr>
          <p:cNvPr id="41" name="LINK_MOD_08_TEXT">
            <a:hlinkClick r:id="rId10" action="ppaction://hlinksldjump"/>
          </p:cNvPr>
          <p:cNvSpPr txBox="1"/>
          <p:nvPr/>
        </p:nvSpPr>
        <p:spPr>
          <a:xfrm>
            <a:off x="4965192" y="415137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Casi C e D:</a:t>
            </a:r>
          </a:p>
          <a:p>
            <a:pPr algn="l">
              <a:lnSpc>
                <a:spcPct val="110000"/>
              </a:lnSpc>
              <a:spcBef>
                <a:spcPts val="0"/>
              </a:spcBef>
              <a:spcAft>
                <a:spcPts val="0"/>
              </a:spcAft>
            </a:pPr>
            <a:r>
              <a:rPr lang="it-IT" sz="1320" b="1">
                <a:solidFill>
                  <a:srgbClr val="FFFFFF"/>
                </a:solidFill>
                <a:latin typeface="Lato"/>
              </a:rPr>
              <a:t>REACH / caso per caso</a:t>
            </a:r>
          </a:p>
        </p:txBody>
      </p:sp>
      <p:sp>
        <p:nvSpPr>
          <p:cNvPr id="42" name="LINK_MOD_09">
            <a:hlinkClick r:id="rId11" action="ppaction://hlinksldjump"/>
          </p:cNvPr>
          <p:cNvSpPr/>
          <p:nvPr/>
        </p:nvSpPr>
        <p:spPr>
          <a:xfrm>
            <a:off x="8092440" y="400507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8229600" y="418795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8229600" y="419709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09</a:t>
            </a:r>
          </a:p>
        </p:txBody>
      </p:sp>
      <p:sp>
        <p:nvSpPr>
          <p:cNvPr id="45" name="LINK_MOD_09_TEXT">
            <a:hlinkClick r:id="rId11" action="ppaction://hlinksldjump"/>
          </p:cNvPr>
          <p:cNvSpPr txBox="1"/>
          <p:nvPr/>
        </p:nvSpPr>
        <p:spPr>
          <a:xfrm>
            <a:off x="8714232" y="415137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Valutazione</a:t>
            </a:r>
          </a:p>
          <a:p>
            <a:pPr algn="l">
              <a:lnSpc>
                <a:spcPct val="110000"/>
              </a:lnSpc>
              <a:spcBef>
                <a:spcPts val="0"/>
              </a:spcBef>
              <a:spcAft>
                <a:spcPts val="0"/>
              </a:spcAft>
            </a:pPr>
            <a:r>
              <a:rPr lang="it-IT" sz="1320" b="1">
                <a:solidFill>
                  <a:srgbClr val="FFFFFF"/>
                </a:solidFill>
                <a:latin typeface="Lato"/>
              </a:rPr>
              <a:t>dell’esposizione</a:t>
            </a:r>
          </a:p>
        </p:txBody>
      </p:sp>
      <p:sp>
        <p:nvSpPr>
          <p:cNvPr id="46" name="LINK_MOD_10">
            <a:hlinkClick r:id="rId12" action="ppaction://hlinksldjump"/>
          </p:cNvPr>
          <p:cNvSpPr/>
          <p:nvPr/>
        </p:nvSpPr>
        <p:spPr>
          <a:xfrm>
            <a:off x="594360" y="487375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Oval 46"/>
          <p:cNvSpPr/>
          <p:nvPr/>
        </p:nvSpPr>
        <p:spPr>
          <a:xfrm>
            <a:off x="731520" y="505663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731520" y="506577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10</a:t>
            </a:r>
          </a:p>
        </p:txBody>
      </p:sp>
      <p:sp>
        <p:nvSpPr>
          <p:cNvPr id="49" name="LINK_MOD_10_TEXT">
            <a:hlinkClick r:id="rId12" action="ppaction://hlinksldjump"/>
          </p:cNvPr>
          <p:cNvSpPr txBox="1"/>
          <p:nvPr/>
        </p:nvSpPr>
        <p:spPr>
          <a:xfrm>
            <a:off x="1216152" y="502005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Misure di prevenzione</a:t>
            </a:r>
          </a:p>
          <a:p>
            <a:pPr algn="l">
              <a:lnSpc>
                <a:spcPct val="110000"/>
              </a:lnSpc>
              <a:spcBef>
                <a:spcPts val="0"/>
              </a:spcBef>
              <a:spcAft>
                <a:spcPts val="0"/>
              </a:spcAft>
            </a:pPr>
            <a:r>
              <a:rPr lang="it-IT" sz="1320" b="1">
                <a:solidFill>
                  <a:srgbClr val="FFFFFF"/>
                </a:solidFill>
                <a:latin typeface="Lato"/>
              </a:rPr>
              <a:t>e protezione</a:t>
            </a:r>
          </a:p>
        </p:txBody>
      </p:sp>
      <p:sp>
        <p:nvSpPr>
          <p:cNvPr id="50" name="LINK_MOD_11">
            <a:hlinkClick r:id="rId13" action="ppaction://hlinksldjump"/>
          </p:cNvPr>
          <p:cNvSpPr/>
          <p:nvPr/>
        </p:nvSpPr>
        <p:spPr>
          <a:xfrm>
            <a:off x="4343400" y="487375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4480560" y="505663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4480560" y="506577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11</a:t>
            </a:r>
          </a:p>
        </p:txBody>
      </p:sp>
      <p:sp>
        <p:nvSpPr>
          <p:cNvPr id="53" name="LINK_MOD_11_TEXT">
            <a:hlinkClick r:id="rId13" action="ppaction://hlinksldjump"/>
          </p:cNvPr>
          <p:cNvSpPr txBox="1"/>
          <p:nvPr/>
        </p:nvSpPr>
        <p:spPr>
          <a:xfrm>
            <a:off x="4965192" y="502005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Sorveglianza sanitaria,</a:t>
            </a:r>
          </a:p>
          <a:p>
            <a:pPr algn="l">
              <a:lnSpc>
                <a:spcPct val="110000"/>
              </a:lnSpc>
              <a:spcBef>
                <a:spcPts val="0"/>
              </a:spcBef>
              <a:spcAft>
                <a:spcPts val="0"/>
              </a:spcAft>
            </a:pPr>
            <a:r>
              <a:rPr lang="it-IT" sz="1320" b="1">
                <a:solidFill>
                  <a:srgbClr val="FFFFFF"/>
                </a:solidFill>
                <a:latin typeface="Lato"/>
              </a:rPr>
              <a:t>registro e documentazione</a:t>
            </a:r>
          </a:p>
        </p:txBody>
      </p:sp>
      <p:sp>
        <p:nvSpPr>
          <p:cNvPr id="54" name="LINK_MOD_12">
            <a:hlinkClick r:id="rId14" action="ppaction://hlinksldjump"/>
          </p:cNvPr>
          <p:cNvSpPr/>
          <p:nvPr/>
        </p:nvSpPr>
        <p:spPr>
          <a:xfrm>
            <a:off x="8092440" y="4873752"/>
            <a:ext cx="3474720" cy="713232"/>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Oval 54"/>
          <p:cNvSpPr/>
          <p:nvPr/>
        </p:nvSpPr>
        <p:spPr>
          <a:xfrm>
            <a:off x="8229600" y="5056632"/>
            <a:ext cx="338328" cy="33832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8229600" y="5065776"/>
            <a:ext cx="338328" cy="320040"/>
          </a:xfrm>
          <a:prstGeom prst="rect">
            <a:avLst/>
          </a:prstGeom>
          <a:noFill/>
        </p:spPr>
        <p:txBody>
          <a:bodyPr wrap="square" lIns="0" tIns="0" rIns="0" bIns="0" anchor="ctr">
            <a:spAutoFit/>
          </a:bodyPr>
          <a:lstStyle/>
          <a:p>
            <a:pPr algn="ctr">
              <a:lnSpc>
                <a:spcPct val="110000"/>
              </a:lnSpc>
              <a:spcBef>
                <a:spcPts val="0"/>
              </a:spcBef>
              <a:spcAft>
                <a:spcPts val="0"/>
              </a:spcAft>
            </a:pPr>
            <a:r>
              <a:rPr lang="it-IT" sz="1080" b="0">
                <a:solidFill>
                  <a:srgbClr val="0B2538"/>
                </a:solidFill>
                <a:latin typeface="Lato"/>
              </a:rPr>
              <a:t>12</a:t>
            </a:r>
          </a:p>
        </p:txBody>
      </p:sp>
      <p:sp>
        <p:nvSpPr>
          <p:cNvPr id="57" name="LINK_MOD_12_TEXT">
            <a:hlinkClick r:id="rId14" action="ppaction://hlinksldjump"/>
          </p:cNvPr>
          <p:cNvSpPr txBox="1"/>
          <p:nvPr/>
        </p:nvSpPr>
        <p:spPr>
          <a:xfrm>
            <a:off x="8714232" y="5020056"/>
            <a:ext cx="2660904"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320" b="1">
                <a:solidFill>
                  <a:srgbClr val="FFFFFF"/>
                </a:solidFill>
                <a:latin typeface="Lato"/>
              </a:rPr>
              <a:t>Applicazione integrata</a:t>
            </a:r>
          </a:p>
          <a:p>
            <a:pPr algn="l">
              <a:lnSpc>
                <a:spcPct val="110000"/>
              </a:lnSpc>
              <a:spcBef>
                <a:spcPts val="0"/>
              </a:spcBef>
              <a:spcAft>
                <a:spcPts val="0"/>
              </a:spcAft>
            </a:pPr>
            <a:r>
              <a:rPr lang="it-IT" sz="1320" b="1">
                <a:solidFill>
                  <a:srgbClr val="FFFFFF"/>
                </a:solidFill>
                <a:latin typeface="Lato"/>
              </a:rPr>
              <a:t>e conclusioni</a:t>
            </a:r>
          </a:p>
        </p:txBody>
      </p:sp>
      <p:sp>
        <p:nvSpPr>
          <p:cNvPr id="58" name="TextBox 57"/>
          <p:cNvSpPr txBox="1"/>
          <p:nvPr/>
        </p:nvSpPr>
        <p:spPr>
          <a:xfrm>
            <a:off x="900684" y="6048756"/>
            <a:ext cx="10972800" cy="182101"/>
          </a:xfrm>
          <a:prstGeom prst="rect">
            <a:avLst/>
          </a:prstGeom>
          <a:noFill/>
        </p:spPr>
        <p:txBody>
          <a:bodyPr wrap="square" lIns="0" tIns="0" rIns="0" bIns="0" anchor="t">
            <a:spAutoFit/>
          </a:bodyPr>
          <a:lstStyle/>
          <a:p>
            <a:pPr algn="ctr">
              <a:lnSpc>
                <a:spcPct val="110000"/>
              </a:lnSpc>
              <a:spcBef>
                <a:spcPts val="0"/>
              </a:spcBef>
              <a:spcAft>
                <a:spcPts val="0"/>
              </a:spcAft>
            </a:pPr>
            <a:r>
              <a:rPr lang="it-IT" sz="1180" b="0" dirty="0">
                <a:solidFill>
                  <a:srgbClr val="66DCC5"/>
                </a:solidFill>
                <a:latin typeface="Lato"/>
              </a:rPr>
              <a:t>120 SLIDE DIDATTICHE GRATUITE PER GLI ISCRITTI ALLA NEWSLETTER PROFESSIONAL</a:t>
            </a:r>
          </a:p>
        </p:txBody>
      </p:sp>
      <p:sp>
        <p:nvSpPr>
          <p:cNvPr id="59" name="TextBox 58"/>
          <p:cNvSpPr txBox="1"/>
          <p:nvPr/>
        </p:nvSpPr>
        <p:spPr>
          <a:xfrm>
            <a:off x="594360" y="6355080"/>
            <a:ext cx="10972800" cy="301752"/>
          </a:xfrm>
          <a:prstGeom prst="rect">
            <a:avLst/>
          </a:prstGeom>
          <a:noFill/>
        </p:spPr>
        <p:txBody>
          <a:bodyPr wrap="square" lIns="0" tIns="0" rIns="0" bIns="0" anchor="t">
            <a:spAutoFit/>
          </a:bodyPr>
          <a:lstStyle/>
          <a:p>
            <a:pPr algn="ctr">
              <a:lnSpc>
                <a:spcPct val="110000"/>
              </a:lnSpc>
              <a:spcBef>
                <a:spcPts val="0"/>
              </a:spcBef>
              <a:spcAft>
                <a:spcPts val="0"/>
              </a:spcAft>
            </a:pPr>
            <a:r>
              <a:rPr lang="it-IT" sz="860" b="0">
                <a:solidFill>
                  <a:srgbClr val="BFD3DA"/>
                </a:solidFill>
                <a:latin typeface="Lato"/>
              </a:rPr>
              <a:t>Elaborazione indipendente basata sul fact sheet INAIL 2026 e sulle fonti indicate nei singoli moduli.</a:t>
            </a:r>
          </a:p>
          <a:p>
            <a:pPr algn="ctr">
              <a:lnSpc>
                <a:spcPct val="110000"/>
              </a:lnSpc>
              <a:spcBef>
                <a:spcPts val="0"/>
              </a:spcBef>
              <a:spcAft>
                <a:spcPts val="0"/>
              </a:spcAft>
            </a:pPr>
            <a:r>
              <a:rPr lang="it-IT" sz="860" b="0">
                <a:solidFill>
                  <a:srgbClr val="BFD3DA"/>
                </a:solidFill>
                <a:latin typeface="Lato"/>
              </a:rPr>
              <a:t>Nessun test o esercitazione. Selezionare un modulo; il pulsante INDICE riporta a questa pagina.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6400800" y="0"/>
            <a:ext cx="5790895" cy="6400800"/>
          </a:xfrm>
          <a:prstGeom prst="rect">
            <a:avLst/>
          </a:prstGeom>
          <a:solidFill>
            <a:srgbClr val="173A4C"/>
          </a:solidFill>
          <a:ln w="12700">
            <a:solidFill>
              <a:srgbClr val="173A4C"/>
            </a:solidFill>
            <a:prstDash val="solid"/>
          </a:ln>
        </p:spPr>
        <p:txBody>
          <a:bodyPr/>
          <a:lstStyle/>
          <a:p>
            <a:endParaRPr lang="it-IT"/>
          </a:p>
        </p:txBody>
      </p:sp>
      <p:sp>
        <p:nvSpPr>
          <p:cNvPr id="3" name="Shape 1"/>
          <p:cNvSpPr/>
          <p:nvPr/>
        </p:nvSpPr>
        <p:spPr>
          <a:xfrm>
            <a:off x="594360" y="420624"/>
            <a:ext cx="91440" cy="91440"/>
          </a:xfrm>
          <a:prstGeom prst="ellipse">
            <a:avLst/>
          </a:prstGeom>
          <a:solidFill>
            <a:srgbClr val="66DCC5"/>
          </a:solidFill>
          <a:ln w="12700">
            <a:solidFill>
              <a:srgbClr val="66DCC5"/>
            </a:solidFill>
            <a:prstDash val="solid"/>
          </a:ln>
        </p:spPr>
        <p:txBody>
          <a:bodyPr/>
          <a:lstStyle/>
          <a:p>
            <a:endParaRPr lang="it-IT"/>
          </a:p>
        </p:txBody>
      </p:sp>
      <p:sp>
        <p:nvSpPr>
          <p:cNvPr id="4" name="Shape 2"/>
          <p:cNvSpPr/>
          <p:nvPr/>
        </p:nvSpPr>
        <p:spPr>
          <a:xfrm>
            <a:off x="749808" y="384048"/>
            <a:ext cx="91440" cy="91440"/>
          </a:xfrm>
          <a:prstGeom prst="ellipse">
            <a:avLst/>
          </a:prstGeom>
          <a:solidFill>
            <a:srgbClr val="66DCC5"/>
          </a:solidFill>
          <a:ln w="12700">
            <a:solidFill>
              <a:srgbClr val="66DCC5"/>
            </a:solidFill>
            <a:prstDash val="solid"/>
          </a:ln>
        </p:spPr>
        <p:txBody>
          <a:bodyPr/>
          <a:lstStyle/>
          <a:p>
            <a:endParaRPr lang="it-IT"/>
          </a:p>
        </p:txBody>
      </p:sp>
      <p:sp>
        <p:nvSpPr>
          <p:cNvPr id="5" name="Shape 3"/>
          <p:cNvSpPr/>
          <p:nvPr/>
        </p:nvSpPr>
        <p:spPr>
          <a:xfrm>
            <a:off x="886968" y="466344"/>
            <a:ext cx="91440" cy="91440"/>
          </a:xfrm>
          <a:prstGeom prst="ellipse">
            <a:avLst/>
          </a:prstGeom>
          <a:solidFill>
            <a:srgbClr val="66DCC5"/>
          </a:solidFill>
          <a:ln w="12700">
            <a:solidFill>
              <a:srgbClr val="66DCC5"/>
            </a:solidFill>
            <a:prstDash val="solid"/>
          </a:ln>
        </p:spPr>
        <p:txBody>
          <a:bodyPr/>
          <a:lstStyle/>
          <a:p>
            <a:endParaRPr lang="it-IT"/>
          </a:p>
        </p:txBody>
      </p:sp>
      <p:sp>
        <p:nvSpPr>
          <p:cNvPr id="6" name="Shape 4"/>
          <p:cNvSpPr/>
          <p:nvPr/>
        </p:nvSpPr>
        <p:spPr>
          <a:xfrm>
            <a:off x="667512" y="466344"/>
            <a:ext cx="109728" cy="0"/>
          </a:xfrm>
          <a:prstGeom prst="line">
            <a:avLst/>
          </a:prstGeom>
          <a:noFill/>
          <a:ln w="19050">
            <a:solidFill>
              <a:srgbClr val="66DCC5"/>
            </a:solidFill>
            <a:prstDash val="solid"/>
          </a:ln>
        </p:spPr>
        <p:txBody>
          <a:bodyPr/>
          <a:lstStyle/>
          <a:p>
            <a:endParaRPr lang="it-IT"/>
          </a:p>
        </p:txBody>
      </p:sp>
      <p:sp>
        <p:nvSpPr>
          <p:cNvPr id="7" name="Shape 5"/>
          <p:cNvSpPr/>
          <p:nvPr/>
        </p:nvSpPr>
        <p:spPr>
          <a:xfrm>
            <a:off x="822960" y="448056"/>
            <a:ext cx="100584" cy="64008"/>
          </a:xfrm>
          <a:prstGeom prst="line">
            <a:avLst/>
          </a:prstGeom>
          <a:noFill/>
          <a:ln w="19050">
            <a:solidFill>
              <a:srgbClr val="66DCC5"/>
            </a:solidFill>
            <a:prstDash val="solid"/>
          </a:ln>
        </p:spPr>
        <p:txBody>
          <a:bodyPr/>
          <a:lstStyle/>
          <a:p>
            <a:endParaRPr lang="it-IT"/>
          </a:p>
        </p:txBody>
      </p:sp>
      <p:sp>
        <p:nvSpPr>
          <p:cNvPr id="8" name="Text 6"/>
          <p:cNvSpPr/>
          <p:nvPr/>
        </p:nvSpPr>
        <p:spPr>
          <a:xfrm>
            <a:off x="1115568" y="356616"/>
            <a:ext cx="5120640" cy="301752"/>
          </a:xfrm>
          <a:prstGeom prst="rect">
            <a:avLst/>
          </a:prstGeom>
          <a:noFill/>
          <a:ln/>
        </p:spPr>
        <p:txBody>
          <a:bodyPr wrap="square" lIns="0" tIns="0" rIns="0" bIns="0" rtlCol="0" anchor="ctr">
            <a:spAutoFit/>
          </a:bodyPr>
          <a:lstStyle/>
          <a:p>
            <a:pPr marL="0" indent="0">
              <a:buNone/>
            </a:pPr>
            <a:r>
              <a:rPr lang="en-US" sz="1600" b="1" kern="0" spc="240" dirty="0">
                <a:solidFill>
                  <a:srgbClr val="FFFFFF"/>
                </a:solidFill>
                <a:latin typeface="Lato" pitchFamily="34" charset="0"/>
                <a:ea typeface="Lato" pitchFamily="34" charset="-122"/>
                <a:cs typeface="Lato" pitchFamily="34" charset="-120"/>
              </a:rPr>
              <a:t>REPROTOSSICI</a:t>
            </a:r>
            <a:endParaRPr lang="en-US" sz="1600" dirty="0"/>
          </a:p>
        </p:txBody>
      </p:sp>
      <p:sp>
        <p:nvSpPr>
          <p:cNvPr id="9" name="Text 7"/>
          <p:cNvSpPr/>
          <p:nvPr/>
        </p:nvSpPr>
        <p:spPr>
          <a:xfrm>
            <a:off x="1133856" y="731520"/>
            <a:ext cx="5120640" cy="219456"/>
          </a:xfrm>
          <a:prstGeom prst="rect">
            <a:avLst/>
          </a:prstGeom>
          <a:noFill/>
          <a:ln/>
        </p:spPr>
        <p:txBody>
          <a:bodyPr wrap="square" lIns="0" tIns="0" rIns="0" bIns="0" rtlCol="0" anchor="ctr">
            <a:spAutoFit/>
          </a:bodyPr>
          <a:lstStyle/>
          <a:p>
            <a:pPr marL="0" indent="0">
              <a:buNone/>
            </a:pPr>
            <a:r>
              <a:rPr lang="en-US" sz="1050" b="1" kern="0" spc="160" dirty="0">
                <a:solidFill>
                  <a:srgbClr val="94B7C1"/>
                </a:solidFill>
                <a:latin typeface="Lato" pitchFamily="34" charset="0"/>
                <a:ea typeface="Lato" pitchFamily="34" charset="-122"/>
                <a:cs typeface="Lato" pitchFamily="34" charset="-120"/>
              </a:rPr>
              <a:t>PROFESSIONAL TRAINER 2026</a:t>
            </a:r>
            <a:endParaRPr lang="en-US" sz="1050" dirty="0"/>
          </a:p>
        </p:txBody>
      </p:sp>
      <p:sp>
        <p:nvSpPr>
          <p:cNvPr id="10" name="Shape 8"/>
          <p:cNvSpPr/>
          <p:nvPr/>
        </p:nvSpPr>
        <p:spPr>
          <a:xfrm>
            <a:off x="621792" y="1353312"/>
            <a:ext cx="2039112" cy="274320"/>
          </a:xfrm>
          <a:prstGeom prst="roundRect">
            <a:avLst>
              <a:gd name="adj" fmla="val 23333"/>
            </a:avLst>
          </a:prstGeom>
          <a:solidFill>
            <a:srgbClr val="224B5D"/>
          </a:solidFill>
          <a:ln w="12700">
            <a:solidFill>
              <a:srgbClr val="224B5D"/>
            </a:solidFill>
            <a:prstDash val="solid"/>
          </a:ln>
        </p:spPr>
        <p:txBody>
          <a:bodyPr/>
          <a:lstStyle/>
          <a:p>
            <a:endParaRPr lang="it-IT"/>
          </a:p>
        </p:txBody>
      </p:sp>
      <p:sp>
        <p:nvSpPr>
          <p:cNvPr id="11" name="Text 9"/>
          <p:cNvSpPr/>
          <p:nvPr/>
        </p:nvSpPr>
        <p:spPr>
          <a:xfrm>
            <a:off x="731520" y="1367028"/>
            <a:ext cx="1819656" cy="246888"/>
          </a:xfrm>
          <a:prstGeom prst="rect">
            <a:avLst/>
          </a:prstGeom>
          <a:noFill/>
          <a:ln/>
        </p:spPr>
        <p:txBody>
          <a:bodyPr wrap="square" lIns="0" tIns="0" rIns="0" bIns="0" rtlCol="0" anchor="ctr">
            <a:spAutoFit/>
          </a:bodyPr>
          <a:lstStyle/>
          <a:p>
            <a:pPr marL="0" indent="0">
              <a:buNone/>
            </a:pPr>
            <a:r>
              <a:rPr lang="en-US" sz="1100" b="1" kern="0" spc="60" dirty="0">
                <a:solidFill>
                  <a:srgbClr val="66DCC5"/>
                </a:solidFill>
                <a:latin typeface="Lato" pitchFamily="34" charset="0"/>
                <a:ea typeface="Lato" pitchFamily="34" charset="-122"/>
                <a:cs typeface="Lato" pitchFamily="34" charset="-120"/>
              </a:rPr>
              <a:t>MODULO 01  /  12</a:t>
            </a:r>
            <a:endParaRPr lang="en-US" sz="1100" dirty="0"/>
          </a:p>
        </p:txBody>
      </p:sp>
      <p:sp>
        <p:nvSpPr>
          <p:cNvPr id="12" name="Text 10"/>
          <p:cNvSpPr/>
          <p:nvPr/>
        </p:nvSpPr>
        <p:spPr>
          <a:xfrm>
            <a:off x="594360" y="1901952"/>
            <a:ext cx="5715000" cy="1847088"/>
          </a:xfrm>
          <a:prstGeom prst="rect">
            <a:avLst/>
          </a:prstGeom>
          <a:noFill/>
          <a:ln/>
        </p:spPr>
        <p:txBody>
          <a:bodyPr wrap="square" lIns="0" tIns="0" rIns="0" bIns="0" rtlCol="0" anchor="ctr">
            <a:spAutoFit/>
          </a:bodyPr>
          <a:lstStyle/>
          <a:p>
            <a:pPr marL="0" indent="0">
              <a:lnSpc>
                <a:spcPct val="105000"/>
              </a:lnSpc>
              <a:buNone/>
            </a:pPr>
            <a:r>
              <a:rPr lang="en-US" sz="3650" b="1" dirty="0">
                <a:solidFill>
                  <a:srgbClr val="FFFFFF"/>
                </a:solidFill>
                <a:latin typeface="Lato" pitchFamily="34" charset="0"/>
                <a:ea typeface="Lato" pitchFamily="34" charset="-122"/>
                <a:cs typeface="Lato" pitchFamily="34" charset="-120"/>
              </a:rPr>
              <a:t>Fondamenti della</a:t>
            </a:r>
            <a:endParaRPr lang="en-US" sz="3650" dirty="0"/>
          </a:p>
          <a:p>
            <a:pPr marL="0" indent="0">
              <a:lnSpc>
                <a:spcPct val="105000"/>
              </a:lnSpc>
              <a:buNone/>
            </a:pPr>
            <a:r>
              <a:rPr lang="en-US" sz="3650" b="1" dirty="0">
                <a:solidFill>
                  <a:srgbClr val="FFFFFF"/>
                </a:solidFill>
                <a:latin typeface="Lato" pitchFamily="34" charset="0"/>
                <a:ea typeface="Lato" pitchFamily="34" charset="-122"/>
                <a:cs typeface="Lato" pitchFamily="34" charset="-120"/>
              </a:rPr>
              <a:t>tossicità per la</a:t>
            </a:r>
            <a:endParaRPr lang="en-US" sz="3650" dirty="0"/>
          </a:p>
          <a:p>
            <a:pPr marL="0" indent="0">
              <a:lnSpc>
                <a:spcPct val="105000"/>
              </a:lnSpc>
              <a:buNone/>
            </a:pPr>
            <a:r>
              <a:rPr lang="en-US" sz="3650" b="1" dirty="0">
                <a:solidFill>
                  <a:srgbClr val="FFFFFF"/>
                </a:solidFill>
                <a:latin typeface="Lato" pitchFamily="34" charset="0"/>
                <a:ea typeface="Lato" pitchFamily="34" charset="-122"/>
                <a:cs typeface="Lato" pitchFamily="34" charset="-120"/>
              </a:rPr>
              <a:t>riproduzione</a:t>
            </a:r>
            <a:endParaRPr lang="en-US" sz="3650" dirty="0"/>
          </a:p>
        </p:txBody>
      </p:sp>
      <p:sp>
        <p:nvSpPr>
          <p:cNvPr id="13" name="Text 11"/>
          <p:cNvSpPr/>
          <p:nvPr/>
        </p:nvSpPr>
        <p:spPr>
          <a:xfrm>
            <a:off x="621792" y="4059936"/>
            <a:ext cx="5394960" cy="813816"/>
          </a:xfrm>
          <a:prstGeom prst="rect">
            <a:avLst/>
          </a:prstGeom>
          <a:noFill/>
          <a:ln/>
        </p:spPr>
        <p:txBody>
          <a:bodyPr wrap="square" lIns="0" tIns="0" rIns="0" bIns="0" rtlCol="0" anchor="t">
            <a:spAutoFit/>
          </a:bodyPr>
          <a:lstStyle/>
          <a:p>
            <a:pPr marL="0" indent="0">
              <a:buNone/>
            </a:pPr>
            <a:r>
              <a:rPr lang="en-US" sz="2100" dirty="0">
                <a:solidFill>
                  <a:srgbClr val="C5DADD"/>
                </a:solidFill>
                <a:latin typeface="Lato" pitchFamily="34" charset="0"/>
                <a:ea typeface="Lato" pitchFamily="34" charset="-122"/>
                <a:cs typeface="Lato" pitchFamily="34" charset="-120"/>
              </a:rPr>
              <a:t>Fertilità, sviluppo e prevenzione</a:t>
            </a:r>
            <a:endParaRPr lang="en-US" sz="2100" dirty="0"/>
          </a:p>
          <a:p>
            <a:pPr marL="0" indent="0">
              <a:buNone/>
            </a:pPr>
            <a:r>
              <a:rPr lang="en-US" sz="2100" dirty="0">
                <a:solidFill>
                  <a:srgbClr val="C5DADD"/>
                </a:solidFill>
                <a:latin typeface="Lato" pitchFamily="34" charset="0"/>
                <a:ea typeface="Lato" pitchFamily="34" charset="-122"/>
                <a:cs typeface="Lato" pitchFamily="34" charset="-120"/>
              </a:rPr>
              <a:t>dell’esposizione professionale.</a:t>
            </a:r>
            <a:endParaRPr lang="en-US" sz="2100" dirty="0"/>
          </a:p>
        </p:txBody>
      </p:sp>
      <p:sp>
        <p:nvSpPr>
          <p:cNvPr id="14" name="Shape 12"/>
          <p:cNvSpPr/>
          <p:nvPr/>
        </p:nvSpPr>
        <p:spPr>
          <a:xfrm>
            <a:off x="640080" y="5202936"/>
            <a:ext cx="5065776" cy="0"/>
          </a:xfrm>
          <a:prstGeom prst="line">
            <a:avLst/>
          </a:prstGeom>
          <a:noFill/>
          <a:ln w="12700">
            <a:solidFill>
              <a:srgbClr val="315361"/>
            </a:solidFill>
            <a:prstDash val="solid"/>
          </a:ln>
        </p:spPr>
        <p:txBody>
          <a:bodyPr/>
          <a:lstStyle/>
          <a:p>
            <a:endParaRPr lang="it-IT"/>
          </a:p>
        </p:txBody>
      </p:sp>
      <p:sp>
        <p:nvSpPr>
          <p:cNvPr id="15" name="Text 13"/>
          <p:cNvSpPr/>
          <p:nvPr/>
        </p:nvSpPr>
        <p:spPr>
          <a:xfrm>
            <a:off x="640080" y="5477256"/>
            <a:ext cx="1554480" cy="228600"/>
          </a:xfrm>
          <a:prstGeom prst="rect">
            <a:avLst/>
          </a:prstGeom>
          <a:noFill/>
          <a:ln/>
        </p:spPr>
        <p:txBody>
          <a:bodyPr wrap="square" lIns="0" tIns="0" rIns="0" bIns="0" rtlCol="0" anchor="ctr">
            <a:spAutoFit/>
          </a:bodyPr>
          <a:lstStyle/>
          <a:p>
            <a:pPr marL="0" indent="0">
              <a:buNone/>
            </a:pPr>
            <a:r>
              <a:rPr lang="en-US" sz="1070" b="1" kern="0" spc="100" dirty="0">
                <a:solidFill>
                  <a:srgbClr val="66DCC5"/>
                </a:solidFill>
                <a:latin typeface="Lato" pitchFamily="34" charset="0"/>
                <a:ea typeface="Lato" pitchFamily="34" charset="-122"/>
                <a:cs typeface="Lato" pitchFamily="34" charset="-120"/>
              </a:rPr>
              <a:t>RICONOSCERE</a:t>
            </a:r>
            <a:endParaRPr lang="en-US" sz="1070" dirty="0"/>
          </a:p>
        </p:txBody>
      </p:sp>
      <p:sp>
        <p:nvSpPr>
          <p:cNvPr id="16" name="Text 14"/>
          <p:cNvSpPr/>
          <p:nvPr/>
        </p:nvSpPr>
        <p:spPr>
          <a:xfrm>
            <a:off x="2377440" y="5477256"/>
            <a:ext cx="1737360" cy="228600"/>
          </a:xfrm>
          <a:prstGeom prst="rect">
            <a:avLst/>
          </a:prstGeom>
          <a:noFill/>
          <a:ln/>
        </p:spPr>
        <p:txBody>
          <a:bodyPr wrap="square" lIns="0" tIns="0" rIns="0" bIns="0" rtlCol="0" anchor="ctr">
            <a:spAutoFit/>
          </a:bodyPr>
          <a:lstStyle/>
          <a:p>
            <a:pPr marL="0" indent="0">
              <a:buNone/>
            </a:pPr>
            <a:r>
              <a:rPr lang="en-US" sz="1070" b="1" kern="0" spc="100" dirty="0">
                <a:solidFill>
                  <a:srgbClr val="66DCC5"/>
                </a:solidFill>
                <a:latin typeface="Lato" pitchFamily="34" charset="0"/>
                <a:ea typeface="Lato" pitchFamily="34" charset="-122"/>
                <a:cs typeface="Lato" pitchFamily="34" charset="-120"/>
              </a:rPr>
              <a:t>COMPRENDERE</a:t>
            </a:r>
            <a:endParaRPr lang="en-US" sz="1070" dirty="0"/>
          </a:p>
        </p:txBody>
      </p:sp>
      <p:sp>
        <p:nvSpPr>
          <p:cNvPr id="17" name="Text 15"/>
          <p:cNvSpPr/>
          <p:nvPr/>
        </p:nvSpPr>
        <p:spPr>
          <a:xfrm>
            <a:off x="4425696" y="5477256"/>
            <a:ext cx="1280160" cy="228600"/>
          </a:xfrm>
          <a:prstGeom prst="rect">
            <a:avLst/>
          </a:prstGeom>
          <a:noFill/>
          <a:ln/>
        </p:spPr>
        <p:txBody>
          <a:bodyPr wrap="square" lIns="0" tIns="0" rIns="0" bIns="0" rtlCol="0" anchor="ctr">
            <a:spAutoFit/>
          </a:bodyPr>
          <a:lstStyle/>
          <a:p>
            <a:pPr marL="0" indent="0">
              <a:buNone/>
            </a:pPr>
            <a:r>
              <a:rPr lang="en-US" sz="1070" b="1" kern="0" spc="100" dirty="0">
                <a:solidFill>
                  <a:srgbClr val="66DCC5"/>
                </a:solidFill>
                <a:latin typeface="Lato" pitchFamily="34" charset="0"/>
                <a:ea typeface="Lato" pitchFamily="34" charset="-122"/>
                <a:cs typeface="Lato" pitchFamily="34" charset="-120"/>
              </a:rPr>
              <a:t>PREVENIRE</a:t>
            </a:r>
            <a:endParaRPr lang="en-US" sz="1070" dirty="0"/>
          </a:p>
        </p:txBody>
      </p:sp>
      <p:sp>
        <p:nvSpPr>
          <p:cNvPr id="18" name="Text 16"/>
          <p:cNvSpPr/>
          <p:nvPr/>
        </p:nvSpPr>
        <p:spPr>
          <a:xfrm>
            <a:off x="640080" y="5843016"/>
            <a:ext cx="5669280" cy="384048"/>
          </a:xfrm>
          <a:prstGeom prst="rect">
            <a:avLst/>
          </a:prstGeom>
          <a:noFill/>
          <a:ln/>
        </p:spPr>
        <p:txBody>
          <a:bodyPr wrap="square" lIns="0" tIns="0" rIns="0" bIns="0" rtlCol="0" anchor="ctr">
            <a:spAutoFit/>
          </a:bodyPr>
          <a:lstStyle/>
          <a:p>
            <a:pPr marL="0" indent="0">
              <a:buNone/>
            </a:pPr>
            <a:r>
              <a:rPr lang="en-US" sz="1160" dirty="0">
                <a:solidFill>
                  <a:srgbClr val="A4C3CB"/>
                </a:solidFill>
                <a:latin typeface="Lato" pitchFamily="34" charset="0"/>
                <a:ea typeface="Lato" pitchFamily="34" charset="-122"/>
                <a:cs typeface="Lato" pitchFamily="34" charset="-120"/>
              </a:rPr>
              <a:t>Fonte metodologica: fact sheet INAIL–DIMEILA 2026.</a:t>
            </a:r>
            <a:endParaRPr lang="en-US" sz="1160" dirty="0"/>
          </a:p>
          <a:p>
            <a:pPr marL="0" indent="0">
              <a:buNone/>
            </a:pPr>
            <a:r>
              <a:rPr lang="en-US" sz="1160" dirty="0">
                <a:solidFill>
                  <a:srgbClr val="A4C3CB"/>
                </a:solidFill>
                <a:latin typeface="Lato" pitchFamily="34" charset="0"/>
                <a:ea typeface="Lato" pitchFamily="34" charset="-122"/>
                <a:cs typeface="Lato" pitchFamily="34" charset="-120"/>
              </a:rPr>
              <a:t>Approfondimenti biologici distinti e documentati.</a:t>
            </a:r>
            <a:endParaRPr lang="en-US" sz="1160" dirty="0"/>
          </a:p>
        </p:txBody>
      </p:sp>
      <p:pic>
        <p:nvPicPr>
          <p:cNvPr id="19" name="Image 0" descr="Illustrazione tecnica originale e schematica: lab"/>
          <p:cNvPicPr>
            <a:picLocks noChangeAspect="1"/>
          </p:cNvPicPr>
          <p:nvPr/>
        </p:nvPicPr>
        <p:blipFill>
          <a:blip r:embed="rId3"/>
          <a:stretch>
            <a:fillRect/>
          </a:stretch>
        </p:blipFill>
        <p:spPr>
          <a:xfrm>
            <a:off x="6172200" y="1033272"/>
            <a:ext cx="5989320" cy="5074920"/>
          </a:xfrm>
          <a:prstGeom prst="rect">
            <a:avLst/>
          </a:prstGeom>
        </p:spPr>
      </p:pic>
      <p:sp>
        <p:nvSpPr>
          <p:cNvPr id="20" name="Shape 17"/>
          <p:cNvSpPr/>
          <p:nvPr/>
        </p:nvSpPr>
        <p:spPr>
          <a:xfrm>
            <a:off x="8275320" y="512064"/>
            <a:ext cx="3227832" cy="274320"/>
          </a:xfrm>
          <a:prstGeom prst="roundRect">
            <a:avLst>
              <a:gd name="adj" fmla="val 23333"/>
            </a:avLst>
          </a:prstGeom>
          <a:solidFill>
            <a:srgbClr val="254D60"/>
          </a:solidFill>
          <a:ln w="12700">
            <a:solidFill>
              <a:srgbClr val="254D60"/>
            </a:solidFill>
            <a:prstDash val="solid"/>
          </a:ln>
        </p:spPr>
        <p:txBody>
          <a:bodyPr/>
          <a:lstStyle/>
          <a:p>
            <a:endParaRPr lang="it-IT"/>
          </a:p>
        </p:txBody>
      </p:sp>
      <p:sp>
        <p:nvSpPr>
          <p:cNvPr id="21" name="Text 18"/>
          <p:cNvSpPr/>
          <p:nvPr/>
        </p:nvSpPr>
        <p:spPr>
          <a:xfrm>
            <a:off x="8385048" y="525780"/>
            <a:ext cx="3008376" cy="246888"/>
          </a:xfrm>
          <a:prstGeom prst="rect">
            <a:avLst/>
          </a:prstGeom>
          <a:noFill/>
          <a:ln/>
        </p:spPr>
        <p:txBody>
          <a:bodyPr wrap="square" lIns="0" tIns="0" rIns="0" bIns="0" rtlCol="0" anchor="ctr">
            <a:spAutoFit/>
          </a:bodyPr>
          <a:lstStyle/>
          <a:p>
            <a:pPr marL="0" indent="0">
              <a:buNone/>
            </a:pPr>
            <a:r>
              <a:rPr lang="en-US" sz="960" b="1" kern="0" spc="60" dirty="0">
                <a:solidFill>
                  <a:srgbClr val="C5E2E2"/>
                </a:solidFill>
                <a:latin typeface="Lato" pitchFamily="34" charset="0"/>
                <a:ea typeface="Lato" pitchFamily="34" charset="-122"/>
                <a:cs typeface="Lato" pitchFamily="34" charset="-120"/>
              </a:rPr>
              <a:t>IMMAGINE TECNICA ORIGINALE</a:t>
            </a:r>
            <a:endParaRPr lang="en-US" sz="960" dirty="0"/>
          </a:p>
        </p:txBody>
      </p:sp>
      <p:sp>
        <p:nvSpPr>
          <p:cNvPr id="22" name="Shape 19"/>
          <p:cNvSpPr/>
          <p:nvPr/>
        </p:nvSpPr>
        <p:spPr>
          <a:xfrm>
            <a:off x="548640" y="6409944"/>
            <a:ext cx="11082528" cy="0"/>
          </a:xfrm>
          <a:prstGeom prst="line">
            <a:avLst/>
          </a:prstGeom>
          <a:noFill/>
          <a:ln w="8890">
            <a:solidFill>
              <a:srgbClr val="315361"/>
            </a:solidFill>
            <a:prstDash val="solid"/>
          </a:ln>
        </p:spPr>
        <p:txBody>
          <a:bodyPr/>
          <a:lstStyle/>
          <a:p>
            <a:endParaRPr lang="it-IT"/>
          </a:p>
        </p:txBody>
      </p:sp>
      <p:sp>
        <p:nvSpPr>
          <p:cNvPr id="23" name="Text 2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95B2BC"/>
                </a:solidFill>
                <a:latin typeface="Lato" pitchFamily="34" charset="0"/>
                <a:ea typeface="Lato" pitchFamily="34" charset="-122"/>
                <a:cs typeface="Lato" pitchFamily="34" charset="-120"/>
              </a:rPr>
              <a:t>REPROTOSSICI  2026</a:t>
            </a:r>
            <a:endParaRPr lang="en-US" sz="830" dirty="0"/>
          </a:p>
        </p:txBody>
      </p:sp>
      <p:sp>
        <p:nvSpPr>
          <p:cNvPr id="24" name="Text 2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95B2BC"/>
                </a:solidFill>
                <a:latin typeface="Lato" pitchFamily="34" charset="0"/>
                <a:ea typeface="Lato" pitchFamily="34" charset="-122"/>
                <a:cs typeface="Lato" pitchFamily="34" charset="-120"/>
              </a:rPr>
              <a:t>Elaborazione didattica indipendente • fonti nelle note</a:t>
            </a:r>
            <a:endParaRPr lang="en-US" sz="800" dirty="0"/>
          </a:p>
        </p:txBody>
      </p:sp>
      <p:sp>
        <p:nvSpPr>
          <p:cNvPr id="25" name="Text 2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95B2BC"/>
                </a:solidFill>
                <a:latin typeface="Lato" pitchFamily="34" charset="0"/>
                <a:ea typeface="Lato" pitchFamily="34" charset="-122"/>
                <a:cs typeface="Lato" pitchFamily="34" charset="-120"/>
              </a:rPr>
              <a:t>01 / 10</a:t>
            </a:r>
            <a:endParaRPr lang="en-US" sz="870" dirty="0"/>
          </a:p>
        </p:txBody>
      </p:sp>
      <p:sp>
        <p:nvSpPr>
          <p:cNvPr id="26" name="Shape 23"/>
          <p:cNvSpPr/>
          <p:nvPr/>
        </p:nvSpPr>
        <p:spPr>
          <a:xfrm>
            <a:off x="548640"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7" name="Shape 24"/>
          <p:cNvSpPr/>
          <p:nvPr/>
        </p:nvSpPr>
        <p:spPr>
          <a:xfrm>
            <a:off x="772668"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8" name="Shape 25"/>
          <p:cNvSpPr/>
          <p:nvPr/>
        </p:nvSpPr>
        <p:spPr>
          <a:xfrm>
            <a:off x="996696"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9" name="Shape 26"/>
          <p:cNvSpPr/>
          <p:nvPr/>
        </p:nvSpPr>
        <p:spPr>
          <a:xfrm>
            <a:off x="1220724"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0" name="Shape 27"/>
          <p:cNvSpPr/>
          <p:nvPr/>
        </p:nvSpPr>
        <p:spPr>
          <a:xfrm>
            <a:off x="1444752"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1" name="Shape 28"/>
          <p:cNvSpPr/>
          <p:nvPr/>
        </p:nvSpPr>
        <p:spPr>
          <a:xfrm>
            <a:off x="1668780"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2" name="Shape 29"/>
          <p:cNvSpPr/>
          <p:nvPr/>
        </p:nvSpPr>
        <p:spPr>
          <a:xfrm>
            <a:off x="1892808"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3" name="Shape 30"/>
          <p:cNvSpPr/>
          <p:nvPr/>
        </p:nvSpPr>
        <p:spPr>
          <a:xfrm>
            <a:off x="2116836"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4" name="Shape 31"/>
          <p:cNvSpPr/>
          <p:nvPr/>
        </p:nvSpPr>
        <p:spPr>
          <a:xfrm>
            <a:off x="2340864"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5" name="Shape 32"/>
          <p:cNvSpPr/>
          <p:nvPr/>
        </p:nvSpPr>
        <p:spPr>
          <a:xfrm>
            <a:off x="2564892"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36"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INAIL / DEFINIZIONI</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Reprotossicità: fertilità e sviluppo</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Due ambiti di effetto da riconoscere, senza confonderli.</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INAIL 2026, p. 1 [I1]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02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5" name="Shape 23"/>
          <p:cNvSpPr/>
          <p:nvPr/>
        </p:nvSpPr>
        <p:spPr>
          <a:xfrm>
            <a:off x="548640" y="2103120"/>
            <a:ext cx="2788920" cy="3483864"/>
          </a:xfrm>
          <a:prstGeom prst="roundRect">
            <a:avLst>
              <a:gd name="adj" fmla="val 2623"/>
            </a:avLst>
          </a:prstGeom>
          <a:solidFill>
            <a:srgbClr val="133348"/>
          </a:solidFill>
          <a:ln w="12700">
            <a:solidFill>
              <a:srgbClr val="133348"/>
            </a:solidFill>
            <a:prstDash val="solid"/>
          </a:ln>
        </p:spPr>
        <p:txBody>
          <a:bodyPr/>
          <a:lstStyle/>
          <a:p>
            <a:endParaRPr lang="it-IT"/>
          </a:p>
        </p:txBody>
      </p:sp>
      <p:sp>
        <p:nvSpPr>
          <p:cNvPr id="26" name="Text 24"/>
          <p:cNvSpPr/>
          <p:nvPr/>
        </p:nvSpPr>
        <p:spPr>
          <a:xfrm>
            <a:off x="822960" y="2404872"/>
            <a:ext cx="2286000" cy="777240"/>
          </a:xfrm>
          <a:prstGeom prst="rect">
            <a:avLst/>
          </a:prstGeom>
          <a:noFill/>
          <a:ln/>
        </p:spPr>
        <p:txBody>
          <a:bodyPr wrap="square" lIns="0" tIns="0" rIns="0" bIns="0" rtlCol="0" anchor="ctr">
            <a:spAutoFit/>
          </a:bodyPr>
          <a:lstStyle/>
          <a:p>
            <a:pPr marL="0" indent="0">
              <a:buNone/>
            </a:pPr>
            <a:r>
              <a:rPr lang="en-US" sz="2400" b="1" dirty="0">
                <a:solidFill>
                  <a:srgbClr val="FFFFFF"/>
                </a:solidFill>
                <a:latin typeface="Lato" pitchFamily="34" charset="0"/>
                <a:ea typeface="Lato" pitchFamily="34" charset="-122"/>
                <a:cs typeface="Lato" pitchFamily="34" charset="-120"/>
              </a:rPr>
              <a:t>SOSTANZA</a:t>
            </a:r>
            <a:endParaRPr lang="en-US" sz="2400" dirty="0"/>
          </a:p>
          <a:p>
            <a:pPr marL="0" indent="0">
              <a:buNone/>
            </a:pPr>
            <a:r>
              <a:rPr lang="en-US" sz="2400" b="1" dirty="0">
                <a:solidFill>
                  <a:srgbClr val="FFFFFF"/>
                </a:solidFill>
                <a:latin typeface="Lato" pitchFamily="34" charset="0"/>
                <a:ea typeface="Lato" pitchFamily="34" charset="-122"/>
                <a:cs typeface="Lato" pitchFamily="34" charset="-120"/>
              </a:rPr>
              <a:t>O MISCELA</a:t>
            </a:r>
            <a:endParaRPr lang="en-US" sz="2400" dirty="0"/>
          </a:p>
        </p:txBody>
      </p:sp>
      <p:sp>
        <p:nvSpPr>
          <p:cNvPr id="27" name="Shape 25"/>
          <p:cNvSpPr/>
          <p:nvPr/>
        </p:nvSpPr>
        <p:spPr>
          <a:xfrm>
            <a:off x="1188720" y="4027932"/>
            <a:ext cx="576072" cy="0"/>
          </a:xfrm>
          <a:prstGeom prst="line">
            <a:avLst/>
          </a:prstGeom>
          <a:noFill/>
          <a:ln w="57150">
            <a:solidFill>
              <a:srgbClr val="66DCC5"/>
            </a:solidFill>
            <a:prstDash val="solid"/>
          </a:ln>
        </p:spPr>
        <p:txBody>
          <a:bodyPr/>
          <a:lstStyle/>
          <a:p>
            <a:endParaRPr lang="it-IT"/>
          </a:p>
        </p:txBody>
      </p:sp>
      <p:sp>
        <p:nvSpPr>
          <p:cNvPr id="28" name="Shape 26"/>
          <p:cNvSpPr/>
          <p:nvPr/>
        </p:nvSpPr>
        <p:spPr>
          <a:xfrm>
            <a:off x="1764792" y="3657600"/>
            <a:ext cx="603504" cy="425196"/>
          </a:xfrm>
          <a:prstGeom prst="line">
            <a:avLst/>
          </a:prstGeom>
          <a:noFill/>
          <a:ln w="57150">
            <a:solidFill>
              <a:srgbClr val="66DCC5"/>
            </a:solidFill>
            <a:prstDash val="solid"/>
          </a:ln>
        </p:spPr>
        <p:txBody>
          <a:bodyPr/>
          <a:lstStyle/>
          <a:p>
            <a:endParaRPr lang="it-IT"/>
          </a:p>
        </p:txBody>
      </p:sp>
      <p:sp>
        <p:nvSpPr>
          <p:cNvPr id="29" name="Shape 27"/>
          <p:cNvSpPr/>
          <p:nvPr/>
        </p:nvSpPr>
        <p:spPr>
          <a:xfrm>
            <a:off x="1051560" y="3890772"/>
            <a:ext cx="274320" cy="274320"/>
          </a:xfrm>
          <a:prstGeom prst="ellipse">
            <a:avLst/>
          </a:prstGeom>
          <a:solidFill>
            <a:srgbClr val="66DCC5"/>
          </a:solidFill>
          <a:ln w="12700">
            <a:solidFill>
              <a:srgbClr val="66DCC5"/>
            </a:solidFill>
            <a:prstDash val="solid"/>
          </a:ln>
        </p:spPr>
        <p:txBody>
          <a:bodyPr/>
          <a:lstStyle/>
          <a:p>
            <a:endParaRPr lang="it-IT"/>
          </a:p>
        </p:txBody>
      </p:sp>
      <p:sp>
        <p:nvSpPr>
          <p:cNvPr id="30" name="Shape 28"/>
          <p:cNvSpPr/>
          <p:nvPr/>
        </p:nvSpPr>
        <p:spPr>
          <a:xfrm>
            <a:off x="1600200" y="3493008"/>
            <a:ext cx="356616" cy="356616"/>
          </a:xfrm>
          <a:prstGeom prst="ellipse">
            <a:avLst/>
          </a:prstGeom>
          <a:solidFill>
            <a:srgbClr val="66DCC5"/>
          </a:solidFill>
          <a:ln w="12700">
            <a:solidFill>
              <a:srgbClr val="66DCC5"/>
            </a:solidFill>
            <a:prstDash val="solid"/>
          </a:ln>
        </p:spPr>
        <p:txBody>
          <a:bodyPr/>
          <a:lstStyle/>
          <a:p>
            <a:endParaRPr lang="it-IT"/>
          </a:p>
        </p:txBody>
      </p:sp>
      <p:sp>
        <p:nvSpPr>
          <p:cNvPr id="31" name="Shape 29"/>
          <p:cNvSpPr/>
          <p:nvPr/>
        </p:nvSpPr>
        <p:spPr>
          <a:xfrm>
            <a:off x="2231136" y="3945636"/>
            <a:ext cx="274320" cy="274320"/>
          </a:xfrm>
          <a:prstGeom prst="ellipse">
            <a:avLst/>
          </a:prstGeom>
          <a:solidFill>
            <a:srgbClr val="66DCC5"/>
          </a:solidFill>
          <a:ln w="12700">
            <a:solidFill>
              <a:srgbClr val="66DCC5"/>
            </a:solidFill>
            <a:prstDash val="solid"/>
          </a:ln>
        </p:spPr>
        <p:txBody>
          <a:bodyPr/>
          <a:lstStyle/>
          <a:p>
            <a:endParaRPr lang="it-IT"/>
          </a:p>
        </p:txBody>
      </p:sp>
      <p:sp>
        <p:nvSpPr>
          <p:cNvPr id="32" name="Text 30"/>
          <p:cNvSpPr/>
          <p:nvPr/>
        </p:nvSpPr>
        <p:spPr>
          <a:xfrm>
            <a:off x="841248" y="4462272"/>
            <a:ext cx="2221992" cy="347472"/>
          </a:xfrm>
          <a:prstGeom prst="rect">
            <a:avLst/>
          </a:prstGeom>
          <a:noFill/>
          <a:ln/>
        </p:spPr>
        <p:txBody>
          <a:bodyPr wrap="square" lIns="0" tIns="0" rIns="0" bIns="0" rtlCol="0" anchor="ctr">
            <a:spAutoFit/>
          </a:bodyPr>
          <a:lstStyle/>
          <a:p>
            <a:pPr marL="0" indent="0">
              <a:buNone/>
            </a:pPr>
            <a:r>
              <a:rPr lang="en-US" sz="1740" b="1" dirty="0">
                <a:solidFill>
                  <a:srgbClr val="FFFFFF"/>
                </a:solidFill>
                <a:latin typeface="Lato" pitchFamily="34" charset="0"/>
                <a:ea typeface="Lato" pitchFamily="34" charset="-122"/>
                <a:cs typeface="Lato" pitchFamily="34" charset="-120"/>
              </a:rPr>
              <a:t>Categoria 1A o 1B</a:t>
            </a:r>
            <a:endParaRPr lang="en-US" sz="1740" dirty="0"/>
          </a:p>
        </p:txBody>
      </p:sp>
      <p:sp>
        <p:nvSpPr>
          <p:cNvPr id="33" name="Text 31"/>
          <p:cNvSpPr/>
          <p:nvPr/>
        </p:nvSpPr>
        <p:spPr>
          <a:xfrm>
            <a:off x="841248" y="4901184"/>
            <a:ext cx="2221992" cy="448056"/>
          </a:xfrm>
          <a:prstGeom prst="rect">
            <a:avLst/>
          </a:prstGeom>
          <a:noFill/>
          <a:ln/>
        </p:spPr>
        <p:txBody>
          <a:bodyPr wrap="square" lIns="0" tIns="0" rIns="0" bIns="0" rtlCol="0" anchor="ctr">
            <a:spAutoFit/>
          </a:bodyPr>
          <a:lstStyle/>
          <a:p>
            <a:pPr marL="0" indent="0">
              <a:buNone/>
            </a:pPr>
            <a:r>
              <a:rPr lang="en-US" sz="1420" dirty="0">
                <a:solidFill>
                  <a:srgbClr val="B8D1D6"/>
                </a:solidFill>
                <a:latin typeface="Lato" pitchFamily="34" charset="0"/>
                <a:ea typeface="Lato" pitchFamily="34" charset="-122"/>
                <a:cs typeface="Lato" pitchFamily="34" charset="-120"/>
              </a:rPr>
              <a:t>Campo richiamato</a:t>
            </a:r>
            <a:endParaRPr lang="en-US" sz="1420" dirty="0"/>
          </a:p>
          <a:p>
            <a:pPr marL="0" indent="0">
              <a:buNone/>
            </a:pPr>
            <a:r>
              <a:rPr lang="en-US" sz="1420" dirty="0">
                <a:solidFill>
                  <a:srgbClr val="B8D1D6"/>
                </a:solidFill>
                <a:latin typeface="Lato" pitchFamily="34" charset="0"/>
                <a:ea typeface="Lato" pitchFamily="34" charset="-122"/>
                <a:cs typeface="Lato" pitchFamily="34" charset="-120"/>
              </a:rPr>
              <a:t>dall’art. 234</a:t>
            </a:r>
            <a:endParaRPr lang="en-US" sz="1420" dirty="0"/>
          </a:p>
        </p:txBody>
      </p:sp>
      <p:sp>
        <p:nvSpPr>
          <p:cNvPr id="34" name="Shape 32"/>
          <p:cNvSpPr/>
          <p:nvPr/>
        </p:nvSpPr>
        <p:spPr>
          <a:xfrm>
            <a:off x="3337560" y="3822192"/>
            <a:ext cx="347472" cy="0"/>
          </a:xfrm>
          <a:prstGeom prst="line">
            <a:avLst/>
          </a:prstGeom>
          <a:noFill/>
          <a:ln w="25400">
            <a:solidFill>
              <a:srgbClr val="008E89"/>
            </a:solidFill>
            <a:prstDash val="solid"/>
          </a:ln>
        </p:spPr>
        <p:txBody>
          <a:bodyPr/>
          <a:lstStyle/>
          <a:p>
            <a:endParaRPr lang="it-IT"/>
          </a:p>
        </p:txBody>
      </p:sp>
      <p:sp>
        <p:nvSpPr>
          <p:cNvPr id="35" name="Shape 33"/>
          <p:cNvSpPr/>
          <p:nvPr/>
        </p:nvSpPr>
        <p:spPr>
          <a:xfrm>
            <a:off x="3685032" y="2889504"/>
            <a:ext cx="0" cy="1783080"/>
          </a:xfrm>
          <a:prstGeom prst="line">
            <a:avLst/>
          </a:prstGeom>
          <a:noFill/>
          <a:ln w="25400">
            <a:solidFill>
              <a:srgbClr val="008E89"/>
            </a:solidFill>
            <a:prstDash val="solid"/>
          </a:ln>
        </p:spPr>
        <p:txBody>
          <a:bodyPr/>
          <a:lstStyle/>
          <a:p>
            <a:endParaRPr lang="it-IT"/>
          </a:p>
        </p:txBody>
      </p:sp>
      <p:sp>
        <p:nvSpPr>
          <p:cNvPr id="36" name="Shape 34"/>
          <p:cNvSpPr/>
          <p:nvPr/>
        </p:nvSpPr>
        <p:spPr>
          <a:xfrm>
            <a:off x="3685032" y="2889504"/>
            <a:ext cx="475488" cy="0"/>
          </a:xfrm>
          <a:prstGeom prst="line">
            <a:avLst/>
          </a:prstGeom>
          <a:noFill/>
          <a:ln w="25400">
            <a:solidFill>
              <a:srgbClr val="008E89"/>
            </a:solidFill>
            <a:prstDash val="solid"/>
            <a:tailEnd type="triangle"/>
          </a:ln>
        </p:spPr>
        <p:txBody>
          <a:bodyPr/>
          <a:lstStyle/>
          <a:p>
            <a:endParaRPr lang="it-IT"/>
          </a:p>
        </p:txBody>
      </p:sp>
      <p:sp>
        <p:nvSpPr>
          <p:cNvPr id="37" name="Shape 35"/>
          <p:cNvSpPr/>
          <p:nvPr/>
        </p:nvSpPr>
        <p:spPr>
          <a:xfrm>
            <a:off x="3685032" y="4672584"/>
            <a:ext cx="475488" cy="0"/>
          </a:xfrm>
          <a:prstGeom prst="line">
            <a:avLst/>
          </a:prstGeom>
          <a:noFill/>
          <a:ln w="25400">
            <a:solidFill>
              <a:srgbClr val="008E89"/>
            </a:solidFill>
            <a:prstDash val="solid"/>
            <a:tailEnd type="triangle"/>
          </a:ln>
        </p:spPr>
        <p:txBody>
          <a:bodyPr/>
          <a:lstStyle/>
          <a:p>
            <a:endParaRPr lang="it-IT"/>
          </a:p>
        </p:txBody>
      </p:sp>
      <p:sp>
        <p:nvSpPr>
          <p:cNvPr id="38" name="Shape 36"/>
          <p:cNvSpPr/>
          <p:nvPr/>
        </p:nvSpPr>
        <p:spPr>
          <a:xfrm>
            <a:off x="4297680" y="2112264"/>
            <a:ext cx="7287768" cy="1591056"/>
          </a:xfrm>
          <a:prstGeom prst="roundRect">
            <a:avLst>
              <a:gd name="adj" fmla="val 4598"/>
            </a:avLst>
          </a:prstGeom>
          <a:solidFill>
            <a:srgbClr val="FFFFFF"/>
          </a:solidFill>
          <a:ln w="12700">
            <a:solidFill>
              <a:srgbClr val="D6E2E1"/>
            </a:solidFill>
            <a:prstDash val="solid"/>
          </a:ln>
        </p:spPr>
        <p:txBody>
          <a:bodyPr/>
          <a:lstStyle/>
          <a:p>
            <a:endParaRPr lang="it-IT"/>
          </a:p>
        </p:txBody>
      </p:sp>
      <p:sp>
        <p:nvSpPr>
          <p:cNvPr id="39" name="Shape 37"/>
          <p:cNvSpPr/>
          <p:nvPr/>
        </p:nvSpPr>
        <p:spPr>
          <a:xfrm>
            <a:off x="4535424" y="2423160"/>
            <a:ext cx="896112" cy="896112"/>
          </a:xfrm>
          <a:prstGeom prst="ellipse">
            <a:avLst/>
          </a:prstGeom>
          <a:solidFill>
            <a:srgbClr val="E0F2EC"/>
          </a:solidFill>
          <a:ln w="12700">
            <a:solidFill>
              <a:srgbClr val="E0F2EC"/>
            </a:solidFill>
            <a:prstDash val="solid"/>
          </a:ln>
        </p:spPr>
        <p:txBody>
          <a:bodyPr/>
          <a:lstStyle/>
          <a:p>
            <a:endParaRPr lang="it-IT"/>
          </a:p>
        </p:txBody>
      </p:sp>
      <p:sp>
        <p:nvSpPr>
          <p:cNvPr id="40" name="Text 38"/>
          <p:cNvSpPr/>
          <p:nvPr/>
        </p:nvSpPr>
        <p:spPr>
          <a:xfrm>
            <a:off x="4535424" y="2423160"/>
            <a:ext cx="896112" cy="896112"/>
          </a:xfrm>
          <a:prstGeom prst="rect">
            <a:avLst/>
          </a:prstGeom>
          <a:noFill/>
          <a:ln/>
        </p:spPr>
        <p:txBody>
          <a:bodyPr wrap="square" lIns="0" tIns="0" rIns="0" bIns="0" rtlCol="0" anchor="ctr">
            <a:spAutoFit/>
          </a:bodyPr>
          <a:lstStyle/>
          <a:p>
            <a:pPr marL="0" indent="0" algn="ctr">
              <a:buNone/>
            </a:pPr>
            <a:r>
              <a:rPr lang="en-US" sz="3500" b="1" dirty="0">
                <a:solidFill>
                  <a:srgbClr val="008E89"/>
                </a:solidFill>
                <a:latin typeface="Lato" pitchFamily="34" charset="0"/>
                <a:ea typeface="Lato" pitchFamily="34" charset="-122"/>
                <a:cs typeface="Lato" pitchFamily="34" charset="-120"/>
              </a:rPr>
              <a:t>F</a:t>
            </a:r>
            <a:endParaRPr lang="en-US" sz="3500" dirty="0"/>
          </a:p>
        </p:txBody>
      </p:sp>
      <p:sp>
        <p:nvSpPr>
          <p:cNvPr id="41" name="Text 39"/>
          <p:cNvSpPr/>
          <p:nvPr/>
        </p:nvSpPr>
        <p:spPr>
          <a:xfrm>
            <a:off x="5669280" y="2395728"/>
            <a:ext cx="5394960" cy="329184"/>
          </a:xfrm>
          <a:prstGeom prst="rect">
            <a:avLst/>
          </a:prstGeom>
          <a:noFill/>
          <a:ln/>
        </p:spPr>
        <p:txBody>
          <a:bodyPr wrap="square" lIns="0" tIns="0" rIns="0" bIns="0" rtlCol="0" anchor="ctr">
            <a:spAutoFit/>
          </a:bodyPr>
          <a:lstStyle/>
          <a:p>
            <a:pPr marL="0" indent="0">
              <a:buNone/>
            </a:pPr>
            <a:r>
              <a:rPr lang="en-US" sz="2100" b="1" dirty="0">
                <a:solidFill>
                  <a:srgbClr val="133348"/>
                </a:solidFill>
                <a:latin typeface="Lato" pitchFamily="34" charset="0"/>
                <a:ea typeface="Lato" pitchFamily="34" charset="-122"/>
                <a:cs typeface="Lato" pitchFamily="34" charset="-120"/>
              </a:rPr>
              <a:t>FERTILITÀ</a:t>
            </a:r>
            <a:endParaRPr lang="en-US" sz="2100" dirty="0"/>
          </a:p>
        </p:txBody>
      </p:sp>
      <p:sp>
        <p:nvSpPr>
          <p:cNvPr id="42" name="Text 40"/>
          <p:cNvSpPr/>
          <p:nvPr/>
        </p:nvSpPr>
        <p:spPr>
          <a:xfrm>
            <a:off x="5669280" y="2834640"/>
            <a:ext cx="5404104" cy="521208"/>
          </a:xfrm>
          <a:prstGeom prst="rect">
            <a:avLst/>
          </a:prstGeom>
          <a:noFill/>
          <a:ln/>
        </p:spPr>
        <p:txBody>
          <a:bodyPr wrap="square" lIns="0" tIns="0" rIns="0" bIns="0" rtlCol="0" anchor="ctr">
            <a:spAutoFit/>
          </a:bodyPr>
          <a:lstStyle/>
          <a:p>
            <a:pPr marL="0" indent="0">
              <a:buNone/>
            </a:pPr>
            <a:r>
              <a:rPr lang="en-US" sz="1750" dirty="0">
                <a:solidFill>
                  <a:srgbClr val="607780"/>
                </a:solidFill>
                <a:latin typeface="Lato" pitchFamily="34" charset="0"/>
                <a:ea typeface="Lato" pitchFamily="34" charset="-122"/>
                <a:cs typeface="Lato" pitchFamily="34" charset="-120"/>
              </a:rPr>
              <a:t>Funzione riproduttiva maschile e femminile.</a:t>
            </a:r>
            <a:endParaRPr lang="en-US" sz="1750" dirty="0"/>
          </a:p>
        </p:txBody>
      </p:sp>
      <p:sp>
        <p:nvSpPr>
          <p:cNvPr id="43" name="Shape 41"/>
          <p:cNvSpPr/>
          <p:nvPr/>
        </p:nvSpPr>
        <p:spPr>
          <a:xfrm>
            <a:off x="4297680" y="3922776"/>
            <a:ext cx="7287768" cy="1664208"/>
          </a:xfrm>
          <a:prstGeom prst="roundRect">
            <a:avLst>
              <a:gd name="adj" fmla="val 4396"/>
            </a:avLst>
          </a:prstGeom>
          <a:solidFill>
            <a:srgbClr val="FFFFFF"/>
          </a:solidFill>
          <a:ln w="12700">
            <a:solidFill>
              <a:srgbClr val="D6E2E1"/>
            </a:solidFill>
            <a:prstDash val="solid"/>
          </a:ln>
        </p:spPr>
        <p:txBody>
          <a:bodyPr/>
          <a:lstStyle/>
          <a:p>
            <a:endParaRPr lang="it-IT"/>
          </a:p>
        </p:txBody>
      </p:sp>
      <p:sp>
        <p:nvSpPr>
          <p:cNvPr id="44" name="Shape 42"/>
          <p:cNvSpPr/>
          <p:nvPr/>
        </p:nvSpPr>
        <p:spPr>
          <a:xfrm>
            <a:off x="4535424" y="4288536"/>
            <a:ext cx="896112" cy="896112"/>
          </a:xfrm>
          <a:prstGeom prst="ellipse">
            <a:avLst/>
          </a:prstGeom>
          <a:solidFill>
            <a:srgbClr val="E7EDF4"/>
          </a:solidFill>
          <a:ln w="12700">
            <a:solidFill>
              <a:srgbClr val="E7EDF4"/>
            </a:solidFill>
            <a:prstDash val="solid"/>
          </a:ln>
        </p:spPr>
        <p:txBody>
          <a:bodyPr/>
          <a:lstStyle/>
          <a:p>
            <a:endParaRPr lang="it-IT"/>
          </a:p>
        </p:txBody>
      </p:sp>
      <p:sp>
        <p:nvSpPr>
          <p:cNvPr id="45" name="Text 43"/>
          <p:cNvSpPr/>
          <p:nvPr/>
        </p:nvSpPr>
        <p:spPr>
          <a:xfrm>
            <a:off x="4535424" y="4288536"/>
            <a:ext cx="896112" cy="896112"/>
          </a:xfrm>
          <a:prstGeom prst="rect">
            <a:avLst/>
          </a:prstGeom>
          <a:noFill/>
          <a:ln/>
        </p:spPr>
        <p:txBody>
          <a:bodyPr wrap="square" lIns="0" tIns="0" rIns="0" bIns="0" rtlCol="0" anchor="ctr">
            <a:spAutoFit/>
          </a:bodyPr>
          <a:lstStyle/>
          <a:p>
            <a:pPr marL="0" indent="0" algn="ctr">
              <a:buNone/>
            </a:pPr>
            <a:r>
              <a:rPr lang="en-US" sz="3500" b="1" dirty="0">
                <a:solidFill>
                  <a:srgbClr val="517C9A"/>
                </a:solidFill>
                <a:latin typeface="Lato" pitchFamily="34" charset="0"/>
                <a:ea typeface="Lato" pitchFamily="34" charset="-122"/>
                <a:cs typeface="Lato" pitchFamily="34" charset="-120"/>
              </a:rPr>
              <a:t>D</a:t>
            </a:r>
            <a:endParaRPr lang="en-US" sz="3500" dirty="0"/>
          </a:p>
        </p:txBody>
      </p:sp>
      <p:sp>
        <p:nvSpPr>
          <p:cNvPr id="46" name="Text 44"/>
          <p:cNvSpPr/>
          <p:nvPr/>
        </p:nvSpPr>
        <p:spPr>
          <a:xfrm>
            <a:off x="5669280" y="4215384"/>
            <a:ext cx="5404104" cy="329184"/>
          </a:xfrm>
          <a:prstGeom prst="rect">
            <a:avLst/>
          </a:prstGeom>
          <a:noFill/>
          <a:ln/>
        </p:spPr>
        <p:txBody>
          <a:bodyPr wrap="square" lIns="0" tIns="0" rIns="0" bIns="0" rtlCol="0" anchor="ctr">
            <a:spAutoFit/>
          </a:bodyPr>
          <a:lstStyle/>
          <a:p>
            <a:pPr marL="0" indent="0">
              <a:buNone/>
            </a:pPr>
            <a:r>
              <a:rPr lang="en-US" sz="2100" b="1" dirty="0">
                <a:solidFill>
                  <a:srgbClr val="133348"/>
                </a:solidFill>
                <a:latin typeface="Lato" pitchFamily="34" charset="0"/>
                <a:ea typeface="Lato" pitchFamily="34" charset="-122"/>
                <a:cs typeface="Lato" pitchFamily="34" charset="-120"/>
              </a:rPr>
              <a:t>SVILUPPO</a:t>
            </a:r>
            <a:endParaRPr lang="en-US" sz="2100" dirty="0"/>
          </a:p>
        </p:txBody>
      </p:sp>
      <p:sp>
        <p:nvSpPr>
          <p:cNvPr id="47" name="Text 45"/>
          <p:cNvSpPr/>
          <p:nvPr/>
        </p:nvSpPr>
        <p:spPr>
          <a:xfrm>
            <a:off x="5669280" y="4663440"/>
            <a:ext cx="5404104" cy="521208"/>
          </a:xfrm>
          <a:prstGeom prst="rect">
            <a:avLst/>
          </a:prstGeom>
          <a:noFill/>
          <a:ln/>
        </p:spPr>
        <p:txBody>
          <a:bodyPr wrap="square" lIns="0" tIns="0" rIns="0" bIns="0" rtlCol="0" anchor="ctr">
            <a:spAutoFit/>
          </a:bodyPr>
          <a:lstStyle/>
          <a:p>
            <a:pPr marL="0" indent="0">
              <a:buNone/>
            </a:pPr>
            <a:r>
              <a:rPr lang="en-US" sz="1750" dirty="0">
                <a:solidFill>
                  <a:srgbClr val="607780"/>
                </a:solidFill>
                <a:latin typeface="Lato" pitchFamily="34" charset="0"/>
                <a:ea typeface="Lato" pitchFamily="34" charset="-122"/>
                <a:cs typeface="Lato" pitchFamily="34" charset="-120"/>
              </a:rPr>
              <a:t>Effetti sullo sviluppo embrionale e fetale.</a:t>
            </a:r>
            <a:endParaRPr lang="en-US" sz="1750" dirty="0"/>
          </a:p>
        </p:txBody>
      </p:sp>
      <p:sp>
        <p:nvSpPr>
          <p:cNvPr id="48" name="Shape 46"/>
          <p:cNvSpPr/>
          <p:nvPr/>
        </p:nvSpPr>
        <p:spPr>
          <a:xfrm>
            <a:off x="548640" y="5797296"/>
            <a:ext cx="11036808" cy="393192"/>
          </a:xfrm>
          <a:prstGeom prst="roundRect">
            <a:avLst>
              <a:gd name="adj" fmla="val 11628"/>
            </a:avLst>
          </a:prstGeom>
          <a:solidFill>
            <a:srgbClr val="E0F2EC"/>
          </a:solidFill>
          <a:ln w="12700">
            <a:solidFill>
              <a:srgbClr val="E0F2EC"/>
            </a:solidFill>
            <a:prstDash val="solid"/>
          </a:ln>
        </p:spPr>
        <p:txBody>
          <a:bodyPr/>
          <a:lstStyle/>
          <a:p>
            <a:endParaRPr lang="it-IT"/>
          </a:p>
        </p:txBody>
      </p:sp>
      <p:sp>
        <p:nvSpPr>
          <p:cNvPr id="49" name="Text 47"/>
          <p:cNvSpPr/>
          <p:nvPr/>
        </p:nvSpPr>
        <p:spPr>
          <a:xfrm>
            <a:off x="731520" y="5833872"/>
            <a:ext cx="10661904" cy="283464"/>
          </a:xfrm>
          <a:prstGeom prst="rect">
            <a:avLst/>
          </a:prstGeom>
          <a:noFill/>
          <a:ln/>
        </p:spPr>
        <p:txBody>
          <a:bodyPr wrap="square" lIns="0" tIns="0" rIns="0" bIns="0" rtlCol="0" anchor="ctr">
            <a:spAutoFit/>
          </a:bodyPr>
          <a:lstStyle/>
          <a:p>
            <a:pPr marL="0" indent="0">
              <a:buNone/>
            </a:pPr>
            <a:r>
              <a:rPr lang="en-US" sz="1400" b="1" dirty="0">
                <a:solidFill>
                  <a:srgbClr val="008E89"/>
                </a:solidFill>
                <a:latin typeface="Lato" pitchFamily="34" charset="0"/>
                <a:ea typeface="Lato" pitchFamily="34" charset="-122"/>
                <a:cs typeface="Lato" pitchFamily="34" charset="-120"/>
              </a:rPr>
              <a:t>H360 e specificazioni: leggere la classificazione completa, non soltanto il pittogramma.</a:t>
            </a:r>
            <a:endParaRPr lang="en-US" sz="1400" dirty="0"/>
          </a:p>
        </p:txBody>
      </p:sp>
      <p:sp>
        <p:nvSpPr>
          <p:cNvPr id="5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APPROFONDIMENTO SCIENTIFICO</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La tutela riguarda uomini e donne</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La salute riproduttiva non coincide con la sola gravidanza.</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NIOSH [N1, N2, N3] • integrazione al fact sheet</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03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5" name="Shape 23"/>
          <p:cNvSpPr/>
          <p:nvPr/>
        </p:nvSpPr>
        <p:spPr>
          <a:xfrm>
            <a:off x="548640" y="2121408"/>
            <a:ext cx="3511296" cy="3401568"/>
          </a:xfrm>
          <a:prstGeom prst="roundRect">
            <a:avLst>
              <a:gd name="adj" fmla="val 2151"/>
            </a:avLst>
          </a:prstGeom>
          <a:solidFill>
            <a:srgbClr val="E0F2EC"/>
          </a:solidFill>
          <a:ln w="12700">
            <a:solidFill>
              <a:srgbClr val="D6E2E1"/>
            </a:solidFill>
            <a:prstDash val="solid"/>
          </a:ln>
        </p:spPr>
        <p:txBody>
          <a:bodyPr/>
          <a:lstStyle/>
          <a:p>
            <a:endParaRPr lang="it-IT"/>
          </a:p>
        </p:txBody>
      </p:sp>
      <p:sp>
        <p:nvSpPr>
          <p:cNvPr id="26" name="Text 24"/>
          <p:cNvSpPr/>
          <p:nvPr/>
        </p:nvSpPr>
        <p:spPr>
          <a:xfrm>
            <a:off x="749808" y="2331720"/>
            <a:ext cx="502920" cy="384048"/>
          </a:xfrm>
          <a:prstGeom prst="rect">
            <a:avLst/>
          </a:prstGeom>
          <a:noFill/>
          <a:ln/>
        </p:spPr>
        <p:txBody>
          <a:bodyPr wrap="square" lIns="0" tIns="0" rIns="0" bIns="0" rtlCol="0" anchor="ctr">
            <a:spAutoFit/>
          </a:bodyPr>
          <a:lstStyle/>
          <a:p>
            <a:pPr marL="0" indent="0">
              <a:buNone/>
            </a:pPr>
            <a:r>
              <a:rPr lang="en-US" sz="2300" b="1" dirty="0">
                <a:solidFill>
                  <a:srgbClr val="008E89"/>
                </a:solidFill>
                <a:latin typeface="Lato" pitchFamily="34" charset="0"/>
                <a:ea typeface="Lato" pitchFamily="34" charset="-122"/>
                <a:cs typeface="Lato" pitchFamily="34" charset="-120"/>
              </a:rPr>
              <a:t>01</a:t>
            </a:r>
            <a:endParaRPr lang="en-US" sz="2300" dirty="0"/>
          </a:p>
        </p:txBody>
      </p:sp>
      <p:sp>
        <p:nvSpPr>
          <p:cNvPr id="27" name="Shape 25"/>
          <p:cNvSpPr/>
          <p:nvPr/>
        </p:nvSpPr>
        <p:spPr>
          <a:xfrm>
            <a:off x="4315968" y="2121408"/>
            <a:ext cx="3511296" cy="3401568"/>
          </a:xfrm>
          <a:prstGeom prst="roundRect">
            <a:avLst>
              <a:gd name="adj" fmla="val 2151"/>
            </a:avLst>
          </a:prstGeom>
          <a:solidFill>
            <a:srgbClr val="FFFFFF"/>
          </a:solidFill>
          <a:ln w="12700">
            <a:solidFill>
              <a:srgbClr val="D6E2E1"/>
            </a:solidFill>
            <a:prstDash val="solid"/>
          </a:ln>
        </p:spPr>
        <p:txBody>
          <a:bodyPr/>
          <a:lstStyle/>
          <a:p>
            <a:endParaRPr lang="it-IT"/>
          </a:p>
        </p:txBody>
      </p:sp>
      <p:sp>
        <p:nvSpPr>
          <p:cNvPr id="28" name="Text 26"/>
          <p:cNvSpPr/>
          <p:nvPr/>
        </p:nvSpPr>
        <p:spPr>
          <a:xfrm>
            <a:off x="4517136" y="2331720"/>
            <a:ext cx="502920" cy="384048"/>
          </a:xfrm>
          <a:prstGeom prst="rect">
            <a:avLst/>
          </a:prstGeom>
          <a:noFill/>
          <a:ln/>
        </p:spPr>
        <p:txBody>
          <a:bodyPr wrap="square" lIns="0" tIns="0" rIns="0" bIns="0" rtlCol="0" anchor="ctr">
            <a:spAutoFit/>
          </a:bodyPr>
          <a:lstStyle/>
          <a:p>
            <a:pPr marL="0" indent="0">
              <a:buNone/>
            </a:pPr>
            <a:r>
              <a:rPr lang="en-US" sz="2300" b="1" dirty="0">
                <a:solidFill>
                  <a:srgbClr val="008E89"/>
                </a:solidFill>
                <a:latin typeface="Lato" pitchFamily="34" charset="0"/>
                <a:ea typeface="Lato" pitchFamily="34" charset="-122"/>
                <a:cs typeface="Lato" pitchFamily="34" charset="-120"/>
              </a:rPr>
              <a:t>02</a:t>
            </a:r>
            <a:endParaRPr lang="en-US" sz="2300" dirty="0"/>
          </a:p>
        </p:txBody>
      </p:sp>
      <p:sp>
        <p:nvSpPr>
          <p:cNvPr id="29" name="Shape 27"/>
          <p:cNvSpPr/>
          <p:nvPr/>
        </p:nvSpPr>
        <p:spPr>
          <a:xfrm>
            <a:off x="8083296" y="2121408"/>
            <a:ext cx="3511296" cy="3401568"/>
          </a:xfrm>
          <a:prstGeom prst="roundRect">
            <a:avLst>
              <a:gd name="adj" fmla="val 2151"/>
            </a:avLst>
          </a:prstGeom>
          <a:solidFill>
            <a:srgbClr val="FFFFFF"/>
          </a:solidFill>
          <a:ln w="12700">
            <a:solidFill>
              <a:srgbClr val="D6E2E1"/>
            </a:solidFill>
            <a:prstDash val="solid"/>
          </a:ln>
        </p:spPr>
        <p:txBody>
          <a:bodyPr/>
          <a:lstStyle/>
          <a:p>
            <a:endParaRPr lang="it-IT"/>
          </a:p>
        </p:txBody>
      </p:sp>
      <p:sp>
        <p:nvSpPr>
          <p:cNvPr id="30" name="Text 28"/>
          <p:cNvSpPr/>
          <p:nvPr/>
        </p:nvSpPr>
        <p:spPr>
          <a:xfrm>
            <a:off x="8284464" y="2331720"/>
            <a:ext cx="502920" cy="384048"/>
          </a:xfrm>
          <a:prstGeom prst="rect">
            <a:avLst/>
          </a:prstGeom>
          <a:noFill/>
          <a:ln/>
        </p:spPr>
        <p:txBody>
          <a:bodyPr wrap="square" lIns="0" tIns="0" rIns="0" bIns="0" rtlCol="0" anchor="ctr">
            <a:spAutoFit/>
          </a:bodyPr>
          <a:lstStyle/>
          <a:p>
            <a:pPr marL="0" indent="0">
              <a:buNone/>
            </a:pPr>
            <a:r>
              <a:rPr lang="en-US" sz="2300" b="1" dirty="0">
                <a:solidFill>
                  <a:srgbClr val="008E89"/>
                </a:solidFill>
                <a:latin typeface="Lato" pitchFamily="34" charset="0"/>
                <a:ea typeface="Lato" pitchFamily="34" charset="-122"/>
                <a:cs typeface="Lato" pitchFamily="34" charset="-120"/>
              </a:rPr>
              <a:t>03</a:t>
            </a:r>
            <a:endParaRPr lang="en-US" sz="2300" dirty="0"/>
          </a:p>
        </p:txBody>
      </p:sp>
      <p:sp>
        <p:nvSpPr>
          <p:cNvPr id="31" name="Shape 29"/>
          <p:cNvSpPr/>
          <p:nvPr/>
        </p:nvSpPr>
        <p:spPr>
          <a:xfrm>
            <a:off x="1434876" y="2825496"/>
            <a:ext cx="206837" cy="206837"/>
          </a:xfrm>
          <a:prstGeom prst="ellipse">
            <a:avLst/>
          </a:prstGeom>
          <a:solidFill>
            <a:srgbClr val="008E89"/>
          </a:solidFill>
          <a:ln w="12700">
            <a:solidFill>
              <a:srgbClr val="008E89"/>
            </a:solidFill>
            <a:prstDash val="solid"/>
          </a:ln>
        </p:spPr>
        <p:txBody>
          <a:bodyPr/>
          <a:lstStyle/>
          <a:p>
            <a:endParaRPr lang="it-IT"/>
          </a:p>
        </p:txBody>
      </p:sp>
      <p:sp>
        <p:nvSpPr>
          <p:cNvPr id="32" name="Shape 30"/>
          <p:cNvSpPr/>
          <p:nvPr/>
        </p:nvSpPr>
        <p:spPr>
          <a:xfrm>
            <a:off x="1335024" y="3067995"/>
            <a:ext cx="406542" cy="499262"/>
          </a:xfrm>
          <a:prstGeom prst="roundRect">
            <a:avLst/>
          </a:prstGeom>
          <a:solidFill>
            <a:srgbClr val="008E89"/>
          </a:solidFill>
          <a:ln w="12700">
            <a:solidFill>
              <a:srgbClr val="008E89"/>
            </a:solidFill>
            <a:prstDash val="solid"/>
          </a:ln>
        </p:spPr>
        <p:txBody>
          <a:bodyPr/>
          <a:lstStyle/>
          <a:p>
            <a:endParaRPr lang="it-IT"/>
          </a:p>
        </p:txBody>
      </p:sp>
      <p:sp>
        <p:nvSpPr>
          <p:cNvPr id="33" name="Shape 31"/>
          <p:cNvSpPr/>
          <p:nvPr/>
        </p:nvSpPr>
        <p:spPr>
          <a:xfrm>
            <a:off x="1449141" y="3538728"/>
            <a:ext cx="0" cy="392278"/>
          </a:xfrm>
          <a:prstGeom prst="line">
            <a:avLst/>
          </a:prstGeom>
          <a:noFill/>
          <a:ln w="89154">
            <a:solidFill>
              <a:srgbClr val="008E89"/>
            </a:solidFill>
            <a:prstDash val="solid"/>
          </a:ln>
        </p:spPr>
        <p:txBody>
          <a:bodyPr/>
          <a:lstStyle/>
          <a:p>
            <a:endParaRPr lang="it-IT"/>
          </a:p>
        </p:txBody>
      </p:sp>
      <p:sp>
        <p:nvSpPr>
          <p:cNvPr id="34" name="Shape 32"/>
          <p:cNvSpPr/>
          <p:nvPr/>
        </p:nvSpPr>
        <p:spPr>
          <a:xfrm>
            <a:off x="1627449" y="3538728"/>
            <a:ext cx="21397" cy="392278"/>
          </a:xfrm>
          <a:prstGeom prst="line">
            <a:avLst/>
          </a:prstGeom>
          <a:noFill/>
          <a:ln w="89154">
            <a:solidFill>
              <a:srgbClr val="008E89"/>
            </a:solidFill>
            <a:prstDash val="solid"/>
          </a:ln>
        </p:spPr>
        <p:txBody>
          <a:bodyPr/>
          <a:lstStyle/>
          <a:p>
            <a:endParaRPr lang="it-IT"/>
          </a:p>
        </p:txBody>
      </p:sp>
      <p:sp>
        <p:nvSpPr>
          <p:cNvPr id="35" name="Shape 33"/>
          <p:cNvSpPr/>
          <p:nvPr/>
        </p:nvSpPr>
        <p:spPr>
          <a:xfrm>
            <a:off x="2376708" y="2825496"/>
            <a:ext cx="206837" cy="206837"/>
          </a:xfrm>
          <a:prstGeom prst="ellipse">
            <a:avLst/>
          </a:prstGeom>
          <a:solidFill>
            <a:srgbClr val="548CA0"/>
          </a:solidFill>
          <a:ln w="12700">
            <a:solidFill>
              <a:srgbClr val="548CA0"/>
            </a:solidFill>
            <a:prstDash val="solid"/>
          </a:ln>
        </p:spPr>
        <p:txBody>
          <a:bodyPr/>
          <a:lstStyle/>
          <a:p>
            <a:endParaRPr lang="it-IT"/>
          </a:p>
        </p:txBody>
      </p:sp>
      <p:sp>
        <p:nvSpPr>
          <p:cNvPr id="36" name="Shape 34"/>
          <p:cNvSpPr/>
          <p:nvPr/>
        </p:nvSpPr>
        <p:spPr>
          <a:xfrm>
            <a:off x="2276856" y="3067995"/>
            <a:ext cx="406542" cy="499262"/>
          </a:xfrm>
          <a:prstGeom prst="roundRect">
            <a:avLst/>
          </a:prstGeom>
          <a:solidFill>
            <a:srgbClr val="548CA0"/>
          </a:solidFill>
          <a:ln w="12700">
            <a:solidFill>
              <a:srgbClr val="548CA0"/>
            </a:solidFill>
            <a:prstDash val="solid"/>
          </a:ln>
        </p:spPr>
        <p:txBody>
          <a:bodyPr/>
          <a:lstStyle/>
          <a:p>
            <a:endParaRPr lang="it-IT"/>
          </a:p>
        </p:txBody>
      </p:sp>
      <p:sp>
        <p:nvSpPr>
          <p:cNvPr id="37" name="Shape 35"/>
          <p:cNvSpPr/>
          <p:nvPr/>
        </p:nvSpPr>
        <p:spPr>
          <a:xfrm>
            <a:off x="2390973" y="3538728"/>
            <a:ext cx="0" cy="392278"/>
          </a:xfrm>
          <a:prstGeom prst="line">
            <a:avLst/>
          </a:prstGeom>
          <a:noFill/>
          <a:ln w="89154">
            <a:solidFill>
              <a:srgbClr val="548CA0"/>
            </a:solidFill>
            <a:prstDash val="solid"/>
          </a:ln>
        </p:spPr>
        <p:txBody>
          <a:bodyPr/>
          <a:lstStyle/>
          <a:p>
            <a:endParaRPr lang="it-IT"/>
          </a:p>
        </p:txBody>
      </p:sp>
      <p:sp>
        <p:nvSpPr>
          <p:cNvPr id="38" name="Shape 36"/>
          <p:cNvSpPr/>
          <p:nvPr/>
        </p:nvSpPr>
        <p:spPr>
          <a:xfrm>
            <a:off x="2569281" y="3538728"/>
            <a:ext cx="21397" cy="392278"/>
          </a:xfrm>
          <a:prstGeom prst="line">
            <a:avLst/>
          </a:prstGeom>
          <a:noFill/>
          <a:ln w="89154">
            <a:solidFill>
              <a:srgbClr val="548CA0"/>
            </a:solidFill>
            <a:prstDash val="solid"/>
          </a:ln>
        </p:spPr>
        <p:txBody>
          <a:bodyPr/>
          <a:lstStyle/>
          <a:p>
            <a:endParaRPr lang="it-IT"/>
          </a:p>
        </p:txBody>
      </p:sp>
      <p:sp>
        <p:nvSpPr>
          <p:cNvPr id="39" name="Text 37"/>
          <p:cNvSpPr/>
          <p:nvPr/>
        </p:nvSpPr>
        <p:spPr>
          <a:xfrm>
            <a:off x="804672" y="4197096"/>
            <a:ext cx="3026664" cy="365760"/>
          </a:xfrm>
          <a:prstGeom prst="rect">
            <a:avLst/>
          </a:prstGeom>
          <a:noFill/>
          <a:ln/>
        </p:spPr>
        <p:txBody>
          <a:bodyPr wrap="square" lIns="0" tIns="0" rIns="0" bIns="0" rtlCol="0" anchor="ctr">
            <a:spAutoFit/>
          </a:bodyPr>
          <a:lstStyle/>
          <a:p>
            <a:pPr marL="0" indent="0">
              <a:buNone/>
            </a:pPr>
            <a:r>
              <a:rPr lang="en-US" sz="1920" b="1" dirty="0">
                <a:solidFill>
                  <a:srgbClr val="133348"/>
                </a:solidFill>
                <a:latin typeface="Lato" pitchFamily="34" charset="0"/>
                <a:ea typeface="Lato" pitchFamily="34" charset="-122"/>
                <a:cs typeface="Lato" pitchFamily="34" charset="-120"/>
              </a:rPr>
              <a:t>Prima del concepimento</a:t>
            </a:r>
            <a:endParaRPr lang="en-US" sz="1920" dirty="0"/>
          </a:p>
        </p:txBody>
      </p:sp>
      <p:sp>
        <p:nvSpPr>
          <p:cNvPr id="40" name="Text 38"/>
          <p:cNvSpPr/>
          <p:nvPr/>
        </p:nvSpPr>
        <p:spPr>
          <a:xfrm>
            <a:off x="804672" y="4700016"/>
            <a:ext cx="2926080" cy="502920"/>
          </a:xfrm>
          <a:prstGeom prst="rect">
            <a:avLst/>
          </a:prstGeom>
          <a:noFill/>
          <a:ln/>
        </p:spPr>
        <p:txBody>
          <a:bodyPr wrap="square" lIns="0" tIns="0" rIns="0" bIns="0" rtlCol="0" anchor="ctr">
            <a:spAutoFit/>
          </a:bodyPr>
          <a:lstStyle/>
          <a:p>
            <a:pPr marL="0" indent="0">
              <a:buNone/>
            </a:pPr>
            <a:r>
              <a:rPr lang="en-US" sz="1600" dirty="0">
                <a:solidFill>
                  <a:srgbClr val="607780"/>
                </a:solidFill>
                <a:latin typeface="Lato" pitchFamily="34" charset="0"/>
                <a:ea typeface="Lato" pitchFamily="34" charset="-122"/>
                <a:cs typeface="Lato" pitchFamily="34" charset="-120"/>
              </a:rPr>
              <a:t>Fertilità e funzione</a:t>
            </a:r>
            <a:endParaRPr lang="en-US" sz="1600" dirty="0"/>
          </a:p>
          <a:p>
            <a:pPr marL="0" indent="0">
              <a:buNone/>
            </a:pPr>
            <a:r>
              <a:rPr lang="en-US" sz="1600" dirty="0">
                <a:solidFill>
                  <a:srgbClr val="607780"/>
                </a:solidFill>
                <a:latin typeface="Lato" pitchFamily="34" charset="0"/>
                <a:ea typeface="Lato" pitchFamily="34" charset="-122"/>
                <a:cs typeface="Lato" pitchFamily="34" charset="-120"/>
              </a:rPr>
              <a:t>riproduttiva di entrambi.</a:t>
            </a:r>
            <a:endParaRPr lang="en-US" sz="1600" dirty="0"/>
          </a:p>
        </p:txBody>
      </p:sp>
      <p:pic>
        <p:nvPicPr>
          <p:cNvPr id="41" name="Image 0" descr="Illustrazione tecnica originale e schematica: early"/>
          <p:cNvPicPr>
            <a:picLocks noChangeAspect="1"/>
          </p:cNvPicPr>
          <p:nvPr/>
        </p:nvPicPr>
        <p:blipFill>
          <a:blip r:embed="rId3"/>
          <a:stretch>
            <a:fillRect/>
          </a:stretch>
        </p:blipFill>
        <p:spPr>
          <a:xfrm>
            <a:off x="5367528" y="2532888"/>
            <a:ext cx="1426464" cy="1426464"/>
          </a:xfrm>
          <a:prstGeom prst="rect">
            <a:avLst/>
          </a:prstGeom>
        </p:spPr>
      </p:pic>
      <p:sp>
        <p:nvSpPr>
          <p:cNvPr id="42" name="Text 39"/>
          <p:cNvSpPr/>
          <p:nvPr/>
        </p:nvSpPr>
        <p:spPr>
          <a:xfrm>
            <a:off x="4572000" y="4197096"/>
            <a:ext cx="3026664" cy="365760"/>
          </a:xfrm>
          <a:prstGeom prst="rect">
            <a:avLst/>
          </a:prstGeom>
          <a:noFill/>
          <a:ln/>
        </p:spPr>
        <p:txBody>
          <a:bodyPr wrap="square" lIns="0" tIns="0" rIns="0" bIns="0" rtlCol="0" anchor="ctr">
            <a:spAutoFit/>
          </a:bodyPr>
          <a:lstStyle/>
          <a:p>
            <a:pPr marL="0" indent="0">
              <a:buNone/>
            </a:pPr>
            <a:r>
              <a:rPr lang="en-US" sz="1920" b="1" dirty="0">
                <a:solidFill>
                  <a:srgbClr val="133348"/>
                </a:solidFill>
                <a:latin typeface="Lato" pitchFamily="34" charset="0"/>
                <a:ea typeface="Lato" pitchFamily="34" charset="-122"/>
                <a:cs typeface="Lato" pitchFamily="34" charset="-120"/>
              </a:rPr>
              <a:t>Durante la gravidanza</a:t>
            </a:r>
            <a:endParaRPr lang="en-US" sz="1920" dirty="0"/>
          </a:p>
        </p:txBody>
      </p:sp>
      <p:sp>
        <p:nvSpPr>
          <p:cNvPr id="43" name="Text 40"/>
          <p:cNvSpPr/>
          <p:nvPr/>
        </p:nvSpPr>
        <p:spPr>
          <a:xfrm>
            <a:off x="4572000" y="4700016"/>
            <a:ext cx="2926080" cy="502920"/>
          </a:xfrm>
          <a:prstGeom prst="rect">
            <a:avLst/>
          </a:prstGeom>
          <a:noFill/>
          <a:ln/>
        </p:spPr>
        <p:txBody>
          <a:bodyPr wrap="square" lIns="0" tIns="0" rIns="0" bIns="0" rtlCol="0" anchor="ctr">
            <a:spAutoFit/>
          </a:bodyPr>
          <a:lstStyle/>
          <a:p>
            <a:pPr marL="0" indent="0">
              <a:buNone/>
            </a:pPr>
            <a:r>
              <a:rPr lang="en-US" sz="1600" dirty="0">
                <a:solidFill>
                  <a:srgbClr val="607780"/>
                </a:solidFill>
                <a:latin typeface="Lato" pitchFamily="34" charset="0"/>
                <a:ea typeface="Lato" pitchFamily="34" charset="-122"/>
                <a:cs typeface="Lato" pitchFamily="34" charset="-120"/>
              </a:rPr>
              <a:t>Condizioni di esposizione</a:t>
            </a:r>
            <a:endParaRPr lang="en-US" sz="1600" dirty="0"/>
          </a:p>
          <a:p>
            <a:pPr marL="0" indent="0">
              <a:buNone/>
            </a:pPr>
            <a:r>
              <a:rPr lang="en-US" sz="1600" dirty="0">
                <a:solidFill>
                  <a:srgbClr val="607780"/>
                </a:solidFill>
                <a:latin typeface="Lato" pitchFamily="34" charset="0"/>
                <a:ea typeface="Lato" pitchFamily="34" charset="-122"/>
                <a:cs typeface="Lato" pitchFamily="34" charset="-120"/>
              </a:rPr>
              <a:t>e processi dello sviluppo.</a:t>
            </a:r>
            <a:endParaRPr lang="en-US" sz="1600" dirty="0"/>
          </a:p>
        </p:txBody>
      </p:sp>
      <p:pic>
        <p:nvPicPr>
          <p:cNvPr id="44" name="Image 1" descr="Illustrazione tecnica originale e schematica: fetus"/>
          <p:cNvPicPr>
            <a:picLocks noChangeAspect="1"/>
          </p:cNvPicPr>
          <p:nvPr/>
        </p:nvPicPr>
        <p:blipFill>
          <a:blip r:embed="rId4"/>
          <a:stretch>
            <a:fillRect/>
          </a:stretch>
        </p:blipFill>
        <p:spPr>
          <a:xfrm>
            <a:off x="9153144" y="2532888"/>
            <a:ext cx="1426464" cy="1426464"/>
          </a:xfrm>
          <a:prstGeom prst="rect">
            <a:avLst/>
          </a:prstGeom>
        </p:spPr>
      </p:pic>
      <p:sp>
        <p:nvSpPr>
          <p:cNvPr id="45" name="Text 41"/>
          <p:cNvSpPr/>
          <p:nvPr/>
        </p:nvSpPr>
        <p:spPr>
          <a:xfrm>
            <a:off x="8339328" y="4197096"/>
            <a:ext cx="3026664" cy="365760"/>
          </a:xfrm>
          <a:prstGeom prst="rect">
            <a:avLst/>
          </a:prstGeom>
          <a:noFill/>
          <a:ln/>
        </p:spPr>
        <p:txBody>
          <a:bodyPr wrap="square" lIns="0" tIns="0" rIns="0" bIns="0" rtlCol="0" anchor="ctr">
            <a:spAutoFit/>
          </a:bodyPr>
          <a:lstStyle/>
          <a:p>
            <a:pPr marL="0" indent="0">
              <a:buNone/>
            </a:pPr>
            <a:r>
              <a:rPr lang="en-US" sz="1920" b="1" dirty="0">
                <a:solidFill>
                  <a:srgbClr val="133348"/>
                </a:solidFill>
                <a:latin typeface="Lato" pitchFamily="34" charset="0"/>
                <a:ea typeface="Lato" pitchFamily="34" charset="-122"/>
                <a:cs typeface="Lato" pitchFamily="34" charset="-120"/>
              </a:rPr>
              <a:t>Crescita e sviluppo</a:t>
            </a:r>
            <a:endParaRPr lang="en-US" sz="1920" dirty="0"/>
          </a:p>
        </p:txBody>
      </p:sp>
      <p:sp>
        <p:nvSpPr>
          <p:cNvPr id="46" name="Text 42"/>
          <p:cNvSpPr/>
          <p:nvPr/>
        </p:nvSpPr>
        <p:spPr>
          <a:xfrm>
            <a:off x="8339328" y="4700016"/>
            <a:ext cx="2926080" cy="502920"/>
          </a:xfrm>
          <a:prstGeom prst="rect">
            <a:avLst/>
          </a:prstGeom>
          <a:noFill/>
          <a:ln/>
        </p:spPr>
        <p:txBody>
          <a:bodyPr wrap="square" lIns="0" tIns="0" rIns="0" bIns="0" rtlCol="0" anchor="ctr">
            <a:spAutoFit/>
          </a:bodyPr>
          <a:lstStyle/>
          <a:p>
            <a:pPr marL="0" indent="0">
              <a:buNone/>
            </a:pPr>
            <a:r>
              <a:rPr lang="en-US" sz="1600" dirty="0">
                <a:solidFill>
                  <a:srgbClr val="607780"/>
                </a:solidFill>
                <a:latin typeface="Lato" pitchFamily="34" charset="0"/>
                <a:ea typeface="Lato" pitchFamily="34" charset="-122"/>
                <a:cs typeface="Lato" pitchFamily="34" charset="-120"/>
              </a:rPr>
              <a:t>Attenzione anche agli effetti</a:t>
            </a:r>
            <a:endParaRPr lang="en-US" sz="1600" dirty="0"/>
          </a:p>
          <a:p>
            <a:pPr marL="0" indent="0">
              <a:buNone/>
            </a:pPr>
            <a:r>
              <a:rPr lang="en-US" sz="1600" dirty="0">
                <a:solidFill>
                  <a:srgbClr val="607780"/>
                </a:solidFill>
                <a:latin typeface="Lato" pitchFamily="34" charset="0"/>
                <a:ea typeface="Lato" pitchFamily="34" charset="-122"/>
                <a:cs typeface="Lato" pitchFamily="34" charset="-120"/>
              </a:rPr>
              <a:t>strutturali e funzionali.</a:t>
            </a:r>
            <a:endParaRPr lang="en-US" sz="1600" dirty="0"/>
          </a:p>
        </p:txBody>
      </p:sp>
      <p:sp>
        <p:nvSpPr>
          <p:cNvPr id="47" name="Shape 43"/>
          <p:cNvSpPr/>
          <p:nvPr/>
        </p:nvSpPr>
        <p:spPr>
          <a:xfrm>
            <a:off x="4069080" y="3758184"/>
            <a:ext cx="192024" cy="0"/>
          </a:xfrm>
          <a:prstGeom prst="line">
            <a:avLst/>
          </a:prstGeom>
          <a:noFill/>
          <a:ln w="25400">
            <a:solidFill>
              <a:srgbClr val="008E89"/>
            </a:solidFill>
            <a:prstDash val="solid"/>
            <a:tailEnd type="triangle"/>
          </a:ln>
        </p:spPr>
        <p:txBody>
          <a:bodyPr/>
          <a:lstStyle/>
          <a:p>
            <a:endParaRPr lang="it-IT"/>
          </a:p>
        </p:txBody>
      </p:sp>
      <p:sp>
        <p:nvSpPr>
          <p:cNvPr id="48" name="Shape 44"/>
          <p:cNvSpPr/>
          <p:nvPr/>
        </p:nvSpPr>
        <p:spPr>
          <a:xfrm>
            <a:off x="7836408" y="3758184"/>
            <a:ext cx="192024" cy="0"/>
          </a:xfrm>
          <a:prstGeom prst="line">
            <a:avLst/>
          </a:prstGeom>
          <a:noFill/>
          <a:ln w="25400">
            <a:solidFill>
              <a:srgbClr val="008E89"/>
            </a:solidFill>
            <a:prstDash val="solid"/>
            <a:tailEnd type="triangle"/>
          </a:ln>
        </p:spPr>
        <p:txBody>
          <a:bodyPr/>
          <a:lstStyle/>
          <a:p>
            <a:endParaRPr lang="it-IT"/>
          </a:p>
        </p:txBody>
      </p:sp>
      <p:sp>
        <p:nvSpPr>
          <p:cNvPr id="49" name="Text 45"/>
          <p:cNvSpPr/>
          <p:nvPr/>
        </p:nvSpPr>
        <p:spPr>
          <a:xfrm>
            <a:off x="585216" y="5843016"/>
            <a:ext cx="10954512" cy="338328"/>
          </a:xfrm>
          <a:prstGeom prst="rect">
            <a:avLst/>
          </a:prstGeom>
          <a:noFill/>
          <a:ln/>
        </p:spPr>
        <p:txBody>
          <a:bodyPr wrap="square" lIns="0" tIns="0" rIns="0" bIns="0" rtlCol="0" anchor="ctr">
            <a:spAutoFit/>
          </a:bodyPr>
          <a:lstStyle/>
          <a:p>
            <a:pPr marL="0" indent="0" algn="ctr">
              <a:buNone/>
            </a:pPr>
            <a:r>
              <a:rPr lang="en-US" sz="1900" b="1" dirty="0">
                <a:solidFill>
                  <a:srgbClr val="008E89"/>
                </a:solidFill>
                <a:latin typeface="Lato" pitchFamily="34" charset="0"/>
                <a:ea typeface="Lato" pitchFamily="34" charset="-122"/>
                <a:cs typeface="Lato" pitchFamily="34" charset="-120"/>
              </a:rPr>
              <a:t>Prevenire l’esposizione. Non attendere la comparsa di un problema.</a:t>
            </a:r>
            <a:endParaRPr lang="en-US" sz="1900" dirty="0"/>
          </a:p>
        </p:txBody>
      </p:sp>
      <p:sp>
        <p:nvSpPr>
          <p:cNvPr id="50" name="NAV_INDICE">
            <a:hlinkClick r:id="rId5"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66DCC5"/>
          </a:solidFill>
          <a:ln w="12700">
            <a:solidFill>
              <a:srgbClr val="66DCC5"/>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66DCC5"/>
          </a:solidFill>
          <a:ln w="12700">
            <a:solidFill>
              <a:srgbClr val="66DCC5"/>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66DCC5"/>
          </a:solidFill>
          <a:ln w="12700">
            <a:solidFill>
              <a:srgbClr val="66DCC5"/>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66DCC5"/>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66DCC5"/>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66DCC5"/>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94B7C1"/>
                </a:solidFill>
                <a:latin typeface="Lato" pitchFamily="34" charset="0"/>
                <a:ea typeface="Lato" pitchFamily="34" charset="-122"/>
                <a:cs typeface="Lato" pitchFamily="34" charset="-120"/>
              </a:rPr>
              <a:t>SCHEMA BIOLOGICO</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FFFFFF"/>
                </a:solidFill>
                <a:latin typeface="Lato" pitchFamily="34" charset="0"/>
                <a:ea typeface="Lato" pitchFamily="34" charset="-122"/>
                <a:cs typeface="Lato" pitchFamily="34" charset="-120"/>
              </a:rPr>
              <a:t>Dalla sostanza all’effetto</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C1D6DA"/>
                </a:solidFill>
                <a:latin typeface="Lato" pitchFamily="34" charset="0"/>
                <a:ea typeface="Lato" pitchFamily="34" charset="-122"/>
                <a:cs typeface="Lato" pitchFamily="34" charset="-120"/>
              </a:rPr>
              <a:t>Vie di ingresso, dose interna e possibili bersagli biologici.</a:t>
            </a:r>
            <a:endParaRPr lang="en-US" sz="1520" dirty="0"/>
          </a:p>
        </p:txBody>
      </p:sp>
      <p:sp>
        <p:nvSpPr>
          <p:cNvPr id="11" name="Shape 9"/>
          <p:cNvSpPr/>
          <p:nvPr/>
        </p:nvSpPr>
        <p:spPr>
          <a:xfrm>
            <a:off x="548640" y="6409944"/>
            <a:ext cx="11082528" cy="0"/>
          </a:xfrm>
          <a:prstGeom prst="line">
            <a:avLst/>
          </a:prstGeom>
          <a:noFill/>
          <a:ln w="8890">
            <a:solidFill>
              <a:srgbClr val="31536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95B2BC"/>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95B2BC"/>
                </a:solidFill>
                <a:latin typeface="Lato" pitchFamily="34" charset="0"/>
                <a:ea typeface="Lato" pitchFamily="34" charset="-122"/>
                <a:cs typeface="Lato" pitchFamily="34" charset="-120"/>
              </a:rPr>
              <a:t>NIOSH [N1–N3]; INAIL 2026, p. 2 [I1]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95B2BC"/>
                </a:solidFill>
                <a:latin typeface="Lato" pitchFamily="34" charset="0"/>
                <a:ea typeface="Lato" pitchFamily="34" charset="-122"/>
                <a:cs typeface="Lato" pitchFamily="34" charset="-120"/>
              </a:rPr>
              <a:t>04 / 10</a:t>
            </a:r>
            <a:endParaRPr lang="en-US" sz="870" dirty="0"/>
          </a:p>
        </p:txBody>
      </p:sp>
      <p:sp>
        <p:nvSpPr>
          <p:cNvPr id="15" name="Shape 13"/>
          <p:cNvSpPr/>
          <p:nvPr/>
        </p:nvSpPr>
        <p:spPr>
          <a:xfrm>
            <a:off x="548640"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284D5C"/>
          </a:solidFill>
          <a:ln w="12700">
            <a:solidFill>
              <a:srgbClr val="284D5C"/>
            </a:solidFill>
            <a:prstDash val="solid"/>
          </a:ln>
        </p:spPr>
        <p:txBody>
          <a:bodyPr/>
          <a:lstStyle/>
          <a:p>
            <a:endParaRPr lang="it-IT"/>
          </a:p>
        </p:txBody>
      </p:sp>
      <p:sp>
        <p:nvSpPr>
          <p:cNvPr id="25" name="Shape 23"/>
          <p:cNvSpPr/>
          <p:nvPr/>
        </p:nvSpPr>
        <p:spPr>
          <a:xfrm>
            <a:off x="594360" y="2340864"/>
            <a:ext cx="2532888" cy="3246120"/>
          </a:xfrm>
          <a:prstGeom prst="roundRect">
            <a:avLst>
              <a:gd name="adj" fmla="val 2888"/>
            </a:avLst>
          </a:prstGeom>
          <a:solidFill>
            <a:srgbClr val="173A4C"/>
          </a:solidFill>
          <a:ln w="12700">
            <a:solidFill>
              <a:srgbClr val="224B5D"/>
            </a:solidFill>
            <a:prstDash val="solid"/>
          </a:ln>
        </p:spPr>
        <p:txBody>
          <a:bodyPr/>
          <a:lstStyle/>
          <a:p>
            <a:endParaRPr lang="it-IT"/>
          </a:p>
        </p:txBody>
      </p:sp>
      <p:sp>
        <p:nvSpPr>
          <p:cNvPr id="26" name="Shape 24"/>
          <p:cNvSpPr/>
          <p:nvPr/>
        </p:nvSpPr>
        <p:spPr>
          <a:xfrm>
            <a:off x="777240" y="2560320"/>
            <a:ext cx="365760" cy="365760"/>
          </a:xfrm>
          <a:prstGeom prst="ellipse">
            <a:avLst/>
          </a:prstGeom>
          <a:solidFill>
            <a:srgbClr val="66DCC5"/>
          </a:solidFill>
          <a:ln w="12700">
            <a:solidFill>
              <a:srgbClr val="66DCC5"/>
            </a:solidFill>
            <a:prstDash val="solid"/>
          </a:ln>
        </p:spPr>
        <p:txBody>
          <a:bodyPr/>
          <a:lstStyle/>
          <a:p>
            <a:endParaRPr lang="it-IT"/>
          </a:p>
        </p:txBody>
      </p:sp>
      <p:sp>
        <p:nvSpPr>
          <p:cNvPr id="27" name="Text 25"/>
          <p:cNvSpPr/>
          <p:nvPr/>
        </p:nvSpPr>
        <p:spPr>
          <a:xfrm>
            <a:off x="777240"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01</a:t>
            </a:r>
            <a:endParaRPr lang="en-US" sz="1100" dirty="0"/>
          </a:p>
        </p:txBody>
      </p:sp>
      <p:sp>
        <p:nvSpPr>
          <p:cNvPr id="28" name="Text 26"/>
          <p:cNvSpPr/>
          <p:nvPr/>
        </p:nvSpPr>
        <p:spPr>
          <a:xfrm>
            <a:off x="777240"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0B2538"/>
                </a:solidFill>
                <a:latin typeface="Lato" pitchFamily="34" charset="0"/>
                <a:ea typeface="Lato" pitchFamily="34" charset="-122"/>
                <a:cs typeface="Lato" pitchFamily="34" charset="-120"/>
              </a:rPr>
              <a:t>01</a:t>
            </a:r>
            <a:endParaRPr lang="en-US" sz="1100" dirty="0"/>
          </a:p>
        </p:txBody>
      </p:sp>
      <p:sp>
        <p:nvSpPr>
          <p:cNvPr id="29" name="Text 27"/>
          <p:cNvSpPr/>
          <p:nvPr/>
        </p:nvSpPr>
        <p:spPr>
          <a:xfrm>
            <a:off x="777240" y="3054096"/>
            <a:ext cx="2167128" cy="320040"/>
          </a:xfrm>
          <a:prstGeom prst="rect">
            <a:avLst/>
          </a:prstGeom>
          <a:noFill/>
          <a:ln/>
        </p:spPr>
        <p:txBody>
          <a:bodyPr wrap="square" lIns="0" tIns="0" rIns="0" bIns="0" rtlCol="0" anchor="ctr">
            <a:spAutoFit/>
          </a:bodyPr>
          <a:lstStyle/>
          <a:p>
            <a:pPr marL="0" indent="0">
              <a:buNone/>
            </a:pPr>
            <a:r>
              <a:rPr lang="en-US" sz="1500" b="1" kern="0" spc="70" dirty="0">
                <a:solidFill>
                  <a:srgbClr val="FFFFFF"/>
                </a:solidFill>
                <a:latin typeface="Lato" pitchFamily="34" charset="0"/>
                <a:ea typeface="Lato" pitchFamily="34" charset="-122"/>
                <a:cs typeface="Lato" pitchFamily="34" charset="-120"/>
              </a:rPr>
              <a:t>SORGENTE</a:t>
            </a:r>
            <a:endParaRPr lang="en-US" sz="1500" dirty="0"/>
          </a:p>
        </p:txBody>
      </p:sp>
      <p:sp>
        <p:nvSpPr>
          <p:cNvPr id="30" name="Shape 28"/>
          <p:cNvSpPr/>
          <p:nvPr/>
        </p:nvSpPr>
        <p:spPr>
          <a:xfrm>
            <a:off x="3150108" y="4078224"/>
            <a:ext cx="132588" cy="0"/>
          </a:xfrm>
          <a:prstGeom prst="line">
            <a:avLst/>
          </a:prstGeom>
          <a:noFill/>
          <a:ln w="25400">
            <a:solidFill>
              <a:srgbClr val="66DCC5"/>
            </a:solidFill>
            <a:prstDash val="solid"/>
            <a:tailEnd type="triangle"/>
          </a:ln>
        </p:spPr>
        <p:txBody>
          <a:bodyPr/>
          <a:lstStyle/>
          <a:p>
            <a:endParaRPr lang="it-IT"/>
          </a:p>
        </p:txBody>
      </p:sp>
      <p:sp>
        <p:nvSpPr>
          <p:cNvPr id="31" name="Shape 29"/>
          <p:cNvSpPr/>
          <p:nvPr/>
        </p:nvSpPr>
        <p:spPr>
          <a:xfrm>
            <a:off x="3310128" y="2340864"/>
            <a:ext cx="2532888" cy="3246120"/>
          </a:xfrm>
          <a:prstGeom prst="roundRect">
            <a:avLst>
              <a:gd name="adj" fmla="val 2888"/>
            </a:avLst>
          </a:prstGeom>
          <a:solidFill>
            <a:srgbClr val="173A4C"/>
          </a:solidFill>
          <a:ln w="12700">
            <a:solidFill>
              <a:srgbClr val="224B5D"/>
            </a:solidFill>
            <a:prstDash val="solid"/>
          </a:ln>
        </p:spPr>
        <p:txBody>
          <a:bodyPr/>
          <a:lstStyle/>
          <a:p>
            <a:endParaRPr lang="it-IT"/>
          </a:p>
        </p:txBody>
      </p:sp>
      <p:sp>
        <p:nvSpPr>
          <p:cNvPr id="32" name="Shape 30"/>
          <p:cNvSpPr/>
          <p:nvPr/>
        </p:nvSpPr>
        <p:spPr>
          <a:xfrm>
            <a:off x="3493008" y="2560320"/>
            <a:ext cx="365760" cy="365760"/>
          </a:xfrm>
          <a:prstGeom prst="ellipse">
            <a:avLst/>
          </a:prstGeom>
          <a:solidFill>
            <a:srgbClr val="66DCC5"/>
          </a:solidFill>
          <a:ln w="12700">
            <a:solidFill>
              <a:srgbClr val="66DCC5"/>
            </a:solidFill>
            <a:prstDash val="solid"/>
          </a:ln>
        </p:spPr>
        <p:txBody>
          <a:bodyPr/>
          <a:lstStyle/>
          <a:p>
            <a:endParaRPr lang="it-IT"/>
          </a:p>
        </p:txBody>
      </p:sp>
      <p:sp>
        <p:nvSpPr>
          <p:cNvPr id="33" name="Text 31"/>
          <p:cNvSpPr/>
          <p:nvPr/>
        </p:nvSpPr>
        <p:spPr>
          <a:xfrm>
            <a:off x="3493008"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02</a:t>
            </a:r>
            <a:endParaRPr lang="en-US" sz="1100" dirty="0"/>
          </a:p>
        </p:txBody>
      </p:sp>
      <p:sp>
        <p:nvSpPr>
          <p:cNvPr id="34" name="Text 32"/>
          <p:cNvSpPr/>
          <p:nvPr/>
        </p:nvSpPr>
        <p:spPr>
          <a:xfrm>
            <a:off x="3493008"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0B2538"/>
                </a:solidFill>
                <a:latin typeface="Lato" pitchFamily="34" charset="0"/>
                <a:ea typeface="Lato" pitchFamily="34" charset="-122"/>
                <a:cs typeface="Lato" pitchFamily="34" charset="-120"/>
              </a:rPr>
              <a:t>02</a:t>
            </a:r>
            <a:endParaRPr lang="en-US" sz="1100" dirty="0"/>
          </a:p>
        </p:txBody>
      </p:sp>
      <p:sp>
        <p:nvSpPr>
          <p:cNvPr id="35" name="Text 33"/>
          <p:cNvSpPr/>
          <p:nvPr/>
        </p:nvSpPr>
        <p:spPr>
          <a:xfrm>
            <a:off x="3493008" y="3054096"/>
            <a:ext cx="2167128" cy="320040"/>
          </a:xfrm>
          <a:prstGeom prst="rect">
            <a:avLst/>
          </a:prstGeom>
          <a:noFill/>
          <a:ln/>
        </p:spPr>
        <p:txBody>
          <a:bodyPr wrap="square" lIns="0" tIns="0" rIns="0" bIns="0" rtlCol="0" anchor="ctr">
            <a:spAutoFit/>
          </a:bodyPr>
          <a:lstStyle/>
          <a:p>
            <a:pPr marL="0" indent="0">
              <a:buNone/>
            </a:pPr>
            <a:r>
              <a:rPr lang="en-US" sz="1500" b="1" kern="0" spc="70" dirty="0">
                <a:solidFill>
                  <a:srgbClr val="FFFFFF"/>
                </a:solidFill>
                <a:latin typeface="Lato" pitchFamily="34" charset="0"/>
                <a:ea typeface="Lato" pitchFamily="34" charset="-122"/>
                <a:cs typeface="Lato" pitchFamily="34" charset="-120"/>
              </a:rPr>
              <a:t>VIE DI INGRESSO</a:t>
            </a:r>
            <a:endParaRPr lang="en-US" sz="1500" dirty="0"/>
          </a:p>
        </p:txBody>
      </p:sp>
      <p:sp>
        <p:nvSpPr>
          <p:cNvPr id="36" name="Shape 34"/>
          <p:cNvSpPr/>
          <p:nvPr/>
        </p:nvSpPr>
        <p:spPr>
          <a:xfrm>
            <a:off x="5865876" y="4078224"/>
            <a:ext cx="132588" cy="0"/>
          </a:xfrm>
          <a:prstGeom prst="line">
            <a:avLst/>
          </a:prstGeom>
          <a:noFill/>
          <a:ln w="25400">
            <a:solidFill>
              <a:srgbClr val="66DCC5"/>
            </a:solidFill>
            <a:prstDash val="solid"/>
            <a:tailEnd type="triangle"/>
          </a:ln>
        </p:spPr>
        <p:txBody>
          <a:bodyPr/>
          <a:lstStyle/>
          <a:p>
            <a:endParaRPr lang="it-IT"/>
          </a:p>
        </p:txBody>
      </p:sp>
      <p:sp>
        <p:nvSpPr>
          <p:cNvPr id="37" name="Shape 35"/>
          <p:cNvSpPr/>
          <p:nvPr/>
        </p:nvSpPr>
        <p:spPr>
          <a:xfrm>
            <a:off x="6025896" y="2340864"/>
            <a:ext cx="2532888" cy="3246120"/>
          </a:xfrm>
          <a:prstGeom prst="roundRect">
            <a:avLst>
              <a:gd name="adj" fmla="val 2888"/>
            </a:avLst>
          </a:prstGeom>
          <a:solidFill>
            <a:srgbClr val="173A4C"/>
          </a:solidFill>
          <a:ln w="12700">
            <a:solidFill>
              <a:srgbClr val="224B5D"/>
            </a:solidFill>
            <a:prstDash val="solid"/>
          </a:ln>
        </p:spPr>
        <p:txBody>
          <a:bodyPr/>
          <a:lstStyle/>
          <a:p>
            <a:endParaRPr lang="it-IT"/>
          </a:p>
        </p:txBody>
      </p:sp>
      <p:sp>
        <p:nvSpPr>
          <p:cNvPr id="38" name="Shape 36"/>
          <p:cNvSpPr/>
          <p:nvPr/>
        </p:nvSpPr>
        <p:spPr>
          <a:xfrm>
            <a:off x="6208776" y="2560320"/>
            <a:ext cx="365760" cy="365760"/>
          </a:xfrm>
          <a:prstGeom prst="ellipse">
            <a:avLst/>
          </a:prstGeom>
          <a:solidFill>
            <a:srgbClr val="66DCC5"/>
          </a:solidFill>
          <a:ln w="12700">
            <a:solidFill>
              <a:srgbClr val="66DCC5"/>
            </a:solidFill>
            <a:prstDash val="solid"/>
          </a:ln>
        </p:spPr>
        <p:txBody>
          <a:bodyPr/>
          <a:lstStyle/>
          <a:p>
            <a:endParaRPr lang="it-IT"/>
          </a:p>
        </p:txBody>
      </p:sp>
      <p:sp>
        <p:nvSpPr>
          <p:cNvPr id="39" name="Text 37"/>
          <p:cNvSpPr/>
          <p:nvPr/>
        </p:nvSpPr>
        <p:spPr>
          <a:xfrm>
            <a:off x="6208776"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03</a:t>
            </a:r>
            <a:endParaRPr lang="en-US" sz="1100" dirty="0"/>
          </a:p>
        </p:txBody>
      </p:sp>
      <p:sp>
        <p:nvSpPr>
          <p:cNvPr id="40" name="Text 38"/>
          <p:cNvSpPr/>
          <p:nvPr/>
        </p:nvSpPr>
        <p:spPr>
          <a:xfrm>
            <a:off x="6208776"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0B2538"/>
                </a:solidFill>
                <a:latin typeface="Lato" pitchFamily="34" charset="0"/>
                <a:ea typeface="Lato" pitchFamily="34" charset="-122"/>
                <a:cs typeface="Lato" pitchFamily="34" charset="-120"/>
              </a:rPr>
              <a:t>03</a:t>
            </a:r>
            <a:endParaRPr lang="en-US" sz="1100" dirty="0"/>
          </a:p>
        </p:txBody>
      </p:sp>
      <p:sp>
        <p:nvSpPr>
          <p:cNvPr id="41" name="Text 39"/>
          <p:cNvSpPr/>
          <p:nvPr/>
        </p:nvSpPr>
        <p:spPr>
          <a:xfrm>
            <a:off x="6208776" y="3054096"/>
            <a:ext cx="2167128" cy="320040"/>
          </a:xfrm>
          <a:prstGeom prst="rect">
            <a:avLst/>
          </a:prstGeom>
          <a:noFill/>
          <a:ln/>
        </p:spPr>
        <p:txBody>
          <a:bodyPr wrap="square" lIns="0" tIns="0" rIns="0" bIns="0" rtlCol="0" anchor="ctr">
            <a:spAutoFit/>
          </a:bodyPr>
          <a:lstStyle/>
          <a:p>
            <a:pPr marL="0" indent="0">
              <a:buNone/>
            </a:pPr>
            <a:r>
              <a:rPr lang="en-US" sz="1500" b="1" kern="0" spc="70" dirty="0">
                <a:solidFill>
                  <a:srgbClr val="FFFFFF"/>
                </a:solidFill>
                <a:latin typeface="Lato" pitchFamily="34" charset="0"/>
                <a:ea typeface="Lato" pitchFamily="34" charset="-122"/>
                <a:cs typeface="Lato" pitchFamily="34" charset="-120"/>
              </a:rPr>
              <a:t>DOSE INTERNA</a:t>
            </a:r>
            <a:endParaRPr lang="en-US" sz="1500" dirty="0"/>
          </a:p>
        </p:txBody>
      </p:sp>
      <p:sp>
        <p:nvSpPr>
          <p:cNvPr id="42" name="Shape 40"/>
          <p:cNvSpPr/>
          <p:nvPr/>
        </p:nvSpPr>
        <p:spPr>
          <a:xfrm>
            <a:off x="8581644" y="4078224"/>
            <a:ext cx="132588" cy="0"/>
          </a:xfrm>
          <a:prstGeom prst="line">
            <a:avLst/>
          </a:prstGeom>
          <a:noFill/>
          <a:ln w="25400">
            <a:solidFill>
              <a:srgbClr val="66DCC5"/>
            </a:solidFill>
            <a:prstDash val="solid"/>
            <a:tailEnd type="triangle"/>
          </a:ln>
        </p:spPr>
        <p:txBody>
          <a:bodyPr/>
          <a:lstStyle/>
          <a:p>
            <a:endParaRPr lang="it-IT"/>
          </a:p>
        </p:txBody>
      </p:sp>
      <p:sp>
        <p:nvSpPr>
          <p:cNvPr id="43" name="Shape 41"/>
          <p:cNvSpPr/>
          <p:nvPr/>
        </p:nvSpPr>
        <p:spPr>
          <a:xfrm>
            <a:off x="8741664" y="2340864"/>
            <a:ext cx="2532888" cy="3246120"/>
          </a:xfrm>
          <a:prstGeom prst="roundRect">
            <a:avLst>
              <a:gd name="adj" fmla="val 2888"/>
            </a:avLst>
          </a:prstGeom>
          <a:solidFill>
            <a:srgbClr val="173A4C"/>
          </a:solidFill>
          <a:ln w="12700">
            <a:solidFill>
              <a:srgbClr val="224B5D"/>
            </a:solidFill>
            <a:prstDash val="solid"/>
          </a:ln>
        </p:spPr>
        <p:txBody>
          <a:bodyPr/>
          <a:lstStyle/>
          <a:p>
            <a:endParaRPr lang="it-IT"/>
          </a:p>
        </p:txBody>
      </p:sp>
      <p:sp>
        <p:nvSpPr>
          <p:cNvPr id="44" name="Shape 42"/>
          <p:cNvSpPr/>
          <p:nvPr/>
        </p:nvSpPr>
        <p:spPr>
          <a:xfrm>
            <a:off x="8924544" y="2560320"/>
            <a:ext cx="365760" cy="365760"/>
          </a:xfrm>
          <a:prstGeom prst="ellipse">
            <a:avLst/>
          </a:prstGeom>
          <a:solidFill>
            <a:srgbClr val="66DCC5"/>
          </a:solidFill>
          <a:ln w="12700">
            <a:solidFill>
              <a:srgbClr val="66DCC5"/>
            </a:solidFill>
            <a:prstDash val="solid"/>
          </a:ln>
        </p:spPr>
        <p:txBody>
          <a:bodyPr/>
          <a:lstStyle/>
          <a:p>
            <a:endParaRPr lang="it-IT"/>
          </a:p>
        </p:txBody>
      </p:sp>
      <p:sp>
        <p:nvSpPr>
          <p:cNvPr id="45" name="Text 43"/>
          <p:cNvSpPr/>
          <p:nvPr/>
        </p:nvSpPr>
        <p:spPr>
          <a:xfrm>
            <a:off x="8924544"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04</a:t>
            </a:r>
            <a:endParaRPr lang="en-US" sz="1100" dirty="0"/>
          </a:p>
        </p:txBody>
      </p:sp>
      <p:sp>
        <p:nvSpPr>
          <p:cNvPr id="46" name="Text 44"/>
          <p:cNvSpPr/>
          <p:nvPr/>
        </p:nvSpPr>
        <p:spPr>
          <a:xfrm>
            <a:off x="8924544" y="25603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0B2538"/>
                </a:solidFill>
                <a:latin typeface="Lato" pitchFamily="34" charset="0"/>
                <a:ea typeface="Lato" pitchFamily="34" charset="-122"/>
                <a:cs typeface="Lato" pitchFamily="34" charset="-120"/>
              </a:rPr>
              <a:t>04</a:t>
            </a:r>
            <a:endParaRPr lang="en-US" sz="1100" dirty="0"/>
          </a:p>
        </p:txBody>
      </p:sp>
      <p:sp>
        <p:nvSpPr>
          <p:cNvPr id="47" name="Text 45"/>
          <p:cNvSpPr/>
          <p:nvPr/>
        </p:nvSpPr>
        <p:spPr>
          <a:xfrm>
            <a:off x="8924544" y="3054096"/>
            <a:ext cx="2167128" cy="320040"/>
          </a:xfrm>
          <a:prstGeom prst="rect">
            <a:avLst/>
          </a:prstGeom>
          <a:noFill/>
          <a:ln/>
        </p:spPr>
        <p:txBody>
          <a:bodyPr wrap="square" lIns="0" tIns="0" rIns="0" bIns="0" rtlCol="0" anchor="ctr">
            <a:spAutoFit/>
          </a:bodyPr>
          <a:lstStyle/>
          <a:p>
            <a:pPr marL="0" indent="0">
              <a:buNone/>
            </a:pPr>
            <a:r>
              <a:rPr lang="en-US" sz="1500" b="1" kern="0" spc="70" dirty="0">
                <a:solidFill>
                  <a:srgbClr val="FFFFFF"/>
                </a:solidFill>
                <a:latin typeface="Lato" pitchFamily="34" charset="0"/>
                <a:ea typeface="Lato" pitchFamily="34" charset="-122"/>
                <a:cs typeface="Lato" pitchFamily="34" charset="-120"/>
              </a:rPr>
              <a:t>BERSAGLI</a:t>
            </a:r>
            <a:endParaRPr lang="en-US" sz="1500" dirty="0"/>
          </a:p>
        </p:txBody>
      </p:sp>
      <p:sp>
        <p:nvSpPr>
          <p:cNvPr id="48" name="Shape 46"/>
          <p:cNvSpPr/>
          <p:nvPr/>
        </p:nvSpPr>
        <p:spPr>
          <a:xfrm>
            <a:off x="1170432" y="4057650"/>
            <a:ext cx="480060" cy="0"/>
          </a:xfrm>
          <a:prstGeom prst="line">
            <a:avLst/>
          </a:prstGeom>
          <a:noFill/>
          <a:ln w="47625">
            <a:solidFill>
              <a:srgbClr val="66DCC5"/>
            </a:solidFill>
            <a:prstDash val="solid"/>
          </a:ln>
        </p:spPr>
        <p:txBody>
          <a:bodyPr/>
          <a:lstStyle/>
          <a:p>
            <a:endParaRPr lang="it-IT"/>
          </a:p>
        </p:txBody>
      </p:sp>
      <p:sp>
        <p:nvSpPr>
          <p:cNvPr id="49" name="Shape 47"/>
          <p:cNvSpPr/>
          <p:nvPr/>
        </p:nvSpPr>
        <p:spPr>
          <a:xfrm>
            <a:off x="1650492" y="3749040"/>
            <a:ext cx="502920" cy="354330"/>
          </a:xfrm>
          <a:prstGeom prst="line">
            <a:avLst/>
          </a:prstGeom>
          <a:noFill/>
          <a:ln w="47625">
            <a:solidFill>
              <a:srgbClr val="66DCC5"/>
            </a:solidFill>
            <a:prstDash val="solid"/>
          </a:ln>
        </p:spPr>
        <p:txBody>
          <a:bodyPr/>
          <a:lstStyle/>
          <a:p>
            <a:endParaRPr lang="it-IT"/>
          </a:p>
        </p:txBody>
      </p:sp>
      <p:sp>
        <p:nvSpPr>
          <p:cNvPr id="50" name="Shape 48"/>
          <p:cNvSpPr/>
          <p:nvPr/>
        </p:nvSpPr>
        <p:spPr>
          <a:xfrm>
            <a:off x="1056132" y="3943350"/>
            <a:ext cx="228600" cy="228600"/>
          </a:xfrm>
          <a:prstGeom prst="ellipse">
            <a:avLst/>
          </a:prstGeom>
          <a:solidFill>
            <a:srgbClr val="66DCC5"/>
          </a:solidFill>
          <a:ln w="12700">
            <a:solidFill>
              <a:srgbClr val="66DCC5"/>
            </a:solidFill>
            <a:prstDash val="solid"/>
          </a:ln>
        </p:spPr>
        <p:txBody>
          <a:bodyPr/>
          <a:lstStyle/>
          <a:p>
            <a:endParaRPr lang="it-IT"/>
          </a:p>
        </p:txBody>
      </p:sp>
      <p:sp>
        <p:nvSpPr>
          <p:cNvPr id="51" name="Shape 49"/>
          <p:cNvSpPr/>
          <p:nvPr/>
        </p:nvSpPr>
        <p:spPr>
          <a:xfrm>
            <a:off x="1513332" y="3611880"/>
            <a:ext cx="297180" cy="297180"/>
          </a:xfrm>
          <a:prstGeom prst="ellipse">
            <a:avLst/>
          </a:prstGeom>
          <a:solidFill>
            <a:srgbClr val="66DCC5"/>
          </a:solidFill>
          <a:ln w="12700">
            <a:solidFill>
              <a:srgbClr val="66DCC5"/>
            </a:solidFill>
            <a:prstDash val="solid"/>
          </a:ln>
        </p:spPr>
        <p:txBody>
          <a:bodyPr/>
          <a:lstStyle/>
          <a:p>
            <a:endParaRPr lang="it-IT"/>
          </a:p>
        </p:txBody>
      </p:sp>
      <p:sp>
        <p:nvSpPr>
          <p:cNvPr id="52" name="Shape 50"/>
          <p:cNvSpPr/>
          <p:nvPr/>
        </p:nvSpPr>
        <p:spPr>
          <a:xfrm>
            <a:off x="2039112" y="3989070"/>
            <a:ext cx="228600" cy="228600"/>
          </a:xfrm>
          <a:prstGeom prst="ellipse">
            <a:avLst/>
          </a:prstGeom>
          <a:solidFill>
            <a:srgbClr val="66DCC5"/>
          </a:solidFill>
          <a:ln w="12700">
            <a:solidFill>
              <a:srgbClr val="66DCC5"/>
            </a:solidFill>
            <a:prstDash val="solid"/>
          </a:ln>
        </p:spPr>
        <p:txBody>
          <a:bodyPr/>
          <a:lstStyle/>
          <a:p>
            <a:endParaRPr lang="it-IT"/>
          </a:p>
        </p:txBody>
      </p:sp>
      <p:sp>
        <p:nvSpPr>
          <p:cNvPr id="53" name="Text 51"/>
          <p:cNvSpPr/>
          <p:nvPr/>
        </p:nvSpPr>
        <p:spPr>
          <a:xfrm>
            <a:off x="777240" y="4690872"/>
            <a:ext cx="2157984" cy="594360"/>
          </a:xfrm>
          <a:prstGeom prst="rect">
            <a:avLst/>
          </a:prstGeom>
          <a:noFill/>
          <a:ln/>
        </p:spPr>
        <p:txBody>
          <a:bodyPr wrap="square" lIns="0" tIns="0" rIns="0" bIns="0" rtlCol="0" anchor="ctr">
            <a:spAutoFit/>
          </a:bodyPr>
          <a:lstStyle/>
          <a:p>
            <a:pPr marL="0" indent="0">
              <a:buNone/>
            </a:pPr>
            <a:r>
              <a:rPr lang="en-US" sz="1600" dirty="0">
                <a:solidFill>
                  <a:srgbClr val="C5DADD"/>
                </a:solidFill>
                <a:latin typeface="Lato" pitchFamily="34" charset="0"/>
                <a:ea typeface="Lato" pitchFamily="34" charset="-122"/>
                <a:cs typeface="Lato" pitchFamily="34" charset="-120"/>
              </a:rPr>
              <a:t>Prodotto, materiale</a:t>
            </a:r>
            <a:endParaRPr lang="en-US" sz="1600" dirty="0"/>
          </a:p>
          <a:p>
            <a:pPr marL="0" indent="0">
              <a:buNone/>
            </a:pPr>
            <a:r>
              <a:rPr lang="en-US" sz="1600" dirty="0">
                <a:solidFill>
                  <a:srgbClr val="C5DADD"/>
                </a:solidFill>
                <a:latin typeface="Lato" pitchFamily="34" charset="0"/>
                <a:ea typeface="Lato" pitchFamily="34" charset="-122"/>
                <a:cs typeface="Lato" pitchFamily="34" charset="-120"/>
              </a:rPr>
              <a:t>o processo lavorativo</a:t>
            </a:r>
            <a:endParaRPr lang="en-US" sz="1600" dirty="0"/>
          </a:p>
        </p:txBody>
      </p:sp>
      <p:sp>
        <p:nvSpPr>
          <p:cNvPr id="54" name="Shape 52"/>
          <p:cNvSpPr/>
          <p:nvPr/>
        </p:nvSpPr>
        <p:spPr>
          <a:xfrm>
            <a:off x="3511296" y="3657600"/>
            <a:ext cx="137160" cy="137160"/>
          </a:xfrm>
          <a:prstGeom prst="ellipse">
            <a:avLst/>
          </a:prstGeom>
          <a:solidFill>
            <a:srgbClr val="66DCC5"/>
          </a:solidFill>
          <a:ln w="12700">
            <a:solidFill>
              <a:srgbClr val="66DCC5"/>
            </a:solidFill>
            <a:prstDash val="solid"/>
          </a:ln>
        </p:spPr>
        <p:txBody>
          <a:bodyPr/>
          <a:lstStyle/>
          <a:p>
            <a:endParaRPr lang="it-IT"/>
          </a:p>
        </p:txBody>
      </p:sp>
      <p:sp>
        <p:nvSpPr>
          <p:cNvPr id="55" name="Text 53"/>
          <p:cNvSpPr/>
          <p:nvPr/>
        </p:nvSpPr>
        <p:spPr>
          <a:xfrm>
            <a:off x="3767328" y="3602736"/>
            <a:ext cx="1847088" cy="365760"/>
          </a:xfrm>
          <a:prstGeom prst="rect">
            <a:avLst/>
          </a:prstGeom>
          <a:noFill/>
          <a:ln/>
        </p:spPr>
        <p:txBody>
          <a:bodyPr wrap="square" lIns="0" tIns="0" rIns="0" bIns="0" rtlCol="0" anchor="ctr">
            <a:spAutoFit/>
          </a:bodyPr>
          <a:lstStyle/>
          <a:p>
            <a:pPr marL="0" indent="0">
              <a:buNone/>
            </a:pPr>
            <a:r>
              <a:rPr lang="en-US" sz="1500" dirty="0">
                <a:solidFill>
                  <a:srgbClr val="D8E7E8"/>
                </a:solidFill>
                <a:latin typeface="Lato" pitchFamily="34" charset="0"/>
                <a:ea typeface="Lato" pitchFamily="34" charset="-122"/>
                <a:cs typeface="Lato" pitchFamily="34" charset="-120"/>
              </a:rPr>
              <a:t>Inalazione</a:t>
            </a:r>
            <a:endParaRPr lang="en-US" sz="1500" dirty="0"/>
          </a:p>
        </p:txBody>
      </p:sp>
      <p:sp>
        <p:nvSpPr>
          <p:cNvPr id="56" name="Shape 54"/>
          <p:cNvSpPr/>
          <p:nvPr/>
        </p:nvSpPr>
        <p:spPr>
          <a:xfrm>
            <a:off x="3511296" y="4178808"/>
            <a:ext cx="137160" cy="137160"/>
          </a:xfrm>
          <a:prstGeom prst="ellipse">
            <a:avLst/>
          </a:prstGeom>
          <a:solidFill>
            <a:srgbClr val="66DCC5"/>
          </a:solidFill>
          <a:ln w="12700">
            <a:solidFill>
              <a:srgbClr val="66DCC5"/>
            </a:solidFill>
            <a:prstDash val="solid"/>
          </a:ln>
        </p:spPr>
        <p:txBody>
          <a:bodyPr/>
          <a:lstStyle/>
          <a:p>
            <a:endParaRPr lang="it-IT"/>
          </a:p>
        </p:txBody>
      </p:sp>
      <p:sp>
        <p:nvSpPr>
          <p:cNvPr id="57" name="Text 55"/>
          <p:cNvSpPr/>
          <p:nvPr/>
        </p:nvSpPr>
        <p:spPr>
          <a:xfrm>
            <a:off x="3767328" y="4123944"/>
            <a:ext cx="1847088" cy="365760"/>
          </a:xfrm>
          <a:prstGeom prst="rect">
            <a:avLst/>
          </a:prstGeom>
          <a:noFill/>
          <a:ln/>
        </p:spPr>
        <p:txBody>
          <a:bodyPr wrap="square" lIns="0" tIns="0" rIns="0" bIns="0" rtlCol="0" anchor="ctr">
            <a:spAutoFit/>
          </a:bodyPr>
          <a:lstStyle/>
          <a:p>
            <a:pPr marL="0" indent="0">
              <a:buNone/>
            </a:pPr>
            <a:r>
              <a:rPr lang="en-US" sz="1500" dirty="0">
                <a:solidFill>
                  <a:srgbClr val="D8E7E8"/>
                </a:solidFill>
                <a:latin typeface="Lato" pitchFamily="34" charset="0"/>
                <a:ea typeface="Lato" pitchFamily="34" charset="-122"/>
                <a:cs typeface="Lato" pitchFamily="34" charset="-120"/>
              </a:rPr>
              <a:t>Contatto cutaneo</a:t>
            </a:r>
            <a:endParaRPr lang="en-US" sz="1500" dirty="0"/>
          </a:p>
        </p:txBody>
      </p:sp>
      <p:sp>
        <p:nvSpPr>
          <p:cNvPr id="58" name="Shape 56"/>
          <p:cNvSpPr/>
          <p:nvPr/>
        </p:nvSpPr>
        <p:spPr>
          <a:xfrm>
            <a:off x="3511296" y="4700016"/>
            <a:ext cx="137160" cy="137160"/>
          </a:xfrm>
          <a:prstGeom prst="ellipse">
            <a:avLst/>
          </a:prstGeom>
          <a:solidFill>
            <a:srgbClr val="66DCC5"/>
          </a:solidFill>
          <a:ln w="12700">
            <a:solidFill>
              <a:srgbClr val="66DCC5"/>
            </a:solidFill>
            <a:prstDash val="solid"/>
          </a:ln>
        </p:spPr>
        <p:txBody>
          <a:bodyPr/>
          <a:lstStyle/>
          <a:p>
            <a:endParaRPr lang="it-IT"/>
          </a:p>
        </p:txBody>
      </p:sp>
      <p:sp>
        <p:nvSpPr>
          <p:cNvPr id="59" name="Text 57"/>
          <p:cNvSpPr/>
          <p:nvPr/>
        </p:nvSpPr>
        <p:spPr>
          <a:xfrm>
            <a:off x="3767328" y="4645152"/>
            <a:ext cx="1847088" cy="365760"/>
          </a:xfrm>
          <a:prstGeom prst="rect">
            <a:avLst/>
          </a:prstGeom>
          <a:noFill/>
          <a:ln/>
        </p:spPr>
        <p:txBody>
          <a:bodyPr wrap="square" lIns="0" tIns="0" rIns="0" bIns="0" rtlCol="0" anchor="ctr">
            <a:spAutoFit/>
          </a:bodyPr>
          <a:lstStyle/>
          <a:p>
            <a:pPr marL="0" indent="0">
              <a:buNone/>
            </a:pPr>
            <a:r>
              <a:rPr lang="en-US" sz="1500" dirty="0">
                <a:solidFill>
                  <a:srgbClr val="D8E7E8"/>
                </a:solidFill>
                <a:latin typeface="Lato" pitchFamily="34" charset="0"/>
                <a:ea typeface="Lato" pitchFamily="34" charset="-122"/>
                <a:cs typeface="Lato" pitchFamily="34" charset="-120"/>
              </a:rPr>
              <a:t>Ingestione accidentale</a:t>
            </a:r>
            <a:endParaRPr lang="en-US" sz="1500" dirty="0"/>
          </a:p>
        </p:txBody>
      </p:sp>
      <p:pic>
        <p:nvPicPr>
          <p:cNvPr id="60" name="Image 0" descr="Illustrazione tecnica originale e schematica: cells"/>
          <p:cNvPicPr>
            <a:picLocks noChangeAspect="1"/>
          </p:cNvPicPr>
          <p:nvPr/>
        </p:nvPicPr>
        <p:blipFill>
          <a:blip r:embed="rId3"/>
          <a:stretch>
            <a:fillRect/>
          </a:stretch>
        </p:blipFill>
        <p:spPr>
          <a:xfrm>
            <a:off x="6199632" y="3456432"/>
            <a:ext cx="2194560" cy="1755648"/>
          </a:xfrm>
          <a:prstGeom prst="rect">
            <a:avLst/>
          </a:prstGeom>
        </p:spPr>
      </p:pic>
      <p:sp>
        <p:nvSpPr>
          <p:cNvPr id="61" name="Text 58"/>
          <p:cNvSpPr/>
          <p:nvPr/>
        </p:nvSpPr>
        <p:spPr>
          <a:xfrm>
            <a:off x="6208776" y="4901184"/>
            <a:ext cx="2176272" cy="502920"/>
          </a:xfrm>
          <a:prstGeom prst="rect">
            <a:avLst/>
          </a:prstGeom>
          <a:noFill/>
          <a:ln/>
        </p:spPr>
        <p:txBody>
          <a:bodyPr wrap="square" lIns="0" tIns="0" rIns="0" bIns="0" rtlCol="0" anchor="ctr">
            <a:spAutoFit/>
          </a:bodyPr>
          <a:lstStyle/>
          <a:p>
            <a:pPr marL="0" indent="0">
              <a:buNone/>
            </a:pPr>
            <a:r>
              <a:rPr lang="en-US" sz="1310" dirty="0">
                <a:solidFill>
                  <a:srgbClr val="C5DADD"/>
                </a:solidFill>
                <a:latin typeface="Lato" pitchFamily="34" charset="0"/>
                <a:ea typeface="Lato" pitchFamily="34" charset="-122"/>
                <a:cs typeface="Lato" pitchFamily="34" charset="-120"/>
              </a:rPr>
              <a:t>Non coincide con</a:t>
            </a:r>
            <a:endParaRPr lang="en-US" sz="1310" dirty="0"/>
          </a:p>
          <a:p>
            <a:pPr marL="0" indent="0">
              <a:buNone/>
            </a:pPr>
            <a:r>
              <a:rPr lang="en-US" sz="1310" dirty="0">
                <a:solidFill>
                  <a:srgbClr val="C5DADD"/>
                </a:solidFill>
                <a:latin typeface="Lato" pitchFamily="34" charset="0"/>
                <a:ea typeface="Lato" pitchFamily="34" charset="-122"/>
                <a:cs typeface="Lato" pitchFamily="34" charset="-120"/>
              </a:rPr>
              <a:t>la sola concentrazione in aria.</a:t>
            </a:r>
            <a:endParaRPr lang="en-US" sz="1310" dirty="0"/>
          </a:p>
        </p:txBody>
      </p:sp>
      <p:sp>
        <p:nvSpPr>
          <p:cNvPr id="62" name="Text 59"/>
          <p:cNvSpPr/>
          <p:nvPr/>
        </p:nvSpPr>
        <p:spPr>
          <a:xfrm>
            <a:off x="8951976" y="3621024"/>
            <a:ext cx="2130552" cy="1344168"/>
          </a:xfrm>
          <a:prstGeom prst="rect">
            <a:avLst/>
          </a:prstGeom>
          <a:noFill/>
          <a:ln/>
        </p:spPr>
        <p:txBody>
          <a:bodyPr wrap="square" lIns="0" tIns="0" rIns="0" bIns="0" rtlCol="0" anchor="ctr">
            <a:spAutoFit/>
          </a:bodyPr>
          <a:lstStyle/>
          <a:p>
            <a:pPr marL="0" indent="0">
              <a:lnSpc>
                <a:spcPct val="120000"/>
              </a:lnSpc>
              <a:buNone/>
            </a:pPr>
            <a:r>
              <a:rPr lang="en-US" sz="1640" dirty="0">
                <a:solidFill>
                  <a:srgbClr val="D8E7E8"/>
                </a:solidFill>
                <a:latin typeface="Lato" pitchFamily="34" charset="0"/>
                <a:ea typeface="Lato" pitchFamily="34" charset="-122"/>
                <a:cs typeface="Lato" pitchFamily="34" charset="-120"/>
              </a:rPr>
              <a:t>Regolazione ormonale</a:t>
            </a:r>
            <a:endParaRPr lang="en-US" sz="1640" dirty="0"/>
          </a:p>
          <a:p>
            <a:pPr marL="0" indent="0">
              <a:lnSpc>
                <a:spcPct val="120000"/>
              </a:lnSpc>
              <a:buNone/>
            </a:pPr>
            <a:r>
              <a:rPr lang="en-US" sz="1640" dirty="0">
                <a:solidFill>
                  <a:srgbClr val="D8E7E8"/>
                </a:solidFill>
                <a:latin typeface="Lato" pitchFamily="34" charset="0"/>
                <a:ea typeface="Lato" pitchFamily="34" charset="-122"/>
                <a:cs typeface="Lato" pitchFamily="34" charset="-120"/>
              </a:rPr>
              <a:t>Cellule germinali</a:t>
            </a:r>
            <a:endParaRPr lang="en-US" sz="1640" dirty="0"/>
          </a:p>
          <a:p>
            <a:pPr marL="0" indent="0">
              <a:lnSpc>
                <a:spcPct val="120000"/>
              </a:lnSpc>
              <a:buNone/>
            </a:pPr>
            <a:r>
              <a:rPr lang="en-US" sz="1640" dirty="0">
                <a:solidFill>
                  <a:srgbClr val="D8E7E8"/>
                </a:solidFill>
                <a:latin typeface="Lato" pitchFamily="34" charset="0"/>
                <a:ea typeface="Lato" pitchFamily="34" charset="-122"/>
                <a:cs typeface="Lato" pitchFamily="34" charset="-120"/>
              </a:rPr>
              <a:t>Processi dello sviluppo</a:t>
            </a:r>
            <a:endParaRPr lang="en-US" sz="1640" dirty="0"/>
          </a:p>
        </p:txBody>
      </p:sp>
      <p:sp>
        <p:nvSpPr>
          <p:cNvPr id="63" name="Text 60"/>
          <p:cNvSpPr/>
          <p:nvPr/>
        </p:nvSpPr>
        <p:spPr>
          <a:xfrm>
            <a:off x="621792" y="5879592"/>
            <a:ext cx="10954512" cy="365760"/>
          </a:xfrm>
          <a:prstGeom prst="rect">
            <a:avLst/>
          </a:prstGeom>
          <a:noFill/>
          <a:ln/>
        </p:spPr>
        <p:txBody>
          <a:bodyPr wrap="square" lIns="0" tIns="0" rIns="0" bIns="0" rtlCol="0" anchor="ctr">
            <a:spAutoFit/>
          </a:bodyPr>
          <a:lstStyle/>
          <a:p>
            <a:pPr marL="0" indent="0" algn="ctr">
              <a:buNone/>
            </a:pPr>
            <a:r>
              <a:rPr lang="en-US" sz="1510" b="1" dirty="0">
                <a:solidFill>
                  <a:srgbClr val="66DCC5"/>
                </a:solidFill>
                <a:latin typeface="Lato" pitchFamily="34" charset="0"/>
                <a:ea typeface="Lato" pitchFamily="34" charset="-122"/>
                <a:cs typeface="Lato" pitchFamily="34" charset="-120"/>
              </a:rPr>
              <a:t>Schema concettuale: i meccanismi e gli effetti dipendono dalla sostanza e dallo scenario.</a:t>
            </a:r>
            <a:endParaRPr lang="en-US" sz="1510" dirty="0"/>
          </a:p>
        </p:txBody>
      </p:sp>
      <p:sp>
        <p:nvSpPr>
          <p:cNvPr id="64"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APPROFONDIMENTO SCIENTIFICO</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Fertilità maschile</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Regolazione ormonale, produzione e qualità degli spermatozoi.</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NIOSH 96-132 [N2]; NIOSH [N1]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05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pic>
        <p:nvPicPr>
          <p:cNvPr id="25" name="Image 0" descr="Illustrazione tecnica originale e schematica: sperm"/>
          <p:cNvPicPr>
            <a:picLocks noChangeAspect="1"/>
          </p:cNvPicPr>
          <p:nvPr/>
        </p:nvPicPr>
        <p:blipFill>
          <a:blip r:embed="rId3"/>
          <a:stretch>
            <a:fillRect/>
          </a:stretch>
        </p:blipFill>
        <p:spPr>
          <a:xfrm>
            <a:off x="466344" y="1874520"/>
            <a:ext cx="4709160" cy="4187952"/>
          </a:xfrm>
          <a:prstGeom prst="rect">
            <a:avLst/>
          </a:prstGeom>
        </p:spPr>
      </p:pic>
      <p:sp>
        <p:nvSpPr>
          <p:cNvPr id="26" name="Shape 23"/>
          <p:cNvSpPr/>
          <p:nvPr/>
        </p:nvSpPr>
        <p:spPr>
          <a:xfrm>
            <a:off x="832104" y="5678424"/>
            <a:ext cx="4251960" cy="274320"/>
          </a:xfrm>
          <a:prstGeom prst="roundRect">
            <a:avLst>
              <a:gd name="adj" fmla="val 23333"/>
            </a:avLst>
          </a:prstGeom>
          <a:solidFill>
            <a:srgbClr val="E0F2EC"/>
          </a:solidFill>
          <a:ln w="12700">
            <a:solidFill>
              <a:srgbClr val="E0F2EC"/>
            </a:solidFill>
            <a:prstDash val="solid"/>
          </a:ln>
        </p:spPr>
        <p:txBody>
          <a:bodyPr/>
          <a:lstStyle/>
          <a:p>
            <a:endParaRPr lang="it-IT"/>
          </a:p>
        </p:txBody>
      </p:sp>
      <p:sp>
        <p:nvSpPr>
          <p:cNvPr id="27" name="Text 24"/>
          <p:cNvSpPr/>
          <p:nvPr/>
        </p:nvSpPr>
        <p:spPr>
          <a:xfrm>
            <a:off x="941832" y="5692140"/>
            <a:ext cx="4032504" cy="246888"/>
          </a:xfrm>
          <a:prstGeom prst="rect">
            <a:avLst/>
          </a:prstGeom>
          <a:noFill/>
          <a:ln/>
        </p:spPr>
        <p:txBody>
          <a:bodyPr wrap="square" lIns="0" tIns="0" rIns="0" bIns="0" rtlCol="0" anchor="ctr">
            <a:spAutoFit/>
          </a:bodyPr>
          <a:lstStyle/>
          <a:p>
            <a:pPr marL="0" indent="0">
              <a:buNone/>
            </a:pPr>
            <a:r>
              <a:rPr lang="en-US" sz="970" b="1" kern="0" spc="60" dirty="0">
                <a:solidFill>
                  <a:srgbClr val="008E89"/>
                </a:solidFill>
                <a:latin typeface="Lato" pitchFamily="34" charset="0"/>
                <a:ea typeface="Lato" pitchFamily="34" charset="-122"/>
                <a:cs typeface="Lato" pitchFamily="34" charset="-120"/>
              </a:rPr>
              <a:t>SCHEMA FUNZIONALE, NON DIAGNOSTICO</a:t>
            </a:r>
            <a:endParaRPr lang="en-US" sz="970" dirty="0"/>
          </a:p>
        </p:txBody>
      </p:sp>
      <p:sp>
        <p:nvSpPr>
          <p:cNvPr id="28" name="Shape 25"/>
          <p:cNvSpPr/>
          <p:nvPr/>
        </p:nvSpPr>
        <p:spPr>
          <a:xfrm>
            <a:off x="5532120" y="2148840"/>
            <a:ext cx="6035040" cy="1014984"/>
          </a:xfrm>
          <a:prstGeom prst="roundRect">
            <a:avLst>
              <a:gd name="adj" fmla="val 7207"/>
            </a:avLst>
          </a:prstGeom>
          <a:solidFill>
            <a:srgbClr val="FFFFFF"/>
          </a:solidFill>
          <a:ln w="12700">
            <a:solidFill>
              <a:srgbClr val="D6E2E1"/>
            </a:solidFill>
            <a:prstDash val="solid"/>
          </a:ln>
        </p:spPr>
        <p:txBody>
          <a:bodyPr/>
          <a:lstStyle/>
          <a:p>
            <a:endParaRPr lang="it-IT"/>
          </a:p>
        </p:txBody>
      </p:sp>
      <p:sp>
        <p:nvSpPr>
          <p:cNvPr id="29" name="Shape 26"/>
          <p:cNvSpPr/>
          <p:nvPr/>
        </p:nvSpPr>
        <p:spPr>
          <a:xfrm>
            <a:off x="5687568" y="2331720"/>
            <a:ext cx="365760" cy="365760"/>
          </a:xfrm>
          <a:prstGeom prst="ellipse">
            <a:avLst/>
          </a:prstGeom>
          <a:solidFill>
            <a:srgbClr val="008E89"/>
          </a:solidFill>
          <a:ln w="12700">
            <a:solidFill>
              <a:srgbClr val="008E89"/>
            </a:solidFill>
            <a:prstDash val="solid"/>
          </a:ln>
        </p:spPr>
        <p:txBody>
          <a:bodyPr/>
          <a:lstStyle/>
          <a:p>
            <a:endParaRPr lang="it-IT"/>
          </a:p>
        </p:txBody>
      </p:sp>
      <p:sp>
        <p:nvSpPr>
          <p:cNvPr id="30" name="Text 27"/>
          <p:cNvSpPr/>
          <p:nvPr/>
        </p:nvSpPr>
        <p:spPr>
          <a:xfrm>
            <a:off x="5687568" y="2331720"/>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01</a:t>
            </a:r>
            <a:endParaRPr lang="en-US" sz="1100" dirty="0"/>
          </a:p>
        </p:txBody>
      </p:sp>
      <p:sp>
        <p:nvSpPr>
          <p:cNvPr id="31" name="Text 28"/>
          <p:cNvSpPr/>
          <p:nvPr/>
        </p:nvSpPr>
        <p:spPr>
          <a:xfrm>
            <a:off x="6217920" y="2286000"/>
            <a:ext cx="5166360" cy="274320"/>
          </a:xfrm>
          <a:prstGeom prst="rect">
            <a:avLst/>
          </a:prstGeom>
          <a:noFill/>
          <a:ln/>
        </p:spPr>
        <p:txBody>
          <a:bodyPr wrap="square" lIns="0" tIns="0" rIns="0" bIns="0" rtlCol="0" anchor="ctr">
            <a:spAutoFit/>
          </a:bodyPr>
          <a:lstStyle/>
          <a:p>
            <a:pPr marL="0" indent="0">
              <a:buNone/>
            </a:pPr>
            <a:r>
              <a:rPr lang="en-US" sz="1680" b="1" dirty="0">
                <a:solidFill>
                  <a:srgbClr val="133348"/>
                </a:solidFill>
                <a:latin typeface="Lato" pitchFamily="34" charset="0"/>
                <a:ea typeface="Lato" pitchFamily="34" charset="-122"/>
                <a:cs typeface="Lato" pitchFamily="34" charset="-120"/>
              </a:rPr>
              <a:t>Produzione</a:t>
            </a:r>
            <a:endParaRPr lang="en-US" sz="1680" dirty="0"/>
          </a:p>
        </p:txBody>
      </p:sp>
      <p:sp>
        <p:nvSpPr>
          <p:cNvPr id="32" name="Text 29"/>
          <p:cNvSpPr/>
          <p:nvPr/>
        </p:nvSpPr>
        <p:spPr>
          <a:xfrm>
            <a:off x="6217920" y="2615184"/>
            <a:ext cx="5166360" cy="466344"/>
          </a:xfrm>
          <a:prstGeom prst="rect">
            <a:avLst/>
          </a:prstGeom>
          <a:noFill/>
          <a:ln/>
        </p:spPr>
        <p:txBody>
          <a:bodyPr wrap="square" lIns="0" tIns="0" rIns="0" bIns="0" rtlCol="0" anchor="t">
            <a:spAutoFit/>
          </a:bodyPr>
          <a:lstStyle/>
          <a:p>
            <a:pPr marL="0" indent="0">
              <a:buNone/>
            </a:pPr>
            <a:r>
              <a:rPr lang="en-US" sz="1400" dirty="0">
                <a:solidFill>
                  <a:srgbClr val="607780"/>
                </a:solidFill>
                <a:latin typeface="Lato" pitchFamily="34" charset="0"/>
                <a:ea typeface="Lato" pitchFamily="34" charset="-122"/>
                <a:cs typeface="Lato" pitchFamily="34" charset="-120"/>
              </a:rPr>
              <a:t>Possibili effetti sulla produzione</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delle cellule germinali.</a:t>
            </a:r>
            <a:endParaRPr lang="en-US" sz="1400" dirty="0"/>
          </a:p>
        </p:txBody>
      </p:sp>
      <p:sp>
        <p:nvSpPr>
          <p:cNvPr id="33" name="Shape 30"/>
          <p:cNvSpPr/>
          <p:nvPr/>
        </p:nvSpPr>
        <p:spPr>
          <a:xfrm>
            <a:off x="5532120" y="3346704"/>
            <a:ext cx="6035040" cy="1069848"/>
          </a:xfrm>
          <a:prstGeom prst="roundRect">
            <a:avLst>
              <a:gd name="adj" fmla="val 6838"/>
            </a:avLst>
          </a:prstGeom>
          <a:solidFill>
            <a:srgbClr val="FFFFFF"/>
          </a:solidFill>
          <a:ln w="12700">
            <a:solidFill>
              <a:srgbClr val="D6E2E1"/>
            </a:solidFill>
            <a:prstDash val="solid"/>
          </a:ln>
        </p:spPr>
        <p:txBody>
          <a:bodyPr/>
          <a:lstStyle/>
          <a:p>
            <a:endParaRPr lang="it-IT"/>
          </a:p>
        </p:txBody>
      </p:sp>
      <p:sp>
        <p:nvSpPr>
          <p:cNvPr id="34" name="Shape 31"/>
          <p:cNvSpPr/>
          <p:nvPr/>
        </p:nvSpPr>
        <p:spPr>
          <a:xfrm>
            <a:off x="5687568" y="3529584"/>
            <a:ext cx="365760" cy="365760"/>
          </a:xfrm>
          <a:prstGeom prst="ellipse">
            <a:avLst/>
          </a:prstGeom>
          <a:solidFill>
            <a:srgbClr val="008E89"/>
          </a:solidFill>
          <a:ln w="12700">
            <a:solidFill>
              <a:srgbClr val="008E89"/>
            </a:solidFill>
            <a:prstDash val="solid"/>
          </a:ln>
        </p:spPr>
        <p:txBody>
          <a:bodyPr/>
          <a:lstStyle/>
          <a:p>
            <a:endParaRPr lang="it-IT"/>
          </a:p>
        </p:txBody>
      </p:sp>
      <p:sp>
        <p:nvSpPr>
          <p:cNvPr id="35" name="Text 32"/>
          <p:cNvSpPr/>
          <p:nvPr/>
        </p:nvSpPr>
        <p:spPr>
          <a:xfrm>
            <a:off x="5687568" y="3529584"/>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02</a:t>
            </a:r>
            <a:endParaRPr lang="en-US" sz="1100" dirty="0"/>
          </a:p>
        </p:txBody>
      </p:sp>
      <p:sp>
        <p:nvSpPr>
          <p:cNvPr id="36" name="Text 33"/>
          <p:cNvSpPr/>
          <p:nvPr/>
        </p:nvSpPr>
        <p:spPr>
          <a:xfrm>
            <a:off x="6217920" y="3483864"/>
            <a:ext cx="5166360" cy="274320"/>
          </a:xfrm>
          <a:prstGeom prst="rect">
            <a:avLst/>
          </a:prstGeom>
          <a:noFill/>
          <a:ln/>
        </p:spPr>
        <p:txBody>
          <a:bodyPr wrap="square" lIns="0" tIns="0" rIns="0" bIns="0" rtlCol="0" anchor="ctr">
            <a:spAutoFit/>
          </a:bodyPr>
          <a:lstStyle/>
          <a:p>
            <a:pPr marL="0" indent="0">
              <a:buNone/>
            </a:pPr>
            <a:r>
              <a:rPr lang="en-US" sz="1680" b="1" dirty="0">
                <a:solidFill>
                  <a:srgbClr val="133348"/>
                </a:solidFill>
                <a:latin typeface="Lato" pitchFamily="34" charset="0"/>
                <a:ea typeface="Lato" pitchFamily="34" charset="-122"/>
                <a:cs typeface="Lato" pitchFamily="34" charset="-120"/>
              </a:rPr>
              <a:t>Caratteristiche degli spermatozoi</a:t>
            </a:r>
            <a:endParaRPr lang="en-US" sz="1680" dirty="0"/>
          </a:p>
        </p:txBody>
      </p:sp>
      <p:sp>
        <p:nvSpPr>
          <p:cNvPr id="37" name="Text 34"/>
          <p:cNvSpPr/>
          <p:nvPr/>
        </p:nvSpPr>
        <p:spPr>
          <a:xfrm>
            <a:off x="6217920" y="3813048"/>
            <a:ext cx="5166360" cy="521208"/>
          </a:xfrm>
          <a:prstGeom prst="rect">
            <a:avLst/>
          </a:prstGeom>
          <a:noFill/>
          <a:ln/>
        </p:spPr>
        <p:txBody>
          <a:bodyPr wrap="square" lIns="0" tIns="0" rIns="0" bIns="0" rtlCol="0" anchor="t">
            <a:spAutoFit/>
          </a:bodyPr>
          <a:lstStyle/>
          <a:p>
            <a:pPr marL="0" indent="0">
              <a:buNone/>
            </a:pPr>
            <a:r>
              <a:rPr lang="en-US" sz="1400" dirty="0">
                <a:solidFill>
                  <a:srgbClr val="607780"/>
                </a:solidFill>
                <a:latin typeface="Lato" pitchFamily="34" charset="0"/>
                <a:ea typeface="Lato" pitchFamily="34" charset="-122"/>
                <a:cs typeface="Lato" pitchFamily="34" charset="-120"/>
              </a:rPr>
              <a:t>Numero, morfologia e motilità:</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parametri distinti, non una misura unica.</a:t>
            </a:r>
            <a:endParaRPr lang="en-US" sz="1400" dirty="0"/>
          </a:p>
        </p:txBody>
      </p:sp>
      <p:sp>
        <p:nvSpPr>
          <p:cNvPr id="38" name="Shape 35"/>
          <p:cNvSpPr/>
          <p:nvPr/>
        </p:nvSpPr>
        <p:spPr>
          <a:xfrm>
            <a:off x="5532120" y="4590288"/>
            <a:ext cx="6035040" cy="1024128"/>
          </a:xfrm>
          <a:prstGeom prst="roundRect">
            <a:avLst>
              <a:gd name="adj" fmla="val 7143"/>
            </a:avLst>
          </a:prstGeom>
          <a:solidFill>
            <a:srgbClr val="FFFFFF"/>
          </a:solidFill>
          <a:ln w="12700">
            <a:solidFill>
              <a:srgbClr val="D6E2E1"/>
            </a:solidFill>
            <a:prstDash val="solid"/>
          </a:ln>
        </p:spPr>
        <p:txBody>
          <a:bodyPr/>
          <a:lstStyle/>
          <a:p>
            <a:endParaRPr lang="it-IT"/>
          </a:p>
        </p:txBody>
      </p:sp>
      <p:sp>
        <p:nvSpPr>
          <p:cNvPr id="39" name="Shape 36"/>
          <p:cNvSpPr/>
          <p:nvPr/>
        </p:nvSpPr>
        <p:spPr>
          <a:xfrm>
            <a:off x="5687568" y="4773168"/>
            <a:ext cx="365760" cy="365760"/>
          </a:xfrm>
          <a:prstGeom prst="ellipse">
            <a:avLst/>
          </a:prstGeom>
          <a:solidFill>
            <a:srgbClr val="008E89"/>
          </a:solidFill>
          <a:ln w="12700">
            <a:solidFill>
              <a:srgbClr val="008E89"/>
            </a:solidFill>
            <a:prstDash val="solid"/>
          </a:ln>
        </p:spPr>
        <p:txBody>
          <a:bodyPr/>
          <a:lstStyle/>
          <a:p>
            <a:endParaRPr lang="it-IT"/>
          </a:p>
        </p:txBody>
      </p:sp>
      <p:sp>
        <p:nvSpPr>
          <p:cNvPr id="40" name="Text 37"/>
          <p:cNvSpPr/>
          <p:nvPr/>
        </p:nvSpPr>
        <p:spPr>
          <a:xfrm>
            <a:off x="5687568" y="4773168"/>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03</a:t>
            </a:r>
            <a:endParaRPr lang="en-US" sz="1100" dirty="0"/>
          </a:p>
        </p:txBody>
      </p:sp>
      <p:sp>
        <p:nvSpPr>
          <p:cNvPr id="41" name="Text 38"/>
          <p:cNvSpPr/>
          <p:nvPr/>
        </p:nvSpPr>
        <p:spPr>
          <a:xfrm>
            <a:off x="6217920" y="4727448"/>
            <a:ext cx="5166360" cy="274320"/>
          </a:xfrm>
          <a:prstGeom prst="rect">
            <a:avLst/>
          </a:prstGeom>
          <a:noFill/>
          <a:ln/>
        </p:spPr>
        <p:txBody>
          <a:bodyPr wrap="square" lIns="0" tIns="0" rIns="0" bIns="0" rtlCol="0" anchor="ctr">
            <a:spAutoFit/>
          </a:bodyPr>
          <a:lstStyle/>
          <a:p>
            <a:pPr marL="0" indent="0">
              <a:buNone/>
            </a:pPr>
            <a:r>
              <a:rPr lang="en-US" sz="1680" b="1" dirty="0">
                <a:solidFill>
                  <a:srgbClr val="133348"/>
                </a:solidFill>
                <a:latin typeface="Lato" pitchFamily="34" charset="0"/>
                <a:ea typeface="Lato" pitchFamily="34" charset="-122"/>
                <a:cs typeface="Lato" pitchFamily="34" charset="-120"/>
              </a:rPr>
              <a:t>Regolazione e funzione</a:t>
            </a:r>
            <a:endParaRPr lang="en-US" sz="1680" dirty="0"/>
          </a:p>
        </p:txBody>
      </p:sp>
      <p:sp>
        <p:nvSpPr>
          <p:cNvPr id="42" name="Text 39"/>
          <p:cNvSpPr/>
          <p:nvPr/>
        </p:nvSpPr>
        <p:spPr>
          <a:xfrm>
            <a:off x="6217920" y="5056632"/>
            <a:ext cx="5166360" cy="475488"/>
          </a:xfrm>
          <a:prstGeom prst="rect">
            <a:avLst/>
          </a:prstGeom>
          <a:noFill/>
          <a:ln/>
        </p:spPr>
        <p:txBody>
          <a:bodyPr wrap="square" lIns="0" tIns="0" rIns="0" bIns="0" rtlCol="0" anchor="t">
            <a:spAutoFit/>
          </a:bodyPr>
          <a:lstStyle/>
          <a:p>
            <a:pPr marL="0" indent="0">
              <a:buNone/>
            </a:pPr>
            <a:r>
              <a:rPr lang="en-US" sz="1400" dirty="0">
                <a:solidFill>
                  <a:srgbClr val="607780"/>
                </a:solidFill>
                <a:latin typeface="Lato" pitchFamily="34" charset="0"/>
                <a:ea typeface="Lato" pitchFamily="34" charset="-122"/>
                <a:cs typeface="Lato" pitchFamily="34" charset="-120"/>
              </a:rPr>
              <a:t>Possibili interferenze ormonali</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e sulla funzione riproduttiva.</a:t>
            </a:r>
            <a:endParaRPr lang="en-US" sz="1400" dirty="0"/>
          </a:p>
        </p:txBody>
      </p:sp>
      <p:sp>
        <p:nvSpPr>
          <p:cNvPr id="43" name="Text 40"/>
          <p:cNvSpPr/>
          <p:nvPr/>
        </p:nvSpPr>
        <p:spPr>
          <a:xfrm>
            <a:off x="5596128" y="5815584"/>
            <a:ext cx="5843016" cy="365760"/>
          </a:xfrm>
          <a:prstGeom prst="rect">
            <a:avLst/>
          </a:prstGeom>
          <a:noFill/>
          <a:ln/>
        </p:spPr>
        <p:txBody>
          <a:bodyPr wrap="square" lIns="0" tIns="0" rIns="0" bIns="0" rtlCol="0" anchor="ctr">
            <a:spAutoFit/>
          </a:bodyPr>
          <a:lstStyle/>
          <a:p>
            <a:pPr marL="0" indent="0">
              <a:buNone/>
            </a:pPr>
            <a:r>
              <a:rPr lang="en-US" sz="1390" b="1" dirty="0">
                <a:solidFill>
                  <a:srgbClr val="008E89"/>
                </a:solidFill>
                <a:latin typeface="Lato" pitchFamily="34" charset="0"/>
                <a:ea typeface="Lato" pitchFamily="34" charset="-122"/>
                <a:cs typeface="Lato" pitchFamily="34" charset="-120"/>
              </a:rPr>
              <a:t>L’effetto possibile non equivale a un danno certo nel singolo lavoratore.</a:t>
            </a:r>
            <a:endParaRPr lang="en-US" sz="1390" dirty="0"/>
          </a:p>
        </p:txBody>
      </p:sp>
      <p:sp>
        <p:nvSpPr>
          <p:cNvPr id="44"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APPROFONDIMENTO SCIENTIFICO</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Fertilità femminile</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Funzione ovarica, ciclo e ovulazione: un ambito distinto dagli effetti sullo sviluppo.</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NIOSH 99-104 [N3]; NIOSH [N1]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06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pic>
        <p:nvPicPr>
          <p:cNvPr id="25" name="Image 0" descr="Illustrazione tecnica originale e schematica: female"/>
          <p:cNvPicPr>
            <a:picLocks noChangeAspect="1"/>
          </p:cNvPicPr>
          <p:nvPr/>
        </p:nvPicPr>
        <p:blipFill>
          <a:blip r:embed="rId3"/>
          <a:stretch>
            <a:fillRect/>
          </a:stretch>
        </p:blipFill>
        <p:spPr>
          <a:xfrm>
            <a:off x="3319272" y="1920240"/>
            <a:ext cx="5532120" cy="4425696"/>
          </a:xfrm>
          <a:prstGeom prst="rect">
            <a:avLst/>
          </a:prstGeom>
        </p:spPr>
      </p:pic>
      <p:sp>
        <p:nvSpPr>
          <p:cNvPr id="26" name="Shape 23"/>
          <p:cNvSpPr/>
          <p:nvPr/>
        </p:nvSpPr>
        <p:spPr>
          <a:xfrm>
            <a:off x="594360" y="2276856"/>
            <a:ext cx="2880360" cy="1325880"/>
          </a:xfrm>
          <a:prstGeom prst="roundRect">
            <a:avLst>
              <a:gd name="adj" fmla="val 5517"/>
            </a:avLst>
          </a:prstGeom>
          <a:solidFill>
            <a:srgbClr val="FFFFFF"/>
          </a:solidFill>
          <a:ln w="12700">
            <a:solidFill>
              <a:srgbClr val="D6E2E1"/>
            </a:solidFill>
            <a:prstDash val="solid"/>
          </a:ln>
        </p:spPr>
        <p:txBody>
          <a:bodyPr/>
          <a:lstStyle/>
          <a:p>
            <a:endParaRPr lang="it-IT"/>
          </a:p>
        </p:txBody>
      </p:sp>
      <p:sp>
        <p:nvSpPr>
          <p:cNvPr id="27" name="Shape 24"/>
          <p:cNvSpPr/>
          <p:nvPr/>
        </p:nvSpPr>
        <p:spPr>
          <a:xfrm>
            <a:off x="804672" y="2478024"/>
            <a:ext cx="365760" cy="365760"/>
          </a:xfrm>
          <a:prstGeom prst="ellipse">
            <a:avLst/>
          </a:prstGeom>
          <a:solidFill>
            <a:srgbClr val="008E89"/>
          </a:solidFill>
          <a:ln w="12700">
            <a:solidFill>
              <a:srgbClr val="008E89"/>
            </a:solidFill>
            <a:prstDash val="solid"/>
          </a:ln>
        </p:spPr>
        <p:txBody>
          <a:bodyPr/>
          <a:lstStyle/>
          <a:p>
            <a:endParaRPr lang="it-IT"/>
          </a:p>
        </p:txBody>
      </p:sp>
      <p:sp>
        <p:nvSpPr>
          <p:cNvPr id="28" name="Text 25"/>
          <p:cNvSpPr/>
          <p:nvPr/>
        </p:nvSpPr>
        <p:spPr>
          <a:xfrm>
            <a:off x="804672" y="2478024"/>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01</a:t>
            </a:r>
            <a:endParaRPr lang="en-US" sz="1100" dirty="0"/>
          </a:p>
        </p:txBody>
      </p:sp>
      <p:sp>
        <p:nvSpPr>
          <p:cNvPr id="29" name="Text 26"/>
          <p:cNvSpPr/>
          <p:nvPr/>
        </p:nvSpPr>
        <p:spPr>
          <a:xfrm>
            <a:off x="1307592" y="2395728"/>
            <a:ext cx="1901952" cy="621792"/>
          </a:xfrm>
          <a:prstGeom prst="rect">
            <a:avLst/>
          </a:prstGeom>
          <a:noFill/>
          <a:ln/>
        </p:spPr>
        <p:txBody>
          <a:bodyPr wrap="square" lIns="0" tIns="0" rIns="0" bIns="0" rtlCol="0" anchor="ctr">
            <a:spAutoFit/>
          </a:bodyPr>
          <a:lstStyle/>
          <a:p>
            <a:pPr marL="0" indent="0">
              <a:buNone/>
            </a:pPr>
            <a:r>
              <a:rPr lang="en-US" sz="1900" b="1" dirty="0">
                <a:solidFill>
                  <a:srgbClr val="133348"/>
                </a:solidFill>
                <a:latin typeface="Lato" pitchFamily="34" charset="0"/>
                <a:ea typeface="Lato" pitchFamily="34" charset="-122"/>
                <a:cs typeface="Lato" pitchFamily="34" charset="-120"/>
              </a:rPr>
              <a:t>Regolazione</a:t>
            </a:r>
            <a:endParaRPr lang="en-US" sz="1900" dirty="0"/>
          </a:p>
          <a:p>
            <a:pPr marL="0" indent="0">
              <a:buNone/>
            </a:pPr>
            <a:r>
              <a:rPr lang="en-US" sz="1900" b="1" dirty="0">
                <a:solidFill>
                  <a:srgbClr val="133348"/>
                </a:solidFill>
                <a:latin typeface="Lato" pitchFamily="34" charset="0"/>
                <a:ea typeface="Lato" pitchFamily="34" charset="-122"/>
                <a:cs typeface="Lato" pitchFamily="34" charset="-120"/>
              </a:rPr>
              <a:t>ormonale</a:t>
            </a:r>
            <a:endParaRPr lang="en-US" sz="1900" dirty="0"/>
          </a:p>
        </p:txBody>
      </p:sp>
      <p:sp>
        <p:nvSpPr>
          <p:cNvPr id="30" name="Text 27"/>
          <p:cNvSpPr/>
          <p:nvPr/>
        </p:nvSpPr>
        <p:spPr>
          <a:xfrm>
            <a:off x="822960" y="3108960"/>
            <a:ext cx="2404872" cy="338328"/>
          </a:xfrm>
          <a:prstGeom prst="rect">
            <a:avLst/>
          </a:prstGeom>
          <a:noFill/>
          <a:ln/>
        </p:spPr>
        <p:txBody>
          <a:bodyPr wrap="square" lIns="0" tIns="0" rIns="0" bIns="0" rtlCol="0" anchor="ctr">
            <a:spAutoFit/>
          </a:bodyPr>
          <a:lstStyle/>
          <a:p>
            <a:pPr marL="0" indent="0">
              <a:buNone/>
            </a:pPr>
            <a:r>
              <a:rPr lang="en-US" sz="1370" dirty="0">
                <a:solidFill>
                  <a:srgbClr val="607780"/>
                </a:solidFill>
                <a:latin typeface="Lato" pitchFamily="34" charset="0"/>
                <a:ea typeface="Lato" pitchFamily="34" charset="-122"/>
                <a:cs typeface="Lato" pitchFamily="34" charset="-120"/>
              </a:rPr>
              <a:t>Coordinamento dei processi</a:t>
            </a:r>
            <a:endParaRPr lang="en-US" sz="1370" dirty="0"/>
          </a:p>
          <a:p>
            <a:pPr marL="0" indent="0">
              <a:buNone/>
            </a:pPr>
            <a:r>
              <a:rPr lang="en-US" sz="1370" dirty="0">
                <a:solidFill>
                  <a:srgbClr val="607780"/>
                </a:solidFill>
                <a:latin typeface="Lato" pitchFamily="34" charset="0"/>
                <a:ea typeface="Lato" pitchFamily="34" charset="-122"/>
                <a:cs typeface="Lato" pitchFamily="34" charset="-120"/>
              </a:rPr>
              <a:t>riproduttivi.</a:t>
            </a:r>
            <a:endParaRPr lang="en-US" sz="1370" dirty="0"/>
          </a:p>
        </p:txBody>
      </p:sp>
      <p:sp>
        <p:nvSpPr>
          <p:cNvPr id="31" name="Shape 28"/>
          <p:cNvSpPr/>
          <p:nvPr/>
        </p:nvSpPr>
        <p:spPr>
          <a:xfrm>
            <a:off x="594360" y="4197096"/>
            <a:ext cx="2880360" cy="1353312"/>
          </a:xfrm>
          <a:prstGeom prst="roundRect">
            <a:avLst>
              <a:gd name="adj" fmla="val 5405"/>
            </a:avLst>
          </a:prstGeom>
          <a:solidFill>
            <a:srgbClr val="FFFFFF"/>
          </a:solidFill>
          <a:ln w="12700">
            <a:solidFill>
              <a:srgbClr val="D6E2E1"/>
            </a:solidFill>
            <a:prstDash val="solid"/>
          </a:ln>
        </p:spPr>
        <p:txBody>
          <a:bodyPr/>
          <a:lstStyle/>
          <a:p>
            <a:endParaRPr lang="it-IT"/>
          </a:p>
        </p:txBody>
      </p:sp>
      <p:sp>
        <p:nvSpPr>
          <p:cNvPr id="32" name="Shape 29"/>
          <p:cNvSpPr/>
          <p:nvPr/>
        </p:nvSpPr>
        <p:spPr>
          <a:xfrm>
            <a:off x="804672" y="4398264"/>
            <a:ext cx="365760" cy="365760"/>
          </a:xfrm>
          <a:prstGeom prst="ellipse">
            <a:avLst/>
          </a:prstGeom>
          <a:solidFill>
            <a:srgbClr val="008E89"/>
          </a:solidFill>
          <a:ln w="12700">
            <a:solidFill>
              <a:srgbClr val="008E89"/>
            </a:solidFill>
            <a:prstDash val="solid"/>
          </a:ln>
        </p:spPr>
        <p:txBody>
          <a:bodyPr/>
          <a:lstStyle/>
          <a:p>
            <a:endParaRPr lang="it-IT"/>
          </a:p>
        </p:txBody>
      </p:sp>
      <p:sp>
        <p:nvSpPr>
          <p:cNvPr id="33" name="Text 30"/>
          <p:cNvSpPr/>
          <p:nvPr/>
        </p:nvSpPr>
        <p:spPr>
          <a:xfrm>
            <a:off x="804672" y="4398264"/>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02</a:t>
            </a:r>
            <a:endParaRPr lang="en-US" sz="1100" dirty="0"/>
          </a:p>
        </p:txBody>
      </p:sp>
      <p:sp>
        <p:nvSpPr>
          <p:cNvPr id="34" name="Text 31"/>
          <p:cNvSpPr/>
          <p:nvPr/>
        </p:nvSpPr>
        <p:spPr>
          <a:xfrm>
            <a:off x="1307592" y="4334256"/>
            <a:ext cx="1901952" cy="621792"/>
          </a:xfrm>
          <a:prstGeom prst="rect">
            <a:avLst/>
          </a:prstGeom>
          <a:noFill/>
          <a:ln/>
        </p:spPr>
        <p:txBody>
          <a:bodyPr wrap="square" lIns="0" tIns="0" rIns="0" bIns="0" rtlCol="0" anchor="ctr">
            <a:spAutoFit/>
          </a:bodyPr>
          <a:lstStyle/>
          <a:p>
            <a:pPr marL="0" indent="0">
              <a:buNone/>
            </a:pPr>
            <a:r>
              <a:rPr lang="en-US" sz="1900" b="1" dirty="0">
                <a:solidFill>
                  <a:srgbClr val="133348"/>
                </a:solidFill>
                <a:latin typeface="Lato" pitchFamily="34" charset="0"/>
                <a:ea typeface="Lato" pitchFamily="34" charset="-122"/>
                <a:cs typeface="Lato" pitchFamily="34" charset="-120"/>
              </a:rPr>
              <a:t>Funzione</a:t>
            </a:r>
            <a:endParaRPr lang="en-US" sz="1900" dirty="0"/>
          </a:p>
          <a:p>
            <a:pPr marL="0" indent="0">
              <a:buNone/>
            </a:pPr>
            <a:r>
              <a:rPr lang="en-US" sz="1900" b="1" dirty="0">
                <a:solidFill>
                  <a:srgbClr val="133348"/>
                </a:solidFill>
                <a:latin typeface="Lato" pitchFamily="34" charset="0"/>
                <a:ea typeface="Lato" pitchFamily="34" charset="-122"/>
                <a:cs typeface="Lato" pitchFamily="34" charset="-120"/>
              </a:rPr>
              <a:t>ovarica</a:t>
            </a:r>
            <a:endParaRPr lang="en-US" sz="1900" dirty="0"/>
          </a:p>
        </p:txBody>
      </p:sp>
      <p:sp>
        <p:nvSpPr>
          <p:cNvPr id="35" name="Text 32"/>
          <p:cNvSpPr/>
          <p:nvPr/>
        </p:nvSpPr>
        <p:spPr>
          <a:xfrm>
            <a:off x="822960" y="5038344"/>
            <a:ext cx="2404872" cy="356616"/>
          </a:xfrm>
          <a:prstGeom prst="rect">
            <a:avLst/>
          </a:prstGeom>
          <a:noFill/>
          <a:ln/>
        </p:spPr>
        <p:txBody>
          <a:bodyPr wrap="square" lIns="0" tIns="0" rIns="0" bIns="0" rtlCol="0" anchor="ctr">
            <a:spAutoFit/>
          </a:bodyPr>
          <a:lstStyle/>
          <a:p>
            <a:pPr marL="0" indent="0">
              <a:buNone/>
            </a:pPr>
            <a:r>
              <a:rPr lang="en-US" sz="1370" dirty="0">
                <a:solidFill>
                  <a:srgbClr val="607780"/>
                </a:solidFill>
                <a:latin typeface="Lato" pitchFamily="34" charset="0"/>
                <a:ea typeface="Lato" pitchFamily="34" charset="-122"/>
                <a:cs typeface="Lato" pitchFamily="34" charset="-120"/>
              </a:rPr>
              <a:t>Possibili effetti su ovociti</a:t>
            </a:r>
            <a:endParaRPr lang="en-US" sz="1370" dirty="0"/>
          </a:p>
          <a:p>
            <a:pPr marL="0" indent="0">
              <a:buNone/>
            </a:pPr>
            <a:r>
              <a:rPr lang="en-US" sz="1370" dirty="0">
                <a:solidFill>
                  <a:srgbClr val="607780"/>
                </a:solidFill>
                <a:latin typeface="Lato" pitchFamily="34" charset="0"/>
                <a:ea typeface="Lato" pitchFamily="34" charset="-122"/>
                <a:cs typeface="Lato" pitchFamily="34" charset="-120"/>
              </a:rPr>
              <a:t>e funzione dell’ovaio.</a:t>
            </a:r>
            <a:endParaRPr lang="en-US" sz="1370" dirty="0"/>
          </a:p>
        </p:txBody>
      </p:sp>
      <p:sp>
        <p:nvSpPr>
          <p:cNvPr id="36" name="Shape 33"/>
          <p:cNvSpPr/>
          <p:nvPr/>
        </p:nvSpPr>
        <p:spPr>
          <a:xfrm>
            <a:off x="8714232" y="3191256"/>
            <a:ext cx="2880360" cy="1380744"/>
          </a:xfrm>
          <a:prstGeom prst="roundRect">
            <a:avLst>
              <a:gd name="adj" fmla="val 5298"/>
            </a:avLst>
          </a:prstGeom>
          <a:solidFill>
            <a:srgbClr val="FFFFFF"/>
          </a:solidFill>
          <a:ln w="12700">
            <a:solidFill>
              <a:srgbClr val="D6E2E1"/>
            </a:solidFill>
            <a:prstDash val="solid"/>
          </a:ln>
        </p:spPr>
        <p:txBody>
          <a:bodyPr/>
          <a:lstStyle/>
          <a:p>
            <a:endParaRPr lang="it-IT"/>
          </a:p>
        </p:txBody>
      </p:sp>
      <p:sp>
        <p:nvSpPr>
          <p:cNvPr id="37" name="Shape 34"/>
          <p:cNvSpPr/>
          <p:nvPr/>
        </p:nvSpPr>
        <p:spPr>
          <a:xfrm>
            <a:off x="8915400" y="3392424"/>
            <a:ext cx="365760" cy="365760"/>
          </a:xfrm>
          <a:prstGeom prst="ellipse">
            <a:avLst/>
          </a:prstGeom>
          <a:solidFill>
            <a:srgbClr val="008E89"/>
          </a:solidFill>
          <a:ln w="12700">
            <a:solidFill>
              <a:srgbClr val="008E89"/>
            </a:solidFill>
            <a:prstDash val="solid"/>
          </a:ln>
        </p:spPr>
        <p:txBody>
          <a:bodyPr/>
          <a:lstStyle/>
          <a:p>
            <a:endParaRPr lang="it-IT"/>
          </a:p>
        </p:txBody>
      </p:sp>
      <p:sp>
        <p:nvSpPr>
          <p:cNvPr id="38" name="Text 35"/>
          <p:cNvSpPr/>
          <p:nvPr/>
        </p:nvSpPr>
        <p:spPr>
          <a:xfrm>
            <a:off x="8915400" y="3392424"/>
            <a:ext cx="365760" cy="365760"/>
          </a:xfrm>
          <a:prstGeom prst="rect">
            <a:avLst/>
          </a:prstGeom>
          <a:noFill/>
          <a:ln/>
        </p:spPr>
        <p:txBody>
          <a:bodyPr wrap="square" lIns="0" tIns="0" rIns="0" bIns="0" rtlCol="0" anchor="ctr">
            <a:spAutoFit/>
          </a:bodyPr>
          <a:lstStyle/>
          <a:p>
            <a:pPr marL="0" indent="0" algn="ctr">
              <a:buNone/>
            </a:pPr>
            <a:r>
              <a:rPr lang="en-US" sz="1100" b="1" dirty="0">
                <a:solidFill>
                  <a:srgbClr val="FFFFFF"/>
                </a:solidFill>
                <a:latin typeface="Lato" pitchFamily="34" charset="0"/>
                <a:ea typeface="Lato" pitchFamily="34" charset="-122"/>
                <a:cs typeface="Lato" pitchFamily="34" charset="-120"/>
              </a:rPr>
              <a:t>03</a:t>
            </a:r>
            <a:endParaRPr lang="en-US" sz="1100" dirty="0"/>
          </a:p>
        </p:txBody>
      </p:sp>
      <p:sp>
        <p:nvSpPr>
          <p:cNvPr id="39" name="Text 36"/>
          <p:cNvSpPr/>
          <p:nvPr/>
        </p:nvSpPr>
        <p:spPr>
          <a:xfrm>
            <a:off x="9418320" y="3328416"/>
            <a:ext cx="1901952" cy="621792"/>
          </a:xfrm>
          <a:prstGeom prst="rect">
            <a:avLst/>
          </a:prstGeom>
          <a:noFill/>
          <a:ln/>
        </p:spPr>
        <p:txBody>
          <a:bodyPr wrap="square" lIns="0" tIns="0" rIns="0" bIns="0" rtlCol="0" anchor="ctr">
            <a:spAutoFit/>
          </a:bodyPr>
          <a:lstStyle/>
          <a:p>
            <a:pPr marL="0" indent="0">
              <a:buNone/>
            </a:pPr>
            <a:r>
              <a:rPr lang="en-US" sz="1900" b="1" dirty="0">
                <a:solidFill>
                  <a:srgbClr val="133348"/>
                </a:solidFill>
                <a:latin typeface="Lato" pitchFamily="34" charset="0"/>
                <a:ea typeface="Lato" pitchFamily="34" charset="-122"/>
                <a:cs typeface="Lato" pitchFamily="34" charset="-120"/>
              </a:rPr>
              <a:t>Ciclo e</a:t>
            </a:r>
            <a:endParaRPr lang="en-US" sz="1900" dirty="0"/>
          </a:p>
          <a:p>
            <a:pPr marL="0" indent="0">
              <a:buNone/>
            </a:pPr>
            <a:r>
              <a:rPr lang="en-US" sz="1900" b="1" dirty="0">
                <a:solidFill>
                  <a:srgbClr val="133348"/>
                </a:solidFill>
                <a:latin typeface="Lato" pitchFamily="34" charset="0"/>
                <a:ea typeface="Lato" pitchFamily="34" charset="-122"/>
                <a:cs typeface="Lato" pitchFamily="34" charset="-120"/>
              </a:rPr>
              <a:t>ovulazione</a:t>
            </a:r>
            <a:endParaRPr lang="en-US" sz="1900" dirty="0"/>
          </a:p>
        </p:txBody>
      </p:sp>
      <p:sp>
        <p:nvSpPr>
          <p:cNvPr id="40" name="Text 37"/>
          <p:cNvSpPr/>
          <p:nvPr/>
        </p:nvSpPr>
        <p:spPr>
          <a:xfrm>
            <a:off x="8942832" y="4041648"/>
            <a:ext cx="2404872" cy="365760"/>
          </a:xfrm>
          <a:prstGeom prst="rect">
            <a:avLst/>
          </a:prstGeom>
          <a:noFill/>
          <a:ln/>
        </p:spPr>
        <p:txBody>
          <a:bodyPr wrap="square" lIns="0" tIns="0" rIns="0" bIns="0" rtlCol="0" anchor="ctr">
            <a:spAutoFit/>
          </a:bodyPr>
          <a:lstStyle/>
          <a:p>
            <a:pPr marL="0" indent="0">
              <a:buNone/>
            </a:pPr>
            <a:r>
              <a:rPr lang="en-US" sz="1370" dirty="0">
                <a:solidFill>
                  <a:srgbClr val="607780"/>
                </a:solidFill>
                <a:latin typeface="Lato" pitchFamily="34" charset="0"/>
                <a:ea typeface="Lato" pitchFamily="34" charset="-122"/>
                <a:cs typeface="Lato" pitchFamily="34" charset="-120"/>
              </a:rPr>
              <a:t>Processi da distinguere</a:t>
            </a:r>
            <a:endParaRPr lang="en-US" sz="1370" dirty="0"/>
          </a:p>
          <a:p>
            <a:pPr marL="0" indent="0">
              <a:buNone/>
            </a:pPr>
            <a:r>
              <a:rPr lang="en-US" sz="1370" dirty="0">
                <a:solidFill>
                  <a:srgbClr val="607780"/>
                </a:solidFill>
                <a:latin typeface="Lato" pitchFamily="34" charset="0"/>
                <a:ea typeface="Lato" pitchFamily="34" charset="-122"/>
                <a:cs typeface="Lato" pitchFamily="34" charset="-120"/>
              </a:rPr>
              <a:t>dalla gravidanza.</a:t>
            </a:r>
            <a:endParaRPr lang="en-US" sz="1370" dirty="0"/>
          </a:p>
        </p:txBody>
      </p:sp>
      <p:sp>
        <p:nvSpPr>
          <p:cNvPr id="41" name="Shape 38"/>
          <p:cNvSpPr/>
          <p:nvPr/>
        </p:nvSpPr>
        <p:spPr>
          <a:xfrm>
            <a:off x="3493008" y="2962656"/>
            <a:ext cx="685800" cy="0"/>
          </a:xfrm>
          <a:prstGeom prst="line">
            <a:avLst/>
          </a:prstGeom>
          <a:noFill/>
          <a:ln w="19050">
            <a:solidFill>
              <a:srgbClr val="008E89"/>
            </a:solidFill>
            <a:prstDash val="solid"/>
          </a:ln>
        </p:spPr>
        <p:txBody>
          <a:bodyPr/>
          <a:lstStyle/>
          <a:p>
            <a:endParaRPr lang="it-IT"/>
          </a:p>
        </p:txBody>
      </p:sp>
      <p:sp>
        <p:nvSpPr>
          <p:cNvPr id="42" name="Shape 39"/>
          <p:cNvSpPr/>
          <p:nvPr/>
        </p:nvSpPr>
        <p:spPr>
          <a:xfrm>
            <a:off x="4178808" y="2962656"/>
            <a:ext cx="649224" cy="640080"/>
          </a:xfrm>
          <a:prstGeom prst="line">
            <a:avLst/>
          </a:prstGeom>
          <a:noFill/>
          <a:ln w="19050">
            <a:solidFill>
              <a:srgbClr val="008E89"/>
            </a:solidFill>
            <a:prstDash val="solid"/>
          </a:ln>
        </p:spPr>
        <p:txBody>
          <a:bodyPr/>
          <a:lstStyle/>
          <a:p>
            <a:endParaRPr lang="it-IT"/>
          </a:p>
        </p:txBody>
      </p:sp>
      <p:sp>
        <p:nvSpPr>
          <p:cNvPr id="43" name="Shape 40"/>
          <p:cNvSpPr/>
          <p:nvPr/>
        </p:nvSpPr>
        <p:spPr>
          <a:xfrm>
            <a:off x="4764024" y="3538728"/>
            <a:ext cx="118872" cy="118872"/>
          </a:xfrm>
          <a:prstGeom prst="ellipse">
            <a:avLst/>
          </a:prstGeom>
          <a:solidFill>
            <a:srgbClr val="008E89"/>
          </a:solidFill>
          <a:ln w="12700">
            <a:solidFill>
              <a:srgbClr val="008E89"/>
            </a:solidFill>
            <a:prstDash val="solid"/>
          </a:ln>
        </p:spPr>
        <p:txBody>
          <a:bodyPr/>
          <a:lstStyle/>
          <a:p>
            <a:endParaRPr lang="it-IT"/>
          </a:p>
        </p:txBody>
      </p:sp>
      <p:sp>
        <p:nvSpPr>
          <p:cNvPr id="44" name="Shape 41"/>
          <p:cNvSpPr/>
          <p:nvPr/>
        </p:nvSpPr>
        <p:spPr>
          <a:xfrm>
            <a:off x="3493008" y="4828032"/>
            <a:ext cx="1115568" cy="0"/>
          </a:xfrm>
          <a:prstGeom prst="line">
            <a:avLst/>
          </a:prstGeom>
          <a:noFill/>
          <a:ln w="19050">
            <a:solidFill>
              <a:srgbClr val="008E89"/>
            </a:solidFill>
            <a:prstDash val="solid"/>
          </a:ln>
        </p:spPr>
        <p:txBody>
          <a:bodyPr/>
          <a:lstStyle/>
          <a:p>
            <a:endParaRPr lang="it-IT"/>
          </a:p>
        </p:txBody>
      </p:sp>
      <p:sp>
        <p:nvSpPr>
          <p:cNvPr id="45" name="Shape 42"/>
          <p:cNvSpPr/>
          <p:nvPr/>
        </p:nvSpPr>
        <p:spPr>
          <a:xfrm>
            <a:off x="4544568" y="4078224"/>
            <a:ext cx="118872" cy="118872"/>
          </a:xfrm>
          <a:prstGeom prst="ellipse">
            <a:avLst/>
          </a:prstGeom>
          <a:solidFill>
            <a:srgbClr val="008E89"/>
          </a:solidFill>
          <a:ln w="12700">
            <a:solidFill>
              <a:srgbClr val="008E89"/>
            </a:solidFill>
            <a:prstDash val="solid"/>
          </a:ln>
        </p:spPr>
        <p:txBody>
          <a:bodyPr/>
          <a:lstStyle/>
          <a:p>
            <a:endParaRPr lang="it-IT"/>
          </a:p>
        </p:txBody>
      </p:sp>
      <p:sp>
        <p:nvSpPr>
          <p:cNvPr id="46" name="Shape 43"/>
          <p:cNvSpPr/>
          <p:nvPr/>
        </p:nvSpPr>
        <p:spPr>
          <a:xfrm>
            <a:off x="7370064" y="4160520"/>
            <a:ext cx="1307592" cy="0"/>
          </a:xfrm>
          <a:prstGeom prst="line">
            <a:avLst/>
          </a:prstGeom>
          <a:noFill/>
          <a:ln w="19050">
            <a:solidFill>
              <a:srgbClr val="008E89"/>
            </a:solidFill>
            <a:prstDash val="solid"/>
          </a:ln>
        </p:spPr>
        <p:txBody>
          <a:bodyPr/>
          <a:lstStyle/>
          <a:p>
            <a:endParaRPr lang="it-IT"/>
          </a:p>
        </p:txBody>
      </p:sp>
      <p:sp>
        <p:nvSpPr>
          <p:cNvPr id="47" name="Shape 44"/>
          <p:cNvSpPr/>
          <p:nvPr/>
        </p:nvSpPr>
        <p:spPr>
          <a:xfrm>
            <a:off x="7306056" y="4096512"/>
            <a:ext cx="118872" cy="118872"/>
          </a:xfrm>
          <a:prstGeom prst="ellipse">
            <a:avLst/>
          </a:prstGeom>
          <a:solidFill>
            <a:srgbClr val="008E89"/>
          </a:solidFill>
          <a:ln w="12700">
            <a:solidFill>
              <a:srgbClr val="008E89"/>
            </a:solidFill>
            <a:prstDash val="solid"/>
          </a:ln>
        </p:spPr>
        <p:txBody>
          <a:bodyPr/>
          <a:lstStyle/>
          <a:p>
            <a:endParaRPr lang="it-IT"/>
          </a:p>
        </p:txBody>
      </p:sp>
      <p:sp>
        <p:nvSpPr>
          <p:cNvPr id="48" name="Shape 45"/>
          <p:cNvSpPr/>
          <p:nvPr/>
        </p:nvSpPr>
        <p:spPr>
          <a:xfrm>
            <a:off x="594360" y="5852160"/>
            <a:ext cx="11000232" cy="347472"/>
          </a:xfrm>
          <a:prstGeom prst="roundRect">
            <a:avLst>
              <a:gd name="adj" fmla="val 10526"/>
            </a:avLst>
          </a:prstGeom>
          <a:solidFill>
            <a:srgbClr val="E0F2EC"/>
          </a:solidFill>
          <a:ln w="12700">
            <a:solidFill>
              <a:srgbClr val="E0F2EC"/>
            </a:solidFill>
            <a:prstDash val="solid"/>
          </a:ln>
        </p:spPr>
        <p:txBody>
          <a:bodyPr/>
          <a:lstStyle/>
          <a:p>
            <a:endParaRPr lang="it-IT"/>
          </a:p>
        </p:txBody>
      </p:sp>
      <p:sp>
        <p:nvSpPr>
          <p:cNvPr id="49" name="Text 46"/>
          <p:cNvSpPr/>
          <p:nvPr/>
        </p:nvSpPr>
        <p:spPr>
          <a:xfrm>
            <a:off x="758952" y="5888736"/>
            <a:ext cx="10680192" cy="246888"/>
          </a:xfrm>
          <a:prstGeom prst="rect">
            <a:avLst/>
          </a:prstGeom>
          <a:noFill/>
          <a:ln/>
        </p:spPr>
        <p:txBody>
          <a:bodyPr wrap="square" lIns="0" tIns="0" rIns="0" bIns="0" rtlCol="0" anchor="ctr">
            <a:spAutoFit/>
          </a:bodyPr>
          <a:lstStyle/>
          <a:p>
            <a:pPr marL="0" indent="0" algn="ctr">
              <a:buNone/>
            </a:pPr>
            <a:r>
              <a:rPr lang="en-US" sz="1450" b="1" dirty="0">
                <a:solidFill>
                  <a:srgbClr val="008E89"/>
                </a:solidFill>
                <a:latin typeface="Lato" pitchFamily="34" charset="0"/>
                <a:ea typeface="Lato" pitchFamily="34" charset="-122"/>
                <a:cs typeface="Lato" pitchFamily="34" charset="-120"/>
              </a:rPr>
              <a:t>Un’alterazione del ciclo non dimostra, da sola, una causa professionale.</a:t>
            </a:r>
            <a:endParaRPr lang="en-US" sz="1450" dirty="0"/>
          </a:p>
        </p:txBody>
      </p:sp>
      <p:sp>
        <p:nvSpPr>
          <p:cNvPr id="50"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APPROFONDIMENTO SCIENTIFICO</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Sviluppo embriofetale</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Il momento dell’esposizione è parte della valutazione.</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NIOSH [N1, N3]; INAIL 2026, pp. 1–2 [I1]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07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5" name="Shape 23"/>
          <p:cNvSpPr/>
          <p:nvPr/>
        </p:nvSpPr>
        <p:spPr>
          <a:xfrm>
            <a:off x="594360" y="2112264"/>
            <a:ext cx="3483864" cy="2779776"/>
          </a:xfrm>
          <a:prstGeom prst="roundRect">
            <a:avLst>
              <a:gd name="adj" fmla="val 2632"/>
            </a:avLst>
          </a:prstGeom>
          <a:solidFill>
            <a:srgbClr val="FFFFFF"/>
          </a:solidFill>
          <a:ln w="12700">
            <a:solidFill>
              <a:srgbClr val="D6E2E1"/>
            </a:solidFill>
            <a:prstDash val="solid"/>
          </a:ln>
        </p:spPr>
        <p:txBody>
          <a:bodyPr/>
          <a:lstStyle/>
          <a:p>
            <a:endParaRPr lang="it-IT"/>
          </a:p>
        </p:txBody>
      </p:sp>
      <p:sp>
        <p:nvSpPr>
          <p:cNvPr id="26" name="Text 24"/>
          <p:cNvSpPr/>
          <p:nvPr/>
        </p:nvSpPr>
        <p:spPr>
          <a:xfrm>
            <a:off x="786384" y="2286000"/>
            <a:ext cx="420624" cy="320040"/>
          </a:xfrm>
          <a:prstGeom prst="rect">
            <a:avLst/>
          </a:prstGeom>
          <a:noFill/>
          <a:ln/>
        </p:spPr>
        <p:txBody>
          <a:bodyPr wrap="square" lIns="0" tIns="0" rIns="0" bIns="0" rtlCol="0" anchor="ctr">
            <a:spAutoFit/>
          </a:bodyPr>
          <a:lstStyle/>
          <a:p>
            <a:pPr marL="0" indent="0">
              <a:buNone/>
            </a:pPr>
            <a:r>
              <a:rPr lang="en-US" sz="1700" b="1" dirty="0">
                <a:solidFill>
                  <a:srgbClr val="008E89"/>
                </a:solidFill>
                <a:latin typeface="Lato" pitchFamily="34" charset="0"/>
                <a:ea typeface="Lato" pitchFamily="34" charset="-122"/>
                <a:cs typeface="Lato" pitchFamily="34" charset="-120"/>
              </a:rPr>
              <a:t>01</a:t>
            </a:r>
            <a:endParaRPr lang="en-US" sz="1700" dirty="0"/>
          </a:p>
        </p:txBody>
      </p:sp>
      <p:pic>
        <p:nvPicPr>
          <p:cNvPr id="27" name="Image 0" descr="Illustrazione tecnica originale e schematica: early"/>
          <p:cNvPicPr>
            <a:picLocks noChangeAspect="1"/>
          </p:cNvPicPr>
          <p:nvPr/>
        </p:nvPicPr>
        <p:blipFill>
          <a:blip r:embed="rId3"/>
          <a:stretch>
            <a:fillRect/>
          </a:stretch>
        </p:blipFill>
        <p:spPr>
          <a:xfrm>
            <a:off x="1353312" y="2414016"/>
            <a:ext cx="1965960" cy="1965960"/>
          </a:xfrm>
          <a:prstGeom prst="rect">
            <a:avLst/>
          </a:prstGeom>
        </p:spPr>
      </p:pic>
      <p:sp>
        <p:nvSpPr>
          <p:cNvPr id="28" name="Text 25"/>
          <p:cNvSpPr/>
          <p:nvPr/>
        </p:nvSpPr>
        <p:spPr>
          <a:xfrm>
            <a:off x="758952" y="4434840"/>
            <a:ext cx="3154680" cy="310896"/>
          </a:xfrm>
          <a:prstGeom prst="rect">
            <a:avLst/>
          </a:prstGeom>
          <a:noFill/>
          <a:ln/>
        </p:spPr>
        <p:txBody>
          <a:bodyPr wrap="square" lIns="0" tIns="0" rIns="0" bIns="0" rtlCol="0" anchor="ctr">
            <a:spAutoFit/>
          </a:bodyPr>
          <a:lstStyle/>
          <a:p>
            <a:pPr marL="0" indent="0" algn="ctr">
              <a:buNone/>
            </a:pPr>
            <a:r>
              <a:rPr lang="en-US" sz="1850" b="1" dirty="0">
                <a:solidFill>
                  <a:srgbClr val="133348"/>
                </a:solidFill>
                <a:latin typeface="Lato" pitchFamily="34" charset="0"/>
                <a:ea typeface="Lato" pitchFamily="34" charset="-122"/>
                <a:cs typeface="Lato" pitchFamily="34" charset="-120"/>
              </a:rPr>
              <a:t>Fasi precoci</a:t>
            </a:r>
            <a:endParaRPr lang="en-US" sz="1850" dirty="0"/>
          </a:p>
        </p:txBody>
      </p:sp>
      <p:sp>
        <p:nvSpPr>
          <p:cNvPr id="29" name="Shape 26"/>
          <p:cNvSpPr/>
          <p:nvPr/>
        </p:nvSpPr>
        <p:spPr>
          <a:xfrm>
            <a:off x="4105656" y="3465576"/>
            <a:ext cx="182880" cy="0"/>
          </a:xfrm>
          <a:prstGeom prst="line">
            <a:avLst/>
          </a:prstGeom>
          <a:noFill/>
          <a:ln w="25400">
            <a:solidFill>
              <a:srgbClr val="008E89"/>
            </a:solidFill>
            <a:prstDash val="solid"/>
            <a:tailEnd type="triangle"/>
          </a:ln>
        </p:spPr>
        <p:txBody>
          <a:bodyPr/>
          <a:lstStyle/>
          <a:p>
            <a:endParaRPr lang="it-IT"/>
          </a:p>
        </p:txBody>
      </p:sp>
      <p:sp>
        <p:nvSpPr>
          <p:cNvPr id="30" name="Shape 27"/>
          <p:cNvSpPr/>
          <p:nvPr/>
        </p:nvSpPr>
        <p:spPr>
          <a:xfrm>
            <a:off x="4352544" y="2112264"/>
            <a:ext cx="3483864" cy="2779776"/>
          </a:xfrm>
          <a:prstGeom prst="roundRect">
            <a:avLst>
              <a:gd name="adj" fmla="val 2632"/>
            </a:avLst>
          </a:prstGeom>
          <a:solidFill>
            <a:srgbClr val="FFFFFF"/>
          </a:solidFill>
          <a:ln w="12700">
            <a:solidFill>
              <a:srgbClr val="D6E2E1"/>
            </a:solidFill>
            <a:prstDash val="solid"/>
          </a:ln>
        </p:spPr>
        <p:txBody>
          <a:bodyPr/>
          <a:lstStyle/>
          <a:p>
            <a:endParaRPr lang="it-IT"/>
          </a:p>
        </p:txBody>
      </p:sp>
      <p:sp>
        <p:nvSpPr>
          <p:cNvPr id="31" name="Text 28"/>
          <p:cNvSpPr/>
          <p:nvPr/>
        </p:nvSpPr>
        <p:spPr>
          <a:xfrm>
            <a:off x="4544568" y="2286000"/>
            <a:ext cx="420624" cy="320040"/>
          </a:xfrm>
          <a:prstGeom prst="rect">
            <a:avLst/>
          </a:prstGeom>
          <a:noFill/>
          <a:ln/>
        </p:spPr>
        <p:txBody>
          <a:bodyPr wrap="square" lIns="0" tIns="0" rIns="0" bIns="0" rtlCol="0" anchor="ctr">
            <a:spAutoFit/>
          </a:bodyPr>
          <a:lstStyle/>
          <a:p>
            <a:pPr marL="0" indent="0">
              <a:buNone/>
            </a:pPr>
            <a:r>
              <a:rPr lang="en-US" sz="1700" b="1" dirty="0">
                <a:solidFill>
                  <a:srgbClr val="008E89"/>
                </a:solidFill>
                <a:latin typeface="Lato" pitchFamily="34" charset="0"/>
                <a:ea typeface="Lato" pitchFamily="34" charset="-122"/>
                <a:cs typeface="Lato" pitchFamily="34" charset="-120"/>
              </a:rPr>
              <a:t>02</a:t>
            </a:r>
            <a:endParaRPr lang="en-US" sz="1700" dirty="0"/>
          </a:p>
        </p:txBody>
      </p:sp>
      <p:pic>
        <p:nvPicPr>
          <p:cNvPr id="32" name="Image 1" descr="Illustrazione tecnica originale e schematica: embryo"/>
          <p:cNvPicPr>
            <a:picLocks noChangeAspect="1"/>
          </p:cNvPicPr>
          <p:nvPr/>
        </p:nvPicPr>
        <p:blipFill>
          <a:blip r:embed="rId4"/>
          <a:stretch>
            <a:fillRect/>
          </a:stretch>
        </p:blipFill>
        <p:spPr>
          <a:xfrm>
            <a:off x="5111496" y="2414016"/>
            <a:ext cx="1965960" cy="1965960"/>
          </a:xfrm>
          <a:prstGeom prst="rect">
            <a:avLst/>
          </a:prstGeom>
        </p:spPr>
      </p:pic>
      <p:sp>
        <p:nvSpPr>
          <p:cNvPr id="33" name="Text 29"/>
          <p:cNvSpPr/>
          <p:nvPr/>
        </p:nvSpPr>
        <p:spPr>
          <a:xfrm>
            <a:off x="4517136" y="4434840"/>
            <a:ext cx="3154680" cy="310896"/>
          </a:xfrm>
          <a:prstGeom prst="rect">
            <a:avLst/>
          </a:prstGeom>
          <a:noFill/>
          <a:ln/>
        </p:spPr>
        <p:txBody>
          <a:bodyPr wrap="square" lIns="0" tIns="0" rIns="0" bIns="0" rtlCol="0" anchor="ctr">
            <a:spAutoFit/>
          </a:bodyPr>
          <a:lstStyle/>
          <a:p>
            <a:pPr marL="0" indent="0" algn="ctr">
              <a:buNone/>
            </a:pPr>
            <a:r>
              <a:rPr lang="en-US" sz="1850" b="1" dirty="0">
                <a:solidFill>
                  <a:srgbClr val="133348"/>
                </a:solidFill>
                <a:latin typeface="Lato" pitchFamily="34" charset="0"/>
                <a:ea typeface="Lato" pitchFamily="34" charset="-122"/>
                <a:cs typeface="Lato" pitchFamily="34" charset="-120"/>
              </a:rPr>
              <a:t>Formazione degli organi</a:t>
            </a:r>
            <a:endParaRPr lang="en-US" sz="1850" dirty="0"/>
          </a:p>
        </p:txBody>
      </p:sp>
      <p:sp>
        <p:nvSpPr>
          <p:cNvPr id="34" name="Shape 30"/>
          <p:cNvSpPr/>
          <p:nvPr/>
        </p:nvSpPr>
        <p:spPr>
          <a:xfrm>
            <a:off x="7863840" y="3465576"/>
            <a:ext cx="182880" cy="0"/>
          </a:xfrm>
          <a:prstGeom prst="line">
            <a:avLst/>
          </a:prstGeom>
          <a:noFill/>
          <a:ln w="25400">
            <a:solidFill>
              <a:srgbClr val="008E89"/>
            </a:solidFill>
            <a:prstDash val="solid"/>
            <a:tailEnd type="triangle"/>
          </a:ln>
        </p:spPr>
        <p:txBody>
          <a:bodyPr/>
          <a:lstStyle/>
          <a:p>
            <a:endParaRPr lang="it-IT"/>
          </a:p>
        </p:txBody>
      </p:sp>
      <p:sp>
        <p:nvSpPr>
          <p:cNvPr id="35" name="Shape 31"/>
          <p:cNvSpPr/>
          <p:nvPr/>
        </p:nvSpPr>
        <p:spPr>
          <a:xfrm>
            <a:off x="8110728" y="2112264"/>
            <a:ext cx="3483864" cy="2779776"/>
          </a:xfrm>
          <a:prstGeom prst="roundRect">
            <a:avLst>
              <a:gd name="adj" fmla="val 2632"/>
            </a:avLst>
          </a:prstGeom>
          <a:solidFill>
            <a:srgbClr val="FFFFFF"/>
          </a:solidFill>
          <a:ln w="12700">
            <a:solidFill>
              <a:srgbClr val="D6E2E1"/>
            </a:solidFill>
            <a:prstDash val="solid"/>
          </a:ln>
        </p:spPr>
        <p:txBody>
          <a:bodyPr/>
          <a:lstStyle/>
          <a:p>
            <a:endParaRPr lang="it-IT"/>
          </a:p>
        </p:txBody>
      </p:sp>
      <p:sp>
        <p:nvSpPr>
          <p:cNvPr id="36" name="Text 32"/>
          <p:cNvSpPr/>
          <p:nvPr/>
        </p:nvSpPr>
        <p:spPr>
          <a:xfrm>
            <a:off x="8302752" y="2286000"/>
            <a:ext cx="420624" cy="320040"/>
          </a:xfrm>
          <a:prstGeom prst="rect">
            <a:avLst/>
          </a:prstGeom>
          <a:noFill/>
          <a:ln/>
        </p:spPr>
        <p:txBody>
          <a:bodyPr wrap="square" lIns="0" tIns="0" rIns="0" bIns="0" rtlCol="0" anchor="ctr">
            <a:spAutoFit/>
          </a:bodyPr>
          <a:lstStyle/>
          <a:p>
            <a:pPr marL="0" indent="0">
              <a:buNone/>
            </a:pPr>
            <a:r>
              <a:rPr lang="en-US" sz="1700" b="1" dirty="0">
                <a:solidFill>
                  <a:srgbClr val="008E89"/>
                </a:solidFill>
                <a:latin typeface="Lato" pitchFamily="34" charset="0"/>
                <a:ea typeface="Lato" pitchFamily="34" charset="-122"/>
                <a:cs typeface="Lato" pitchFamily="34" charset="-120"/>
              </a:rPr>
              <a:t>03</a:t>
            </a:r>
            <a:endParaRPr lang="en-US" sz="1700" dirty="0"/>
          </a:p>
        </p:txBody>
      </p:sp>
      <p:pic>
        <p:nvPicPr>
          <p:cNvPr id="37" name="Image 2" descr="Illustrazione tecnica originale e schematica: fetus"/>
          <p:cNvPicPr>
            <a:picLocks noChangeAspect="1"/>
          </p:cNvPicPr>
          <p:nvPr/>
        </p:nvPicPr>
        <p:blipFill>
          <a:blip r:embed="rId5"/>
          <a:stretch>
            <a:fillRect/>
          </a:stretch>
        </p:blipFill>
        <p:spPr>
          <a:xfrm>
            <a:off x="8869680" y="2414016"/>
            <a:ext cx="1965960" cy="1965960"/>
          </a:xfrm>
          <a:prstGeom prst="rect">
            <a:avLst/>
          </a:prstGeom>
        </p:spPr>
      </p:pic>
      <p:sp>
        <p:nvSpPr>
          <p:cNvPr id="38" name="Text 33"/>
          <p:cNvSpPr/>
          <p:nvPr/>
        </p:nvSpPr>
        <p:spPr>
          <a:xfrm>
            <a:off x="8275320" y="4434840"/>
            <a:ext cx="3154680" cy="310896"/>
          </a:xfrm>
          <a:prstGeom prst="rect">
            <a:avLst/>
          </a:prstGeom>
          <a:noFill/>
          <a:ln/>
        </p:spPr>
        <p:txBody>
          <a:bodyPr wrap="square" lIns="0" tIns="0" rIns="0" bIns="0" rtlCol="0" anchor="ctr">
            <a:spAutoFit/>
          </a:bodyPr>
          <a:lstStyle/>
          <a:p>
            <a:pPr marL="0" indent="0" algn="ctr">
              <a:buNone/>
            </a:pPr>
            <a:r>
              <a:rPr lang="en-US" sz="1850" b="1" dirty="0">
                <a:solidFill>
                  <a:srgbClr val="133348"/>
                </a:solidFill>
                <a:latin typeface="Lato" pitchFamily="34" charset="0"/>
                <a:ea typeface="Lato" pitchFamily="34" charset="-122"/>
                <a:cs typeface="Lato" pitchFamily="34" charset="-120"/>
              </a:rPr>
              <a:t>Crescita e maturazione</a:t>
            </a:r>
            <a:endParaRPr lang="en-US" sz="1850" dirty="0"/>
          </a:p>
        </p:txBody>
      </p:sp>
      <p:sp>
        <p:nvSpPr>
          <p:cNvPr id="39" name="Text 34"/>
          <p:cNvSpPr/>
          <p:nvPr/>
        </p:nvSpPr>
        <p:spPr>
          <a:xfrm>
            <a:off x="640080" y="5111496"/>
            <a:ext cx="10917936" cy="338328"/>
          </a:xfrm>
          <a:prstGeom prst="rect">
            <a:avLst/>
          </a:prstGeom>
          <a:noFill/>
          <a:ln/>
        </p:spPr>
        <p:txBody>
          <a:bodyPr wrap="square" lIns="0" tIns="0" rIns="0" bIns="0" rtlCol="0" anchor="ctr">
            <a:spAutoFit/>
          </a:bodyPr>
          <a:lstStyle/>
          <a:p>
            <a:pPr marL="0" indent="0" algn="ctr">
              <a:buNone/>
            </a:pPr>
            <a:r>
              <a:rPr lang="en-US" sz="1450" dirty="0">
                <a:solidFill>
                  <a:srgbClr val="607780"/>
                </a:solidFill>
                <a:latin typeface="Lato" pitchFamily="34" charset="0"/>
                <a:ea typeface="Lato" pitchFamily="34" charset="-122"/>
                <a:cs typeface="Lato" pitchFamily="34" charset="-120"/>
              </a:rPr>
              <a:t>Possibili esiti: dipendono dalla sostanza e dallo scenario, non da un calendario universale.</a:t>
            </a:r>
            <a:endParaRPr lang="en-US" sz="1450" dirty="0"/>
          </a:p>
        </p:txBody>
      </p:sp>
      <p:sp>
        <p:nvSpPr>
          <p:cNvPr id="40" name="Shape 35"/>
          <p:cNvSpPr/>
          <p:nvPr/>
        </p:nvSpPr>
        <p:spPr>
          <a:xfrm>
            <a:off x="594360" y="5596128"/>
            <a:ext cx="3483864" cy="475488"/>
          </a:xfrm>
          <a:prstGeom prst="roundRect">
            <a:avLst>
              <a:gd name="adj" fmla="val 9615"/>
            </a:avLst>
          </a:prstGeom>
          <a:solidFill>
            <a:srgbClr val="E0F2EC"/>
          </a:solidFill>
          <a:ln w="12700">
            <a:solidFill>
              <a:srgbClr val="E0F2EC"/>
            </a:solidFill>
            <a:prstDash val="solid"/>
          </a:ln>
        </p:spPr>
        <p:txBody>
          <a:bodyPr/>
          <a:lstStyle/>
          <a:p>
            <a:endParaRPr lang="it-IT"/>
          </a:p>
        </p:txBody>
      </p:sp>
      <p:sp>
        <p:nvSpPr>
          <p:cNvPr id="41" name="Text 36"/>
          <p:cNvSpPr/>
          <p:nvPr/>
        </p:nvSpPr>
        <p:spPr>
          <a:xfrm>
            <a:off x="704088" y="5660136"/>
            <a:ext cx="3264408" cy="301752"/>
          </a:xfrm>
          <a:prstGeom prst="rect">
            <a:avLst/>
          </a:prstGeom>
          <a:noFill/>
          <a:ln/>
        </p:spPr>
        <p:txBody>
          <a:bodyPr wrap="square" lIns="0" tIns="0" rIns="0" bIns="0" rtlCol="0" anchor="ctr">
            <a:spAutoFit/>
          </a:bodyPr>
          <a:lstStyle/>
          <a:p>
            <a:pPr marL="0" indent="0" algn="ctr">
              <a:buNone/>
            </a:pPr>
            <a:r>
              <a:rPr lang="en-US" sz="1380" b="1" dirty="0">
                <a:solidFill>
                  <a:srgbClr val="008E89"/>
                </a:solidFill>
                <a:latin typeface="Lato" pitchFamily="34" charset="0"/>
                <a:ea typeface="Lato" pitchFamily="34" charset="-122"/>
                <a:cs typeface="Lato" pitchFamily="34" charset="-120"/>
              </a:rPr>
              <a:t>Perdita della gravidanza</a:t>
            </a:r>
            <a:endParaRPr lang="en-US" sz="1380" dirty="0"/>
          </a:p>
        </p:txBody>
      </p:sp>
      <p:sp>
        <p:nvSpPr>
          <p:cNvPr id="42" name="Shape 37"/>
          <p:cNvSpPr/>
          <p:nvPr/>
        </p:nvSpPr>
        <p:spPr>
          <a:xfrm>
            <a:off x="4352544" y="5596128"/>
            <a:ext cx="3483864" cy="475488"/>
          </a:xfrm>
          <a:prstGeom prst="roundRect">
            <a:avLst>
              <a:gd name="adj" fmla="val 9615"/>
            </a:avLst>
          </a:prstGeom>
          <a:solidFill>
            <a:srgbClr val="E0F2EC"/>
          </a:solidFill>
          <a:ln w="12700">
            <a:solidFill>
              <a:srgbClr val="E0F2EC"/>
            </a:solidFill>
            <a:prstDash val="solid"/>
          </a:ln>
        </p:spPr>
        <p:txBody>
          <a:bodyPr/>
          <a:lstStyle/>
          <a:p>
            <a:endParaRPr lang="it-IT"/>
          </a:p>
        </p:txBody>
      </p:sp>
      <p:sp>
        <p:nvSpPr>
          <p:cNvPr id="43" name="Text 38"/>
          <p:cNvSpPr/>
          <p:nvPr/>
        </p:nvSpPr>
        <p:spPr>
          <a:xfrm>
            <a:off x="4462272" y="5660136"/>
            <a:ext cx="3264408" cy="301752"/>
          </a:xfrm>
          <a:prstGeom prst="rect">
            <a:avLst/>
          </a:prstGeom>
          <a:noFill/>
          <a:ln/>
        </p:spPr>
        <p:txBody>
          <a:bodyPr wrap="square" lIns="0" tIns="0" rIns="0" bIns="0" rtlCol="0" anchor="ctr">
            <a:spAutoFit/>
          </a:bodyPr>
          <a:lstStyle/>
          <a:p>
            <a:pPr marL="0" indent="0" algn="ctr">
              <a:buNone/>
            </a:pPr>
            <a:r>
              <a:rPr lang="en-US" sz="1380" b="1" dirty="0">
                <a:solidFill>
                  <a:srgbClr val="008E89"/>
                </a:solidFill>
                <a:latin typeface="Lato" pitchFamily="34" charset="0"/>
                <a:ea typeface="Lato" pitchFamily="34" charset="-122"/>
                <a:cs typeface="Lato" pitchFamily="34" charset="-120"/>
              </a:rPr>
              <a:t>Anomalie strutturali</a:t>
            </a:r>
            <a:endParaRPr lang="en-US" sz="1380" dirty="0"/>
          </a:p>
        </p:txBody>
      </p:sp>
      <p:sp>
        <p:nvSpPr>
          <p:cNvPr id="44" name="Shape 39"/>
          <p:cNvSpPr/>
          <p:nvPr/>
        </p:nvSpPr>
        <p:spPr>
          <a:xfrm>
            <a:off x="8110728" y="5596128"/>
            <a:ext cx="3483864" cy="475488"/>
          </a:xfrm>
          <a:prstGeom prst="roundRect">
            <a:avLst>
              <a:gd name="adj" fmla="val 9615"/>
            </a:avLst>
          </a:prstGeom>
          <a:solidFill>
            <a:srgbClr val="E0F2EC"/>
          </a:solidFill>
          <a:ln w="12700">
            <a:solidFill>
              <a:srgbClr val="E0F2EC"/>
            </a:solidFill>
            <a:prstDash val="solid"/>
          </a:ln>
        </p:spPr>
        <p:txBody>
          <a:bodyPr/>
          <a:lstStyle/>
          <a:p>
            <a:endParaRPr lang="it-IT"/>
          </a:p>
        </p:txBody>
      </p:sp>
      <p:sp>
        <p:nvSpPr>
          <p:cNvPr id="45" name="Text 40"/>
          <p:cNvSpPr/>
          <p:nvPr/>
        </p:nvSpPr>
        <p:spPr>
          <a:xfrm>
            <a:off x="8220456" y="5660136"/>
            <a:ext cx="3264408" cy="301752"/>
          </a:xfrm>
          <a:prstGeom prst="rect">
            <a:avLst/>
          </a:prstGeom>
          <a:noFill/>
          <a:ln/>
        </p:spPr>
        <p:txBody>
          <a:bodyPr wrap="square" lIns="0" tIns="0" rIns="0" bIns="0" rtlCol="0" anchor="ctr">
            <a:spAutoFit/>
          </a:bodyPr>
          <a:lstStyle/>
          <a:p>
            <a:pPr marL="0" indent="0" algn="ctr">
              <a:buNone/>
            </a:pPr>
            <a:r>
              <a:rPr lang="en-US" sz="1380" b="1" dirty="0">
                <a:solidFill>
                  <a:srgbClr val="008E89"/>
                </a:solidFill>
                <a:latin typeface="Lato" pitchFamily="34" charset="0"/>
                <a:ea typeface="Lato" pitchFamily="34" charset="-122"/>
                <a:cs typeface="Lato" pitchFamily="34" charset="-120"/>
              </a:rPr>
              <a:t>Alterazioni di crescita o funzione</a:t>
            </a:r>
            <a:endParaRPr lang="en-US" sz="1380" dirty="0"/>
          </a:p>
        </p:txBody>
      </p:sp>
      <p:sp>
        <p:nvSpPr>
          <p:cNvPr id="46" name="NAV_INDICE">
            <a:hlinkClick r:id="rId6"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INAIL / CAMPO DI APPLICAZIONE</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CMR: proprietà distinte</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Cancerogenicità, mutagenicità e tossicità riproduttiva non sono sinonimi.</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INAIL 2026, pp. 1–3 [I1]; D.Lgs. 135/2024 [L1]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08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5" name="Shape 23"/>
          <p:cNvSpPr/>
          <p:nvPr/>
        </p:nvSpPr>
        <p:spPr>
          <a:xfrm>
            <a:off x="594360" y="2112264"/>
            <a:ext cx="3483864" cy="2487168"/>
          </a:xfrm>
          <a:prstGeom prst="roundRect">
            <a:avLst>
              <a:gd name="adj" fmla="val 2941"/>
            </a:avLst>
          </a:prstGeom>
          <a:solidFill>
            <a:srgbClr val="FFFFFF"/>
          </a:solidFill>
          <a:ln w="12700">
            <a:solidFill>
              <a:srgbClr val="D6E2E1"/>
            </a:solidFill>
            <a:prstDash val="solid"/>
          </a:ln>
        </p:spPr>
        <p:txBody>
          <a:bodyPr/>
          <a:lstStyle/>
          <a:p>
            <a:endParaRPr lang="it-IT"/>
          </a:p>
        </p:txBody>
      </p:sp>
      <p:sp>
        <p:nvSpPr>
          <p:cNvPr id="26" name="Text 24"/>
          <p:cNvSpPr/>
          <p:nvPr/>
        </p:nvSpPr>
        <p:spPr>
          <a:xfrm>
            <a:off x="804672" y="2249424"/>
            <a:ext cx="1005840" cy="859536"/>
          </a:xfrm>
          <a:prstGeom prst="rect">
            <a:avLst/>
          </a:prstGeom>
          <a:noFill/>
          <a:ln/>
        </p:spPr>
        <p:txBody>
          <a:bodyPr wrap="square" lIns="0" tIns="0" rIns="0" bIns="0" rtlCol="0" anchor="ctr">
            <a:spAutoFit/>
          </a:bodyPr>
          <a:lstStyle/>
          <a:p>
            <a:pPr marL="0" indent="0">
              <a:buNone/>
            </a:pPr>
            <a:r>
              <a:rPr lang="en-US" sz="5800" b="1" dirty="0">
                <a:solidFill>
                  <a:srgbClr val="8CAAB6"/>
                </a:solidFill>
                <a:latin typeface="Lato" pitchFamily="34" charset="0"/>
                <a:ea typeface="Lato" pitchFamily="34" charset="-122"/>
                <a:cs typeface="Lato" pitchFamily="34" charset="-120"/>
              </a:rPr>
              <a:t>C</a:t>
            </a:r>
            <a:endParaRPr lang="en-US" sz="5800" dirty="0"/>
          </a:p>
        </p:txBody>
      </p:sp>
      <p:sp>
        <p:nvSpPr>
          <p:cNvPr id="27" name="Text 25"/>
          <p:cNvSpPr/>
          <p:nvPr/>
        </p:nvSpPr>
        <p:spPr>
          <a:xfrm>
            <a:off x="804672" y="3337560"/>
            <a:ext cx="3063240" cy="310896"/>
          </a:xfrm>
          <a:prstGeom prst="rect">
            <a:avLst/>
          </a:prstGeom>
          <a:noFill/>
          <a:ln/>
        </p:spPr>
        <p:txBody>
          <a:bodyPr wrap="square" lIns="0" tIns="0" rIns="0" bIns="0" rtlCol="0" anchor="ctr">
            <a:spAutoFit/>
          </a:bodyPr>
          <a:lstStyle/>
          <a:p>
            <a:pPr marL="0" indent="0">
              <a:buNone/>
            </a:pPr>
            <a:r>
              <a:rPr lang="en-US" sz="1940" b="1" dirty="0">
                <a:solidFill>
                  <a:srgbClr val="133348"/>
                </a:solidFill>
                <a:latin typeface="Lato" pitchFamily="34" charset="0"/>
                <a:ea typeface="Lato" pitchFamily="34" charset="-122"/>
                <a:cs typeface="Lato" pitchFamily="34" charset="-120"/>
              </a:rPr>
              <a:t>Cancerogenicità</a:t>
            </a:r>
            <a:endParaRPr lang="en-US" sz="1940" dirty="0"/>
          </a:p>
        </p:txBody>
      </p:sp>
      <p:sp>
        <p:nvSpPr>
          <p:cNvPr id="28" name="Text 26"/>
          <p:cNvSpPr/>
          <p:nvPr/>
        </p:nvSpPr>
        <p:spPr>
          <a:xfrm>
            <a:off x="804672" y="3794760"/>
            <a:ext cx="3063240" cy="521208"/>
          </a:xfrm>
          <a:prstGeom prst="rect">
            <a:avLst/>
          </a:prstGeom>
          <a:noFill/>
          <a:ln/>
        </p:spPr>
        <p:txBody>
          <a:bodyPr wrap="square" lIns="0" tIns="0" rIns="0" bIns="0" rtlCol="0" anchor="ctr">
            <a:spAutoFit/>
          </a:bodyPr>
          <a:lstStyle/>
          <a:p>
            <a:pPr marL="0" indent="0">
              <a:buNone/>
            </a:pPr>
            <a:r>
              <a:rPr lang="en-US" sz="1490" dirty="0">
                <a:solidFill>
                  <a:srgbClr val="607780"/>
                </a:solidFill>
                <a:latin typeface="Lato" pitchFamily="34" charset="0"/>
                <a:ea typeface="Lato" pitchFamily="34" charset="-122"/>
                <a:cs typeface="Lato" pitchFamily="34" charset="-120"/>
              </a:rPr>
              <a:t>Proprietà cancerogene</a:t>
            </a:r>
            <a:endParaRPr lang="en-US" sz="1490" dirty="0"/>
          </a:p>
          <a:p>
            <a:pPr marL="0" indent="0">
              <a:buNone/>
            </a:pPr>
            <a:r>
              <a:rPr lang="en-US" sz="1490" dirty="0">
                <a:solidFill>
                  <a:srgbClr val="607780"/>
                </a:solidFill>
                <a:latin typeface="Lato" pitchFamily="34" charset="0"/>
                <a:ea typeface="Lato" pitchFamily="34" charset="-122"/>
                <a:cs typeface="Lato" pitchFamily="34" charset="-120"/>
              </a:rPr>
              <a:t>da considerare nella valutazione.</a:t>
            </a:r>
            <a:endParaRPr lang="en-US" sz="1490" dirty="0"/>
          </a:p>
        </p:txBody>
      </p:sp>
      <p:sp>
        <p:nvSpPr>
          <p:cNvPr id="29" name="Shape 27"/>
          <p:cNvSpPr/>
          <p:nvPr/>
        </p:nvSpPr>
        <p:spPr>
          <a:xfrm>
            <a:off x="4352544" y="2112264"/>
            <a:ext cx="3483864" cy="2487168"/>
          </a:xfrm>
          <a:prstGeom prst="roundRect">
            <a:avLst>
              <a:gd name="adj" fmla="val 2941"/>
            </a:avLst>
          </a:prstGeom>
          <a:solidFill>
            <a:srgbClr val="FFFFFF"/>
          </a:solidFill>
          <a:ln w="12700">
            <a:solidFill>
              <a:srgbClr val="D6E2E1"/>
            </a:solidFill>
            <a:prstDash val="solid"/>
          </a:ln>
        </p:spPr>
        <p:txBody>
          <a:bodyPr/>
          <a:lstStyle/>
          <a:p>
            <a:endParaRPr lang="it-IT"/>
          </a:p>
        </p:txBody>
      </p:sp>
      <p:sp>
        <p:nvSpPr>
          <p:cNvPr id="30" name="Text 28"/>
          <p:cNvSpPr/>
          <p:nvPr/>
        </p:nvSpPr>
        <p:spPr>
          <a:xfrm>
            <a:off x="4562856" y="2249424"/>
            <a:ext cx="1005840" cy="859536"/>
          </a:xfrm>
          <a:prstGeom prst="rect">
            <a:avLst/>
          </a:prstGeom>
          <a:noFill/>
          <a:ln/>
        </p:spPr>
        <p:txBody>
          <a:bodyPr wrap="square" lIns="0" tIns="0" rIns="0" bIns="0" rtlCol="0" anchor="ctr">
            <a:spAutoFit/>
          </a:bodyPr>
          <a:lstStyle/>
          <a:p>
            <a:pPr marL="0" indent="0">
              <a:buNone/>
            </a:pPr>
            <a:r>
              <a:rPr lang="en-US" sz="5800" b="1" dirty="0">
                <a:solidFill>
                  <a:srgbClr val="8CAAB6"/>
                </a:solidFill>
                <a:latin typeface="Lato" pitchFamily="34" charset="0"/>
                <a:ea typeface="Lato" pitchFamily="34" charset="-122"/>
                <a:cs typeface="Lato" pitchFamily="34" charset="-120"/>
              </a:rPr>
              <a:t>M</a:t>
            </a:r>
            <a:endParaRPr lang="en-US" sz="5800" dirty="0"/>
          </a:p>
        </p:txBody>
      </p:sp>
      <p:sp>
        <p:nvSpPr>
          <p:cNvPr id="31" name="Text 29"/>
          <p:cNvSpPr/>
          <p:nvPr/>
        </p:nvSpPr>
        <p:spPr>
          <a:xfrm>
            <a:off x="4562856" y="3337560"/>
            <a:ext cx="3063240" cy="310896"/>
          </a:xfrm>
          <a:prstGeom prst="rect">
            <a:avLst/>
          </a:prstGeom>
          <a:noFill/>
          <a:ln/>
        </p:spPr>
        <p:txBody>
          <a:bodyPr wrap="square" lIns="0" tIns="0" rIns="0" bIns="0" rtlCol="0" anchor="ctr">
            <a:spAutoFit/>
          </a:bodyPr>
          <a:lstStyle/>
          <a:p>
            <a:pPr marL="0" indent="0">
              <a:buNone/>
            </a:pPr>
            <a:r>
              <a:rPr lang="en-US" sz="1940" b="1" dirty="0">
                <a:solidFill>
                  <a:srgbClr val="133348"/>
                </a:solidFill>
                <a:latin typeface="Lato" pitchFamily="34" charset="0"/>
                <a:ea typeface="Lato" pitchFamily="34" charset="-122"/>
                <a:cs typeface="Lato" pitchFamily="34" charset="-120"/>
              </a:rPr>
              <a:t>Mutagenicità</a:t>
            </a:r>
            <a:endParaRPr lang="en-US" sz="1940" dirty="0"/>
          </a:p>
        </p:txBody>
      </p:sp>
      <p:sp>
        <p:nvSpPr>
          <p:cNvPr id="32" name="Text 30"/>
          <p:cNvSpPr/>
          <p:nvPr/>
        </p:nvSpPr>
        <p:spPr>
          <a:xfrm>
            <a:off x="4562856" y="3794760"/>
            <a:ext cx="3063240" cy="521208"/>
          </a:xfrm>
          <a:prstGeom prst="rect">
            <a:avLst/>
          </a:prstGeom>
          <a:noFill/>
          <a:ln/>
        </p:spPr>
        <p:txBody>
          <a:bodyPr wrap="square" lIns="0" tIns="0" rIns="0" bIns="0" rtlCol="0" anchor="ctr">
            <a:spAutoFit/>
          </a:bodyPr>
          <a:lstStyle/>
          <a:p>
            <a:pPr marL="0" indent="0">
              <a:buNone/>
            </a:pPr>
            <a:r>
              <a:rPr lang="en-US" sz="1490" dirty="0">
                <a:solidFill>
                  <a:srgbClr val="607780"/>
                </a:solidFill>
                <a:latin typeface="Lato" pitchFamily="34" charset="0"/>
                <a:ea typeface="Lato" pitchFamily="34" charset="-122"/>
                <a:cs typeface="Lato" pitchFamily="34" charset="-120"/>
              </a:rPr>
              <a:t>Proprietà mutagene</a:t>
            </a:r>
            <a:endParaRPr lang="en-US" sz="1490" dirty="0"/>
          </a:p>
          <a:p>
            <a:pPr marL="0" indent="0">
              <a:buNone/>
            </a:pPr>
            <a:r>
              <a:rPr lang="en-US" sz="1490" dirty="0">
                <a:solidFill>
                  <a:srgbClr val="607780"/>
                </a:solidFill>
                <a:latin typeface="Lato" pitchFamily="34" charset="0"/>
                <a:ea typeface="Lato" pitchFamily="34" charset="-122"/>
                <a:cs typeface="Lato" pitchFamily="34" charset="-120"/>
              </a:rPr>
              <a:t>da considerare nella valutazione.</a:t>
            </a:r>
            <a:endParaRPr lang="en-US" sz="1490" dirty="0"/>
          </a:p>
        </p:txBody>
      </p:sp>
      <p:sp>
        <p:nvSpPr>
          <p:cNvPr id="33" name="Shape 31"/>
          <p:cNvSpPr/>
          <p:nvPr/>
        </p:nvSpPr>
        <p:spPr>
          <a:xfrm>
            <a:off x="8110728" y="2112264"/>
            <a:ext cx="3483864" cy="2487168"/>
          </a:xfrm>
          <a:prstGeom prst="roundRect">
            <a:avLst>
              <a:gd name="adj" fmla="val 2941"/>
            </a:avLst>
          </a:prstGeom>
          <a:solidFill>
            <a:srgbClr val="133348"/>
          </a:solidFill>
          <a:ln w="12700">
            <a:solidFill>
              <a:srgbClr val="133348"/>
            </a:solidFill>
            <a:prstDash val="solid"/>
          </a:ln>
        </p:spPr>
        <p:txBody>
          <a:bodyPr/>
          <a:lstStyle/>
          <a:p>
            <a:endParaRPr lang="it-IT"/>
          </a:p>
        </p:txBody>
      </p:sp>
      <p:sp>
        <p:nvSpPr>
          <p:cNvPr id="34" name="Text 32"/>
          <p:cNvSpPr/>
          <p:nvPr/>
        </p:nvSpPr>
        <p:spPr>
          <a:xfrm>
            <a:off x="8321040" y="2249424"/>
            <a:ext cx="1005840" cy="859536"/>
          </a:xfrm>
          <a:prstGeom prst="rect">
            <a:avLst/>
          </a:prstGeom>
          <a:noFill/>
          <a:ln/>
        </p:spPr>
        <p:txBody>
          <a:bodyPr wrap="square" lIns="0" tIns="0" rIns="0" bIns="0" rtlCol="0" anchor="ctr">
            <a:spAutoFit/>
          </a:bodyPr>
          <a:lstStyle/>
          <a:p>
            <a:pPr marL="0" indent="0">
              <a:buNone/>
            </a:pPr>
            <a:r>
              <a:rPr lang="en-US" sz="5800" b="1" dirty="0">
                <a:solidFill>
                  <a:srgbClr val="66DCC5"/>
                </a:solidFill>
                <a:latin typeface="Lato" pitchFamily="34" charset="0"/>
                <a:ea typeface="Lato" pitchFamily="34" charset="-122"/>
                <a:cs typeface="Lato" pitchFamily="34" charset="-120"/>
              </a:rPr>
              <a:t>R</a:t>
            </a:r>
            <a:endParaRPr lang="en-US" sz="5800" dirty="0"/>
          </a:p>
        </p:txBody>
      </p:sp>
      <p:sp>
        <p:nvSpPr>
          <p:cNvPr id="35" name="Text 33"/>
          <p:cNvSpPr/>
          <p:nvPr/>
        </p:nvSpPr>
        <p:spPr>
          <a:xfrm>
            <a:off x="8321040" y="3337560"/>
            <a:ext cx="3063240" cy="310896"/>
          </a:xfrm>
          <a:prstGeom prst="rect">
            <a:avLst/>
          </a:prstGeom>
          <a:noFill/>
          <a:ln/>
        </p:spPr>
        <p:txBody>
          <a:bodyPr wrap="square" lIns="0" tIns="0" rIns="0" bIns="0" rtlCol="0" anchor="ctr">
            <a:spAutoFit/>
          </a:bodyPr>
          <a:lstStyle/>
          <a:p>
            <a:pPr marL="0" indent="0">
              <a:buNone/>
            </a:pPr>
            <a:r>
              <a:rPr lang="en-US" sz="1940" b="1" dirty="0">
                <a:solidFill>
                  <a:srgbClr val="FFFFFF"/>
                </a:solidFill>
                <a:latin typeface="Lato" pitchFamily="34" charset="0"/>
                <a:ea typeface="Lato" pitchFamily="34" charset="-122"/>
                <a:cs typeface="Lato" pitchFamily="34" charset="-120"/>
              </a:rPr>
              <a:t>Tossicità riproduttiva</a:t>
            </a:r>
            <a:endParaRPr lang="en-US" sz="1940" dirty="0"/>
          </a:p>
        </p:txBody>
      </p:sp>
      <p:sp>
        <p:nvSpPr>
          <p:cNvPr id="36" name="Text 34"/>
          <p:cNvSpPr/>
          <p:nvPr/>
        </p:nvSpPr>
        <p:spPr>
          <a:xfrm>
            <a:off x="8321040" y="3794760"/>
            <a:ext cx="3063240" cy="521208"/>
          </a:xfrm>
          <a:prstGeom prst="rect">
            <a:avLst/>
          </a:prstGeom>
          <a:noFill/>
          <a:ln/>
        </p:spPr>
        <p:txBody>
          <a:bodyPr wrap="square" lIns="0" tIns="0" rIns="0" bIns="0" rtlCol="0" anchor="ctr">
            <a:spAutoFit/>
          </a:bodyPr>
          <a:lstStyle/>
          <a:p>
            <a:pPr marL="0" indent="0">
              <a:buNone/>
            </a:pPr>
            <a:r>
              <a:rPr lang="en-US" sz="1490" dirty="0">
                <a:solidFill>
                  <a:srgbClr val="C6DBDF"/>
                </a:solidFill>
                <a:latin typeface="Lato" pitchFamily="34" charset="0"/>
                <a:ea typeface="Lato" pitchFamily="34" charset="-122"/>
                <a:cs typeface="Lato" pitchFamily="34" charset="-120"/>
              </a:rPr>
              <a:t>Fertilità e sviluppo:</a:t>
            </a:r>
            <a:endParaRPr lang="en-US" sz="1490" dirty="0"/>
          </a:p>
          <a:p>
            <a:pPr marL="0" indent="0">
              <a:buNone/>
            </a:pPr>
            <a:r>
              <a:rPr lang="en-US" sz="1490" dirty="0">
                <a:solidFill>
                  <a:srgbClr val="C6DBDF"/>
                </a:solidFill>
                <a:latin typeface="Lato" pitchFamily="34" charset="0"/>
                <a:ea typeface="Lato" pitchFamily="34" charset="-122"/>
                <a:cs typeface="Lato" pitchFamily="34" charset="-120"/>
              </a:rPr>
              <a:t>il tema di questa collana.</a:t>
            </a:r>
            <a:endParaRPr lang="en-US" sz="1490" dirty="0"/>
          </a:p>
        </p:txBody>
      </p:sp>
      <p:sp>
        <p:nvSpPr>
          <p:cNvPr id="37" name="Text 35"/>
          <p:cNvSpPr/>
          <p:nvPr/>
        </p:nvSpPr>
        <p:spPr>
          <a:xfrm>
            <a:off x="640080" y="4901184"/>
            <a:ext cx="7498080" cy="256032"/>
          </a:xfrm>
          <a:prstGeom prst="rect">
            <a:avLst/>
          </a:prstGeom>
          <a:noFill/>
          <a:ln/>
        </p:spPr>
        <p:txBody>
          <a:bodyPr wrap="square" lIns="0" tIns="0" rIns="0" bIns="0" rtlCol="0" anchor="ctr">
            <a:spAutoFit/>
          </a:bodyPr>
          <a:lstStyle/>
          <a:p>
            <a:pPr marL="0" indent="0">
              <a:buNone/>
            </a:pPr>
            <a:r>
              <a:rPr lang="en-US" sz="1130" b="1" kern="0" spc="140" dirty="0">
                <a:solidFill>
                  <a:srgbClr val="008E89"/>
                </a:solidFill>
                <a:latin typeface="Lato" pitchFamily="34" charset="0"/>
                <a:ea typeface="Lato" pitchFamily="34" charset="-122"/>
                <a:cs typeface="Lato" pitchFamily="34" charset="-120"/>
              </a:rPr>
              <a:t>PERIMETRO DEL DIAGRAMMA INAIL</a:t>
            </a:r>
            <a:endParaRPr lang="en-US" sz="1130" dirty="0"/>
          </a:p>
        </p:txBody>
      </p:sp>
      <p:sp>
        <p:nvSpPr>
          <p:cNvPr id="38" name="Shape 36"/>
          <p:cNvSpPr/>
          <p:nvPr/>
        </p:nvSpPr>
        <p:spPr>
          <a:xfrm>
            <a:off x="594360" y="5367528"/>
            <a:ext cx="2551176" cy="512064"/>
          </a:xfrm>
          <a:prstGeom prst="roundRect">
            <a:avLst>
              <a:gd name="adj" fmla="val 8929"/>
            </a:avLst>
          </a:prstGeom>
          <a:solidFill>
            <a:srgbClr val="E0F2EC"/>
          </a:solidFill>
          <a:ln w="12700">
            <a:solidFill>
              <a:srgbClr val="E0F2EC"/>
            </a:solidFill>
            <a:prstDash val="solid"/>
          </a:ln>
        </p:spPr>
        <p:txBody>
          <a:bodyPr/>
          <a:lstStyle/>
          <a:p>
            <a:endParaRPr lang="it-IT"/>
          </a:p>
        </p:txBody>
      </p:sp>
      <p:sp>
        <p:nvSpPr>
          <p:cNvPr id="39" name="Text 37"/>
          <p:cNvSpPr/>
          <p:nvPr/>
        </p:nvSpPr>
        <p:spPr>
          <a:xfrm>
            <a:off x="713232" y="5468112"/>
            <a:ext cx="2313432" cy="292608"/>
          </a:xfrm>
          <a:prstGeom prst="rect">
            <a:avLst/>
          </a:prstGeom>
          <a:noFill/>
          <a:ln/>
        </p:spPr>
        <p:txBody>
          <a:bodyPr wrap="square" lIns="0" tIns="0" rIns="0" bIns="0" rtlCol="0" anchor="ctr">
            <a:spAutoFit/>
          </a:bodyPr>
          <a:lstStyle/>
          <a:p>
            <a:pPr marL="0" indent="0" algn="ctr">
              <a:buNone/>
            </a:pPr>
            <a:r>
              <a:rPr lang="en-US" sz="1420" b="1" dirty="0">
                <a:solidFill>
                  <a:srgbClr val="008E89"/>
                </a:solidFill>
                <a:latin typeface="Lato" pitchFamily="34" charset="0"/>
                <a:ea typeface="Lato" pitchFamily="34" charset="-122"/>
                <a:cs typeface="Lato" pitchFamily="34" charset="-120"/>
              </a:rPr>
              <a:t>Categoria 1A / 1B</a:t>
            </a:r>
            <a:endParaRPr lang="en-US" sz="1420" dirty="0"/>
          </a:p>
        </p:txBody>
      </p:sp>
      <p:sp>
        <p:nvSpPr>
          <p:cNvPr id="40" name="Shape 38"/>
          <p:cNvSpPr/>
          <p:nvPr/>
        </p:nvSpPr>
        <p:spPr>
          <a:xfrm>
            <a:off x="3410712" y="5367528"/>
            <a:ext cx="2551176" cy="512064"/>
          </a:xfrm>
          <a:prstGeom prst="roundRect">
            <a:avLst>
              <a:gd name="adj" fmla="val 8929"/>
            </a:avLst>
          </a:prstGeom>
          <a:solidFill>
            <a:srgbClr val="E0F2EC"/>
          </a:solidFill>
          <a:ln w="12700">
            <a:solidFill>
              <a:srgbClr val="E0F2EC"/>
            </a:solidFill>
            <a:prstDash val="solid"/>
          </a:ln>
        </p:spPr>
        <p:txBody>
          <a:bodyPr/>
          <a:lstStyle/>
          <a:p>
            <a:endParaRPr lang="it-IT"/>
          </a:p>
        </p:txBody>
      </p:sp>
      <p:sp>
        <p:nvSpPr>
          <p:cNvPr id="41" name="Text 39"/>
          <p:cNvSpPr/>
          <p:nvPr/>
        </p:nvSpPr>
        <p:spPr>
          <a:xfrm>
            <a:off x="3529584" y="5468112"/>
            <a:ext cx="2313432" cy="292608"/>
          </a:xfrm>
          <a:prstGeom prst="rect">
            <a:avLst/>
          </a:prstGeom>
          <a:noFill/>
          <a:ln/>
        </p:spPr>
        <p:txBody>
          <a:bodyPr wrap="square" lIns="0" tIns="0" rIns="0" bIns="0" rtlCol="0" anchor="ctr">
            <a:spAutoFit/>
          </a:bodyPr>
          <a:lstStyle/>
          <a:p>
            <a:pPr marL="0" indent="0" algn="ctr">
              <a:buNone/>
            </a:pPr>
            <a:r>
              <a:rPr lang="en-US" sz="1420" b="1" dirty="0">
                <a:solidFill>
                  <a:srgbClr val="008E89"/>
                </a:solidFill>
                <a:latin typeface="Lato" pitchFamily="34" charset="0"/>
                <a:ea typeface="Lato" pitchFamily="34" charset="-122"/>
                <a:cs typeface="Lato" pitchFamily="34" charset="-120"/>
              </a:rPr>
              <a:t>Non cancerogene</a:t>
            </a:r>
            <a:endParaRPr lang="en-US" sz="1420" dirty="0"/>
          </a:p>
        </p:txBody>
      </p:sp>
      <p:sp>
        <p:nvSpPr>
          <p:cNvPr id="42" name="Shape 40"/>
          <p:cNvSpPr/>
          <p:nvPr/>
        </p:nvSpPr>
        <p:spPr>
          <a:xfrm>
            <a:off x="6227064" y="5367528"/>
            <a:ext cx="2551176" cy="512064"/>
          </a:xfrm>
          <a:prstGeom prst="roundRect">
            <a:avLst>
              <a:gd name="adj" fmla="val 8929"/>
            </a:avLst>
          </a:prstGeom>
          <a:solidFill>
            <a:srgbClr val="E0F2EC"/>
          </a:solidFill>
          <a:ln w="12700">
            <a:solidFill>
              <a:srgbClr val="E0F2EC"/>
            </a:solidFill>
            <a:prstDash val="solid"/>
          </a:ln>
        </p:spPr>
        <p:txBody>
          <a:bodyPr/>
          <a:lstStyle/>
          <a:p>
            <a:endParaRPr lang="it-IT"/>
          </a:p>
        </p:txBody>
      </p:sp>
      <p:sp>
        <p:nvSpPr>
          <p:cNvPr id="43" name="Text 41"/>
          <p:cNvSpPr/>
          <p:nvPr/>
        </p:nvSpPr>
        <p:spPr>
          <a:xfrm>
            <a:off x="6345936" y="5468112"/>
            <a:ext cx="2313432" cy="292608"/>
          </a:xfrm>
          <a:prstGeom prst="rect">
            <a:avLst/>
          </a:prstGeom>
          <a:noFill/>
          <a:ln/>
        </p:spPr>
        <p:txBody>
          <a:bodyPr wrap="square" lIns="0" tIns="0" rIns="0" bIns="0" rtlCol="0" anchor="ctr">
            <a:spAutoFit/>
          </a:bodyPr>
          <a:lstStyle/>
          <a:p>
            <a:pPr marL="0" indent="0" algn="ctr">
              <a:buNone/>
            </a:pPr>
            <a:r>
              <a:rPr lang="en-US" sz="1420" b="1" dirty="0">
                <a:solidFill>
                  <a:srgbClr val="008E89"/>
                </a:solidFill>
                <a:latin typeface="Lato" pitchFamily="34" charset="0"/>
                <a:ea typeface="Lato" pitchFamily="34" charset="-122"/>
                <a:cs typeface="Lato" pitchFamily="34" charset="-120"/>
              </a:rPr>
              <a:t>Non mutagene</a:t>
            </a:r>
            <a:endParaRPr lang="en-US" sz="1420" dirty="0"/>
          </a:p>
        </p:txBody>
      </p:sp>
      <p:sp>
        <p:nvSpPr>
          <p:cNvPr id="44" name="Shape 42"/>
          <p:cNvSpPr/>
          <p:nvPr/>
        </p:nvSpPr>
        <p:spPr>
          <a:xfrm>
            <a:off x="9043416" y="5367528"/>
            <a:ext cx="2551176" cy="512064"/>
          </a:xfrm>
          <a:prstGeom prst="roundRect">
            <a:avLst>
              <a:gd name="adj" fmla="val 8929"/>
            </a:avLst>
          </a:prstGeom>
          <a:solidFill>
            <a:srgbClr val="E0F2EC"/>
          </a:solidFill>
          <a:ln w="12700">
            <a:solidFill>
              <a:srgbClr val="E0F2EC"/>
            </a:solidFill>
            <a:prstDash val="solid"/>
          </a:ln>
        </p:spPr>
        <p:txBody>
          <a:bodyPr/>
          <a:lstStyle/>
          <a:p>
            <a:endParaRPr lang="it-IT"/>
          </a:p>
        </p:txBody>
      </p:sp>
      <p:sp>
        <p:nvSpPr>
          <p:cNvPr id="45" name="Text 43"/>
          <p:cNvSpPr/>
          <p:nvPr/>
        </p:nvSpPr>
        <p:spPr>
          <a:xfrm>
            <a:off x="9162288" y="5468112"/>
            <a:ext cx="2313432" cy="292608"/>
          </a:xfrm>
          <a:prstGeom prst="rect">
            <a:avLst/>
          </a:prstGeom>
          <a:noFill/>
          <a:ln/>
        </p:spPr>
        <p:txBody>
          <a:bodyPr wrap="square" lIns="0" tIns="0" rIns="0" bIns="0" rtlCol="0" anchor="ctr">
            <a:spAutoFit/>
          </a:bodyPr>
          <a:lstStyle/>
          <a:p>
            <a:pPr marL="0" indent="0" algn="ctr">
              <a:buNone/>
            </a:pPr>
            <a:r>
              <a:rPr lang="en-US" sz="1420" b="1" dirty="0">
                <a:solidFill>
                  <a:srgbClr val="008E89"/>
                </a:solidFill>
                <a:latin typeface="Lato" pitchFamily="34" charset="0"/>
                <a:ea typeface="Lato" pitchFamily="34" charset="-122"/>
                <a:cs typeface="Lato" pitchFamily="34" charset="-120"/>
              </a:rPr>
              <a:t>Singola sostanza</a:t>
            </a:r>
            <a:endParaRPr lang="en-US" sz="1420" dirty="0"/>
          </a:p>
        </p:txBody>
      </p:sp>
      <p:sp>
        <p:nvSpPr>
          <p:cNvPr id="46" name="Text 44"/>
          <p:cNvSpPr/>
          <p:nvPr/>
        </p:nvSpPr>
        <p:spPr>
          <a:xfrm>
            <a:off x="640080" y="6044184"/>
            <a:ext cx="10917936" cy="201168"/>
          </a:xfrm>
          <a:prstGeom prst="rect">
            <a:avLst/>
          </a:prstGeom>
          <a:noFill/>
          <a:ln/>
        </p:spPr>
        <p:txBody>
          <a:bodyPr wrap="square" lIns="0" tIns="0" rIns="0" bIns="0" rtlCol="0" anchor="ctr">
            <a:spAutoFit/>
          </a:bodyPr>
          <a:lstStyle/>
          <a:p>
            <a:pPr marL="0" indent="0">
              <a:buNone/>
            </a:pPr>
            <a:r>
              <a:rPr lang="en-US" sz="1230" dirty="0">
                <a:solidFill>
                  <a:srgbClr val="607780"/>
                </a:solidFill>
                <a:latin typeface="Lato" pitchFamily="34" charset="0"/>
                <a:ea typeface="Lato" pitchFamily="34" charset="-122"/>
                <a:cs typeface="Lato" pitchFamily="34" charset="-120"/>
              </a:rPr>
              <a:t>Le altre classificazioni e le esposizioni multiple richiedono una valutazione integrata.</a:t>
            </a:r>
            <a:endParaRPr lang="en-US" sz="1230" dirty="0"/>
          </a:p>
        </p:txBody>
      </p:sp>
      <p:sp>
        <p:nvSpPr>
          <p:cNvPr id="4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6F7F3"/>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008E89"/>
          </a:solidFill>
          <a:ln w="12700">
            <a:solidFill>
              <a:srgbClr val="008E89"/>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008E89"/>
          </a:solidFill>
          <a:ln w="12700">
            <a:solidFill>
              <a:srgbClr val="008E89"/>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008E89"/>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008E89"/>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008E89"/>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607780"/>
                </a:solidFill>
                <a:latin typeface="Lato" pitchFamily="34" charset="0"/>
                <a:ea typeface="Lato" pitchFamily="34" charset="-122"/>
                <a:cs typeface="Lato" pitchFamily="34" charset="-120"/>
              </a:rPr>
              <a:t>SCENARI LAVORATIVI</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133348"/>
                </a:solidFill>
                <a:latin typeface="Lato" pitchFamily="34" charset="0"/>
                <a:ea typeface="Lato" pitchFamily="34" charset="-122"/>
                <a:cs typeface="Lato" pitchFamily="34" charset="-120"/>
              </a:rPr>
              <a:t>Dove cercare il rischio</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607780"/>
                </a:solidFill>
                <a:latin typeface="Lato" pitchFamily="34" charset="0"/>
                <a:ea typeface="Lato" pitchFamily="34" charset="-122"/>
                <a:cs typeface="Lato" pitchFamily="34" charset="-120"/>
              </a:rPr>
              <a:t>Seguire le attività, non fermarsi al nome del settore.</a:t>
            </a:r>
            <a:endParaRPr lang="en-US" sz="1520" dirty="0"/>
          </a:p>
        </p:txBody>
      </p:sp>
      <p:sp>
        <p:nvSpPr>
          <p:cNvPr id="11" name="Shape 9"/>
          <p:cNvSpPr/>
          <p:nvPr/>
        </p:nvSpPr>
        <p:spPr>
          <a:xfrm>
            <a:off x="548640" y="6409944"/>
            <a:ext cx="11082528" cy="0"/>
          </a:xfrm>
          <a:prstGeom prst="line">
            <a:avLst/>
          </a:prstGeom>
          <a:noFill/>
          <a:ln w="8890">
            <a:solidFill>
              <a:srgbClr val="D6E2E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607780"/>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607780"/>
                </a:solidFill>
                <a:latin typeface="Lato" pitchFamily="34" charset="0"/>
                <a:ea typeface="Lato" pitchFamily="34" charset="-122"/>
                <a:cs typeface="Lato" pitchFamily="34" charset="-120"/>
              </a:rPr>
              <a:t>NIOSH [N4, N5]; INAIL 2026, pp. 1–3 [I1]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607780"/>
                </a:solidFill>
                <a:latin typeface="Lato" pitchFamily="34" charset="0"/>
                <a:ea typeface="Lato" pitchFamily="34" charset="-122"/>
                <a:cs typeface="Lato" pitchFamily="34" charset="-120"/>
              </a:rPr>
              <a:t>09 / 10</a:t>
            </a:r>
            <a:endParaRPr lang="en-US" sz="870" dirty="0"/>
          </a:p>
        </p:txBody>
      </p:sp>
      <p:sp>
        <p:nvSpPr>
          <p:cNvPr id="15" name="Shape 13"/>
          <p:cNvSpPr/>
          <p:nvPr/>
        </p:nvSpPr>
        <p:spPr>
          <a:xfrm>
            <a:off x="54864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008E89"/>
          </a:solidFill>
          <a:ln w="12700">
            <a:solidFill>
              <a:srgbClr val="008E89"/>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D7E2DF"/>
          </a:solidFill>
          <a:ln w="12700">
            <a:solidFill>
              <a:srgbClr val="D7E2DF"/>
            </a:solidFill>
            <a:prstDash val="solid"/>
          </a:ln>
        </p:spPr>
        <p:txBody>
          <a:bodyPr/>
          <a:lstStyle/>
          <a:p>
            <a:endParaRPr lang="it-IT"/>
          </a:p>
        </p:txBody>
      </p:sp>
      <p:sp>
        <p:nvSpPr>
          <p:cNvPr id="25" name="Shape 23"/>
          <p:cNvSpPr/>
          <p:nvPr/>
        </p:nvSpPr>
        <p:spPr>
          <a:xfrm>
            <a:off x="594360" y="2103120"/>
            <a:ext cx="3483864" cy="3383280"/>
          </a:xfrm>
          <a:prstGeom prst="roundRect">
            <a:avLst>
              <a:gd name="adj" fmla="val 2162"/>
            </a:avLst>
          </a:prstGeom>
          <a:solidFill>
            <a:srgbClr val="FFFFFF"/>
          </a:solidFill>
          <a:ln w="12700">
            <a:solidFill>
              <a:srgbClr val="D6E2E1"/>
            </a:solidFill>
            <a:prstDash val="solid"/>
          </a:ln>
        </p:spPr>
        <p:txBody>
          <a:bodyPr/>
          <a:lstStyle/>
          <a:p>
            <a:endParaRPr lang="it-IT"/>
          </a:p>
        </p:txBody>
      </p:sp>
      <p:pic>
        <p:nvPicPr>
          <p:cNvPr id="26" name="Image 0" descr="Illustrazione tecnica originale e schematica: lab"/>
          <p:cNvPicPr>
            <a:picLocks noChangeAspect="1"/>
          </p:cNvPicPr>
          <p:nvPr/>
        </p:nvPicPr>
        <p:blipFill>
          <a:blip r:embed="rId3"/>
          <a:stretch>
            <a:fillRect/>
          </a:stretch>
        </p:blipFill>
        <p:spPr>
          <a:xfrm>
            <a:off x="941832" y="2185416"/>
            <a:ext cx="2788920" cy="2359152"/>
          </a:xfrm>
          <a:prstGeom prst="rect">
            <a:avLst/>
          </a:prstGeom>
        </p:spPr>
      </p:pic>
      <p:sp>
        <p:nvSpPr>
          <p:cNvPr id="27" name="Text 24"/>
          <p:cNvSpPr/>
          <p:nvPr/>
        </p:nvSpPr>
        <p:spPr>
          <a:xfrm>
            <a:off x="795528" y="4361688"/>
            <a:ext cx="3081528" cy="310896"/>
          </a:xfrm>
          <a:prstGeom prst="rect">
            <a:avLst/>
          </a:prstGeom>
          <a:noFill/>
          <a:ln/>
        </p:spPr>
        <p:txBody>
          <a:bodyPr wrap="square" lIns="0" tIns="0" rIns="0" bIns="0" rtlCol="0" anchor="ctr">
            <a:spAutoFit/>
          </a:bodyPr>
          <a:lstStyle/>
          <a:p>
            <a:pPr marL="0" indent="0">
              <a:buNone/>
            </a:pPr>
            <a:r>
              <a:rPr lang="en-US" sz="1900" b="1" dirty="0">
                <a:solidFill>
                  <a:srgbClr val="133348"/>
                </a:solidFill>
                <a:latin typeface="Lato" pitchFamily="34" charset="0"/>
                <a:ea typeface="Lato" pitchFamily="34" charset="-122"/>
                <a:cs typeface="Lato" pitchFamily="34" charset="-120"/>
              </a:rPr>
              <a:t>Laboratorio</a:t>
            </a:r>
            <a:endParaRPr lang="en-US" sz="1900" dirty="0"/>
          </a:p>
        </p:txBody>
      </p:sp>
      <p:sp>
        <p:nvSpPr>
          <p:cNvPr id="28" name="Text 25"/>
          <p:cNvSpPr/>
          <p:nvPr/>
        </p:nvSpPr>
        <p:spPr>
          <a:xfrm>
            <a:off x="795528" y="4791456"/>
            <a:ext cx="3081528" cy="466344"/>
          </a:xfrm>
          <a:prstGeom prst="rect">
            <a:avLst/>
          </a:prstGeom>
          <a:noFill/>
          <a:ln/>
        </p:spPr>
        <p:txBody>
          <a:bodyPr wrap="square" lIns="0" tIns="0" rIns="0" bIns="0" rtlCol="0" anchor="ctr">
            <a:spAutoFit/>
          </a:bodyPr>
          <a:lstStyle/>
          <a:p>
            <a:pPr marL="0" indent="0">
              <a:buNone/>
            </a:pPr>
            <a:r>
              <a:rPr lang="en-US" sz="1480" dirty="0">
                <a:solidFill>
                  <a:srgbClr val="607780"/>
                </a:solidFill>
                <a:latin typeface="Lato" pitchFamily="34" charset="0"/>
                <a:ea typeface="Lato" pitchFamily="34" charset="-122"/>
                <a:cs typeface="Lato" pitchFamily="34" charset="-120"/>
              </a:rPr>
              <a:t>Dosaggi e preparazioni.</a:t>
            </a:r>
            <a:endParaRPr lang="en-US" sz="1480" dirty="0"/>
          </a:p>
          <a:p>
            <a:pPr marL="0" indent="0">
              <a:buNone/>
            </a:pPr>
            <a:r>
              <a:rPr lang="en-US" sz="1480" dirty="0">
                <a:solidFill>
                  <a:srgbClr val="607780"/>
                </a:solidFill>
                <a:latin typeface="Lato" pitchFamily="34" charset="0"/>
                <a:ea typeface="Lato" pitchFamily="34" charset="-122"/>
                <a:cs typeface="Lato" pitchFamily="34" charset="-120"/>
              </a:rPr>
              <a:t>Manipolazioni e trasferimenti.</a:t>
            </a:r>
            <a:endParaRPr lang="en-US" sz="1480" dirty="0"/>
          </a:p>
        </p:txBody>
      </p:sp>
      <p:sp>
        <p:nvSpPr>
          <p:cNvPr id="29" name="Shape 26"/>
          <p:cNvSpPr/>
          <p:nvPr/>
        </p:nvSpPr>
        <p:spPr>
          <a:xfrm>
            <a:off x="4352544" y="2103120"/>
            <a:ext cx="3483864" cy="3383280"/>
          </a:xfrm>
          <a:prstGeom prst="roundRect">
            <a:avLst>
              <a:gd name="adj" fmla="val 2162"/>
            </a:avLst>
          </a:prstGeom>
          <a:solidFill>
            <a:srgbClr val="FFFFFF"/>
          </a:solidFill>
          <a:ln w="12700">
            <a:solidFill>
              <a:srgbClr val="D6E2E1"/>
            </a:solidFill>
            <a:prstDash val="solid"/>
          </a:ln>
        </p:spPr>
        <p:txBody>
          <a:bodyPr/>
          <a:lstStyle/>
          <a:p>
            <a:endParaRPr lang="it-IT"/>
          </a:p>
        </p:txBody>
      </p:sp>
      <p:pic>
        <p:nvPicPr>
          <p:cNvPr id="30" name="Image 1" descr="Illustrazione tecnica originale e schematica: production"/>
          <p:cNvPicPr>
            <a:picLocks noChangeAspect="1"/>
          </p:cNvPicPr>
          <p:nvPr/>
        </p:nvPicPr>
        <p:blipFill>
          <a:blip r:embed="rId4"/>
          <a:stretch>
            <a:fillRect/>
          </a:stretch>
        </p:blipFill>
        <p:spPr>
          <a:xfrm>
            <a:off x="4700016" y="2185416"/>
            <a:ext cx="2788920" cy="1956816"/>
          </a:xfrm>
          <a:prstGeom prst="rect">
            <a:avLst/>
          </a:prstGeom>
        </p:spPr>
      </p:pic>
      <p:sp>
        <p:nvSpPr>
          <p:cNvPr id="31" name="Text 27"/>
          <p:cNvSpPr/>
          <p:nvPr/>
        </p:nvSpPr>
        <p:spPr>
          <a:xfrm>
            <a:off x="4553712" y="4361688"/>
            <a:ext cx="3081528" cy="310896"/>
          </a:xfrm>
          <a:prstGeom prst="rect">
            <a:avLst/>
          </a:prstGeom>
          <a:noFill/>
          <a:ln/>
        </p:spPr>
        <p:txBody>
          <a:bodyPr wrap="square" lIns="0" tIns="0" rIns="0" bIns="0" rtlCol="0" anchor="ctr">
            <a:spAutoFit/>
          </a:bodyPr>
          <a:lstStyle/>
          <a:p>
            <a:pPr marL="0" indent="0">
              <a:buNone/>
            </a:pPr>
            <a:r>
              <a:rPr lang="en-US" sz="1900" b="1" dirty="0">
                <a:solidFill>
                  <a:srgbClr val="133348"/>
                </a:solidFill>
                <a:latin typeface="Lato" pitchFamily="34" charset="0"/>
                <a:ea typeface="Lato" pitchFamily="34" charset="-122"/>
                <a:cs typeface="Lato" pitchFamily="34" charset="-120"/>
              </a:rPr>
              <a:t>Produzione</a:t>
            </a:r>
            <a:endParaRPr lang="en-US" sz="1900" dirty="0"/>
          </a:p>
        </p:txBody>
      </p:sp>
      <p:sp>
        <p:nvSpPr>
          <p:cNvPr id="32" name="Text 28"/>
          <p:cNvSpPr/>
          <p:nvPr/>
        </p:nvSpPr>
        <p:spPr>
          <a:xfrm>
            <a:off x="4553712" y="4791456"/>
            <a:ext cx="3081528" cy="466344"/>
          </a:xfrm>
          <a:prstGeom prst="rect">
            <a:avLst/>
          </a:prstGeom>
          <a:noFill/>
          <a:ln/>
        </p:spPr>
        <p:txBody>
          <a:bodyPr wrap="square" lIns="0" tIns="0" rIns="0" bIns="0" rtlCol="0" anchor="ctr">
            <a:spAutoFit/>
          </a:bodyPr>
          <a:lstStyle/>
          <a:p>
            <a:pPr marL="0" indent="0">
              <a:buNone/>
            </a:pPr>
            <a:r>
              <a:rPr lang="en-US" sz="1480" dirty="0">
                <a:solidFill>
                  <a:srgbClr val="607780"/>
                </a:solidFill>
                <a:latin typeface="Lato" pitchFamily="34" charset="0"/>
                <a:ea typeface="Lato" pitchFamily="34" charset="-122"/>
                <a:cs typeface="Lato" pitchFamily="34" charset="-120"/>
              </a:rPr>
              <a:t>Carico e miscelazione.</a:t>
            </a:r>
            <a:endParaRPr lang="en-US" sz="1480" dirty="0"/>
          </a:p>
          <a:p>
            <a:pPr marL="0" indent="0">
              <a:buNone/>
            </a:pPr>
            <a:r>
              <a:rPr lang="en-US" sz="1480" dirty="0">
                <a:solidFill>
                  <a:srgbClr val="607780"/>
                </a:solidFill>
                <a:latin typeface="Lato" pitchFamily="34" charset="0"/>
                <a:ea typeface="Lato" pitchFamily="34" charset="-122"/>
                <a:cs typeface="Lato" pitchFamily="34" charset="-120"/>
              </a:rPr>
              <a:t>Campionamento e travaso.</a:t>
            </a:r>
            <a:endParaRPr lang="en-US" sz="1480" dirty="0"/>
          </a:p>
        </p:txBody>
      </p:sp>
      <p:sp>
        <p:nvSpPr>
          <p:cNvPr id="33" name="Shape 29"/>
          <p:cNvSpPr/>
          <p:nvPr/>
        </p:nvSpPr>
        <p:spPr>
          <a:xfrm>
            <a:off x="8110728" y="2103120"/>
            <a:ext cx="3483864" cy="3383280"/>
          </a:xfrm>
          <a:prstGeom prst="roundRect">
            <a:avLst>
              <a:gd name="adj" fmla="val 2162"/>
            </a:avLst>
          </a:prstGeom>
          <a:solidFill>
            <a:srgbClr val="FFFFFF"/>
          </a:solidFill>
          <a:ln w="12700">
            <a:solidFill>
              <a:srgbClr val="D6E2E1"/>
            </a:solidFill>
            <a:prstDash val="solid"/>
          </a:ln>
        </p:spPr>
        <p:txBody>
          <a:bodyPr/>
          <a:lstStyle/>
          <a:p>
            <a:endParaRPr lang="it-IT"/>
          </a:p>
        </p:txBody>
      </p:sp>
      <p:pic>
        <p:nvPicPr>
          <p:cNvPr id="34" name="Image 2" descr="Illustrazione tecnica originale e schematica: maintenance"/>
          <p:cNvPicPr>
            <a:picLocks noChangeAspect="1"/>
          </p:cNvPicPr>
          <p:nvPr/>
        </p:nvPicPr>
        <p:blipFill>
          <a:blip r:embed="rId5"/>
          <a:stretch>
            <a:fillRect/>
          </a:stretch>
        </p:blipFill>
        <p:spPr>
          <a:xfrm>
            <a:off x="8458200" y="2185416"/>
            <a:ext cx="2788920" cy="1956816"/>
          </a:xfrm>
          <a:prstGeom prst="rect">
            <a:avLst/>
          </a:prstGeom>
        </p:spPr>
      </p:pic>
      <p:sp>
        <p:nvSpPr>
          <p:cNvPr id="35" name="Text 30"/>
          <p:cNvSpPr/>
          <p:nvPr/>
        </p:nvSpPr>
        <p:spPr>
          <a:xfrm>
            <a:off x="8311896" y="4361688"/>
            <a:ext cx="3081528" cy="310896"/>
          </a:xfrm>
          <a:prstGeom prst="rect">
            <a:avLst/>
          </a:prstGeom>
          <a:noFill/>
          <a:ln/>
        </p:spPr>
        <p:txBody>
          <a:bodyPr wrap="square" lIns="0" tIns="0" rIns="0" bIns="0" rtlCol="0" anchor="ctr">
            <a:spAutoFit/>
          </a:bodyPr>
          <a:lstStyle/>
          <a:p>
            <a:pPr marL="0" indent="0">
              <a:buNone/>
            </a:pPr>
            <a:r>
              <a:rPr lang="en-US" sz="1900" b="1" dirty="0">
                <a:solidFill>
                  <a:srgbClr val="133348"/>
                </a:solidFill>
                <a:latin typeface="Lato" pitchFamily="34" charset="0"/>
                <a:ea typeface="Lato" pitchFamily="34" charset="-122"/>
                <a:cs typeface="Lato" pitchFamily="34" charset="-120"/>
              </a:rPr>
              <a:t>Manutenzione e pulizia</a:t>
            </a:r>
            <a:endParaRPr lang="en-US" sz="1900" dirty="0"/>
          </a:p>
        </p:txBody>
      </p:sp>
      <p:sp>
        <p:nvSpPr>
          <p:cNvPr id="36" name="Text 31"/>
          <p:cNvSpPr/>
          <p:nvPr/>
        </p:nvSpPr>
        <p:spPr>
          <a:xfrm>
            <a:off x="8311896" y="4791456"/>
            <a:ext cx="3081528" cy="466344"/>
          </a:xfrm>
          <a:prstGeom prst="rect">
            <a:avLst/>
          </a:prstGeom>
          <a:noFill/>
          <a:ln/>
        </p:spPr>
        <p:txBody>
          <a:bodyPr wrap="square" lIns="0" tIns="0" rIns="0" bIns="0" rtlCol="0" anchor="ctr">
            <a:spAutoFit/>
          </a:bodyPr>
          <a:lstStyle/>
          <a:p>
            <a:pPr marL="0" indent="0">
              <a:buNone/>
            </a:pPr>
            <a:r>
              <a:rPr lang="en-US" sz="1480" dirty="0">
                <a:solidFill>
                  <a:srgbClr val="607780"/>
                </a:solidFill>
                <a:latin typeface="Lato" pitchFamily="34" charset="0"/>
                <a:ea typeface="Lato" pitchFamily="34" charset="-122"/>
                <a:cs typeface="Lato" pitchFamily="34" charset="-120"/>
              </a:rPr>
              <a:t>Aperture e svuotamenti.</a:t>
            </a:r>
            <a:endParaRPr lang="en-US" sz="1480" dirty="0"/>
          </a:p>
          <a:p>
            <a:pPr marL="0" indent="0">
              <a:buNone/>
            </a:pPr>
            <a:r>
              <a:rPr lang="en-US" sz="1480" dirty="0">
                <a:solidFill>
                  <a:srgbClr val="607780"/>
                </a:solidFill>
                <a:latin typeface="Lato" pitchFamily="34" charset="0"/>
                <a:ea typeface="Lato" pitchFamily="34" charset="-122"/>
                <a:cs typeface="Lato" pitchFamily="34" charset="-120"/>
              </a:rPr>
              <a:t>Residui e superfici contaminate.</a:t>
            </a:r>
            <a:endParaRPr lang="en-US" sz="1480" dirty="0"/>
          </a:p>
        </p:txBody>
      </p:sp>
      <p:sp>
        <p:nvSpPr>
          <p:cNvPr id="37" name="Text 32"/>
          <p:cNvSpPr/>
          <p:nvPr/>
        </p:nvSpPr>
        <p:spPr>
          <a:xfrm>
            <a:off x="640080" y="5678424"/>
            <a:ext cx="10908792" cy="283464"/>
          </a:xfrm>
          <a:prstGeom prst="rect">
            <a:avLst/>
          </a:prstGeom>
          <a:noFill/>
          <a:ln/>
        </p:spPr>
        <p:txBody>
          <a:bodyPr wrap="square" lIns="0" tIns="0" rIns="0" bIns="0" rtlCol="0" anchor="ctr">
            <a:spAutoFit/>
          </a:bodyPr>
          <a:lstStyle/>
          <a:p>
            <a:pPr marL="0" indent="0" algn="ctr">
              <a:buNone/>
            </a:pPr>
            <a:r>
              <a:rPr lang="en-US" sz="1530" b="1" dirty="0">
                <a:solidFill>
                  <a:srgbClr val="008E89"/>
                </a:solidFill>
                <a:latin typeface="Lato" pitchFamily="34" charset="0"/>
                <a:ea typeface="Lato" pitchFamily="34" charset="-122"/>
                <a:cs typeface="Lato" pitchFamily="34" charset="-120"/>
              </a:rPr>
              <a:t>Scenari orientativi: verificare sostanze e classificazioni effettivamente presenti.</a:t>
            </a:r>
            <a:endParaRPr lang="en-US" sz="1530" dirty="0"/>
          </a:p>
        </p:txBody>
      </p:sp>
      <p:sp>
        <p:nvSpPr>
          <p:cNvPr id="38" name="Text 33"/>
          <p:cNvSpPr/>
          <p:nvPr/>
        </p:nvSpPr>
        <p:spPr>
          <a:xfrm>
            <a:off x="640080" y="6062472"/>
            <a:ext cx="10908792" cy="219456"/>
          </a:xfrm>
          <a:prstGeom prst="rect">
            <a:avLst/>
          </a:prstGeom>
          <a:noFill/>
          <a:ln/>
        </p:spPr>
        <p:txBody>
          <a:bodyPr wrap="square" lIns="0" tIns="0" rIns="0" bIns="0" rtlCol="0" anchor="ctr">
            <a:spAutoFit/>
          </a:bodyPr>
          <a:lstStyle/>
          <a:p>
            <a:pPr marL="0" indent="0" algn="ctr">
              <a:buNone/>
            </a:pPr>
            <a:r>
              <a:rPr lang="en-US" sz="1250" dirty="0">
                <a:solidFill>
                  <a:srgbClr val="607780"/>
                </a:solidFill>
                <a:latin typeface="Lato" pitchFamily="34" charset="0"/>
                <a:ea typeface="Lato" pitchFamily="34" charset="-122"/>
                <a:cs typeface="Lato" pitchFamily="34" charset="-120"/>
              </a:rPr>
              <a:t>Sostanze  →  SDS aggiornate  →  Attività reali  →  Vie di contatto</a:t>
            </a:r>
            <a:endParaRPr lang="en-US" sz="1250" dirty="0"/>
          </a:p>
        </p:txBody>
      </p:sp>
      <p:sp>
        <p:nvSpPr>
          <p:cNvPr id="39" name="NAV_INDICE">
            <a:hlinkClick r:id="rId6"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548640" y="356616"/>
            <a:ext cx="91440" cy="91440"/>
          </a:xfrm>
          <a:prstGeom prst="ellipse">
            <a:avLst/>
          </a:prstGeom>
          <a:solidFill>
            <a:srgbClr val="66DCC5"/>
          </a:solidFill>
          <a:ln w="12700">
            <a:solidFill>
              <a:srgbClr val="66DCC5"/>
            </a:solidFill>
            <a:prstDash val="solid"/>
          </a:ln>
        </p:spPr>
        <p:txBody>
          <a:bodyPr/>
          <a:lstStyle/>
          <a:p>
            <a:endParaRPr lang="it-IT"/>
          </a:p>
        </p:txBody>
      </p:sp>
      <p:sp>
        <p:nvSpPr>
          <p:cNvPr id="3" name="Shape 1"/>
          <p:cNvSpPr/>
          <p:nvPr/>
        </p:nvSpPr>
        <p:spPr>
          <a:xfrm>
            <a:off x="704088" y="320040"/>
            <a:ext cx="91440" cy="91440"/>
          </a:xfrm>
          <a:prstGeom prst="ellipse">
            <a:avLst/>
          </a:prstGeom>
          <a:solidFill>
            <a:srgbClr val="66DCC5"/>
          </a:solidFill>
          <a:ln w="12700">
            <a:solidFill>
              <a:srgbClr val="66DCC5"/>
            </a:solidFill>
            <a:prstDash val="solid"/>
          </a:ln>
        </p:spPr>
        <p:txBody>
          <a:bodyPr/>
          <a:lstStyle/>
          <a:p>
            <a:endParaRPr lang="it-IT"/>
          </a:p>
        </p:txBody>
      </p:sp>
      <p:sp>
        <p:nvSpPr>
          <p:cNvPr id="4" name="Shape 2"/>
          <p:cNvSpPr/>
          <p:nvPr/>
        </p:nvSpPr>
        <p:spPr>
          <a:xfrm>
            <a:off x="841248" y="402336"/>
            <a:ext cx="91440" cy="91440"/>
          </a:xfrm>
          <a:prstGeom prst="ellipse">
            <a:avLst/>
          </a:prstGeom>
          <a:solidFill>
            <a:srgbClr val="66DCC5"/>
          </a:solidFill>
          <a:ln w="12700">
            <a:solidFill>
              <a:srgbClr val="66DCC5"/>
            </a:solidFill>
            <a:prstDash val="solid"/>
          </a:ln>
        </p:spPr>
        <p:txBody>
          <a:bodyPr/>
          <a:lstStyle/>
          <a:p>
            <a:endParaRPr lang="it-IT"/>
          </a:p>
        </p:txBody>
      </p:sp>
      <p:sp>
        <p:nvSpPr>
          <p:cNvPr id="5" name="Shape 3"/>
          <p:cNvSpPr/>
          <p:nvPr/>
        </p:nvSpPr>
        <p:spPr>
          <a:xfrm>
            <a:off x="621792" y="402336"/>
            <a:ext cx="109728" cy="0"/>
          </a:xfrm>
          <a:prstGeom prst="line">
            <a:avLst/>
          </a:prstGeom>
          <a:noFill/>
          <a:ln w="19050">
            <a:solidFill>
              <a:srgbClr val="66DCC5"/>
            </a:solidFill>
            <a:prstDash val="solid"/>
          </a:ln>
        </p:spPr>
        <p:txBody>
          <a:bodyPr/>
          <a:lstStyle/>
          <a:p>
            <a:endParaRPr lang="it-IT"/>
          </a:p>
        </p:txBody>
      </p:sp>
      <p:sp>
        <p:nvSpPr>
          <p:cNvPr id="6" name="Shape 4"/>
          <p:cNvSpPr/>
          <p:nvPr/>
        </p:nvSpPr>
        <p:spPr>
          <a:xfrm>
            <a:off x="777240" y="384048"/>
            <a:ext cx="100584" cy="64008"/>
          </a:xfrm>
          <a:prstGeom prst="line">
            <a:avLst/>
          </a:prstGeom>
          <a:noFill/>
          <a:ln w="19050">
            <a:solidFill>
              <a:srgbClr val="66DCC5"/>
            </a:solidFill>
            <a:prstDash val="solid"/>
          </a:ln>
        </p:spPr>
        <p:txBody>
          <a:bodyPr/>
          <a:lstStyle/>
          <a:p>
            <a:endParaRPr lang="it-IT"/>
          </a:p>
        </p:txBody>
      </p:sp>
      <p:sp>
        <p:nvSpPr>
          <p:cNvPr id="7" name="Text 5"/>
          <p:cNvSpPr/>
          <p:nvPr/>
        </p:nvSpPr>
        <p:spPr>
          <a:xfrm>
            <a:off x="1060704" y="310896"/>
            <a:ext cx="5943600" cy="228600"/>
          </a:xfrm>
          <a:prstGeom prst="rect">
            <a:avLst/>
          </a:prstGeom>
          <a:noFill/>
          <a:ln/>
        </p:spPr>
        <p:txBody>
          <a:bodyPr wrap="square" lIns="0" tIns="0" rIns="0" bIns="0" rtlCol="0" anchor="ctr">
            <a:spAutoFit/>
          </a:bodyPr>
          <a:lstStyle/>
          <a:p>
            <a:pPr marL="0" indent="0">
              <a:buNone/>
            </a:pPr>
            <a:r>
              <a:rPr lang="en-US" sz="1120" b="1" kern="0" spc="170" dirty="0">
                <a:solidFill>
                  <a:srgbClr val="66DCC5"/>
                </a:solidFill>
                <a:latin typeface="Lato" pitchFamily="34" charset="0"/>
                <a:ea typeface="Lato" pitchFamily="34" charset="-122"/>
                <a:cs typeface="Lato" pitchFamily="34" charset="-120"/>
              </a:rPr>
              <a:t>MODULO 01 / FONDAMENTI</a:t>
            </a:r>
            <a:endParaRPr lang="en-US" sz="1120" dirty="0"/>
          </a:p>
        </p:txBody>
      </p:sp>
      <p:sp>
        <p:nvSpPr>
          <p:cNvPr id="8" name="Text 6"/>
          <p:cNvSpPr/>
          <p:nvPr/>
        </p:nvSpPr>
        <p:spPr>
          <a:xfrm>
            <a:off x="7726680" y="329184"/>
            <a:ext cx="3877056" cy="173736"/>
          </a:xfrm>
          <a:prstGeom prst="rect">
            <a:avLst/>
          </a:prstGeom>
          <a:noFill/>
          <a:ln/>
        </p:spPr>
        <p:txBody>
          <a:bodyPr wrap="square" lIns="0" tIns="0" rIns="0" bIns="0" rtlCol="0" anchor="ctr">
            <a:spAutoFit/>
          </a:bodyPr>
          <a:lstStyle/>
          <a:p>
            <a:pPr marL="0" indent="0" algn="r">
              <a:buNone/>
            </a:pPr>
            <a:r>
              <a:rPr lang="en-US" sz="970" b="1" kern="0" spc="65" dirty="0">
                <a:solidFill>
                  <a:srgbClr val="94B7C1"/>
                </a:solidFill>
                <a:latin typeface="Lato" pitchFamily="34" charset="0"/>
                <a:ea typeface="Lato" pitchFamily="34" charset="-122"/>
                <a:cs typeface="Lato" pitchFamily="34" charset="-120"/>
              </a:rPr>
              <a:t>INAIL / MAPPA DI ORIENTAMENTO</a:t>
            </a:r>
            <a:endParaRPr lang="en-US" sz="970" dirty="0"/>
          </a:p>
        </p:txBody>
      </p:sp>
      <p:sp>
        <p:nvSpPr>
          <p:cNvPr id="9" name="Text 7"/>
          <p:cNvSpPr/>
          <p:nvPr/>
        </p:nvSpPr>
        <p:spPr>
          <a:xfrm>
            <a:off x="548640" y="859536"/>
            <a:ext cx="11064240" cy="512064"/>
          </a:xfrm>
          <a:prstGeom prst="rect">
            <a:avLst/>
          </a:prstGeom>
          <a:noFill/>
          <a:ln/>
        </p:spPr>
        <p:txBody>
          <a:bodyPr wrap="square" lIns="0" tIns="0" rIns="0" bIns="0" rtlCol="0" anchor="ctr">
            <a:spAutoFit/>
          </a:bodyPr>
          <a:lstStyle/>
          <a:p>
            <a:pPr marL="0" indent="0">
              <a:buNone/>
            </a:pPr>
            <a:r>
              <a:rPr lang="en-US" sz="3000" b="1" dirty="0">
                <a:solidFill>
                  <a:srgbClr val="FFFFFF"/>
                </a:solidFill>
                <a:latin typeface="Lato" pitchFamily="34" charset="0"/>
                <a:ea typeface="Lato" pitchFamily="34" charset="-122"/>
                <a:cs typeface="Lato" pitchFamily="34" charset="-120"/>
              </a:rPr>
              <a:t>Dal pericolo alla valutazione</a:t>
            </a:r>
            <a:endParaRPr lang="en-US" sz="3000" dirty="0"/>
          </a:p>
        </p:txBody>
      </p:sp>
      <p:sp>
        <p:nvSpPr>
          <p:cNvPr id="10" name="Text 8"/>
          <p:cNvSpPr/>
          <p:nvPr/>
        </p:nvSpPr>
        <p:spPr>
          <a:xfrm>
            <a:off x="566928" y="1472184"/>
            <a:ext cx="10954512" cy="338328"/>
          </a:xfrm>
          <a:prstGeom prst="rect">
            <a:avLst/>
          </a:prstGeom>
          <a:noFill/>
          <a:ln/>
        </p:spPr>
        <p:txBody>
          <a:bodyPr wrap="square" lIns="0" tIns="0" rIns="0" bIns="0" rtlCol="0" anchor="ctr">
            <a:spAutoFit/>
          </a:bodyPr>
          <a:lstStyle/>
          <a:p>
            <a:pPr marL="0" indent="0">
              <a:buNone/>
            </a:pPr>
            <a:r>
              <a:rPr lang="en-US" sz="1520" dirty="0">
                <a:solidFill>
                  <a:srgbClr val="C1D6DA"/>
                </a:solidFill>
                <a:latin typeface="Lato" pitchFamily="34" charset="0"/>
                <a:ea typeface="Lato" pitchFamily="34" charset="-122"/>
                <a:cs typeface="Lato" pitchFamily="34" charset="-120"/>
              </a:rPr>
              <a:t>Il punto di ingresso nel percorso decisionale: dati, evidenze, decisioni.</a:t>
            </a:r>
            <a:endParaRPr lang="en-US" sz="1520" dirty="0"/>
          </a:p>
        </p:txBody>
      </p:sp>
      <p:sp>
        <p:nvSpPr>
          <p:cNvPr id="11" name="Shape 9"/>
          <p:cNvSpPr/>
          <p:nvPr/>
        </p:nvSpPr>
        <p:spPr>
          <a:xfrm>
            <a:off x="548640" y="6409944"/>
            <a:ext cx="11082528" cy="0"/>
          </a:xfrm>
          <a:prstGeom prst="line">
            <a:avLst/>
          </a:prstGeom>
          <a:noFill/>
          <a:ln w="8890">
            <a:solidFill>
              <a:srgbClr val="315361"/>
            </a:solidFill>
            <a:prstDash val="solid"/>
          </a:ln>
        </p:spPr>
        <p:txBody>
          <a:bodyPr/>
          <a:lstStyle/>
          <a:p>
            <a:endParaRPr lang="it-IT"/>
          </a:p>
        </p:txBody>
      </p:sp>
      <p:sp>
        <p:nvSpPr>
          <p:cNvPr id="12" name="Text 10"/>
          <p:cNvSpPr/>
          <p:nvPr/>
        </p:nvSpPr>
        <p:spPr>
          <a:xfrm>
            <a:off x="548640" y="6506100"/>
            <a:ext cx="4572000" cy="127727"/>
          </a:xfrm>
          <a:prstGeom prst="rect">
            <a:avLst/>
          </a:prstGeom>
          <a:noFill/>
          <a:ln/>
        </p:spPr>
        <p:txBody>
          <a:bodyPr wrap="square" lIns="0" tIns="0" rIns="0" bIns="0" rtlCol="0" anchor="ctr">
            <a:spAutoFit/>
          </a:bodyPr>
          <a:lstStyle/>
          <a:p>
            <a:pPr marL="0" indent="0">
              <a:buNone/>
            </a:pPr>
            <a:r>
              <a:rPr lang="en-US" sz="830" b="1" kern="0" spc="50" dirty="0">
                <a:solidFill>
                  <a:srgbClr val="95B2BC"/>
                </a:solidFill>
                <a:latin typeface="Lato" pitchFamily="34" charset="0"/>
                <a:ea typeface="Lato" pitchFamily="34" charset="-122"/>
                <a:cs typeface="Lato" pitchFamily="34" charset="-120"/>
              </a:rPr>
              <a:t>REPROTOSSICI  2026</a:t>
            </a:r>
            <a:endParaRPr lang="en-US" sz="830" dirty="0"/>
          </a:p>
        </p:txBody>
      </p:sp>
      <p:sp>
        <p:nvSpPr>
          <p:cNvPr id="13" name="Text 11"/>
          <p:cNvSpPr/>
          <p:nvPr/>
        </p:nvSpPr>
        <p:spPr>
          <a:xfrm>
            <a:off x="5010912" y="6492240"/>
            <a:ext cx="5486400" cy="173736"/>
          </a:xfrm>
          <a:prstGeom prst="rect">
            <a:avLst/>
          </a:prstGeom>
          <a:noFill/>
          <a:ln/>
        </p:spPr>
        <p:txBody>
          <a:bodyPr wrap="square" lIns="0" tIns="0" rIns="0" bIns="0" rtlCol="0" anchor="ctr">
            <a:spAutoFit/>
          </a:bodyPr>
          <a:lstStyle/>
          <a:p>
            <a:pPr marL="0" indent="0" algn="r">
              <a:buNone/>
            </a:pPr>
            <a:r>
              <a:rPr lang="en-US" sz="800" dirty="0">
                <a:solidFill>
                  <a:srgbClr val="95B2BC"/>
                </a:solidFill>
                <a:latin typeface="Lato" pitchFamily="34" charset="0"/>
                <a:ea typeface="Lato" pitchFamily="34" charset="-122"/>
                <a:cs typeface="Lato" pitchFamily="34" charset="-120"/>
              </a:rPr>
              <a:t>INAIL 2026, pp. 2–4 [I1]</a:t>
            </a:r>
            <a:endParaRPr lang="en-US" sz="800" dirty="0"/>
          </a:p>
        </p:txBody>
      </p:sp>
      <p:sp>
        <p:nvSpPr>
          <p:cNvPr id="14" name="Text 12"/>
          <p:cNvSpPr/>
          <p:nvPr/>
        </p:nvSpPr>
        <p:spPr>
          <a:xfrm>
            <a:off x="10835640" y="6492240"/>
            <a:ext cx="786384" cy="173736"/>
          </a:xfrm>
          <a:prstGeom prst="rect">
            <a:avLst/>
          </a:prstGeom>
          <a:noFill/>
          <a:ln/>
        </p:spPr>
        <p:txBody>
          <a:bodyPr wrap="square" lIns="0" tIns="0" rIns="0" bIns="0" rtlCol="0" anchor="ctr">
            <a:spAutoFit/>
          </a:bodyPr>
          <a:lstStyle/>
          <a:p>
            <a:pPr marL="0" indent="0" algn="r">
              <a:buNone/>
            </a:pPr>
            <a:r>
              <a:rPr lang="en-US" sz="870" b="1" dirty="0">
                <a:solidFill>
                  <a:srgbClr val="95B2BC"/>
                </a:solidFill>
                <a:latin typeface="Lato" pitchFamily="34" charset="0"/>
                <a:ea typeface="Lato" pitchFamily="34" charset="-122"/>
                <a:cs typeface="Lato" pitchFamily="34" charset="-120"/>
              </a:rPr>
              <a:t>10 / 10</a:t>
            </a:r>
            <a:endParaRPr lang="en-US" sz="870" dirty="0"/>
          </a:p>
        </p:txBody>
      </p:sp>
      <p:sp>
        <p:nvSpPr>
          <p:cNvPr id="15" name="Shape 13"/>
          <p:cNvSpPr/>
          <p:nvPr/>
        </p:nvSpPr>
        <p:spPr>
          <a:xfrm>
            <a:off x="548640"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6" name="Shape 14"/>
          <p:cNvSpPr/>
          <p:nvPr/>
        </p:nvSpPr>
        <p:spPr>
          <a:xfrm>
            <a:off x="772668"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7" name="Shape 15"/>
          <p:cNvSpPr/>
          <p:nvPr/>
        </p:nvSpPr>
        <p:spPr>
          <a:xfrm>
            <a:off x="996696"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8" name="Shape 16"/>
          <p:cNvSpPr/>
          <p:nvPr/>
        </p:nvSpPr>
        <p:spPr>
          <a:xfrm>
            <a:off x="1220724"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19" name="Shape 17"/>
          <p:cNvSpPr/>
          <p:nvPr/>
        </p:nvSpPr>
        <p:spPr>
          <a:xfrm>
            <a:off x="1444752"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0" name="Shape 18"/>
          <p:cNvSpPr/>
          <p:nvPr/>
        </p:nvSpPr>
        <p:spPr>
          <a:xfrm>
            <a:off x="1668780"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1" name="Shape 19"/>
          <p:cNvSpPr/>
          <p:nvPr/>
        </p:nvSpPr>
        <p:spPr>
          <a:xfrm>
            <a:off x="1892808"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2" name="Shape 20"/>
          <p:cNvSpPr/>
          <p:nvPr/>
        </p:nvSpPr>
        <p:spPr>
          <a:xfrm>
            <a:off x="2116836"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3" name="Shape 21"/>
          <p:cNvSpPr/>
          <p:nvPr/>
        </p:nvSpPr>
        <p:spPr>
          <a:xfrm>
            <a:off x="2340864"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4" name="Shape 22"/>
          <p:cNvSpPr/>
          <p:nvPr/>
        </p:nvSpPr>
        <p:spPr>
          <a:xfrm>
            <a:off x="2564892" y="6766560"/>
            <a:ext cx="178308" cy="22860"/>
          </a:xfrm>
          <a:prstGeom prst="rect">
            <a:avLst/>
          </a:prstGeom>
          <a:solidFill>
            <a:srgbClr val="66DCC5"/>
          </a:solidFill>
          <a:ln w="12700">
            <a:solidFill>
              <a:srgbClr val="66DCC5"/>
            </a:solidFill>
            <a:prstDash val="solid"/>
          </a:ln>
        </p:spPr>
        <p:txBody>
          <a:bodyPr/>
          <a:lstStyle/>
          <a:p>
            <a:endParaRPr lang="it-IT"/>
          </a:p>
        </p:txBody>
      </p:sp>
      <p:sp>
        <p:nvSpPr>
          <p:cNvPr id="25" name="Shape 23"/>
          <p:cNvSpPr/>
          <p:nvPr/>
        </p:nvSpPr>
        <p:spPr>
          <a:xfrm>
            <a:off x="594360" y="2176272"/>
            <a:ext cx="2606040" cy="1682496"/>
          </a:xfrm>
          <a:prstGeom prst="roundRect">
            <a:avLst>
              <a:gd name="adj" fmla="val 4348"/>
            </a:avLst>
          </a:prstGeom>
          <a:solidFill>
            <a:srgbClr val="173A4C"/>
          </a:solidFill>
          <a:ln w="12700">
            <a:solidFill>
              <a:srgbClr val="224B5D"/>
            </a:solidFill>
            <a:prstDash val="solid"/>
          </a:ln>
        </p:spPr>
        <p:txBody>
          <a:bodyPr/>
          <a:lstStyle/>
          <a:p>
            <a:endParaRPr lang="it-IT"/>
          </a:p>
        </p:txBody>
      </p:sp>
      <p:sp>
        <p:nvSpPr>
          <p:cNvPr id="26" name="Text 24"/>
          <p:cNvSpPr/>
          <p:nvPr/>
        </p:nvSpPr>
        <p:spPr>
          <a:xfrm>
            <a:off x="758952" y="2340864"/>
            <a:ext cx="493776" cy="283464"/>
          </a:xfrm>
          <a:prstGeom prst="rect">
            <a:avLst/>
          </a:prstGeom>
          <a:noFill/>
          <a:ln/>
        </p:spPr>
        <p:txBody>
          <a:bodyPr wrap="square" lIns="0" tIns="0" rIns="0" bIns="0" rtlCol="0" anchor="ctr">
            <a:spAutoFit/>
          </a:bodyPr>
          <a:lstStyle/>
          <a:p>
            <a:pPr marL="0" indent="0">
              <a:buNone/>
            </a:pPr>
            <a:r>
              <a:rPr lang="en-US" sz="1600" b="1" dirty="0">
                <a:solidFill>
                  <a:srgbClr val="66DCC5"/>
                </a:solidFill>
                <a:latin typeface="Lato" pitchFamily="34" charset="0"/>
                <a:ea typeface="Lato" pitchFamily="34" charset="-122"/>
                <a:cs typeface="Lato" pitchFamily="34" charset="-120"/>
              </a:rPr>
              <a:t>01</a:t>
            </a:r>
            <a:endParaRPr lang="en-US" sz="1600" dirty="0"/>
          </a:p>
        </p:txBody>
      </p:sp>
      <p:sp>
        <p:nvSpPr>
          <p:cNvPr id="27" name="Text 25"/>
          <p:cNvSpPr/>
          <p:nvPr/>
        </p:nvSpPr>
        <p:spPr>
          <a:xfrm>
            <a:off x="758952" y="2743200"/>
            <a:ext cx="2276856" cy="310896"/>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Identificare</a:t>
            </a:r>
            <a:endParaRPr lang="en-US" sz="1900" dirty="0"/>
          </a:p>
        </p:txBody>
      </p:sp>
      <p:sp>
        <p:nvSpPr>
          <p:cNvPr id="28" name="Text 26"/>
          <p:cNvSpPr/>
          <p:nvPr/>
        </p:nvSpPr>
        <p:spPr>
          <a:xfrm>
            <a:off x="758952" y="3218688"/>
            <a:ext cx="2276856" cy="420624"/>
          </a:xfrm>
          <a:prstGeom prst="rect">
            <a:avLst/>
          </a:prstGeom>
          <a:noFill/>
          <a:ln/>
        </p:spPr>
        <p:txBody>
          <a:bodyPr wrap="square" lIns="0" tIns="0" rIns="0" bIns="0" rtlCol="0" anchor="ctr">
            <a:spAutoFit/>
          </a:bodyPr>
          <a:lstStyle/>
          <a:p>
            <a:pPr marL="0" indent="0">
              <a:buNone/>
            </a:pPr>
            <a:r>
              <a:rPr lang="en-US" sz="1270" dirty="0">
                <a:solidFill>
                  <a:srgbClr val="C0D7DB"/>
                </a:solidFill>
                <a:latin typeface="Lato" pitchFamily="34" charset="0"/>
                <a:ea typeface="Lato" pitchFamily="34" charset="-122"/>
                <a:cs typeface="Lato" pitchFamily="34" charset="-120"/>
              </a:rPr>
              <a:t>Sostanza o miscela.</a:t>
            </a:r>
            <a:endParaRPr lang="en-US" sz="1270" dirty="0"/>
          </a:p>
          <a:p>
            <a:pPr marL="0" indent="0">
              <a:buNone/>
            </a:pPr>
            <a:r>
              <a:rPr lang="en-US" sz="1270" dirty="0">
                <a:solidFill>
                  <a:srgbClr val="C0D7DB"/>
                </a:solidFill>
                <a:latin typeface="Lato" pitchFamily="34" charset="0"/>
                <a:ea typeface="Lato" pitchFamily="34" charset="-122"/>
                <a:cs typeface="Lato" pitchFamily="34" charset="-120"/>
              </a:rPr>
              <a:t>Classificazione pertinente.</a:t>
            </a:r>
            <a:endParaRPr lang="en-US" sz="1270" dirty="0"/>
          </a:p>
        </p:txBody>
      </p:sp>
      <p:sp>
        <p:nvSpPr>
          <p:cNvPr id="29" name="Shape 27"/>
          <p:cNvSpPr/>
          <p:nvPr/>
        </p:nvSpPr>
        <p:spPr>
          <a:xfrm>
            <a:off x="3218688" y="2889504"/>
            <a:ext cx="128016" cy="0"/>
          </a:xfrm>
          <a:prstGeom prst="line">
            <a:avLst/>
          </a:prstGeom>
          <a:noFill/>
          <a:ln w="24130">
            <a:solidFill>
              <a:srgbClr val="66DCC5"/>
            </a:solidFill>
            <a:prstDash val="solid"/>
            <a:tailEnd type="triangle"/>
          </a:ln>
        </p:spPr>
        <p:txBody>
          <a:bodyPr/>
          <a:lstStyle/>
          <a:p>
            <a:endParaRPr lang="it-IT"/>
          </a:p>
        </p:txBody>
      </p:sp>
      <p:sp>
        <p:nvSpPr>
          <p:cNvPr id="30" name="Shape 28"/>
          <p:cNvSpPr/>
          <p:nvPr/>
        </p:nvSpPr>
        <p:spPr>
          <a:xfrm>
            <a:off x="3392424" y="2176272"/>
            <a:ext cx="2606040" cy="1682496"/>
          </a:xfrm>
          <a:prstGeom prst="roundRect">
            <a:avLst>
              <a:gd name="adj" fmla="val 4348"/>
            </a:avLst>
          </a:prstGeom>
          <a:solidFill>
            <a:srgbClr val="173A4C"/>
          </a:solidFill>
          <a:ln w="12700">
            <a:solidFill>
              <a:srgbClr val="224B5D"/>
            </a:solidFill>
            <a:prstDash val="solid"/>
          </a:ln>
        </p:spPr>
        <p:txBody>
          <a:bodyPr/>
          <a:lstStyle/>
          <a:p>
            <a:endParaRPr lang="it-IT"/>
          </a:p>
        </p:txBody>
      </p:sp>
      <p:sp>
        <p:nvSpPr>
          <p:cNvPr id="31" name="Text 29"/>
          <p:cNvSpPr/>
          <p:nvPr/>
        </p:nvSpPr>
        <p:spPr>
          <a:xfrm>
            <a:off x="3557016" y="2340864"/>
            <a:ext cx="493776" cy="283464"/>
          </a:xfrm>
          <a:prstGeom prst="rect">
            <a:avLst/>
          </a:prstGeom>
          <a:noFill/>
          <a:ln/>
        </p:spPr>
        <p:txBody>
          <a:bodyPr wrap="square" lIns="0" tIns="0" rIns="0" bIns="0" rtlCol="0" anchor="ctr">
            <a:spAutoFit/>
          </a:bodyPr>
          <a:lstStyle/>
          <a:p>
            <a:pPr marL="0" indent="0">
              <a:buNone/>
            </a:pPr>
            <a:r>
              <a:rPr lang="en-US" sz="1600" b="1" dirty="0">
                <a:solidFill>
                  <a:srgbClr val="66DCC5"/>
                </a:solidFill>
                <a:latin typeface="Lato" pitchFamily="34" charset="0"/>
                <a:ea typeface="Lato" pitchFamily="34" charset="-122"/>
                <a:cs typeface="Lato" pitchFamily="34" charset="-120"/>
              </a:rPr>
              <a:t>02</a:t>
            </a:r>
            <a:endParaRPr lang="en-US" sz="1600" dirty="0"/>
          </a:p>
        </p:txBody>
      </p:sp>
      <p:sp>
        <p:nvSpPr>
          <p:cNvPr id="32" name="Text 30"/>
          <p:cNvSpPr/>
          <p:nvPr/>
        </p:nvSpPr>
        <p:spPr>
          <a:xfrm>
            <a:off x="3557016" y="2743200"/>
            <a:ext cx="2276856" cy="310896"/>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Descrivere</a:t>
            </a:r>
            <a:endParaRPr lang="en-US" sz="1900" dirty="0"/>
          </a:p>
        </p:txBody>
      </p:sp>
      <p:sp>
        <p:nvSpPr>
          <p:cNvPr id="33" name="Text 31"/>
          <p:cNvSpPr/>
          <p:nvPr/>
        </p:nvSpPr>
        <p:spPr>
          <a:xfrm>
            <a:off x="3557016" y="3218688"/>
            <a:ext cx="2276856" cy="420624"/>
          </a:xfrm>
          <a:prstGeom prst="rect">
            <a:avLst/>
          </a:prstGeom>
          <a:noFill/>
          <a:ln/>
        </p:spPr>
        <p:txBody>
          <a:bodyPr wrap="square" lIns="0" tIns="0" rIns="0" bIns="0" rtlCol="0" anchor="ctr">
            <a:spAutoFit/>
          </a:bodyPr>
          <a:lstStyle/>
          <a:p>
            <a:pPr marL="0" indent="0">
              <a:buNone/>
            </a:pPr>
            <a:r>
              <a:rPr lang="en-US" sz="1270" dirty="0">
                <a:solidFill>
                  <a:srgbClr val="C0D7DB"/>
                </a:solidFill>
                <a:latin typeface="Lato" pitchFamily="34" charset="0"/>
                <a:ea typeface="Lato" pitchFamily="34" charset="-122"/>
                <a:cs typeface="Lato" pitchFamily="34" charset="-120"/>
              </a:rPr>
              <a:t>Attività e condizioni.</a:t>
            </a:r>
            <a:endParaRPr lang="en-US" sz="1270" dirty="0"/>
          </a:p>
          <a:p>
            <a:pPr marL="0" indent="0">
              <a:buNone/>
            </a:pPr>
            <a:r>
              <a:rPr lang="en-US" sz="1270" dirty="0">
                <a:solidFill>
                  <a:srgbClr val="C0D7DB"/>
                </a:solidFill>
                <a:latin typeface="Lato" pitchFamily="34" charset="0"/>
                <a:ea typeface="Lato" pitchFamily="34" charset="-122"/>
                <a:cs typeface="Lato" pitchFamily="34" charset="-120"/>
              </a:rPr>
              <a:t>Vie di contatto.</a:t>
            </a:r>
            <a:endParaRPr lang="en-US" sz="1270" dirty="0"/>
          </a:p>
        </p:txBody>
      </p:sp>
      <p:sp>
        <p:nvSpPr>
          <p:cNvPr id="34" name="Shape 32"/>
          <p:cNvSpPr/>
          <p:nvPr/>
        </p:nvSpPr>
        <p:spPr>
          <a:xfrm>
            <a:off x="6016752" y="2889504"/>
            <a:ext cx="128016" cy="0"/>
          </a:xfrm>
          <a:prstGeom prst="line">
            <a:avLst/>
          </a:prstGeom>
          <a:noFill/>
          <a:ln w="24130">
            <a:solidFill>
              <a:srgbClr val="66DCC5"/>
            </a:solidFill>
            <a:prstDash val="solid"/>
            <a:tailEnd type="triangle"/>
          </a:ln>
        </p:spPr>
        <p:txBody>
          <a:bodyPr/>
          <a:lstStyle/>
          <a:p>
            <a:endParaRPr lang="it-IT"/>
          </a:p>
        </p:txBody>
      </p:sp>
      <p:sp>
        <p:nvSpPr>
          <p:cNvPr id="35" name="Shape 33"/>
          <p:cNvSpPr/>
          <p:nvPr/>
        </p:nvSpPr>
        <p:spPr>
          <a:xfrm>
            <a:off x="6190488" y="2176272"/>
            <a:ext cx="2606040" cy="1682496"/>
          </a:xfrm>
          <a:prstGeom prst="roundRect">
            <a:avLst>
              <a:gd name="adj" fmla="val 4348"/>
            </a:avLst>
          </a:prstGeom>
          <a:solidFill>
            <a:srgbClr val="173A4C"/>
          </a:solidFill>
          <a:ln w="12700">
            <a:solidFill>
              <a:srgbClr val="224B5D"/>
            </a:solidFill>
            <a:prstDash val="solid"/>
          </a:ln>
        </p:spPr>
        <p:txBody>
          <a:bodyPr/>
          <a:lstStyle/>
          <a:p>
            <a:endParaRPr lang="it-IT"/>
          </a:p>
        </p:txBody>
      </p:sp>
      <p:sp>
        <p:nvSpPr>
          <p:cNvPr id="36" name="Text 34"/>
          <p:cNvSpPr/>
          <p:nvPr/>
        </p:nvSpPr>
        <p:spPr>
          <a:xfrm>
            <a:off x="6355080" y="2340864"/>
            <a:ext cx="493776" cy="283464"/>
          </a:xfrm>
          <a:prstGeom prst="rect">
            <a:avLst/>
          </a:prstGeom>
          <a:noFill/>
          <a:ln/>
        </p:spPr>
        <p:txBody>
          <a:bodyPr wrap="square" lIns="0" tIns="0" rIns="0" bIns="0" rtlCol="0" anchor="ctr">
            <a:spAutoFit/>
          </a:bodyPr>
          <a:lstStyle/>
          <a:p>
            <a:pPr marL="0" indent="0">
              <a:buNone/>
            </a:pPr>
            <a:r>
              <a:rPr lang="en-US" sz="1600" b="1" dirty="0">
                <a:solidFill>
                  <a:srgbClr val="66DCC5"/>
                </a:solidFill>
                <a:latin typeface="Lato" pitchFamily="34" charset="0"/>
                <a:ea typeface="Lato" pitchFamily="34" charset="-122"/>
                <a:cs typeface="Lato" pitchFamily="34" charset="-120"/>
              </a:rPr>
              <a:t>03</a:t>
            </a:r>
            <a:endParaRPr lang="en-US" sz="1600" dirty="0"/>
          </a:p>
        </p:txBody>
      </p:sp>
      <p:sp>
        <p:nvSpPr>
          <p:cNvPr id="37" name="Text 35"/>
          <p:cNvSpPr/>
          <p:nvPr/>
        </p:nvSpPr>
        <p:spPr>
          <a:xfrm>
            <a:off x="6355080" y="2743200"/>
            <a:ext cx="2276856" cy="310896"/>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Documentare</a:t>
            </a:r>
            <a:endParaRPr lang="en-US" sz="1900" dirty="0"/>
          </a:p>
        </p:txBody>
      </p:sp>
      <p:sp>
        <p:nvSpPr>
          <p:cNvPr id="38" name="Text 36"/>
          <p:cNvSpPr/>
          <p:nvPr/>
        </p:nvSpPr>
        <p:spPr>
          <a:xfrm>
            <a:off x="6355080" y="3218688"/>
            <a:ext cx="2276856" cy="420624"/>
          </a:xfrm>
          <a:prstGeom prst="rect">
            <a:avLst/>
          </a:prstGeom>
          <a:noFill/>
          <a:ln/>
        </p:spPr>
        <p:txBody>
          <a:bodyPr wrap="square" lIns="0" tIns="0" rIns="0" bIns="0" rtlCol="0" anchor="ctr">
            <a:spAutoFit/>
          </a:bodyPr>
          <a:lstStyle/>
          <a:p>
            <a:pPr marL="0" indent="0">
              <a:buNone/>
            </a:pPr>
            <a:r>
              <a:rPr lang="en-US" sz="1270" dirty="0">
                <a:solidFill>
                  <a:srgbClr val="C0D7DB"/>
                </a:solidFill>
                <a:latin typeface="Lato" pitchFamily="34" charset="0"/>
                <a:ea typeface="Lato" pitchFamily="34" charset="-122"/>
                <a:cs typeface="Lato" pitchFamily="34" charset="-120"/>
              </a:rPr>
              <a:t>Esposizione occupazionale.</a:t>
            </a:r>
            <a:endParaRPr lang="en-US" sz="1270" dirty="0"/>
          </a:p>
          <a:p>
            <a:pPr marL="0" indent="0">
              <a:buNone/>
            </a:pPr>
            <a:r>
              <a:rPr lang="en-US" sz="1270" dirty="0">
                <a:solidFill>
                  <a:srgbClr val="C0D7DB"/>
                </a:solidFill>
                <a:latin typeface="Lato" pitchFamily="34" charset="0"/>
                <a:ea typeface="Lato" pitchFamily="34" charset="-122"/>
                <a:cs typeface="Lato" pitchFamily="34" charset="-120"/>
              </a:rPr>
              <a:t>Elementi tecnici a supporto.</a:t>
            </a:r>
            <a:endParaRPr lang="en-US" sz="1270" dirty="0"/>
          </a:p>
        </p:txBody>
      </p:sp>
      <p:sp>
        <p:nvSpPr>
          <p:cNvPr id="39" name="Shape 37"/>
          <p:cNvSpPr/>
          <p:nvPr/>
        </p:nvSpPr>
        <p:spPr>
          <a:xfrm>
            <a:off x="8814816" y="2889504"/>
            <a:ext cx="128016" cy="0"/>
          </a:xfrm>
          <a:prstGeom prst="line">
            <a:avLst/>
          </a:prstGeom>
          <a:noFill/>
          <a:ln w="24130">
            <a:solidFill>
              <a:srgbClr val="66DCC5"/>
            </a:solidFill>
            <a:prstDash val="solid"/>
            <a:tailEnd type="triangle"/>
          </a:ln>
        </p:spPr>
        <p:txBody>
          <a:bodyPr/>
          <a:lstStyle/>
          <a:p>
            <a:endParaRPr lang="it-IT"/>
          </a:p>
        </p:txBody>
      </p:sp>
      <p:sp>
        <p:nvSpPr>
          <p:cNvPr id="40" name="Shape 38"/>
          <p:cNvSpPr/>
          <p:nvPr/>
        </p:nvSpPr>
        <p:spPr>
          <a:xfrm>
            <a:off x="8988552" y="2176272"/>
            <a:ext cx="2606040" cy="1682496"/>
          </a:xfrm>
          <a:prstGeom prst="roundRect">
            <a:avLst>
              <a:gd name="adj" fmla="val 4348"/>
            </a:avLst>
          </a:prstGeom>
          <a:solidFill>
            <a:srgbClr val="173A4C"/>
          </a:solidFill>
          <a:ln w="12700">
            <a:solidFill>
              <a:srgbClr val="224B5D"/>
            </a:solidFill>
            <a:prstDash val="solid"/>
          </a:ln>
        </p:spPr>
        <p:txBody>
          <a:bodyPr/>
          <a:lstStyle/>
          <a:p>
            <a:endParaRPr lang="it-IT"/>
          </a:p>
        </p:txBody>
      </p:sp>
      <p:sp>
        <p:nvSpPr>
          <p:cNvPr id="41" name="Text 39"/>
          <p:cNvSpPr/>
          <p:nvPr/>
        </p:nvSpPr>
        <p:spPr>
          <a:xfrm>
            <a:off x="9153144" y="2340864"/>
            <a:ext cx="493776" cy="283464"/>
          </a:xfrm>
          <a:prstGeom prst="rect">
            <a:avLst/>
          </a:prstGeom>
          <a:noFill/>
          <a:ln/>
        </p:spPr>
        <p:txBody>
          <a:bodyPr wrap="square" lIns="0" tIns="0" rIns="0" bIns="0" rtlCol="0" anchor="ctr">
            <a:spAutoFit/>
          </a:bodyPr>
          <a:lstStyle/>
          <a:p>
            <a:pPr marL="0" indent="0">
              <a:buNone/>
            </a:pPr>
            <a:r>
              <a:rPr lang="en-US" sz="1600" b="1" dirty="0">
                <a:solidFill>
                  <a:srgbClr val="66DCC5"/>
                </a:solidFill>
                <a:latin typeface="Lato" pitchFamily="34" charset="0"/>
                <a:ea typeface="Lato" pitchFamily="34" charset="-122"/>
                <a:cs typeface="Lato" pitchFamily="34" charset="-120"/>
              </a:rPr>
              <a:t>04</a:t>
            </a:r>
            <a:endParaRPr lang="en-US" sz="1600" dirty="0"/>
          </a:p>
        </p:txBody>
      </p:sp>
      <p:sp>
        <p:nvSpPr>
          <p:cNvPr id="42" name="Text 40"/>
          <p:cNvSpPr/>
          <p:nvPr/>
        </p:nvSpPr>
        <p:spPr>
          <a:xfrm>
            <a:off x="9153144" y="2743200"/>
            <a:ext cx="2276856" cy="310896"/>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Valutare</a:t>
            </a:r>
            <a:endParaRPr lang="en-US" sz="1900" dirty="0"/>
          </a:p>
        </p:txBody>
      </p:sp>
      <p:sp>
        <p:nvSpPr>
          <p:cNvPr id="43" name="Text 41"/>
          <p:cNvSpPr/>
          <p:nvPr/>
        </p:nvSpPr>
        <p:spPr>
          <a:xfrm>
            <a:off x="9153144" y="3218688"/>
            <a:ext cx="2276856" cy="420624"/>
          </a:xfrm>
          <a:prstGeom prst="rect">
            <a:avLst/>
          </a:prstGeom>
          <a:noFill/>
          <a:ln/>
        </p:spPr>
        <p:txBody>
          <a:bodyPr wrap="square" lIns="0" tIns="0" rIns="0" bIns="0" rtlCol="0" anchor="ctr">
            <a:spAutoFit/>
          </a:bodyPr>
          <a:lstStyle/>
          <a:p>
            <a:pPr marL="0" indent="0">
              <a:buNone/>
            </a:pPr>
            <a:r>
              <a:rPr lang="en-US" sz="1270" dirty="0">
                <a:solidFill>
                  <a:srgbClr val="C0D7DB"/>
                </a:solidFill>
                <a:latin typeface="Lato" pitchFamily="34" charset="0"/>
                <a:ea typeface="Lato" pitchFamily="34" charset="-122"/>
                <a:cs typeface="Lato" pitchFamily="34" charset="-120"/>
              </a:rPr>
              <a:t>Notazioni e riferimenti.</a:t>
            </a:r>
            <a:endParaRPr lang="en-US" sz="1270" dirty="0"/>
          </a:p>
          <a:p>
            <a:pPr marL="0" indent="0">
              <a:buNone/>
            </a:pPr>
            <a:r>
              <a:rPr lang="en-US" sz="1270" dirty="0">
                <a:solidFill>
                  <a:srgbClr val="C0D7DB"/>
                </a:solidFill>
                <a:latin typeface="Lato" pitchFamily="34" charset="0"/>
                <a:ea typeface="Lato" pitchFamily="34" charset="-122"/>
                <a:cs typeface="Lato" pitchFamily="34" charset="-120"/>
              </a:rPr>
              <a:t>Scelta del percorso.</a:t>
            </a:r>
            <a:endParaRPr lang="en-US" sz="1270" dirty="0"/>
          </a:p>
        </p:txBody>
      </p:sp>
      <p:sp>
        <p:nvSpPr>
          <p:cNvPr id="44" name="Text 42"/>
          <p:cNvSpPr/>
          <p:nvPr/>
        </p:nvSpPr>
        <p:spPr>
          <a:xfrm>
            <a:off x="640080" y="4160520"/>
            <a:ext cx="10963656" cy="210312"/>
          </a:xfrm>
          <a:prstGeom prst="rect">
            <a:avLst/>
          </a:prstGeom>
          <a:noFill/>
          <a:ln/>
        </p:spPr>
        <p:txBody>
          <a:bodyPr wrap="square" lIns="0" tIns="0" rIns="0" bIns="0" rtlCol="0" anchor="ctr">
            <a:spAutoFit/>
          </a:bodyPr>
          <a:lstStyle/>
          <a:p>
            <a:pPr marL="0" indent="0">
              <a:buNone/>
            </a:pPr>
            <a:r>
              <a:rPr lang="en-US" sz="1010" b="1" kern="0" spc="90" dirty="0">
                <a:solidFill>
                  <a:srgbClr val="9CBAC4"/>
                </a:solidFill>
                <a:latin typeface="Lato" pitchFamily="34" charset="0"/>
                <a:ea typeface="Lato" pitchFamily="34" charset="-122"/>
                <a:cs typeface="Lato" pitchFamily="34" charset="-120"/>
              </a:rPr>
              <a:t>PERCORSI CHE SARANNO SVILUPPATI NEI MODULI DEDICATI</a:t>
            </a:r>
            <a:endParaRPr lang="en-US" sz="1010" dirty="0"/>
          </a:p>
        </p:txBody>
      </p:sp>
      <p:sp>
        <p:nvSpPr>
          <p:cNvPr id="45" name="Shape 43"/>
          <p:cNvSpPr/>
          <p:nvPr/>
        </p:nvSpPr>
        <p:spPr>
          <a:xfrm>
            <a:off x="594360" y="4562856"/>
            <a:ext cx="2606040" cy="896112"/>
          </a:xfrm>
          <a:prstGeom prst="roundRect">
            <a:avLst>
              <a:gd name="adj" fmla="val 8163"/>
            </a:avLst>
          </a:prstGeom>
          <a:solidFill>
            <a:srgbClr val="173A4C"/>
          </a:solidFill>
          <a:ln w="12700">
            <a:solidFill>
              <a:srgbClr val="224B5D"/>
            </a:solidFill>
            <a:prstDash val="solid"/>
          </a:ln>
        </p:spPr>
        <p:txBody>
          <a:bodyPr/>
          <a:lstStyle/>
          <a:p>
            <a:endParaRPr lang="it-IT"/>
          </a:p>
        </p:txBody>
      </p:sp>
      <p:sp>
        <p:nvSpPr>
          <p:cNvPr id="46" name="Shape 44"/>
          <p:cNvSpPr/>
          <p:nvPr/>
        </p:nvSpPr>
        <p:spPr>
          <a:xfrm>
            <a:off x="740664" y="4773168"/>
            <a:ext cx="420624" cy="420624"/>
          </a:xfrm>
          <a:prstGeom prst="ellipse">
            <a:avLst/>
          </a:prstGeom>
          <a:solidFill>
            <a:srgbClr val="E17E83"/>
          </a:solidFill>
          <a:ln w="12700">
            <a:solidFill>
              <a:srgbClr val="E17E83"/>
            </a:solidFill>
            <a:prstDash val="solid"/>
          </a:ln>
        </p:spPr>
        <p:txBody>
          <a:bodyPr/>
          <a:lstStyle/>
          <a:p>
            <a:endParaRPr lang="it-IT"/>
          </a:p>
        </p:txBody>
      </p:sp>
      <p:sp>
        <p:nvSpPr>
          <p:cNvPr id="47" name="Text 45"/>
          <p:cNvSpPr/>
          <p:nvPr/>
        </p:nvSpPr>
        <p:spPr>
          <a:xfrm>
            <a:off x="740664" y="4773168"/>
            <a:ext cx="420624" cy="420624"/>
          </a:xfrm>
          <a:prstGeom prst="rect">
            <a:avLst/>
          </a:prstGeom>
          <a:noFill/>
          <a:ln/>
        </p:spPr>
        <p:txBody>
          <a:bodyPr wrap="square" lIns="0" tIns="0" rIns="0" bIns="0" rtlCol="0" anchor="ctr">
            <a:spAutoFit/>
          </a:bodyPr>
          <a:lstStyle/>
          <a:p>
            <a:pPr marL="0" indent="0" algn="ctr">
              <a:buNone/>
            </a:pPr>
            <a:r>
              <a:rPr lang="en-US" sz="1700" b="1" dirty="0">
                <a:solidFill>
                  <a:srgbClr val="0B2538"/>
                </a:solidFill>
                <a:latin typeface="Lato" pitchFamily="34" charset="0"/>
                <a:ea typeface="Lato" pitchFamily="34" charset="-122"/>
                <a:cs typeface="Lato" pitchFamily="34" charset="-120"/>
              </a:rPr>
              <a:t>A</a:t>
            </a:r>
            <a:endParaRPr lang="en-US" sz="1700" dirty="0"/>
          </a:p>
        </p:txBody>
      </p:sp>
      <p:sp>
        <p:nvSpPr>
          <p:cNvPr id="48" name="Text 46"/>
          <p:cNvSpPr/>
          <p:nvPr/>
        </p:nvSpPr>
        <p:spPr>
          <a:xfrm>
            <a:off x="1316736" y="4718304"/>
            <a:ext cx="1719072" cy="521208"/>
          </a:xfrm>
          <a:prstGeom prst="rect">
            <a:avLst/>
          </a:prstGeom>
          <a:noFill/>
          <a:ln/>
        </p:spPr>
        <p:txBody>
          <a:bodyPr wrap="square" lIns="0" tIns="0" rIns="0" bIns="0" rtlCol="0" anchor="ctr">
            <a:spAutoFit/>
          </a:bodyPr>
          <a:lstStyle/>
          <a:p>
            <a:pPr marL="0" indent="0">
              <a:buNone/>
            </a:pPr>
            <a:r>
              <a:rPr lang="en-US" sz="1330" b="1" dirty="0">
                <a:solidFill>
                  <a:srgbClr val="DCE9EA"/>
                </a:solidFill>
                <a:latin typeface="Lato" pitchFamily="34" charset="0"/>
                <a:ea typeface="Lato" pitchFamily="34" charset="-122"/>
                <a:cs typeface="Lato" pitchFamily="34" charset="-120"/>
              </a:rPr>
              <a:t>Notazione:</a:t>
            </a:r>
            <a:endParaRPr lang="en-US" sz="1330" dirty="0"/>
          </a:p>
          <a:p>
            <a:pPr marL="0" indent="0">
              <a:buNone/>
            </a:pPr>
            <a:r>
              <a:rPr lang="en-US" sz="1330" b="1" dirty="0">
                <a:solidFill>
                  <a:srgbClr val="DCE9EA"/>
                </a:solidFill>
                <a:latin typeface="Lato" pitchFamily="34" charset="0"/>
                <a:ea typeface="Lato" pitchFamily="34" charset="-122"/>
                <a:cs typeface="Lato" pitchFamily="34" charset="-120"/>
              </a:rPr>
              <a:t>priva di soglia</a:t>
            </a:r>
            <a:endParaRPr lang="en-US" sz="1330" dirty="0"/>
          </a:p>
        </p:txBody>
      </p:sp>
      <p:sp>
        <p:nvSpPr>
          <p:cNvPr id="49" name="Shape 47"/>
          <p:cNvSpPr/>
          <p:nvPr/>
        </p:nvSpPr>
        <p:spPr>
          <a:xfrm>
            <a:off x="3392424" y="4562856"/>
            <a:ext cx="2606040" cy="896112"/>
          </a:xfrm>
          <a:prstGeom prst="roundRect">
            <a:avLst>
              <a:gd name="adj" fmla="val 8163"/>
            </a:avLst>
          </a:prstGeom>
          <a:solidFill>
            <a:srgbClr val="173A4C"/>
          </a:solidFill>
          <a:ln w="12700">
            <a:solidFill>
              <a:srgbClr val="224B5D"/>
            </a:solidFill>
            <a:prstDash val="solid"/>
          </a:ln>
        </p:spPr>
        <p:txBody>
          <a:bodyPr/>
          <a:lstStyle/>
          <a:p>
            <a:endParaRPr lang="it-IT"/>
          </a:p>
        </p:txBody>
      </p:sp>
      <p:sp>
        <p:nvSpPr>
          <p:cNvPr id="50" name="Shape 48"/>
          <p:cNvSpPr/>
          <p:nvPr/>
        </p:nvSpPr>
        <p:spPr>
          <a:xfrm>
            <a:off x="3538728" y="4773168"/>
            <a:ext cx="420624" cy="420624"/>
          </a:xfrm>
          <a:prstGeom prst="ellipse">
            <a:avLst/>
          </a:prstGeom>
          <a:solidFill>
            <a:srgbClr val="71BDD4"/>
          </a:solidFill>
          <a:ln w="12700">
            <a:solidFill>
              <a:srgbClr val="71BDD4"/>
            </a:solidFill>
            <a:prstDash val="solid"/>
          </a:ln>
        </p:spPr>
        <p:txBody>
          <a:bodyPr/>
          <a:lstStyle/>
          <a:p>
            <a:endParaRPr lang="it-IT"/>
          </a:p>
        </p:txBody>
      </p:sp>
      <p:sp>
        <p:nvSpPr>
          <p:cNvPr id="51" name="Text 49"/>
          <p:cNvSpPr/>
          <p:nvPr/>
        </p:nvSpPr>
        <p:spPr>
          <a:xfrm>
            <a:off x="3538728" y="4773168"/>
            <a:ext cx="420624" cy="420624"/>
          </a:xfrm>
          <a:prstGeom prst="rect">
            <a:avLst/>
          </a:prstGeom>
          <a:noFill/>
          <a:ln/>
        </p:spPr>
        <p:txBody>
          <a:bodyPr wrap="square" lIns="0" tIns="0" rIns="0" bIns="0" rtlCol="0" anchor="ctr">
            <a:spAutoFit/>
          </a:bodyPr>
          <a:lstStyle/>
          <a:p>
            <a:pPr marL="0" indent="0" algn="ctr">
              <a:buNone/>
            </a:pPr>
            <a:r>
              <a:rPr lang="en-US" sz="1700" b="1" dirty="0">
                <a:solidFill>
                  <a:srgbClr val="0B2538"/>
                </a:solidFill>
                <a:latin typeface="Lato" pitchFamily="34" charset="0"/>
                <a:ea typeface="Lato" pitchFamily="34" charset="-122"/>
                <a:cs typeface="Lato" pitchFamily="34" charset="-120"/>
              </a:rPr>
              <a:t>B</a:t>
            </a:r>
            <a:endParaRPr lang="en-US" sz="1700" dirty="0"/>
          </a:p>
        </p:txBody>
      </p:sp>
      <p:sp>
        <p:nvSpPr>
          <p:cNvPr id="52" name="Text 50"/>
          <p:cNvSpPr/>
          <p:nvPr/>
        </p:nvSpPr>
        <p:spPr>
          <a:xfrm>
            <a:off x="4114800" y="4718304"/>
            <a:ext cx="1719072" cy="521208"/>
          </a:xfrm>
          <a:prstGeom prst="rect">
            <a:avLst/>
          </a:prstGeom>
          <a:noFill/>
          <a:ln/>
        </p:spPr>
        <p:txBody>
          <a:bodyPr wrap="square" lIns="0" tIns="0" rIns="0" bIns="0" rtlCol="0" anchor="ctr">
            <a:spAutoFit/>
          </a:bodyPr>
          <a:lstStyle/>
          <a:p>
            <a:pPr marL="0" indent="0">
              <a:buNone/>
            </a:pPr>
            <a:r>
              <a:rPr lang="en-US" sz="1330" b="1" dirty="0">
                <a:solidFill>
                  <a:srgbClr val="DCE9EA"/>
                </a:solidFill>
                <a:latin typeface="Lato" pitchFamily="34" charset="0"/>
                <a:ea typeface="Lato" pitchFamily="34" charset="-122"/>
                <a:cs typeface="Lato" pitchFamily="34" charset="-120"/>
              </a:rPr>
              <a:t>Notazione:</a:t>
            </a:r>
            <a:endParaRPr lang="en-US" sz="1330" dirty="0"/>
          </a:p>
          <a:p>
            <a:pPr marL="0" indent="0">
              <a:buNone/>
            </a:pPr>
            <a:r>
              <a:rPr lang="en-US" sz="1330" b="1" dirty="0">
                <a:solidFill>
                  <a:srgbClr val="DCE9EA"/>
                </a:solidFill>
                <a:latin typeface="Lato" pitchFamily="34" charset="0"/>
                <a:ea typeface="Lato" pitchFamily="34" charset="-122"/>
                <a:cs typeface="Lato" pitchFamily="34" charset="-120"/>
              </a:rPr>
              <a:t>con valore soglia</a:t>
            </a:r>
            <a:endParaRPr lang="en-US" sz="1330" dirty="0"/>
          </a:p>
        </p:txBody>
      </p:sp>
      <p:sp>
        <p:nvSpPr>
          <p:cNvPr id="53" name="Shape 51"/>
          <p:cNvSpPr/>
          <p:nvPr/>
        </p:nvSpPr>
        <p:spPr>
          <a:xfrm>
            <a:off x="6190488" y="4562856"/>
            <a:ext cx="2606040" cy="896112"/>
          </a:xfrm>
          <a:prstGeom prst="roundRect">
            <a:avLst>
              <a:gd name="adj" fmla="val 8163"/>
            </a:avLst>
          </a:prstGeom>
          <a:solidFill>
            <a:srgbClr val="173A4C"/>
          </a:solidFill>
          <a:ln w="12700">
            <a:solidFill>
              <a:srgbClr val="224B5D"/>
            </a:solidFill>
            <a:prstDash val="solid"/>
          </a:ln>
        </p:spPr>
        <p:txBody>
          <a:bodyPr/>
          <a:lstStyle/>
          <a:p>
            <a:endParaRPr lang="it-IT"/>
          </a:p>
        </p:txBody>
      </p:sp>
      <p:sp>
        <p:nvSpPr>
          <p:cNvPr id="54" name="Shape 52"/>
          <p:cNvSpPr/>
          <p:nvPr/>
        </p:nvSpPr>
        <p:spPr>
          <a:xfrm>
            <a:off x="6336792" y="4773168"/>
            <a:ext cx="420624" cy="420624"/>
          </a:xfrm>
          <a:prstGeom prst="ellipse">
            <a:avLst/>
          </a:prstGeom>
          <a:solidFill>
            <a:srgbClr val="E6BF78"/>
          </a:solidFill>
          <a:ln w="12700">
            <a:solidFill>
              <a:srgbClr val="E6BF78"/>
            </a:solidFill>
            <a:prstDash val="solid"/>
          </a:ln>
        </p:spPr>
        <p:txBody>
          <a:bodyPr/>
          <a:lstStyle/>
          <a:p>
            <a:endParaRPr lang="it-IT"/>
          </a:p>
        </p:txBody>
      </p:sp>
      <p:sp>
        <p:nvSpPr>
          <p:cNvPr id="55" name="Text 53"/>
          <p:cNvSpPr/>
          <p:nvPr/>
        </p:nvSpPr>
        <p:spPr>
          <a:xfrm>
            <a:off x="6336792" y="4773168"/>
            <a:ext cx="420624" cy="420624"/>
          </a:xfrm>
          <a:prstGeom prst="rect">
            <a:avLst/>
          </a:prstGeom>
          <a:noFill/>
          <a:ln/>
        </p:spPr>
        <p:txBody>
          <a:bodyPr wrap="square" lIns="0" tIns="0" rIns="0" bIns="0" rtlCol="0" anchor="ctr">
            <a:spAutoFit/>
          </a:bodyPr>
          <a:lstStyle/>
          <a:p>
            <a:pPr marL="0" indent="0" algn="ctr">
              <a:buNone/>
            </a:pPr>
            <a:r>
              <a:rPr lang="en-US" sz="1700" b="1" dirty="0">
                <a:solidFill>
                  <a:srgbClr val="0B2538"/>
                </a:solidFill>
                <a:latin typeface="Lato" pitchFamily="34" charset="0"/>
                <a:ea typeface="Lato" pitchFamily="34" charset="-122"/>
                <a:cs typeface="Lato" pitchFamily="34" charset="-120"/>
              </a:rPr>
              <a:t>C</a:t>
            </a:r>
            <a:endParaRPr lang="en-US" sz="1700" dirty="0"/>
          </a:p>
        </p:txBody>
      </p:sp>
      <p:sp>
        <p:nvSpPr>
          <p:cNvPr id="56" name="Text 54"/>
          <p:cNvSpPr/>
          <p:nvPr/>
        </p:nvSpPr>
        <p:spPr>
          <a:xfrm>
            <a:off x="6912864" y="4718304"/>
            <a:ext cx="1719072" cy="521208"/>
          </a:xfrm>
          <a:prstGeom prst="rect">
            <a:avLst/>
          </a:prstGeom>
          <a:noFill/>
          <a:ln/>
        </p:spPr>
        <p:txBody>
          <a:bodyPr wrap="square" lIns="0" tIns="0" rIns="0" bIns="0" rtlCol="0" anchor="ctr">
            <a:spAutoFit/>
          </a:bodyPr>
          <a:lstStyle/>
          <a:p>
            <a:pPr marL="0" indent="0">
              <a:buNone/>
            </a:pPr>
            <a:r>
              <a:rPr lang="en-US" sz="1330" b="1" dirty="0">
                <a:solidFill>
                  <a:srgbClr val="DCE9EA"/>
                </a:solidFill>
                <a:latin typeface="Lato" pitchFamily="34" charset="0"/>
                <a:ea typeface="Lato" pitchFamily="34" charset="-122"/>
                <a:cs typeface="Lato" pitchFamily="34" charset="-120"/>
              </a:rPr>
              <a:t>Restrizione REACH +</a:t>
            </a:r>
            <a:endParaRPr lang="en-US" sz="1330" dirty="0"/>
          </a:p>
          <a:p>
            <a:pPr marL="0" indent="0">
              <a:buNone/>
            </a:pPr>
            <a:r>
              <a:rPr lang="en-US" sz="1330" b="1" dirty="0">
                <a:solidFill>
                  <a:srgbClr val="DCE9EA"/>
                </a:solidFill>
                <a:latin typeface="Lato" pitchFamily="34" charset="0"/>
                <a:ea typeface="Lato" pitchFamily="34" charset="-122"/>
                <a:cs typeface="Lato" pitchFamily="34" charset="-120"/>
              </a:rPr>
              <a:t>DNEL pertinente</a:t>
            </a:r>
            <a:endParaRPr lang="en-US" sz="1330" dirty="0"/>
          </a:p>
        </p:txBody>
      </p:sp>
      <p:sp>
        <p:nvSpPr>
          <p:cNvPr id="57" name="Shape 55"/>
          <p:cNvSpPr/>
          <p:nvPr/>
        </p:nvSpPr>
        <p:spPr>
          <a:xfrm>
            <a:off x="8988552" y="4562856"/>
            <a:ext cx="2606040" cy="896112"/>
          </a:xfrm>
          <a:prstGeom prst="roundRect">
            <a:avLst>
              <a:gd name="adj" fmla="val 8163"/>
            </a:avLst>
          </a:prstGeom>
          <a:solidFill>
            <a:srgbClr val="173A4C"/>
          </a:solidFill>
          <a:ln w="12700">
            <a:solidFill>
              <a:srgbClr val="224B5D"/>
            </a:solidFill>
            <a:prstDash val="solid"/>
          </a:ln>
        </p:spPr>
        <p:txBody>
          <a:bodyPr/>
          <a:lstStyle/>
          <a:p>
            <a:endParaRPr lang="it-IT"/>
          </a:p>
        </p:txBody>
      </p:sp>
      <p:sp>
        <p:nvSpPr>
          <p:cNvPr id="58" name="Shape 56"/>
          <p:cNvSpPr/>
          <p:nvPr/>
        </p:nvSpPr>
        <p:spPr>
          <a:xfrm>
            <a:off x="9134856" y="4773168"/>
            <a:ext cx="420624" cy="420624"/>
          </a:xfrm>
          <a:prstGeom prst="ellipse">
            <a:avLst/>
          </a:prstGeom>
          <a:solidFill>
            <a:srgbClr val="E1A982"/>
          </a:solidFill>
          <a:ln w="12700">
            <a:solidFill>
              <a:srgbClr val="E1A982"/>
            </a:solidFill>
            <a:prstDash val="solid"/>
          </a:ln>
        </p:spPr>
        <p:txBody>
          <a:bodyPr/>
          <a:lstStyle/>
          <a:p>
            <a:endParaRPr lang="it-IT"/>
          </a:p>
        </p:txBody>
      </p:sp>
      <p:sp>
        <p:nvSpPr>
          <p:cNvPr id="59" name="Text 57"/>
          <p:cNvSpPr/>
          <p:nvPr/>
        </p:nvSpPr>
        <p:spPr>
          <a:xfrm>
            <a:off x="9134856" y="4773168"/>
            <a:ext cx="420624" cy="420624"/>
          </a:xfrm>
          <a:prstGeom prst="rect">
            <a:avLst/>
          </a:prstGeom>
          <a:noFill/>
          <a:ln/>
        </p:spPr>
        <p:txBody>
          <a:bodyPr wrap="square" lIns="0" tIns="0" rIns="0" bIns="0" rtlCol="0" anchor="ctr">
            <a:spAutoFit/>
          </a:bodyPr>
          <a:lstStyle/>
          <a:p>
            <a:pPr marL="0" indent="0" algn="ctr">
              <a:buNone/>
            </a:pPr>
            <a:r>
              <a:rPr lang="en-US" sz="1700" b="1" dirty="0">
                <a:solidFill>
                  <a:srgbClr val="0B2538"/>
                </a:solidFill>
                <a:latin typeface="Lato" pitchFamily="34" charset="0"/>
                <a:ea typeface="Lato" pitchFamily="34" charset="-122"/>
                <a:cs typeface="Lato" pitchFamily="34" charset="-120"/>
              </a:rPr>
              <a:t>D</a:t>
            </a:r>
            <a:endParaRPr lang="en-US" sz="1700" dirty="0"/>
          </a:p>
        </p:txBody>
      </p:sp>
      <p:sp>
        <p:nvSpPr>
          <p:cNvPr id="60" name="Text 58"/>
          <p:cNvSpPr/>
          <p:nvPr/>
        </p:nvSpPr>
        <p:spPr>
          <a:xfrm>
            <a:off x="9710928" y="4718304"/>
            <a:ext cx="1719072" cy="521208"/>
          </a:xfrm>
          <a:prstGeom prst="rect">
            <a:avLst/>
          </a:prstGeom>
          <a:noFill/>
          <a:ln/>
        </p:spPr>
        <p:txBody>
          <a:bodyPr wrap="square" lIns="0" tIns="0" rIns="0" bIns="0" rtlCol="0" anchor="ctr">
            <a:spAutoFit/>
          </a:bodyPr>
          <a:lstStyle/>
          <a:p>
            <a:pPr marL="0" indent="0">
              <a:buNone/>
            </a:pPr>
            <a:r>
              <a:rPr lang="en-US" sz="1330" b="1" dirty="0">
                <a:solidFill>
                  <a:srgbClr val="DCE9EA"/>
                </a:solidFill>
                <a:latin typeface="Lato" pitchFamily="34" charset="0"/>
                <a:ea typeface="Lato" pitchFamily="34" charset="-122"/>
                <a:cs typeface="Lato" pitchFamily="34" charset="-120"/>
              </a:rPr>
              <a:t>Valutazione</a:t>
            </a:r>
            <a:endParaRPr lang="en-US" sz="1330" dirty="0"/>
          </a:p>
          <a:p>
            <a:pPr marL="0" indent="0">
              <a:buNone/>
            </a:pPr>
            <a:r>
              <a:rPr lang="en-US" sz="1330" b="1" dirty="0">
                <a:solidFill>
                  <a:srgbClr val="DCE9EA"/>
                </a:solidFill>
                <a:latin typeface="Lato" pitchFamily="34" charset="0"/>
                <a:ea typeface="Lato" pitchFamily="34" charset="-122"/>
                <a:cs typeface="Lato" pitchFamily="34" charset="-120"/>
              </a:rPr>
              <a:t>caso per caso</a:t>
            </a:r>
            <a:endParaRPr lang="en-US" sz="1330" dirty="0"/>
          </a:p>
        </p:txBody>
      </p:sp>
      <p:sp>
        <p:nvSpPr>
          <p:cNvPr id="61" name="Text 59"/>
          <p:cNvSpPr/>
          <p:nvPr/>
        </p:nvSpPr>
        <p:spPr>
          <a:xfrm>
            <a:off x="640080" y="5733288"/>
            <a:ext cx="10936224" cy="310896"/>
          </a:xfrm>
          <a:prstGeom prst="rect">
            <a:avLst/>
          </a:prstGeom>
          <a:noFill/>
          <a:ln/>
        </p:spPr>
        <p:txBody>
          <a:bodyPr wrap="square" lIns="0" tIns="0" rIns="0" bIns="0" rtlCol="0" anchor="ctr">
            <a:spAutoFit/>
          </a:bodyPr>
          <a:lstStyle/>
          <a:p>
            <a:pPr marL="0" indent="0" algn="ctr">
              <a:buNone/>
            </a:pPr>
            <a:r>
              <a:rPr lang="en-US" sz="1800" b="1" dirty="0">
                <a:solidFill>
                  <a:srgbClr val="66DCC5"/>
                </a:solidFill>
                <a:latin typeface="Lato" pitchFamily="34" charset="0"/>
                <a:ea typeface="Lato" pitchFamily="34" charset="-122"/>
                <a:cs typeface="Lato" pitchFamily="34" charset="-120"/>
              </a:rPr>
              <a:t>Esclusione dell’esposizione: servono evidenze, non presunzioni.</a:t>
            </a:r>
            <a:endParaRPr lang="en-US" sz="1800" dirty="0"/>
          </a:p>
        </p:txBody>
      </p:sp>
      <p:sp>
        <p:nvSpPr>
          <p:cNvPr id="62" name="Text 60"/>
          <p:cNvSpPr/>
          <p:nvPr/>
        </p:nvSpPr>
        <p:spPr>
          <a:xfrm>
            <a:off x="640080" y="6172200"/>
            <a:ext cx="10927080" cy="164592"/>
          </a:xfrm>
          <a:prstGeom prst="rect">
            <a:avLst/>
          </a:prstGeom>
          <a:noFill/>
          <a:ln/>
        </p:spPr>
        <p:txBody>
          <a:bodyPr wrap="square" lIns="0" tIns="0" rIns="0" bIns="0" rtlCol="0" anchor="ctr">
            <a:spAutoFit/>
          </a:bodyPr>
          <a:lstStyle/>
          <a:p>
            <a:pPr marL="0" indent="0" algn="ctr">
              <a:buNone/>
            </a:pPr>
            <a:r>
              <a:rPr lang="en-US" sz="950" b="1" kern="0" spc="100" dirty="0">
                <a:solidFill>
                  <a:srgbClr val="A9C5CD"/>
                </a:solidFill>
                <a:latin typeface="Lato" pitchFamily="34" charset="0"/>
                <a:ea typeface="Lato" pitchFamily="34" charset="-122"/>
                <a:cs typeface="Lato" pitchFamily="34" charset="-120"/>
              </a:rPr>
              <a:t>PROSSIMO MODULO 02  /  QUADRO NORMATIVO EUROPEO E NAZIONALE</a:t>
            </a:r>
            <a:endParaRPr lang="en-US" sz="950" dirty="0"/>
          </a:p>
        </p:txBody>
      </p:sp>
      <p:sp>
        <p:nvSpPr>
          <p:cNvPr id="6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Elemento grafico modificabile"/>
          <p:cNvSpPr/>
          <p:nvPr/>
        </p:nvSpPr>
        <p:spPr>
          <a:xfrm>
            <a:off x="6400800" y="0"/>
            <a:ext cx="5791196" cy="6400800"/>
          </a:xfrm>
          <a:prstGeom prst="rect">
            <a:avLst/>
          </a:prstGeom>
          <a:solidFill>
            <a:srgbClr val="193C4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 name="Connessione logica modificabile"/>
          <p:cNvCxnSpPr/>
          <p:nvPr/>
        </p:nvCxnSpPr>
        <p:spPr>
          <a:xfrm flipV="1">
            <a:off x="667512" y="457200"/>
            <a:ext cx="155448" cy="36576"/>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 name="Connessione logica modificabile"/>
          <p:cNvCxnSpPr/>
          <p:nvPr/>
        </p:nvCxnSpPr>
        <p:spPr>
          <a:xfrm>
            <a:off x="822960" y="457200"/>
            <a:ext cx="137160" cy="82296"/>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sp>
        <p:nvSpPr>
          <p:cNvPr id="5" name="Elemento grafico modificabile"/>
          <p:cNvSpPr/>
          <p:nvPr/>
        </p:nvSpPr>
        <p:spPr>
          <a:xfrm>
            <a:off x="594360" y="443484"/>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749808" y="406908"/>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Elemento grafico modificabile"/>
          <p:cNvSpPr/>
          <p:nvPr/>
        </p:nvSpPr>
        <p:spPr>
          <a:xfrm>
            <a:off x="886968" y="489204"/>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sto modificabile: REPROTOSSICI"/>
          <p:cNvSpPr txBox="1"/>
          <p:nvPr/>
        </p:nvSpPr>
        <p:spPr>
          <a:xfrm>
            <a:off x="1115568" y="356616"/>
            <a:ext cx="5120640" cy="301752"/>
          </a:xfrm>
          <a:prstGeom prst="rect">
            <a:avLst/>
          </a:prstGeom>
          <a:noFill/>
        </p:spPr>
        <p:txBody>
          <a:bodyPr wrap="square" lIns="0" tIns="0" rIns="0" bIns="0" anchor="t">
            <a:spAutoFit/>
          </a:bodyPr>
          <a:lstStyle/>
          <a:p>
            <a:pPr algn="l">
              <a:lnSpc>
                <a:spcPct val="104000"/>
              </a:lnSpc>
              <a:spcBef>
                <a:spcPts val="0"/>
              </a:spcBef>
              <a:spcAft>
                <a:spcPts val="0"/>
              </a:spcAft>
              <a:defRPr sz="1600" b="1">
                <a:solidFill>
                  <a:srgbClr val="FFFFFF"/>
                </a:solidFill>
                <a:latin typeface="Lato"/>
              </a:defRPr>
            </a:pPr>
            <a:r>
              <a:t>REPROTOSSICI</a:t>
            </a:r>
          </a:p>
        </p:txBody>
      </p:sp>
      <p:sp>
        <p:nvSpPr>
          <p:cNvPr id="9" name="Testo modificabile: PROFESSIONAL TRAINER 2026"/>
          <p:cNvSpPr txBox="1"/>
          <p:nvPr/>
        </p:nvSpPr>
        <p:spPr>
          <a:xfrm>
            <a:off x="1133856" y="731520"/>
            <a:ext cx="5120640" cy="228600"/>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C0D7DB"/>
                </a:solidFill>
                <a:latin typeface="Lato"/>
              </a:defRPr>
            </a:pPr>
            <a:r>
              <a:t>PROFESSIONAL TRAINER 2026</a:t>
            </a:r>
          </a:p>
        </p:txBody>
      </p:sp>
      <p:sp>
        <p:nvSpPr>
          <p:cNvPr id="10" name="Elemento grafico modificabile"/>
          <p:cNvSpPr/>
          <p:nvPr/>
        </p:nvSpPr>
        <p:spPr>
          <a:xfrm>
            <a:off x="621792" y="1335024"/>
            <a:ext cx="2057400" cy="274320"/>
          </a:xfrm>
          <a:prstGeom prst="roundRect">
            <a:avLst>
              <a:gd name="adj" fmla="val 16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sto modificabile: MODULO 02  /  12"/>
          <p:cNvSpPr txBox="1"/>
          <p:nvPr/>
        </p:nvSpPr>
        <p:spPr>
          <a:xfrm>
            <a:off x="731520" y="1357884"/>
            <a:ext cx="1837943"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66DCC5"/>
                </a:solidFill>
                <a:latin typeface="Lato"/>
              </a:defRPr>
            </a:pPr>
            <a:r>
              <a:t>MODULO 02  /  12</a:t>
            </a:r>
          </a:p>
        </p:txBody>
      </p:sp>
      <p:sp>
        <p:nvSpPr>
          <p:cNvPr id="12" name="Testo modificabile: Quadro normativo europeo e nazionale"/>
          <p:cNvSpPr txBox="1"/>
          <p:nvPr/>
        </p:nvSpPr>
        <p:spPr>
          <a:xfrm>
            <a:off x="594360" y="1901952"/>
            <a:ext cx="5669280" cy="1828800"/>
          </a:xfrm>
          <a:prstGeom prst="rect">
            <a:avLst/>
          </a:prstGeom>
          <a:noFill/>
        </p:spPr>
        <p:txBody>
          <a:bodyPr wrap="square" lIns="0" tIns="0" rIns="0" bIns="0" anchor="t">
            <a:spAutoFit/>
          </a:bodyPr>
          <a:lstStyle/>
          <a:p>
            <a:pPr algn="l">
              <a:lnSpc>
                <a:spcPct val="104000"/>
              </a:lnSpc>
              <a:spcBef>
                <a:spcPts val="0"/>
              </a:spcBef>
              <a:spcAft>
                <a:spcPts val="0"/>
              </a:spcAft>
              <a:defRPr sz="3700" b="1">
                <a:solidFill>
                  <a:srgbClr val="FFFFFF"/>
                </a:solidFill>
                <a:latin typeface="Lato"/>
              </a:defRPr>
            </a:pPr>
            <a:r>
              <a:t>Quadro normativo</a:t>
            </a:r>
          </a:p>
          <a:p>
            <a:pPr algn="l">
              <a:lnSpc>
                <a:spcPct val="104000"/>
              </a:lnSpc>
              <a:spcBef>
                <a:spcPts val="0"/>
              </a:spcBef>
              <a:spcAft>
                <a:spcPts val="0"/>
              </a:spcAft>
              <a:defRPr sz="3700" b="1">
                <a:solidFill>
                  <a:srgbClr val="FFFFFF"/>
                </a:solidFill>
                <a:latin typeface="Lato"/>
              </a:defRPr>
            </a:pPr>
            <a:r>
              <a:t>europeo e</a:t>
            </a:r>
          </a:p>
          <a:p>
            <a:pPr algn="l">
              <a:lnSpc>
                <a:spcPct val="104000"/>
              </a:lnSpc>
              <a:spcBef>
                <a:spcPts val="0"/>
              </a:spcBef>
              <a:spcAft>
                <a:spcPts val="0"/>
              </a:spcAft>
              <a:defRPr sz="3700" b="1">
                <a:solidFill>
                  <a:srgbClr val="FFFFFF"/>
                </a:solidFill>
                <a:latin typeface="Lato"/>
              </a:defRPr>
            </a:pPr>
            <a:r>
              <a:t>nazionale</a:t>
            </a:r>
          </a:p>
        </p:txBody>
      </p:sp>
      <p:sp>
        <p:nvSpPr>
          <p:cNvPr id="13" name="Testo modificabile: Dalle direttive europee agli obblighi di prevenzione."/>
          <p:cNvSpPr txBox="1"/>
          <p:nvPr/>
        </p:nvSpPr>
        <p:spPr>
          <a:xfrm>
            <a:off x="621792" y="3977639"/>
            <a:ext cx="5394960" cy="804672"/>
          </a:xfrm>
          <a:prstGeom prst="rect">
            <a:avLst/>
          </a:prstGeom>
          <a:noFill/>
        </p:spPr>
        <p:txBody>
          <a:bodyPr wrap="square" lIns="0" tIns="0" rIns="0" bIns="0" anchor="t">
            <a:spAutoFit/>
          </a:bodyPr>
          <a:lstStyle/>
          <a:p>
            <a:pPr algn="l">
              <a:lnSpc>
                <a:spcPct val="104000"/>
              </a:lnSpc>
              <a:spcBef>
                <a:spcPts val="0"/>
              </a:spcBef>
              <a:spcAft>
                <a:spcPts val="0"/>
              </a:spcAft>
              <a:defRPr sz="2000" b="0">
                <a:solidFill>
                  <a:srgbClr val="C0D7DB"/>
                </a:solidFill>
                <a:latin typeface="Lato"/>
              </a:defRPr>
            </a:pPr>
            <a:r>
              <a:t>Dalle direttive europee</a:t>
            </a:r>
          </a:p>
          <a:p>
            <a:pPr algn="l">
              <a:lnSpc>
                <a:spcPct val="104000"/>
              </a:lnSpc>
              <a:spcBef>
                <a:spcPts val="0"/>
              </a:spcBef>
              <a:spcAft>
                <a:spcPts val="0"/>
              </a:spcAft>
              <a:defRPr sz="2000" b="0">
                <a:solidFill>
                  <a:srgbClr val="C0D7DB"/>
                </a:solidFill>
                <a:latin typeface="Lato"/>
              </a:defRPr>
            </a:pPr>
            <a:r>
              <a:t>agli obblighi di prevenzione.</a:t>
            </a:r>
          </a:p>
        </p:txBody>
      </p:sp>
      <p:cxnSp>
        <p:nvCxnSpPr>
          <p:cNvPr id="14" name="Connessione logica modificabile"/>
          <p:cNvCxnSpPr/>
          <p:nvPr/>
        </p:nvCxnSpPr>
        <p:spPr>
          <a:xfrm>
            <a:off x="640080" y="5074920"/>
            <a:ext cx="5029200" cy="0"/>
          </a:xfrm>
          <a:prstGeom prst="line">
            <a:avLst/>
          </a:prstGeom>
          <a:ln w="12700">
            <a:solidFill>
              <a:srgbClr val="355968"/>
            </a:solidFill>
          </a:ln>
        </p:spPr>
        <p:style>
          <a:lnRef idx="2">
            <a:schemeClr val="accent1"/>
          </a:lnRef>
          <a:fillRef idx="0">
            <a:schemeClr val="accent1"/>
          </a:fillRef>
          <a:effectRef idx="1">
            <a:schemeClr val="accent1"/>
          </a:effectRef>
          <a:fontRef idx="minor">
            <a:schemeClr val="tx1"/>
          </a:fontRef>
        </p:style>
      </p:cxnSp>
      <p:sp>
        <p:nvSpPr>
          <p:cNvPr id="15" name="Testo modificabile: 2004"/>
          <p:cNvSpPr txBox="1"/>
          <p:nvPr/>
        </p:nvSpPr>
        <p:spPr>
          <a:xfrm>
            <a:off x="640080" y="5276088"/>
            <a:ext cx="1216152" cy="338328"/>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66DCC5"/>
                </a:solidFill>
                <a:latin typeface="Lato"/>
              </a:defRPr>
            </a:pPr>
            <a:r>
              <a:t>2004</a:t>
            </a:r>
          </a:p>
        </p:txBody>
      </p:sp>
      <p:sp>
        <p:nvSpPr>
          <p:cNvPr id="16" name="Testo modificabile: BASE UE"/>
          <p:cNvSpPr txBox="1"/>
          <p:nvPr/>
        </p:nvSpPr>
        <p:spPr>
          <a:xfrm>
            <a:off x="640080" y="5669280"/>
            <a:ext cx="1298448" cy="182880"/>
          </a:xfrm>
          <a:prstGeom prst="rect">
            <a:avLst/>
          </a:prstGeom>
          <a:noFill/>
        </p:spPr>
        <p:txBody>
          <a:bodyPr wrap="square" lIns="0" tIns="0" rIns="0" bIns="0" anchor="t">
            <a:spAutoFit/>
          </a:bodyPr>
          <a:lstStyle/>
          <a:p>
            <a:pPr algn="l">
              <a:lnSpc>
                <a:spcPct val="104000"/>
              </a:lnSpc>
              <a:spcBef>
                <a:spcPts val="0"/>
              </a:spcBef>
              <a:spcAft>
                <a:spcPts val="0"/>
              </a:spcAft>
              <a:defRPr sz="910" b="1">
                <a:solidFill>
                  <a:srgbClr val="C0D7DB"/>
                </a:solidFill>
                <a:latin typeface="Lato"/>
              </a:defRPr>
            </a:pPr>
            <a:r>
              <a:t>BASE UE</a:t>
            </a:r>
          </a:p>
        </p:txBody>
      </p:sp>
      <p:sp>
        <p:nvSpPr>
          <p:cNvPr id="17" name="Testo modificabile: 2022"/>
          <p:cNvSpPr txBox="1"/>
          <p:nvPr/>
        </p:nvSpPr>
        <p:spPr>
          <a:xfrm>
            <a:off x="1993391" y="5276088"/>
            <a:ext cx="1216152" cy="338328"/>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66DCC5"/>
                </a:solidFill>
                <a:latin typeface="Lato"/>
              </a:defRPr>
            </a:pPr>
            <a:r>
              <a:t>2022</a:t>
            </a:r>
          </a:p>
        </p:txBody>
      </p:sp>
      <p:sp>
        <p:nvSpPr>
          <p:cNvPr id="18" name="Testo modificabile: ESTENSIONE"/>
          <p:cNvSpPr txBox="1"/>
          <p:nvPr/>
        </p:nvSpPr>
        <p:spPr>
          <a:xfrm>
            <a:off x="1993391" y="5669280"/>
            <a:ext cx="1298448" cy="182880"/>
          </a:xfrm>
          <a:prstGeom prst="rect">
            <a:avLst/>
          </a:prstGeom>
          <a:noFill/>
        </p:spPr>
        <p:txBody>
          <a:bodyPr wrap="square" lIns="0" tIns="0" rIns="0" bIns="0" anchor="t">
            <a:spAutoFit/>
          </a:bodyPr>
          <a:lstStyle/>
          <a:p>
            <a:pPr algn="l">
              <a:lnSpc>
                <a:spcPct val="104000"/>
              </a:lnSpc>
              <a:spcBef>
                <a:spcPts val="0"/>
              </a:spcBef>
              <a:spcAft>
                <a:spcPts val="0"/>
              </a:spcAft>
              <a:defRPr sz="910" b="1">
                <a:solidFill>
                  <a:srgbClr val="C0D7DB"/>
                </a:solidFill>
                <a:latin typeface="Lato"/>
              </a:defRPr>
            </a:pPr>
            <a:r>
              <a:t>ESTENSIONE</a:t>
            </a:r>
          </a:p>
        </p:txBody>
      </p:sp>
      <p:sp>
        <p:nvSpPr>
          <p:cNvPr id="19" name="Testo modificabile: 2024"/>
          <p:cNvSpPr txBox="1"/>
          <p:nvPr/>
        </p:nvSpPr>
        <p:spPr>
          <a:xfrm>
            <a:off x="3346704" y="5276088"/>
            <a:ext cx="1216152" cy="338328"/>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66DCC5"/>
                </a:solidFill>
                <a:latin typeface="Lato"/>
              </a:defRPr>
            </a:pPr>
            <a:r>
              <a:t>2024</a:t>
            </a:r>
          </a:p>
        </p:txBody>
      </p:sp>
      <p:sp>
        <p:nvSpPr>
          <p:cNvPr id="20" name="Testo modificabile: RECEPIMENTO"/>
          <p:cNvSpPr txBox="1"/>
          <p:nvPr/>
        </p:nvSpPr>
        <p:spPr>
          <a:xfrm>
            <a:off x="3346704" y="5669280"/>
            <a:ext cx="1298448" cy="182880"/>
          </a:xfrm>
          <a:prstGeom prst="rect">
            <a:avLst/>
          </a:prstGeom>
          <a:noFill/>
        </p:spPr>
        <p:txBody>
          <a:bodyPr wrap="square" lIns="0" tIns="0" rIns="0" bIns="0" anchor="t">
            <a:spAutoFit/>
          </a:bodyPr>
          <a:lstStyle/>
          <a:p>
            <a:pPr algn="l">
              <a:lnSpc>
                <a:spcPct val="104000"/>
              </a:lnSpc>
              <a:spcBef>
                <a:spcPts val="0"/>
              </a:spcBef>
              <a:spcAft>
                <a:spcPts val="0"/>
              </a:spcAft>
              <a:defRPr sz="910" b="1">
                <a:solidFill>
                  <a:srgbClr val="C0D7DB"/>
                </a:solidFill>
                <a:latin typeface="Lato"/>
              </a:defRPr>
            </a:pPr>
            <a:r>
              <a:t>RECEPIMENTO</a:t>
            </a:r>
          </a:p>
        </p:txBody>
      </p:sp>
      <p:sp>
        <p:nvSpPr>
          <p:cNvPr id="21" name="Testo modificabile: 2026"/>
          <p:cNvSpPr txBox="1"/>
          <p:nvPr/>
        </p:nvSpPr>
        <p:spPr>
          <a:xfrm>
            <a:off x="4700016" y="5276088"/>
            <a:ext cx="1216152" cy="338328"/>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66DCC5"/>
                </a:solidFill>
                <a:latin typeface="Lato"/>
              </a:defRPr>
            </a:pPr>
            <a:r>
              <a:t>2026</a:t>
            </a:r>
          </a:p>
        </p:txBody>
      </p:sp>
      <p:sp>
        <p:nvSpPr>
          <p:cNvPr id="22" name="Testo modificabile: METODO INAIL"/>
          <p:cNvSpPr txBox="1"/>
          <p:nvPr/>
        </p:nvSpPr>
        <p:spPr>
          <a:xfrm>
            <a:off x="4700016" y="5669280"/>
            <a:ext cx="1298448" cy="182880"/>
          </a:xfrm>
          <a:prstGeom prst="rect">
            <a:avLst/>
          </a:prstGeom>
          <a:noFill/>
        </p:spPr>
        <p:txBody>
          <a:bodyPr wrap="square" lIns="0" tIns="0" rIns="0" bIns="0" anchor="t">
            <a:spAutoFit/>
          </a:bodyPr>
          <a:lstStyle/>
          <a:p>
            <a:pPr algn="l">
              <a:lnSpc>
                <a:spcPct val="104000"/>
              </a:lnSpc>
              <a:spcBef>
                <a:spcPts val="0"/>
              </a:spcBef>
              <a:spcAft>
                <a:spcPts val="0"/>
              </a:spcAft>
              <a:defRPr sz="910" b="1">
                <a:solidFill>
                  <a:srgbClr val="C0D7DB"/>
                </a:solidFill>
                <a:latin typeface="Lato"/>
              </a:defRPr>
            </a:pPr>
            <a:r>
              <a:t>METODO INAIL</a:t>
            </a:r>
          </a:p>
        </p:txBody>
      </p:sp>
      <p:sp>
        <p:nvSpPr>
          <p:cNvPr id="23" name="Testo modificabile: Base: fact sheet INAIL 2026. Integrazioni normative identificate "/>
          <p:cNvSpPr txBox="1"/>
          <p:nvPr/>
        </p:nvSpPr>
        <p:spPr>
          <a:xfrm>
            <a:off x="640080" y="6025896"/>
            <a:ext cx="5486400" cy="320040"/>
          </a:xfrm>
          <a:prstGeom prst="rect">
            <a:avLst/>
          </a:prstGeom>
          <a:noFill/>
        </p:spPr>
        <p:txBody>
          <a:bodyPr wrap="square" lIns="0" tIns="0" rIns="0" bIns="0" anchor="t">
            <a:spAutoFit/>
          </a:bodyPr>
          <a:lstStyle/>
          <a:p>
            <a:pPr algn="l">
              <a:lnSpc>
                <a:spcPct val="104000"/>
              </a:lnSpc>
              <a:spcBef>
                <a:spcPts val="0"/>
              </a:spcBef>
              <a:spcAft>
                <a:spcPts val="0"/>
              </a:spcAft>
              <a:defRPr sz="1019" b="0">
                <a:solidFill>
                  <a:srgbClr val="C0D7DB"/>
                </a:solidFill>
                <a:latin typeface="Lato"/>
              </a:defRPr>
            </a:pPr>
            <a:r>
              <a:t>Base: fact sheet INAIL 2026. Integrazioni normative</a:t>
            </a:r>
          </a:p>
          <a:p>
            <a:pPr algn="l">
              <a:lnSpc>
                <a:spcPct val="104000"/>
              </a:lnSpc>
              <a:spcBef>
                <a:spcPts val="0"/>
              </a:spcBef>
              <a:spcAft>
                <a:spcPts val="0"/>
              </a:spcAft>
              <a:defRPr sz="1019" b="0">
                <a:solidFill>
                  <a:srgbClr val="C0D7DB"/>
                </a:solidFill>
                <a:latin typeface="Lato"/>
              </a:defRPr>
            </a:pPr>
            <a:r>
              <a:t>identificate nelle note. Elaborazione indipendente.</a:t>
            </a:r>
          </a:p>
        </p:txBody>
      </p:sp>
      <p:sp>
        <p:nvSpPr>
          <p:cNvPr id="24" name="Elemento grafico modificabile"/>
          <p:cNvSpPr/>
          <p:nvPr/>
        </p:nvSpPr>
        <p:spPr>
          <a:xfrm>
            <a:off x="7498079" y="512064"/>
            <a:ext cx="3977639" cy="274320"/>
          </a:xfrm>
          <a:prstGeom prst="roundRect">
            <a:avLst>
              <a:gd name="adj" fmla="val 16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sto modificabile: ILLUSTRAZIONE TECNICA ORIGINALE"/>
          <p:cNvSpPr txBox="1"/>
          <p:nvPr/>
        </p:nvSpPr>
        <p:spPr>
          <a:xfrm>
            <a:off x="7607807" y="534924"/>
            <a:ext cx="3758183"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66DCC5"/>
                </a:solidFill>
                <a:latin typeface="Lato"/>
              </a:defRPr>
            </a:pPr>
            <a:r>
              <a:t>ILLUSTRAZIONE TECNICA ORIGINALE</a:t>
            </a:r>
          </a:p>
        </p:txBody>
      </p:sp>
      <p:pic>
        <p:nvPicPr>
          <p:cNvPr id="26" name="Picture 25" descr="Illustrazione tecnica originale: documenti normativi, apparecchiatura chiusa e simbolo di protezione. Rappresentazione concettuale, non in scala."/>
          <p:cNvPicPr>
            <a:picLocks noChangeAspect="1"/>
          </p:cNvPicPr>
          <p:nvPr/>
        </p:nvPicPr>
        <p:blipFill>
          <a:blip r:embed="rId3"/>
          <a:stretch>
            <a:fillRect/>
          </a:stretch>
        </p:blipFill>
        <p:spPr>
          <a:xfrm>
            <a:off x="6281928" y="804672"/>
            <a:ext cx="5824728" cy="5824728"/>
          </a:xfrm>
          <a:prstGeom prst="rect">
            <a:avLst/>
          </a:prstGeom>
        </p:spPr>
      </p:pic>
      <p:cxnSp>
        <p:nvCxnSpPr>
          <p:cNvPr id="27" name="Connessione logica modificabile"/>
          <p:cNvCxnSpPr/>
          <p:nvPr/>
        </p:nvCxnSpPr>
        <p:spPr>
          <a:xfrm>
            <a:off x="548640" y="6409944"/>
            <a:ext cx="11091672" cy="0"/>
          </a:xfrm>
          <a:prstGeom prst="line">
            <a:avLst/>
          </a:prstGeom>
          <a:ln w="6985">
            <a:solidFill>
              <a:srgbClr val="355968"/>
            </a:solidFill>
          </a:ln>
        </p:spPr>
        <p:style>
          <a:lnRef idx="2">
            <a:schemeClr val="accent1"/>
          </a:lnRef>
          <a:fillRef idx="0">
            <a:schemeClr val="accent1"/>
          </a:fillRef>
          <a:effectRef idx="1">
            <a:schemeClr val="accent1"/>
          </a:effectRef>
          <a:fontRef idx="minor">
            <a:schemeClr val="tx1"/>
          </a:fontRef>
        </p:style>
      </p:cxnSp>
      <p:sp>
        <p:nvSpPr>
          <p:cNvPr id="28"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C0D7DB"/>
                </a:solidFill>
                <a:latin typeface="Lato"/>
              </a:defRPr>
            </a:pPr>
            <a:r>
              <a:rPr dirty="0"/>
              <a:t>REPROTOSSICI </a:t>
            </a:r>
            <a:r>
              <a:rPr lang="it-IT" dirty="0"/>
              <a:t> </a:t>
            </a:r>
            <a:r>
              <a:rPr dirty="0"/>
              <a:t>2026</a:t>
            </a:r>
          </a:p>
        </p:txBody>
      </p:sp>
      <p:sp>
        <p:nvSpPr>
          <p:cNvPr id="29" name="Testo modificabile: INAIL 2026 [I1] • D.Lgs. 135/2024 [L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C0D7DB"/>
                </a:solidFill>
                <a:latin typeface="Lato"/>
              </a:defRPr>
            </a:pPr>
            <a:r>
              <a:t>INAIL 2026 [I1] • D.Lgs. 135/2024 [L1]</a:t>
            </a:r>
          </a:p>
        </p:txBody>
      </p:sp>
      <p:sp>
        <p:nvSpPr>
          <p:cNvPr id="30" name="Testo modificabile: 01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C0D7DB"/>
                </a:solidFill>
                <a:latin typeface="Lato"/>
              </a:defRPr>
            </a:pPr>
            <a:r>
              <a:t>01 / 10</a:t>
            </a:r>
          </a:p>
        </p:txBody>
      </p:sp>
      <p:sp>
        <p:nvSpPr>
          <p:cNvPr id="31" name="Elemento grafico modificabile"/>
          <p:cNvSpPr/>
          <p:nvPr/>
        </p:nvSpPr>
        <p:spPr>
          <a:xfrm>
            <a:off x="54864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Elemento grafico modificabile"/>
          <p:cNvSpPr/>
          <p:nvPr/>
        </p:nvSpPr>
        <p:spPr>
          <a:xfrm>
            <a:off x="772668"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Elemento grafico modificabile"/>
          <p:cNvSpPr/>
          <p:nvPr/>
        </p:nvSpPr>
        <p:spPr>
          <a:xfrm>
            <a:off x="996695"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Elemento grafico modificabile"/>
          <p:cNvSpPr/>
          <p:nvPr/>
        </p:nvSpPr>
        <p:spPr>
          <a:xfrm>
            <a:off x="1220724"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Elemento grafico modificabile"/>
          <p:cNvSpPr/>
          <p:nvPr/>
        </p:nvSpPr>
        <p:spPr>
          <a:xfrm>
            <a:off x="1444752"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Elemento grafico modificabile"/>
          <p:cNvSpPr/>
          <p:nvPr/>
        </p:nvSpPr>
        <p:spPr>
          <a:xfrm>
            <a:off x="1668780"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Elemento grafico modificabile"/>
          <p:cNvSpPr/>
          <p:nvPr/>
        </p:nvSpPr>
        <p:spPr>
          <a:xfrm>
            <a:off x="1892807"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Elemento grafico modificabile"/>
          <p:cNvSpPr/>
          <p:nvPr/>
        </p:nvSpPr>
        <p:spPr>
          <a:xfrm>
            <a:off x="2116836"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Elemento grafico modificabile"/>
          <p:cNvSpPr/>
          <p:nvPr/>
        </p:nvSpPr>
        <p:spPr>
          <a:xfrm>
            <a:off x="2340864"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Elemento grafico modificabile"/>
          <p:cNvSpPr/>
          <p:nvPr/>
        </p:nvSpPr>
        <p:spPr>
          <a:xfrm>
            <a:off x="2564892"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008E89"/>
                </a:solidFill>
                <a:latin typeface="Lato"/>
              </a:defRPr>
            </a:pPr>
            <a:r>
              <a:t>MODULO 02 / QUADRO NORMATIVO</a:t>
            </a:r>
          </a:p>
        </p:txBody>
      </p:sp>
      <p:sp>
        <p:nvSpPr>
          <p:cNvPr id="8" name="Testo modificabile: QUADRO EUROPEO / BASE STORICA"/>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607780"/>
                </a:solidFill>
                <a:latin typeface="Lato"/>
              </a:defRPr>
            </a:pPr>
            <a:r>
              <a:t>QUADRO EUROPEO / BASE STORICA</a:t>
            </a:r>
          </a:p>
        </p:txBody>
      </p:sp>
      <p:sp>
        <p:nvSpPr>
          <p:cNvPr id="9" name="Testo modificabile: Il sistema europeo: prevenire l’esposizione"/>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133348"/>
                </a:solidFill>
                <a:latin typeface="Lato"/>
              </a:defRPr>
            </a:pPr>
            <a:r>
              <a:t>Il sistema europeo: prevenire l’esposizione</a:t>
            </a:r>
          </a:p>
        </p:txBody>
      </p:sp>
      <p:sp>
        <p:nvSpPr>
          <p:cNvPr id="10" name="Testo modificabile: Direttiva 2004/37/CE: la struttura preventiva su cui si innestano"/>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607780"/>
                </a:solidFill>
                <a:latin typeface="Lato"/>
              </a:defRPr>
            </a:pPr>
            <a:r>
              <a:t>Direttiva 2004/37/CE: la struttura preventiva su cui si innestano le modifiche successive.</a:t>
            </a:r>
          </a:p>
        </p:txBody>
      </p:sp>
      <p:cxnSp>
        <p:nvCxnSpPr>
          <p:cNvPr id="11" name="Connessione logica modificabile"/>
          <p:cNvCxnSpPr/>
          <p:nvPr/>
        </p:nvCxnSpPr>
        <p:spPr>
          <a:xfrm>
            <a:off x="548640" y="6409944"/>
            <a:ext cx="11091672" cy="0"/>
          </a:xfrm>
          <a:prstGeom prst="line">
            <a:avLst/>
          </a:prstGeom>
          <a:ln w="6985">
            <a:solidFill>
              <a:srgbClr val="D6E1E3"/>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607780"/>
                </a:solidFill>
                <a:latin typeface="Lato"/>
              </a:defRPr>
            </a:pPr>
            <a:r>
              <a:rPr dirty="0"/>
              <a:t>REPROTOSSICI </a:t>
            </a:r>
            <a:r>
              <a:rPr lang="it-IT" dirty="0"/>
              <a:t> </a:t>
            </a:r>
            <a:r>
              <a:rPr dirty="0"/>
              <a:t>2026</a:t>
            </a:r>
          </a:p>
        </p:txBody>
      </p:sp>
      <p:sp>
        <p:nvSpPr>
          <p:cNvPr id="13" name="Testo modificabile: Direttiva 2004/37/CE, artt. 3–5 [L2]; INAIL 2026 [I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607780"/>
                </a:solidFill>
                <a:latin typeface="Lato"/>
              </a:defRPr>
            </a:pPr>
            <a:r>
              <a:t>Direttiva 2004/37/CE, artt. 3–5 [L2]; INAIL 2026 [I1]</a:t>
            </a:r>
          </a:p>
        </p:txBody>
      </p:sp>
      <p:sp>
        <p:nvSpPr>
          <p:cNvPr id="14" name="Testo modificabile: 02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607780"/>
                </a:solidFill>
                <a:latin typeface="Lato"/>
              </a:defRPr>
            </a:pPr>
            <a:r>
              <a:t>02 / 10</a:t>
            </a:r>
          </a:p>
        </p:txBody>
      </p:sp>
      <p:sp>
        <p:nvSpPr>
          <p:cNvPr id="15" name="Elemento grafico modificabile"/>
          <p:cNvSpPr/>
          <p:nvPr/>
        </p:nvSpPr>
        <p:spPr>
          <a:xfrm>
            <a:off x="54864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194560"/>
            <a:ext cx="2587752" cy="3328416"/>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Elemento grafico modificabile"/>
          <p:cNvSpPr/>
          <p:nvPr/>
        </p:nvSpPr>
        <p:spPr>
          <a:xfrm>
            <a:off x="795528" y="2404872"/>
            <a:ext cx="502920" cy="274320"/>
          </a:xfrm>
          <a:prstGeom prst="roundRect">
            <a:avLst>
              <a:gd name="adj" fmla="val 16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sto modificabile: 01"/>
          <p:cNvSpPr txBox="1"/>
          <p:nvPr/>
        </p:nvSpPr>
        <p:spPr>
          <a:xfrm>
            <a:off x="905256" y="2427732"/>
            <a:ext cx="283464"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008E89"/>
                </a:solidFill>
                <a:latin typeface="Lato"/>
              </a:defRPr>
            </a:pPr>
            <a:r>
              <a:t>01</a:t>
            </a:r>
          </a:p>
        </p:txBody>
      </p:sp>
      <p:sp>
        <p:nvSpPr>
          <p:cNvPr id="28" name="Elemento grafico modificabile"/>
          <p:cNvSpPr/>
          <p:nvPr/>
        </p:nvSpPr>
        <p:spPr>
          <a:xfrm>
            <a:off x="1538020" y="2921690"/>
            <a:ext cx="479511" cy="479511"/>
          </a:xfrm>
          <a:prstGeom prst="ellipse">
            <a:avLst/>
          </a:prstGeom>
          <a:solidFill>
            <a:srgbClr val="FFFFFF"/>
          </a:solidFill>
          <a:ln w="29209">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9" name="Connessione logica modificabile"/>
          <p:cNvCxnSpPr/>
          <p:nvPr/>
        </p:nvCxnSpPr>
        <p:spPr>
          <a:xfrm>
            <a:off x="1941819" y="3359139"/>
            <a:ext cx="260787" cy="269200"/>
          </a:xfrm>
          <a:prstGeom prst="line">
            <a:avLst/>
          </a:prstGeom>
          <a:ln w="381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0" name="Connessione logica modificabile"/>
          <p:cNvCxnSpPr/>
          <p:nvPr/>
        </p:nvCxnSpPr>
        <p:spPr>
          <a:xfrm>
            <a:off x="1681032" y="3089940"/>
            <a:ext cx="201900"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1" name="Connessione logica modificabile"/>
          <p:cNvCxnSpPr/>
          <p:nvPr/>
        </p:nvCxnSpPr>
        <p:spPr>
          <a:xfrm>
            <a:off x="1681032" y="3199302"/>
            <a:ext cx="159838"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sp>
        <p:nvSpPr>
          <p:cNvPr id="32" name="Testo modificabile: Valutare"/>
          <p:cNvSpPr txBox="1"/>
          <p:nvPr/>
        </p:nvSpPr>
        <p:spPr>
          <a:xfrm>
            <a:off x="795528" y="3922776"/>
            <a:ext cx="2185416" cy="402336"/>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Valutare</a:t>
            </a:r>
          </a:p>
        </p:txBody>
      </p:sp>
      <p:sp>
        <p:nvSpPr>
          <p:cNvPr id="33" name="Testo modificabile: Natura, grado e durata dell’esposizione. Tutte le vie pertinenti."/>
          <p:cNvSpPr txBox="1"/>
          <p:nvPr/>
        </p:nvSpPr>
        <p:spPr>
          <a:xfrm>
            <a:off x="795528" y="4498848"/>
            <a:ext cx="2185416" cy="896112"/>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607780"/>
                </a:solidFill>
                <a:latin typeface="Lato"/>
              </a:defRPr>
            </a:pPr>
            <a:r>
              <a:t>Natura, grado e durata</a:t>
            </a:r>
          </a:p>
          <a:p>
            <a:pPr algn="l">
              <a:lnSpc>
                <a:spcPct val="104000"/>
              </a:lnSpc>
              <a:spcBef>
                <a:spcPts val="0"/>
              </a:spcBef>
              <a:spcAft>
                <a:spcPts val="0"/>
              </a:spcAft>
              <a:defRPr sz="1600" b="0">
                <a:solidFill>
                  <a:srgbClr val="607780"/>
                </a:solidFill>
                <a:latin typeface="Lato"/>
              </a:defRPr>
            </a:pPr>
            <a:r>
              <a:t>dell’esposizione.</a:t>
            </a:r>
          </a:p>
          <a:p>
            <a:pPr algn="l">
              <a:lnSpc>
                <a:spcPct val="104000"/>
              </a:lnSpc>
              <a:spcBef>
                <a:spcPts val="0"/>
              </a:spcBef>
              <a:spcAft>
                <a:spcPts val="0"/>
              </a:spcAft>
              <a:defRPr sz="1600" b="0">
                <a:solidFill>
                  <a:srgbClr val="607780"/>
                </a:solidFill>
                <a:latin typeface="Lato"/>
              </a:defRPr>
            </a:pPr>
            <a:r>
              <a:t>Tutte le vie pertinenti.</a:t>
            </a:r>
          </a:p>
        </p:txBody>
      </p:sp>
      <p:cxnSp>
        <p:nvCxnSpPr>
          <p:cNvPr id="34" name="Connessione logica modificabile"/>
          <p:cNvCxnSpPr/>
          <p:nvPr/>
        </p:nvCxnSpPr>
        <p:spPr>
          <a:xfrm>
            <a:off x="3200400" y="3831336"/>
            <a:ext cx="137160" cy="0"/>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Elemento grafico modificabile"/>
          <p:cNvSpPr/>
          <p:nvPr/>
        </p:nvSpPr>
        <p:spPr>
          <a:xfrm>
            <a:off x="3364991" y="2194560"/>
            <a:ext cx="2587752" cy="3328416"/>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Elemento grafico modificabile"/>
          <p:cNvSpPr/>
          <p:nvPr/>
        </p:nvSpPr>
        <p:spPr>
          <a:xfrm>
            <a:off x="3566160" y="2404872"/>
            <a:ext cx="502920" cy="274320"/>
          </a:xfrm>
          <a:prstGeom prst="roundRect">
            <a:avLst>
              <a:gd name="adj" fmla="val 16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sto modificabile: 02"/>
          <p:cNvSpPr txBox="1"/>
          <p:nvPr/>
        </p:nvSpPr>
        <p:spPr>
          <a:xfrm>
            <a:off x="3675887" y="2427732"/>
            <a:ext cx="283464"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008E89"/>
                </a:solidFill>
                <a:latin typeface="Lato"/>
              </a:defRPr>
            </a:pPr>
            <a:r>
              <a:t>02</a:t>
            </a:r>
          </a:p>
        </p:txBody>
      </p:sp>
      <p:sp>
        <p:nvSpPr>
          <p:cNvPr id="38" name="Elemento grafico modificabile"/>
          <p:cNvSpPr/>
          <p:nvPr/>
        </p:nvSpPr>
        <p:spPr>
          <a:xfrm>
            <a:off x="4333890" y="3232952"/>
            <a:ext cx="656173" cy="386974"/>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Elemento grafico modificabile"/>
          <p:cNvSpPr/>
          <p:nvPr/>
        </p:nvSpPr>
        <p:spPr>
          <a:xfrm>
            <a:off x="4359127" y="2997403"/>
            <a:ext cx="100949" cy="243961"/>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Elemento grafico modificabile"/>
          <p:cNvSpPr/>
          <p:nvPr/>
        </p:nvSpPr>
        <p:spPr>
          <a:xfrm>
            <a:off x="4544202" y="3115177"/>
            <a:ext cx="100949" cy="126187"/>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Elemento grafico modificabile"/>
          <p:cNvSpPr/>
          <p:nvPr/>
        </p:nvSpPr>
        <p:spPr>
          <a:xfrm>
            <a:off x="4443252" y="3359139"/>
            <a:ext cx="84124" cy="100949"/>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Elemento grafico modificabile"/>
          <p:cNvSpPr/>
          <p:nvPr/>
        </p:nvSpPr>
        <p:spPr>
          <a:xfrm>
            <a:off x="4619914" y="3359139"/>
            <a:ext cx="84124" cy="100949"/>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Elemento grafico modificabile"/>
          <p:cNvSpPr/>
          <p:nvPr/>
        </p:nvSpPr>
        <p:spPr>
          <a:xfrm>
            <a:off x="4796576" y="3359139"/>
            <a:ext cx="84124" cy="100949"/>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sto modificabile: Intervenire"/>
          <p:cNvSpPr txBox="1"/>
          <p:nvPr/>
        </p:nvSpPr>
        <p:spPr>
          <a:xfrm>
            <a:off x="3566160" y="3922776"/>
            <a:ext cx="2185416" cy="402336"/>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Intervenire</a:t>
            </a:r>
          </a:p>
        </p:txBody>
      </p:sp>
      <p:sp>
        <p:nvSpPr>
          <p:cNvPr id="45" name="Testo modificabile: Sostituzione e sistema chiuso, quando realizzabili."/>
          <p:cNvSpPr txBox="1"/>
          <p:nvPr/>
        </p:nvSpPr>
        <p:spPr>
          <a:xfrm>
            <a:off x="3566160" y="4498848"/>
            <a:ext cx="2185416" cy="896112"/>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607780"/>
                </a:solidFill>
                <a:latin typeface="Lato"/>
              </a:defRPr>
            </a:pPr>
            <a:r>
              <a:t>Sostituzione e</a:t>
            </a:r>
          </a:p>
          <a:p>
            <a:pPr algn="l">
              <a:lnSpc>
                <a:spcPct val="104000"/>
              </a:lnSpc>
              <a:spcBef>
                <a:spcPts val="0"/>
              </a:spcBef>
              <a:spcAft>
                <a:spcPts val="0"/>
              </a:spcAft>
              <a:defRPr sz="1600" b="0">
                <a:solidFill>
                  <a:srgbClr val="607780"/>
                </a:solidFill>
                <a:latin typeface="Lato"/>
              </a:defRPr>
            </a:pPr>
            <a:r>
              <a:t>sistema chiuso,</a:t>
            </a:r>
          </a:p>
          <a:p>
            <a:pPr algn="l">
              <a:lnSpc>
                <a:spcPct val="104000"/>
              </a:lnSpc>
              <a:spcBef>
                <a:spcPts val="0"/>
              </a:spcBef>
              <a:spcAft>
                <a:spcPts val="0"/>
              </a:spcAft>
              <a:defRPr sz="1600" b="0">
                <a:solidFill>
                  <a:srgbClr val="607780"/>
                </a:solidFill>
                <a:latin typeface="Lato"/>
              </a:defRPr>
            </a:pPr>
            <a:r>
              <a:t>quando realizzabili.</a:t>
            </a:r>
          </a:p>
        </p:txBody>
      </p:sp>
      <p:cxnSp>
        <p:nvCxnSpPr>
          <p:cNvPr id="46" name="Connessione logica modificabile"/>
          <p:cNvCxnSpPr/>
          <p:nvPr/>
        </p:nvCxnSpPr>
        <p:spPr>
          <a:xfrm>
            <a:off x="5971031" y="3831336"/>
            <a:ext cx="137161" cy="0"/>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7" name="Elemento grafico modificabile"/>
          <p:cNvSpPr/>
          <p:nvPr/>
        </p:nvSpPr>
        <p:spPr>
          <a:xfrm>
            <a:off x="6135624" y="2194560"/>
            <a:ext cx="2587752" cy="3328416"/>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Elemento grafico modificabile"/>
          <p:cNvSpPr/>
          <p:nvPr/>
        </p:nvSpPr>
        <p:spPr>
          <a:xfrm>
            <a:off x="6336792" y="2404872"/>
            <a:ext cx="502920" cy="274320"/>
          </a:xfrm>
          <a:prstGeom prst="roundRect">
            <a:avLst>
              <a:gd name="adj" fmla="val 16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sto modificabile: 03"/>
          <p:cNvSpPr txBox="1"/>
          <p:nvPr/>
        </p:nvSpPr>
        <p:spPr>
          <a:xfrm>
            <a:off x="6446520" y="2427732"/>
            <a:ext cx="283464"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008E89"/>
                </a:solidFill>
                <a:latin typeface="Lato"/>
              </a:defRPr>
            </a:pPr>
            <a:r>
              <a:t>03</a:t>
            </a:r>
          </a:p>
        </p:txBody>
      </p:sp>
      <p:sp>
        <p:nvSpPr>
          <p:cNvPr id="50" name="Freeform 49"/>
          <p:cNvSpPr/>
          <p:nvPr/>
        </p:nvSpPr>
        <p:spPr>
          <a:xfrm>
            <a:off x="7112934" y="2921690"/>
            <a:ext cx="605699" cy="740299"/>
          </a:xfrm>
          <a:custGeom>
            <a:avLst/>
            <a:gdLst/>
            <a:ahLst/>
            <a:cxnLst/>
            <a:rect l="l" t="t" r="r" b="b"/>
            <a:pathLst>
              <a:path w="605699" h="740299">
                <a:moveTo>
                  <a:pt x="0" y="0"/>
                </a:moveTo>
                <a:lnTo>
                  <a:pt x="605699" y="0"/>
                </a:lnTo>
                <a:lnTo>
                  <a:pt x="572049" y="437449"/>
                </a:lnTo>
                <a:lnTo>
                  <a:pt x="302850" y="740299"/>
                </a:lnTo>
                <a:lnTo>
                  <a:pt x="33650" y="437449"/>
                </a:lnTo>
                <a:close/>
              </a:path>
            </a:pathLst>
          </a:custGeom>
          <a:solidFill>
            <a:srgbClr val="FFFFFF"/>
          </a:solidFill>
          <a:ln w="254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1" name="Connessione logica modificabile"/>
          <p:cNvCxnSpPr/>
          <p:nvPr/>
        </p:nvCxnSpPr>
        <p:spPr>
          <a:xfrm>
            <a:off x="7255946" y="3207715"/>
            <a:ext cx="126188" cy="126187"/>
          </a:xfrm>
          <a:prstGeom prst="line">
            <a:avLst/>
          </a:prstGeom>
          <a:ln w="355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2" name="Connessione logica modificabile"/>
          <p:cNvCxnSpPr/>
          <p:nvPr/>
        </p:nvCxnSpPr>
        <p:spPr>
          <a:xfrm flipV="1">
            <a:off x="7382134" y="3106765"/>
            <a:ext cx="210312" cy="227137"/>
          </a:xfrm>
          <a:prstGeom prst="line">
            <a:avLst/>
          </a:prstGeom>
          <a:ln w="35560">
            <a:solidFill>
              <a:srgbClr val="008E89"/>
            </a:solidFill>
          </a:ln>
        </p:spPr>
        <p:style>
          <a:lnRef idx="2">
            <a:schemeClr val="accent1"/>
          </a:lnRef>
          <a:fillRef idx="0">
            <a:schemeClr val="accent1"/>
          </a:fillRef>
          <a:effectRef idx="1">
            <a:schemeClr val="accent1"/>
          </a:effectRef>
          <a:fontRef idx="minor">
            <a:schemeClr val="tx1"/>
          </a:fontRef>
        </p:style>
      </p:cxnSp>
      <p:sp>
        <p:nvSpPr>
          <p:cNvPr id="53" name="Testo modificabile: Proteggere"/>
          <p:cNvSpPr txBox="1"/>
          <p:nvPr/>
        </p:nvSpPr>
        <p:spPr>
          <a:xfrm>
            <a:off x="6336792" y="3922776"/>
            <a:ext cx="2185416" cy="402336"/>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Proteggere</a:t>
            </a:r>
          </a:p>
        </p:txBody>
      </p:sp>
      <p:sp>
        <p:nvSpPr>
          <p:cNvPr id="54" name="Testo modificabile: Misure tecniche, igiene, procedure e informazione."/>
          <p:cNvSpPr txBox="1"/>
          <p:nvPr/>
        </p:nvSpPr>
        <p:spPr>
          <a:xfrm>
            <a:off x="6336792" y="4498848"/>
            <a:ext cx="2185416" cy="896112"/>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607780"/>
                </a:solidFill>
                <a:latin typeface="Lato"/>
              </a:defRPr>
            </a:pPr>
            <a:r>
              <a:t>Misure tecniche,</a:t>
            </a:r>
          </a:p>
          <a:p>
            <a:pPr algn="l">
              <a:lnSpc>
                <a:spcPct val="104000"/>
              </a:lnSpc>
              <a:spcBef>
                <a:spcPts val="0"/>
              </a:spcBef>
              <a:spcAft>
                <a:spcPts val="0"/>
              </a:spcAft>
              <a:defRPr sz="1600" b="0">
                <a:solidFill>
                  <a:srgbClr val="607780"/>
                </a:solidFill>
                <a:latin typeface="Lato"/>
              </a:defRPr>
            </a:pPr>
            <a:r>
              <a:t>igiene, procedure</a:t>
            </a:r>
          </a:p>
          <a:p>
            <a:pPr algn="l">
              <a:lnSpc>
                <a:spcPct val="104000"/>
              </a:lnSpc>
              <a:spcBef>
                <a:spcPts val="0"/>
              </a:spcBef>
              <a:spcAft>
                <a:spcPts val="0"/>
              </a:spcAft>
              <a:defRPr sz="1600" b="0">
                <a:solidFill>
                  <a:srgbClr val="607780"/>
                </a:solidFill>
                <a:latin typeface="Lato"/>
              </a:defRPr>
            </a:pPr>
            <a:r>
              <a:t>e informazione.</a:t>
            </a:r>
          </a:p>
        </p:txBody>
      </p:sp>
      <p:cxnSp>
        <p:nvCxnSpPr>
          <p:cNvPr id="55" name="Connessione logica modificabile"/>
          <p:cNvCxnSpPr/>
          <p:nvPr/>
        </p:nvCxnSpPr>
        <p:spPr>
          <a:xfrm>
            <a:off x="8741664" y="3831336"/>
            <a:ext cx="137160" cy="0"/>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56" name="Elemento grafico modificabile"/>
          <p:cNvSpPr/>
          <p:nvPr/>
        </p:nvSpPr>
        <p:spPr>
          <a:xfrm>
            <a:off x="8906256" y="2194560"/>
            <a:ext cx="2587752" cy="3328416"/>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Elemento grafico modificabile"/>
          <p:cNvSpPr/>
          <p:nvPr/>
        </p:nvSpPr>
        <p:spPr>
          <a:xfrm>
            <a:off x="9107424" y="2404872"/>
            <a:ext cx="502920" cy="274320"/>
          </a:xfrm>
          <a:prstGeom prst="roundRect">
            <a:avLst>
              <a:gd name="adj" fmla="val 16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sto modificabile: 04"/>
          <p:cNvSpPr txBox="1"/>
          <p:nvPr/>
        </p:nvSpPr>
        <p:spPr>
          <a:xfrm>
            <a:off x="9217152" y="2427732"/>
            <a:ext cx="283464"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008E89"/>
                </a:solidFill>
                <a:latin typeface="Lato"/>
              </a:defRPr>
            </a:pPr>
            <a:r>
              <a:t>04</a:t>
            </a:r>
          </a:p>
        </p:txBody>
      </p:sp>
      <p:cxnSp>
        <p:nvCxnSpPr>
          <p:cNvPr id="59" name="Connessione logica modificabile"/>
          <p:cNvCxnSpPr/>
          <p:nvPr/>
        </p:nvCxnSpPr>
        <p:spPr>
          <a:xfrm>
            <a:off x="9934041" y="2997403"/>
            <a:ext cx="462687" cy="0"/>
          </a:xfrm>
          <a:prstGeom prst="line">
            <a:avLst/>
          </a:prstGeom>
          <a:ln w="317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0" name="Connessione logica modificabile"/>
          <p:cNvCxnSpPr/>
          <p:nvPr/>
        </p:nvCxnSpPr>
        <p:spPr>
          <a:xfrm>
            <a:off x="10438790" y="3039465"/>
            <a:ext cx="0" cy="454274"/>
          </a:xfrm>
          <a:prstGeom prst="line">
            <a:avLst/>
          </a:prstGeom>
          <a:ln w="317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1" name="Connessione logica modificabile"/>
          <p:cNvCxnSpPr/>
          <p:nvPr/>
        </p:nvCxnSpPr>
        <p:spPr>
          <a:xfrm flipH="1">
            <a:off x="9934041" y="3544214"/>
            <a:ext cx="462687" cy="0"/>
          </a:xfrm>
          <a:prstGeom prst="line">
            <a:avLst/>
          </a:prstGeom>
          <a:ln w="317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62" name="Connessione logica modificabile"/>
          <p:cNvCxnSpPr/>
          <p:nvPr/>
        </p:nvCxnSpPr>
        <p:spPr>
          <a:xfrm flipV="1">
            <a:off x="9891979" y="3039465"/>
            <a:ext cx="0" cy="462687"/>
          </a:xfrm>
          <a:prstGeom prst="line">
            <a:avLst/>
          </a:prstGeom>
          <a:ln w="317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63" name="Elemento grafico modificabile"/>
          <p:cNvSpPr/>
          <p:nvPr/>
        </p:nvSpPr>
        <p:spPr>
          <a:xfrm>
            <a:off x="10068641" y="3174065"/>
            <a:ext cx="193487" cy="193487"/>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sto modificabile: Mantenere"/>
          <p:cNvSpPr txBox="1"/>
          <p:nvPr/>
        </p:nvSpPr>
        <p:spPr>
          <a:xfrm>
            <a:off x="9107424" y="3922776"/>
            <a:ext cx="2185416" cy="402336"/>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Mantenere</a:t>
            </a:r>
          </a:p>
        </p:txBody>
      </p:sp>
      <p:sp>
        <p:nvSpPr>
          <p:cNvPr id="65" name="Testo modificabile: Controlli e riesame quando cambiano le condizioni."/>
          <p:cNvSpPr txBox="1"/>
          <p:nvPr/>
        </p:nvSpPr>
        <p:spPr>
          <a:xfrm>
            <a:off x="9107424" y="4498848"/>
            <a:ext cx="2185416" cy="896112"/>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607780"/>
                </a:solidFill>
                <a:latin typeface="Lato"/>
              </a:defRPr>
            </a:pPr>
            <a:r>
              <a:t>Controlli e riesame</a:t>
            </a:r>
          </a:p>
          <a:p>
            <a:pPr algn="l">
              <a:lnSpc>
                <a:spcPct val="104000"/>
              </a:lnSpc>
              <a:spcBef>
                <a:spcPts val="0"/>
              </a:spcBef>
              <a:spcAft>
                <a:spcPts val="0"/>
              </a:spcAft>
              <a:defRPr sz="1600" b="0">
                <a:solidFill>
                  <a:srgbClr val="607780"/>
                </a:solidFill>
                <a:latin typeface="Lato"/>
              </a:defRPr>
            </a:pPr>
            <a:r>
              <a:t>quando cambiano</a:t>
            </a:r>
          </a:p>
          <a:p>
            <a:pPr algn="l">
              <a:lnSpc>
                <a:spcPct val="104000"/>
              </a:lnSpc>
              <a:spcBef>
                <a:spcPts val="0"/>
              </a:spcBef>
              <a:spcAft>
                <a:spcPts val="0"/>
              </a:spcAft>
              <a:defRPr sz="1600" b="0">
                <a:solidFill>
                  <a:srgbClr val="607780"/>
                </a:solidFill>
                <a:latin typeface="Lato"/>
              </a:defRPr>
            </a:pPr>
            <a:r>
              <a:t>le condizioni.</a:t>
            </a:r>
          </a:p>
        </p:txBody>
      </p:sp>
      <p:sp>
        <p:nvSpPr>
          <p:cNvPr id="66" name="Elemento grafico modificabile"/>
          <p:cNvSpPr/>
          <p:nvPr/>
        </p:nvSpPr>
        <p:spPr>
          <a:xfrm>
            <a:off x="594360" y="5815584"/>
            <a:ext cx="11000232" cy="429768"/>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Testo modificabile: Il valore limite è una componente del sistema, non l’intero siste"/>
          <p:cNvSpPr txBox="1"/>
          <p:nvPr/>
        </p:nvSpPr>
        <p:spPr>
          <a:xfrm>
            <a:off x="704088" y="5865876"/>
            <a:ext cx="10780776" cy="365759"/>
          </a:xfrm>
          <a:prstGeom prst="rect">
            <a:avLst/>
          </a:prstGeom>
          <a:noFill/>
        </p:spPr>
        <p:txBody>
          <a:bodyPr wrap="square" lIns="0" tIns="0" rIns="0" bIns="0" anchor="t">
            <a:spAutoFit/>
          </a:bodyPr>
          <a:lstStyle/>
          <a:p>
            <a:pPr algn="ctr">
              <a:lnSpc>
                <a:spcPct val="104000"/>
              </a:lnSpc>
              <a:spcBef>
                <a:spcPts val="0"/>
              </a:spcBef>
              <a:spcAft>
                <a:spcPts val="0"/>
              </a:spcAft>
              <a:defRPr sz="1380" b="1">
                <a:solidFill>
                  <a:srgbClr val="008E89"/>
                </a:solidFill>
                <a:latin typeface="Lato"/>
              </a:defRPr>
            </a:pPr>
            <a:r>
              <a:t>Il valore limite è una componente del sistema, non l’intero sistema di prevenzione.</a:t>
            </a:r>
          </a:p>
        </p:txBody>
      </p:sp>
      <p:sp>
        <p:nvSpPr>
          <p:cNvPr id="6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66DCC5"/>
                </a:solidFill>
                <a:latin typeface="Lato"/>
              </a:defRPr>
            </a:pPr>
            <a:r>
              <a:t>MODULO 02 / QUADRO NORMATIVO</a:t>
            </a:r>
          </a:p>
        </p:txBody>
      </p:sp>
      <p:sp>
        <p:nvSpPr>
          <p:cNvPr id="8" name="Testo modificabile: INAIL / EVOLUZIONE NORMATIVA"/>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C0D7DB"/>
                </a:solidFill>
                <a:latin typeface="Lato"/>
              </a:defRPr>
            </a:pPr>
            <a:r>
              <a:t>INAIL / EVOLUZIONE NORMATIVA</a:t>
            </a:r>
          </a:p>
        </p:txBody>
      </p:sp>
      <p:sp>
        <p:nvSpPr>
          <p:cNvPr id="9" name="Testo modificabile: 2022/431: l’estensione ai reprotossici"/>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FFFFFF"/>
                </a:solidFill>
                <a:latin typeface="Lato"/>
              </a:defRPr>
            </a:pPr>
            <a:r>
              <a:t>2022/431: l’estensione ai reprotossici</a:t>
            </a:r>
          </a:p>
        </p:txBody>
      </p:sp>
      <p:sp>
        <p:nvSpPr>
          <p:cNvPr id="10" name="Testo modificabile: Il pericolo riproduttivo entra nella disciplina europea specifica"/>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C0D7DB"/>
                </a:solidFill>
                <a:latin typeface="Lato"/>
              </a:defRPr>
            </a:pPr>
            <a:r>
              <a:t>Il pericolo riproduttivo entra nella disciplina europea specifica.</a:t>
            </a:r>
          </a:p>
        </p:txBody>
      </p:sp>
      <p:cxnSp>
        <p:nvCxnSpPr>
          <p:cNvPr id="11" name="Connessione logica modificabile"/>
          <p:cNvCxnSpPr/>
          <p:nvPr/>
        </p:nvCxnSpPr>
        <p:spPr>
          <a:xfrm>
            <a:off x="548640" y="6409944"/>
            <a:ext cx="11091672" cy="0"/>
          </a:xfrm>
          <a:prstGeom prst="line">
            <a:avLst/>
          </a:prstGeom>
          <a:ln w="6985">
            <a:solidFill>
              <a:srgbClr val="355968"/>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C0D7DB"/>
                </a:solidFill>
                <a:latin typeface="Lato"/>
              </a:defRPr>
            </a:pPr>
            <a:r>
              <a:rPr dirty="0"/>
              <a:t>REPROTOSSICI </a:t>
            </a:r>
            <a:r>
              <a:rPr lang="it-IT" dirty="0"/>
              <a:t> </a:t>
            </a:r>
            <a:r>
              <a:rPr dirty="0"/>
              <a:t>2026</a:t>
            </a:r>
          </a:p>
        </p:txBody>
      </p:sp>
      <p:sp>
        <p:nvSpPr>
          <p:cNvPr id="13" name="Testo modificabile: INAIL 2026, pp. 1–2 [I1]; D.Lgs. 135/2024, artt. 9–10 [L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C0D7DB"/>
                </a:solidFill>
                <a:latin typeface="Lato"/>
              </a:defRPr>
            </a:pPr>
            <a:r>
              <a:t>INAIL 2026, pp. 1–2 [I1]; D.Lgs. 135/2024, artt. 9–10 [L1]</a:t>
            </a:r>
          </a:p>
        </p:txBody>
      </p:sp>
      <p:sp>
        <p:nvSpPr>
          <p:cNvPr id="14" name="Testo modificabile: 03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C0D7DB"/>
                </a:solidFill>
                <a:latin typeface="Lato"/>
              </a:defRPr>
            </a:pPr>
            <a:r>
              <a:t>03 / 10</a:t>
            </a:r>
          </a:p>
        </p:txBody>
      </p:sp>
      <p:sp>
        <p:nvSpPr>
          <p:cNvPr id="15" name="Elemento grafico modificabile"/>
          <p:cNvSpPr/>
          <p:nvPr/>
        </p:nvSpPr>
        <p:spPr>
          <a:xfrm>
            <a:off x="54864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157984"/>
            <a:ext cx="4206240" cy="1234440"/>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sto modificabile: BASE STORICA"/>
          <p:cNvSpPr txBox="1"/>
          <p:nvPr/>
        </p:nvSpPr>
        <p:spPr>
          <a:xfrm>
            <a:off x="804672" y="2322576"/>
            <a:ext cx="1828800" cy="192024"/>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C0D7DB"/>
                </a:solidFill>
                <a:latin typeface="Lato"/>
              </a:defRPr>
            </a:pPr>
            <a:r>
              <a:t>BASE STORICA</a:t>
            </a:r>
          </a:p>
        </p:txBody>
      </p:sp>
      <p:sp>
        <p:nvSpPr>
          <p:cNvPr id="27" name="Elemento grafico modificabile"/>
          <p:cNvSpPr/>
          <p:nvPr/>
        </p:nvSpPr>
        <p:spPr>
          <a:xfrm>
            <a:off x="2880360" y="2423160"/>
            <a:ext cx="585216" cy="585216"/>
          </a:xfrm>
          <a:prstGeom prst="ellipse">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sto modificabile: C"/>
          <p:cNvSpPr txBox="1"/>
          <p:nvPr/>
        </p:nvSpPr>
        <p:spPr>
          <a:xfrm>
            <a:off x="2880360" y="2459736"/>
            <a:ext cx="585216" cy="457200"/>
          </a:xfrm>
          <a:prstGeom prst="rect">
            <a:avLst/>
          </a:prstGeom>
          <a:noFill/>
        </p:spPr>
        <p:txBody>
          <a:bodyPr wrap="square" lIns="0" tIns="0" rIns="0" bIns="0" anchor="t">
            <a:spAutoFit/>
          </a:bodyPr>
          <a:lstStyle/>
          <a:p>
            <a:pPr algn="ctr">
              <a:lnSpc>
                <a:spcPct val="104000"/>
              </a:lnSpc>
              <a:spcBef>
                <a:spcPts val="0"/>
              </a:spcBef>
              <a:spcAft>
                <a:spcPts val="0"/>
              </a:spcAft>
              <a:defRPr sz="2600" b="1">
                <a:solidFill>
                  <a:srgbClr val="FFFFFF"/>
                </a:solidFill>
                <a:latin typeface="Lato"/>
              </a:defRPr>
            </a:pPr>
            <a:r>
              <a:t>C</a:t>
            </a:r>
          </a:p>
        </p:txBody>
      </p:sp>
      <p:sp>
        <p:nvSpPr>
          <p:cNvPr id="29" name="Elemento grafico modificabile"/>
          <p:cNvSpPr/>
          <p:nvPr/>
        </p:nvSpPr>
        <p:spPr>
          <a:xfrm>
            <a:off x="3675887" y="2423160"/>
            <a:ext cx="585216" cy="585216"/>
          </a:xfrm>
          <a:prstGeom prst="ellipse">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sto modificabile: M"/>
          <p:cNvSpPr txBox="1"/>
          <p:nvPr/>
        </p:nvSpPr>
        <p:spPr>
          <a:xfrm>
            <a:off x="3675887" y="2459736"/>
            <a:ext cx="585216" cy="457200"/>
          </a:xfrm>
          <a:prstGeom prst="rect">
            <a:avLst/>
          </a:prstGeom>
          <a:noFill/>
        </p:spPr>
        <p:txBody>
          <a:bodyPr wrap="square" lIns="0" tIns="0" rIns="0" bIns="0" anchor="t">
            <a:spAutoFit/>
          </a:bodyPr>
          <a:lstStyle/>
          <a:p>
            <a:pPr algn="ctr">
              <a:lnSpc>
                <a:spcPct val="104000"/>
              </a:lnSpc>
              <a:spcBef>
                <a:spcPts val="0"/>
              </a:spcBef>
              <a:spcAft>
                <a:spcPts val="0"/>
              </a:spcAft>
              <a:defRPr sz="2600" b="1">
                <a:solidFill>
                  <a:srgbClr val="FFFFFF"/>
                </a:solidFill>
                <a:latin typeface="Lato"/>
              </a:defRPr>
            </a:pPr>
            <a:r>
              <a:t>M</a:t>
            </a:r>
          </a:p>
        </p:txBody>
      </p:sp>
      <p:sp>
        <p:nvSpPr>
          <p:cNvPr id="31" name="Testo modificabile: Cancerogeni e mutageni"/>
          <p:cNvSpPr txBox="1"/>
          <p:nvPr/>
        </p:nvSpPr>
        <p:spPr>
          <a:xfrm>
            <a:off x="804672" y="2724912"/>
            <a:ext cx="2103120" cy="512064"/>
          </a:xfrm>
          <a:prstGeom prst="rect">
            <a:avLst/>
          </a:prstGeom>
          <a:noFill/>
        </p:spPr>
        <p:txBody>
          <a:bodyPr wrap="square" lIns="0" tIns="0" rIns="0" bIns="0" anchor="t">
            <a:spAutoFit/>
          </a:bodyPr>
          <a:lstStyle/>
          <a:p>
            <a:pPr algn="l">
              <a:lnSpc>
                <a:spcPct val="104000"/>
              </a:lnSpc>
              <a:spcBef>
                <a:spcPts val="0"/>
              </a:spcBef>
              <a:spcAft>
                <a:spcPts val="0"/>
              </a:spcAft>
              <a:defRPr sz="1700" b="1">
                <a:solidFill>
                  <a:srgbClr val="FFFFFF"/>
                </a:solidFill>
                <a:latin typeface="Lato"/>
              </a:defRPr>
            </a:pPr>
            <a:r>
              <a:t>Cancerogeni e mutageni</a:t>
            </a:r>
          </a:p>
        </p:txBody>
      </p:sp>
      <p:cxnSp>
        <p:nvCxnSpPr>
          <p:cNvPr id="32" name="Connessione logica modificabile"/>
          <p:cNvCxnSpPr/>
          <p:nvPr/>
        </p:nvCxnSpPr>
        <p:spPr>
          <a:xfrm>
            <a:off x="4983480" y="2770632"/>
            <a:ext cx="603504" cy="0"/>
          </a:xfrm>
          <a:prstGeom prst="line">
            <a:avLst/>
          </a:prstGeom>
          <a:ln w="254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3" name="Elemento grafico modificabile"/>
          <p:cNvSpPr/>
          <p:nvPr/>
        </p:nvSpPr>
        <p:spPr>
          <a:xfrm>
            <a:off x="5779008" y="2157984"/>
            <a:ext cx="5815584" cy="1234440"/>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sto modificabile: AMBITO ESTESO"/>
          <p:cNvSpPr txBox="1"/>
          <p:nvPr/>
        </p:nvSpPr>
        <p:spPr>
          <a:xfrm>
            <a:off x="5989320" y="2322576"/>
            <a:ext cx="3200400" cy="192024"/>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66DCC5"/>
                </a:solidFill>
                <a:latin typeface="Lato"/>
              </a:defRPr>
            </a:pPr>
            <a:r>
              <a:t>AMBITO ESTESO</a:t>
            </a:r>
          </a:p>
        </p:txBody>
      </p:sp>
      <p:sp>
        <p:nvSpPr>
          <p:cNvPr id="35" name="Testo modificabile: Anche sostanze tossiche per la riproduzione"/>
          <p:cNvSpPr txBox="1"/>
          <p:nvPr/>
        </p:nvSpPr>
        <p:spPr>
          <a:xfrm>
            <a:off x="5989320" y="2688336"/>
            <a:ext cx="3127248" cy="594360"/>
          </a:xfrm>
          <a:prstGeom prst="rect">
            <a:avLst/>
          </a:prstGeom>
          <a:noFill/>
        </p:spPr>
        <p:txBody>
          <a:bodyPr wrap="square" lIns="0" tIns="0" rIns="0" bIns="0" anchor="t">
            <a:spAutoFit/>
          </a:bodyPr>
          <a:lstStyle/>
          <a:p>
            <a:pPr algn="l">
              <a:lnSpc>
                <a:spcPct val="104000"/>
              </a:lnSpc>
              <a:spcBef>
                <a:spcPts val="0"/>
              </a:spcBef>
              <a:spcAft>
                <a:spcPts val="0"/>
              </a:spcAft>
              <a:defRPr sz="1780" b="1">
                <a:solidFill>
                  <a:srgbClr val="FFFFFF"/>
                </a:solidFill>
                <a:latin typeface="Lato"/>
              </a:defRPr>
            </a:pPr>
            <a:r>
              <a:t>Anche sostanze tossiche</a:t>
            </a:r>
          </a:p>
          <a:p>
            <a:pPr algn="l">
              <a:lnSpc>
                <a:spcPct val="104000"/>
              </a:lnSpc>
              <a:spcBef>
                <a:spcPts val="0"/>
              </a:spcBef>
              <a:spcAft>
                <a:spcPts val="0"/>
              </a:spcAft>
              <a:defRPr sz="1780" b="1">
                <a:solidFill>
                  <a:srgbClr val="FFFFFF"/>
                </a:solidFill>
                <a:latin typeface="Lato"/>
              </a:defRPr>
            </a:pPr>
            <a:r>
              <a:t>per la riproduzione</a:t>
            </a:r>
          </a:p>
        </p:txBody>
      </p:sp>
      <p:sp>
        <p:nvSpPr>
          <p:cNvPr id="36" name="Elemento grafico modificabile"/>
          <p:cNvSpPr/>
          <p:nvPr/>
        </p:nvSpPr>
        <p:spPr>
          <a:xfrm>
            <a:off x="9290304" y="2450592"/>
            <a:ext cx="548640" cy="548640"/>
          </a:xfrm>
          <a:prstGeom prst="ellipse">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sto modificabile: C"/>
          <p:cNvSpPr txBox="1"/>
          <p:nvPr/>
        </p:nvSpPr>
        <p:spPr>
          <a:xfrm>
            <a:off x="9290304" y="2496312"/>
            <a:ext cx="548640" cy="429768"/>
          </a:xfrm>
          <a:prstGeom prst="rect">
            <a:avLst/>
          </a:prstGeom>
          <a:noFill/>
        </p:spPr>
        <p:txBody>
          <a:bodyPr wrap="square" lIns="0" tIns="0" rIns="0" bIns="0" anchor="t">
            <a:spAutoFit/>
          </a:bodyPr>
          <a:lstStyle/>
          <a:p>
            <a:pPr algn="ctr">
              <a:lnSpc>
                <a:spcPct val="104000"/>
              </a:lnSpc>
              <a:spcBef>
                <a:spcPts val="0"/>
              </a:spcBef>
              <a:spcAft>
                <a:spcPts val="0"/>
              </a:spcAft>
              <a:defRPr sz="2300" b="1">
                <a:solidFill>
                  <a:srgbClr val="FFFFFF"/>
                </a:solidFill>
                <a:latin typeface="Lato"/>
              </a:defRPr>
            </a:pPr>
            <a:r>
              <a:t>C</a:t>
            </a:r>
          </a:p>
        </p:txBody>
      </p:sp>
      <p:sp>
        <p:nvSpPr>
          <p:cNvPr id="38" name="Elemento grafico modificabile"/>
          <p:cNvSpPr/>
          <p:nvPr/>
        </p:nvSpPr>
        <p:spPr>
          <a:xfrm>
            <a:off x="9976104" y="2450592"/>
            <a:ext cx="548640" cy="548640"/>
          </a:xfrm>
          <a:prstGeom prst="ellipse">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sto modificabile: M"/>
          <p:cNvSpPr txBox="1"/>
          <p:nvPr/>
        </p:nvSpPr>
        <p:spPr>
          <a:xfrm>
            <a:off x="9976104" y="2496312"/>
            <a:ext cx="548640" cy="429768"/>
          </a:xfrm>
          <a:prstGeom prst="rect">
            <a:avLst/>
          </a:prstGeom>
          <a:noFill/>
        </p:spPr>
        <p:txBody>
          <a:bodyPr wrap="square" lIns="0" tIns="0" rIns="0" bIns="0" anchor="t">
            <a:spAutoFit/>
          </a:bodyPr>
          <a:lstStyle/>
          <a:p>
            <a:pPr algn="ctr">
              <a:lnSpc>
                <a:spcPct val="104000"/>
              </a:lnSpc>
              <a:spcBef>
                <a:spcPts val="0"/>
              </a:spcBef>
              <a:spcAft>
                <a:spcPts val="0"/>
              </a:spcAft>
              <a:defRPr sz="2300" b="1">
                <a:solidFill>
                  <a:srgbClr val="FFFFFF"/>
                </a:solidFill>
                <a:latin typeface="Lato"/>
              </a:defRPr>
            </a:pPr>
            <a:r>
              <a:t>M</a:t>
            </a:r>
          </a:p>
        </p:txBody>
      </p:sp>
      <p:sp>
        <p:nvSpPr>
          <p:cNvPr id="40" name="Elemento grafico modificabile"/>
          <p:cNvSpPr/>
          <p:nvPr/>
        </p:nvSpPr>
        <p:spPr>
          <a:xfrm>
            <a:off x="10661904" y="2450592"/>
            <a:ext cx="548640" cy="548640"/>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sto modificabile: R"/>
          <p:cNvSpPr txBox="1"/>
          <p:nvPr/>
        </p:nvSpPr>
        <p:spPr>
          <a:xfrm>
            <a:off x="10661904" y="2496312"/>
            <a:ext cx="548640" cy="429768"/>
          </a:xfrm>
          <a:prstGeom prst="rect">
            <a:avLst/>
          </a:prstGeom>
          <a:noFill/>
        </p:spPr>
        <p:txBody>
          <a:bodyPr wrap="square" lIns="0" tIns="0" rIns="0" bIns="0" anchor="t">
            <a:spAutoFit/>
          </a:bodyPr>
          <a:lstStyle/>
          <a:p>
            <a:pPr algn="ctr">
              <a:lnSpc>
                <a:spcPct val="104000"/>
              </a:lnSpc>
              <a:spcBef>
                <a:spcPts val="0"/>
              </a:spcBef>
              <a:spcAft>
                <a:spcPts val="0"/>
              </a:spcAft>
              <a:defRPr sz="2300" b="1">
                <a:solidFill>
                  <a:srgbClr val="0B2538"/>
                </a:solidFill>
                <a:latin typeface="Lato"/>
              </a:defRPr>
            </a:pPr>
            <a:r>
              <a:t>R</a:t>
            </a:r>
          </a:p>
        </p:txBody>
      </p:sp>
      <p:sp>
        <p:nvSpPr>
          <p:cNvPr id="42" name="Elemento grafico modificabile"/>
          <p:cNvSpPr/>
          <p:nvPr/>
        </p:nvSpPr>
        <p:spPr>
          <a:xfrm>
            <a:off x="594360" y="3675887"/>
            <a:ext cx="3520440" cy="193852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3" name="Connessione logica modificabile"/>
          <p:cNvCxnSpPr/>
          <p:nvPr/>
        </p:nvCxnSpPr>
        <p:spPr>
          <a:xfrm flipV="1">
            <a:off x="890625" y="4076852"/>
            <a:ext cx="178308" cy="213970"/>
          </a:xfrm>
          <a:prstGeom prst="line">
            <a:avLst/>
          </a:prstGeom>
          <a:ln w="254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4" name="Connessione logica modificabile"/>
          <p:cNvCxnSpPr/>
          <p:nvPr/>
        </p:nvCxnSpPr>
        <p:spPr>
          <a:xfrm>
            <a:off x="1068933" y="4076852"/>
            <a:ext cx="208026" cy="213970"/>
          </a:xfrm>
          <a:prstGeom prst="line">
            <a:avLst/>
          </a:prstGeom>
          <a:ln w="25400">
            <a:solidFill>
              <a:srgbClr val="66DCC5"/>
            </a:solidFill>
          </a:ln>
        </p:spPr>
        <p:style>
          <a:lnRef idx="2">
            <a:schemeClr val="accent1"/>
          </a:lnRef>
          <a:fillRef idx="0">
            <a:schemeClr val="accent1"/>
          </a:fillRef>
          <a:effectRef idx="1">
            <a:schemeClr val="accent1"/>
          </a:effectRef>
          <a:fontRef idx="minor">
            <a:schemeClr val="tx1"/>
          </a:fontRef>
        </p:style>
      </p:cxnSp>
      <p:sp>
        <p:nvSpPr>
          <p:cNvPr id="45" name="Elemento grafico modificabile"/>
          <p:cNvSpPr/>
          <p:nvPr/>
        </p:nvSpPr>
        <p:spPr>
          <a:xfrm>
            <a:off x="819302" y="4219498"/>
            <a:ext cx="142646" cy="142646"/>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Elemento grafico modificabile"/>
          <p:cNvSpPr/>
          <p:nvPr/>
        </p:nvSpPr>
        <p:spPr>
          <a:xfrm>
            <a:off x="979779" y="3981754"/>
            <a:ext cx="178308" cy="178308"/>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Elemento grafico modificabile"/>
          <p:cNvSpPr/>
          <p:nvPr/>
        </p:nvSpPr>
        <p:spPr>
          <a:xfrm>
            <a:off x="1211580" y="4225442"/>
            <a:ext cx="142646" cy="142646"/>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sto modificabile: Perimetro 1A / 1B"/>
          <p:cNvSpPr txBox="1"/>
          <p:nvPr/>
        </p:nvSpPr>
        <p:spPr>
          <a:xfrm>
            <a:off x="1527048" y="3941063"/>
            <a:ext cx="2368296" cy="594360"/>
          </a:xfrm>
          <a:prstGeom prst="rect">
            <a:avLst/>
          </a:prstGeom>
          <a:noFill/>
        </p:spPr>
        <p:txBody>
          <a:bodyPr wrap="square" lIns="0" tIns="0" rIns="0" bIns="0" anchor="t">
            <a:spAutoFit/>
          </a:bodyPr>
          <a:lstStyle/>
          <a:p>
            <a:pPr algn="l">
              <a:lnSpc>
                <a:spcPct val="104000"/>
              </a:lnSpc>
              <a:spcBef>
                <a:spcPts val="0"/>
              </a:spcBef>
              <a:spcAft>
                <a:spcPts val="0"/>
              </a:spcAft>
              <a:defRPr sz="1850" b="1">
                <a:solidFill>
                  <a:srgbClr val="FFFFFF"/>
                </a:solidFill>
                <a:latin typeface="Lato"/>
              </a:defRPr>
            </a:pPr>
            <a:r>
              <a:t>Perimetro 1A / 1B</a:t>
            </a:r>
          </a:p>
        </p:txBody>
      </p:sp>
      <p:sp>
        <p:nvSpPr>
          <p:cNvPr id="49" name="Testo modificabile: Sostanze e miscele: criteri di classificazione CLP."/>
          <p:cNvSpPr txBox="1"/>
          <p:nvPr/>
        </p:nvSpPr>
        <p:spPr>
          <a:xfrm>
            <a:off x="804672" y="4809744"/>
            <a:ext cx="3099816" cy="594360"/>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C0D7DB"/>
                </a:solidFill>
                <a:latin typeface="Lato"/>
              </a:defRPr>
            </a:pPr>
            <a:r>
              <a:t>Sostanze e miscele:</a:t>
            </a:r>
          </a:p>
          <a:p>
            <a:pPr algn="l">
              <a:lnSpc>
                <a:spcPct val="104000"/>
              </a:lnSpc>
              <a:spcBef>
                <a:spcPts val="0"/>
              </a:spcBef>
              <a:spcAft>
                <a:spcPts val="0"/>
              </a:spcAft>
              <a:defRPr sz="1600" b="0">
                <a:solidFill>
                  <a:srgbClr val="C0D7DB"/>
                </a:solidFill>
                <a:latin typeface="Lato"/>
              </a:defRPr>
            </a:pPr>
            <a:r>
              <a:t>criteri di classificazione CLP.</a:t>
            </a:r>
          </a:p>
        </p:txBody>
      </p:sp>
      <p:sp>
        <p:nvSpPr>
          <p:cNvPr id="50" name="Elemento grafico modificabile"/>
          <p:cNvSpPr/>
          <p:nvPr/>
        </p:nvSpPr>
        <p:spPr>
          <a:xfrm>
            <a:off x="4334256" y="3675887"/>
            <a:ext cx="3520440" cy="193852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Elemento grafico modificabile"/>
          <p:cNvSpPr/>
          <p:nvPr/>
        </p:nvSpPr>
        <p:spPr>
          <a:xfrm>
            <a:off x="4618634" y="4249216"/>
            <a:ext cx="83210" cy="178308"/>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Elemento grafico modificabile"/>
          <p:cNvSpPr/>
          <p:nvPr/>
        </p:nvSpPr>
        <p:spPr>
          <a:xfrm>
            <a:off x="4767224" y="4118457"/>
            <a:ext cx="83210" cy="309067"/>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Elemento grafico modificabile"/>
          <p:cNvSpPr/>
          <p:nvPr/>
        </p:nvSpPr>
        <p:spPr>
          <a:xfrm>
            <a:off x="4915814" y="3987698"/>
            <a:ext cx="83210" cy="439826"/>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4" name="Connessione logica modificabile"/>
          <p:cNvCxnSpPr/>
          <p:nvPr/>
        </p:nvCxnSpPr>
        <p:spPr>
          <a:xfrm>
            <a:off x="4577029" y="4463186"/>
            <a:ext cx="499262" cy="0"/>
          </a:xfrm>
          <a:prstGeom prst="line">
            <a:avLst/>
          </a:prstGeom>
          <a:ln w="25400">
            <a:solidFill>
              <a:srgbClr val="66DCC5"/>
            </a:solidFill>
          </a:ln>
        </p:spPr>
        <p:style>
          <a:lnRef idx="2">
            <a:schemeClr val="accent1"/>
          </a:lnRef>
          <a:fillRef idx="0">
            <a:schemeClr val="accent1"/>
          </a:fillRef>
          <a:effectRef idx="1">
            <a:schemeClr val="accent1"/>
          </a:effectRef>
          <a:fontRef idx="minor">
            <a:schemeClr val="tx1"/>
          </a:fontRef>
        </p:style>
      </p:cxnSp>
      <p:sp>
        <p:nvSpPr>
          <p:cNvPr id="55" name="Testo modificabile: Distinzione di soglia"/>
          <p:cNvSpPr txBox="1"/>
          <p:nvPr/>
        </p:nvSpPr>
        <p:spPr>
          <a:xfrm>
            <a:off x="5266944" y="3941063"/>
            <a:ext cx="2368296" cy="594360"/>
          </a:xfrm>
          <a:prstGeom prst="rect">
            <a:avLst/>
          </a:prstGeom>
          <a:noFill/>
        </p:spPr>
        <p:txBody>
          <a:bodyPr wrap="square" lIns="0" tIns="0" rIns="0" bIns="0" anchor="t">
            <a:spAutoFit/>
          </a:bodyPr>
          <a:lstStyle/>
          <a:p>
            <a:pPr algn="l">
              <a:lnSpc>
                <a:spcPct val="104000"/>
              </a:lnSpc>
              <a:spcBef>
                <a:spcPts val="0"/>
              </a:spcBef>
              <a:spcAft>
                <a:spcPts val="0"/>
              </a:spcAft>
              <a:defRPr sz="1850" b="1">
                <a:solidFill>
                  <a:srgbClr val="FFFFFF"/>
                </a:solidFill>
                <a:latin typeface="Lato"/>
              </a:defRPr>
            </a:pPr>
            <a:r>
              <a:t>Distinzione di soglia</a:t>
            </a:r>
          </a:p>
        </p:txBody>
      </p:sp>
      <p:sp>
        <p:nvSpPr>
          <p:cNvPr id="56" name="Testo modificabile: Obiettivi di riduzione differenziati e documentati."/>
          <p:cNvSpPr txBox="1"/>
          <p:nvPr/>
        </p:nvSpPr>
        <p:spPr>
          <a:xfrm>
            <a:off x="4544568" y="4809744"/>
            <a:ext cx="3099816" cy="594360"/>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C0D7DB"/>
                </a:solidFill>
                <a:latin typeface="Lato"/>
              </a:defRPr>
            </a:pPr>
            <a:r>
              <a:t>Obiettivi di riduzione</a:t>
            </a:r>
          </a:p>
          <a:p>
            <a:pPr algn="l">
              <a:lnSpc>
                <a:spcPct val="104000"/>
              </a:lnSpc>
              <a:spcBef>
                <a:spcPts val="0"/>
              </a:spcBef>
              <a:spcAft>
                <a:spcPts val="0"/>
              </a:spcAft>
              <a:defRPr sz="1600" b="0">
                <a:solidFill>
                  <a:srgbClr val="C0D7DB"/>
                </a:solidFill>
                <a:latin typeface="Lato"/>
              </a:defRPr>
            </a:pPr>
            <a:r>
              <a:t>differenziati e documentati.</a:t>
            </a:r>
          </a:p>
        </p:txBody>
      </p:sp>
      <p:sp>
        <p:nvSpPr>
          <p:cNvPr id="57" name="Elemento grafico modificabile"/>
          <p:cNvSpPr/>
          <p:nvPr/>
        </p:nvSpPr>
        <p:spPr>
          <a:xfrm>
            <a:off x="8074152" y="3675887"/>
            <a:ext cx="3520440" cy="193852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Freeform 57"/>
          <p:cNvSpPr/>
          <p:nvPr/>
        </p:nvSpPr>
        <p:spPr>
          <a:xfrm>
            <a:off x="8358530" y="3940149"/>
            <a:ext cx="427939" cy="523037"/>
          </a:xfrm>
          <a:custGeom>
            <a:avLst/>
            <a:gdLst/>
            <a:ahLst/>
            <a:cxnLst/>
            <a:rect l="l" t="t" r="r" b="b"/>
            <a:pathLst>
              <a:path w="427939" h="523037">
                <a:moveTo>
                  <a:pt x="0" y="0"/>
                </a:moveTo>
                <a:lnTo>
                  <a:pt x="427939" y="0"/>
                </a:lnTo>
                <a:lnTo>
                  <a:pt x="404165" y="309067"/>
                </a:lnTo>
                <a:lnTo>
                  <a:pt x="213970" y="523037"/>
                </a:lnTo>
                <a:lnTo>
                  <a:pt x="23774" y="309067"/>
                </a:lnTo>
                <a:close/>
              </a:path>
            </a:pathLst>
          </a:custGeom>
          <a:solidFill>
            <a:srgbClr val="193C4D"/>
          </a:solidFill>
          <a:ln w="25400">
            <a:solidFill>
              <a:srgbClr val="66DC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9" name="Connessione logica modificabile"/>
          <p:cNvCxnSpPr/>
          <p:nvPr/>
        </p:nvCxnSpPr>
        <p:spPr>
          <a:xfrm>
            <a:off x="8459571" y="4142231"/>
            <a:ext cx="89154" cy="89155"/>
          </a:xfrm>
          <a:prstGeom prst="line">
            <a:avLst/>
          </a:prstGeom>
          <a:ln w="3556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60" name="Connessione logica modificabile"/>
          <p:cNvCxnSpPr/>
          <p:nvPr/>
        </p:nvCxnSpPr>
        <p:spPr>
          <a:xfrm flipV="1">
            <a:off x="8548725" y="4070908"/>
            <a:ext cx="148590" cy="160478"/>
          </a:xfrm>
          <a:prstGeom prst="line">
            <a:avLst/>
          </a:prstGeom>
          <a:ln w="35560">
            <a:solidFill>
              <a:srgbClr val="66DCC5"/>
            </a:solidFill>
          </a:ln>
        </p:spPr>
        <p:style>
          <a:lnRef idx="2">
            <a:schemeClr val="accent1"/>
          </a:lnRef>
          <a:fillRef idx="0">
            <a:schemeClr val="accent1"/>
          </a:fillRef>
          <a:effectRef idx="1">
            <a:schemeClr val="accent1"/>
          </a:effectRef>
          <a:fontRef idx="minor">
            <a:schemeClr val="tx1"/>
          </a:fontRef>
        </p:style>
      </p:cxnSp>
      <p:sp>
        <p:nvSpPr>
          <p:cNvPr id="61" name="Testo modificabile: Tutele estese"/>
          <p:cNvSpPr txBox="1"/>
          <p:nvPr/>
        </p:nvSpPr>
        <p:spPr>
          <a:xfrm>
            <a:off x="9006840" y="3941063"/>
            <a:ext cx="2368296" cy="594360"/>
          </a:xfrm>
          <a:prstGeom prst="rect">
            <a:avLst/>
          </a:prstGeom>
          <a:noFill/>
        </p:spPr>
        <p:txBody>
          <a:bodyPr wrap="square" lIns="0" tIns="0" rIns="0" bIns="0" anchor="t">
            <a:spAutoFit/>
          </a:bodyPr>
          <a:lstStyle/>
          <a:p>
            <a:pPr algn="l">
              <a:lnSpc>
                <a:spcPct val="104000"/>
              </a:lnSpc>
              <a:spcBef>
                <a:spcPts val="0"/>
              </a:spcBef>
              <a:spcAft>
                <a:spcPts val="0"/>
              </a:spcAft>
              <a:defRPr sz="1850" b="1">
                <a:solidFill>
                  <a:srgbClr val="FFFFFF"/>
                </a:solidFill>
                <a:latin typeface="Lato"/>
              </a:defRPr>
            </a:pPr>
            <a:r>
              <a:t>Tutele estese</a:t>
            </a:r>
          </a:p>
        </p:txBody>
      </p:sp>
      <p:sp>
        <p:nvSpPr>
          <p:cNvPr id="62" name="Testo modificabile: Valutazione, misure e obblighi pertinenti."/>
          <p:cNvSpPr txBox="1"/>
          <p:nvPr/>
        </p:nvSpPr>
        <p:spPr>
          <a:xfrm>
            <a:off x="8284464" y="4809744"/>
            <a:ext cx="3099816" cy="594360"/>
          </a:xfrm>
          <a:prstGeom prst="rect">
            <a:avLst/>
          </a:prstGeom>
          <a:noFill/>
        </p:spPr>
        <p:txBody>
          <a:bodyPr wrap="square" lIns="0" tIns="0" rIns="0" bIns="0" anchor="t">
            <a:spAutoFit/>
          </a:bodyPr>
          <a:lstStyle/>
          <a:p>
            <a:pPr algn="l">
              <a:lnSpc>
                <a:spcPct val="104000"/>
              </a:lnSpc>
              <a:spcBef>
                <a:spcPts val="0"/>
              </a:spcBef>
              <a:spcAft>
                <a:spcPts val="0"/>
              </a:spcAft>
              <a:defRPr sz="1600" b="0">
                <a:solidFill>
                  <a:srgbClr val="C0D7DB"/>
                </a:solidFill>
                <a:latin typeface="Lato"/>
              </a:defRPr>
            </a:pPr>
            <a:r>
              <a:t>Valutazione, misure</a:t>
            </a:r>
          </a:p>
          <a:p>
            <a:pPr algn="l">
              <a:lnSpc>
                <a:spcPct val="104000"/>
              </a:lnSpc>
              <a:spcBef>
                <a:spcPts val="0"/>
              </a:spcBef>
              <a:spcAft>
                <a:spcPts val="0"/>
              </a:spcAft>
              <a:defRPr sz="1600" b="0">
                <a:solidFill>
                  <a:srgbClr val="C0D7DB"/>
                </a:solidFill>
                <a:latin typeface="Lato"/>
              </a:defRPr>
            </a:pPr>
            <a:r>
              <a:t>e obblighi pertinenti.</a:t>
            </a:r>
          </a:p>
        </p:txBody>
      </p:sp>
      <p:sp>
        <p:nvSpPr>
          <p:cNvPr id="63" name="Testo modificabile: Classificazione del pericolo ≠ valutazione dell’esposizione."/>
          <p:cNvSpPr txBox="1"/>
          <p:nvPr/>
        </p:nvSpPr>
        <p:spPr>
          <a:xfrm>
            <a:off x="640080" y="5897880"/>
            <a:ext cx="10927080" cy="329184"/>
          </a:xfrm>
          <a:prstGeom prst="rect">
            <a:avLst/>
          </a:prstGeom>
          <a:noFill/>
        </p:spPr>
        <p:txBody>
          <a:bodyPr wrap="square" lIns="0" tIns="0" rIns="0" bIns="0" anchor="t">
            <a:spAutoFit/>
          </a:bodyPr>
          <a:lstStyle/>
          <a:p>
            <a:pPr algn="ctr">
              <a:lnSpc>
                <a:spcPct val="104000"/>
              </a:lnSpc>
              <a:spcBef>
                <a:spcPts val="0"/>
              </a:spcBef>
              <a:spcAft>
                <a:spcPts val="0"/>
              </a:spcAft>
              <a:defRPr sz="1760" b="1">
                <a:solidFill>
                  <a:srgbClr val="66DCC5"/>
                </a:solidFill>
                <a:latin typeface="Lato"/>
              </a:defRPr>
            </a:pPr>
            <a:r>
              <a:t>Classificazione del pericolo ≠ valutazione dell’esposizione.</a:t>
            </a:r>
          </a:p>
        </p:txBody>
      </p:sp>
      <p:sp>
        <p:nvSpPr>
          <p:cNvPr id="6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008E89"/>
                </a:solidFill>
                <a:latin typeface="Lato"/>
              </a:defRPr>
            </a:pPr>
            <a:r>
              <a:t>MODULO 02 / QUADRO NORMATIVO</a:t>
            </a:r>
          </a:p>
        </p:txBody>
      </p:sp>
      <p:sp>
        <p:nvSpPr>
          <p:cNvPr id="8" name="Testo modificabile: INTEGRAZIONE NORMATIVA"/>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607780"/>
                </a:solidFill>
                <a:latin typeface="Lato"/>
              </a:defRPr>
            </a:pPr>
            <a:r>
              <a:t>INTEGRAZIONE NORMATIVA</a:t>
            </a:r>
          </a:p>
        </p:txBody>
      </p:sp>
      <p:sp>
        <p:nvSpPr>
          <p:cNvPr id="9" name="Testo modificabile: D.Lgs. 135/2024: il recepimento italiano"/>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133348"/>
                </a:solidFill>
                <a:latin typeface="Lato"/>
              </a:defRPr>
            </a:pPr>
            <a:r>
              <a:t>D.Lgs. 135/2024: il recepimento italiano</a:t>
            </a:r>
          </a:p>
        </p:txBody>
      </p:sp>
      <p:sp>
        <p:nvSpPr>
          <p:cNvPr id="10" name="Testo modificabile: L’intervento modifica il D.Lgs. 81/2008: definizioni, obblighi e "/>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607780"/>
                </a:solidFill>
                <a:latin typeface="Lato"/>
              </a:defRPr>
            </a:pPr>
            <a:r>
              <a:t>L’intervento modifica il D.Lgs. 81/2008: definizioni, obblighi e allegati.</a:t>
            </a:r>
          </a:p>
        </p:txBody>
      </p:sp>
      <p:cxnSp>
        <p:nvCxnSpPr>
          <p:cNvPr id="11" name="Connessione logica modificabile"/>
          <p:cNvCxnSpPr/>
          <p:nvPr/>
        </p:nvCxnSpPr>
        <p:spPr>
          <a:xfrm>
            <a:off x="548640" y="6409944"/>
            <a:ext cx="11091672" cy="0"/>
          </a:xfrm>
          <a:prstGeom prst="line">
            <a:avLst/>
          </a:prstGeom>
          <a:ln w="6985">
            <a:solidFill>
              <a:srgbClr val="D6E1E3"/>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607780"/>
                </a:solidFill>
                <a:latin typeface="Lato"/>
              </a:defRPr>
            </a:pPr>
            <a:r>
              <a:rPr dirty="0"/>
              <a:t>REPROTOSSICI </a:t>
            </a:r>
            <a:r>
              <a:rPr lang="it-IT" dirty="0"/>
              <a:t> </a:t>
            </a:r>
            <a:r>
              <a:rPr dirty="0"/>
              <a:t>2026</a:t>
            </a:r>
          </a:p>
        </p:txBody>
      </p:sp>
      <p:sp>
        <p:nvSpPr>
          <p:cNvPr id="13" name="Testo modificabile: G.U. n. 226/2024 [L1] • artt. 8–19"/>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607780"/>
                </a:solidFill>
                <a:latin typeface="Lato"/>
              </a:defRPr>
            </a:pPr>
            <a:r>
              <a:t>G.U. n. 226/2024 [L1] • artt. 8–19</a:t>
            </a:r>
          </a:p>
        </p:txBody>
      </p:sp>
      <p:sp>
        <p:nvSpPr>
          <p:cNvPr id="14" name="Testo modificabile: 04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607780"/>
                </a:solidFill>
                <a:latin typeface="Lato"/>
              </a:defRPr>
            </a:pPr>
            <a:r>
              <a:t>04 / 10</a:t>
            </a:r>
          </a:p>
        </p:txBody>
      </p:sp>
      <p:sp>
        <p:nvSpPr>
          <p:cNvPr id="15" name="Elemento grafico modificabile"/>
          <p:cNvSpPr/>
          <p:nvPr/>
        </p:nvSpPr>
        <p:spPr>
          <a:xfrm>
            <a:off x="54864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5" name="Connessione logica modificabile"/>
          <p:cNvCxnSpPr/>
          <p:nvPr/>
        </p:nvCxnSpPr>
        <p:spPr>
          <a:xfrm>
            <a:off x="1216152" y="2395728"/>
            <a:ext cx="9692640" cy="0"/>
          </a:xfrm>
          <a:prstGeom prst="line">
            <a:avLst/>
          </a:prstGeom>
          <a:ln w="38100">
            <a:solidFill>
              <a:srgbClr val="D6E1E3"/>
            </a:solidFill>
          </a:ln>
        </p:spPr>
        <p:style>
          <a:lnRef idx="2">
            <a:schemeClr val="accent1"/>
          </a:lnRef>
          <a:fillRef idx="0">
            <a:schemeClr val="accent1"/>
          </a:fillRef>
          <a:effectRef idx="1">
            <a:schemeClr val="accent1"/>
          </a:effectRef>
          <a:fontRef idx="minor">
            <a:schemeClr val="tx1"/>
          </a:fontRef>
        </p:style>
      </p:cxnSp>
      <p:sp>
        <p:nvSpPr>
          <p:cNvPr id="26" name="Elemento grafico modificabile"/>
          <p:cNvSpPr/>
          <p:nvPr/>
        </p:nvSpPr>
        <p:spPr>
          <a:xfrm>
            <a:off x="2148839" y="2267712"/>
            <a:ext cx="256032" cy="256032"/>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sto modificabile: 4 settembre 2024"/>
          <p:cNvSpPr txBox="1"/>
          <p:nvPr/>
        </p:nvSpPr>
        <p:spPr>
          <a:xfrm>
            <a:off x="640080" y="2679192"/>
            <a:ext cx="3438144" cy="356616"/>
          </a:xfrm>
          <a:prstGeom prst="rect">
            <a:avLst/>
          </a:prstGeom>
          <a:noFill/>
        </p:spPr>
        <p:txBody>
          <a:bodyPr wrap="square" lIns="0" tIns="0" rIns="0" bIns="0" anchor="t">
            <a:spAutoFit/>
          </a:bodyPr>
          <a:lstStyle/>
          <a:p>
            <a:pPr algn="ctr">
              <a:lnSpc>
                <a:spcPct val="104000"/>
              </a:lnSpc>
              <a:spcBef>
                <a:spcPts val="0"/>
              </a:spcBef>
              <a:spcAft>
                <a:spcPts val="0"/>
              </a:spcAft>
              <a:defRPr sz="2100" b="1">
                <a:solidFill>
                  <a:srgbClr val="133348"/>
                </a:solidFill>
                <a:latin typeface="Lato"/>
              </a:defRPr>
            </a:pPr>
            <a:r>
              <a:t>4 settembre 2024</a:t>
            </a:r>
          </a:p>
        </p:txBody>
      </p:sp>
      <p:sp>
        <p:nvSpPr>
          <p:cNvPr id="28" name="Testo modificabile: EMANAZIONE"/>
          <p:cNvSpPr txBox="1"/>
          <p:nvPr/>
        </p:nvSpPr>
        <p:spPr>
          <a:xfrm>
            <a:off x="640080" y="3090672"/>
            <a:ext cx="3438144" cy="201168"/>
          </a:xfrm>
          <a:prstGeom prst="rect">
            <a:avLst/>
          </a:prstGeom>
          <a:noFill/>
        </p:spPr>
        <p:txBody>
          <a:bodyPr wrap="square" lIns="0" tIns="0" rIns="0" bIns="0" anchor="t">
            <a:spAutoFit/>
          </a:bodyPr>
          <a:lstStyle/>
          <a:p>
            <a:pPr algn="ctr">
              <a:lnSpc>
                <a:spcPct val="104000"/>
              </a:lnSpc>
              <a:spcBef>
                <a:spcPts val="0"/>
              </a:spcBef>
              <a:spcAft>
                <a:spcPts val="0"/>
              </a:spcAft>
              <a:defRPr sz="1050" b="1">
                <a:solidFill>
                  <a:srgbClr val="008E89"/>
                </a:solidFill>
                <a:latin typeface="Lato"/>
              </a:defRPr>
            </a:pPr>
            <a:r>
              <a:t>EMANAZIONE</a:t>
            </a:r>
          </a:p>
        </p:txBody>
      </p:sp>
      <p:sp>
        <p:nvSpPr>
          <p:cNvPr id="29" name="Elemento grafico modificabile"/>
          <p:cNvSpPr/>
          <p:nvPr/>
        </p:nvSpPr>
        <p:spPr>
          <a:xfrm>
            <a:off x="5879592" y="2267712"/>
            <a:ext cx="256032" cy="256032"/>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sto modificabile: 26 settembre 2024"/>
          <p:cNvSpPr txBox="1"/>
          <p:nvPr/>
        </p:nvSpPr>
        <p:spPr>
          <a:xfrm>
            <a:off x="4370832" y="2679192"/>
            <a:ext cx="3438144" cy="356616"/>
          </a:xfrm>
          <a:prstGeom prst="rect">
            <a:avLst/>
          </a:prstGeom>
          <a:noFill/>
        </p:spPr>
        <p:txBody>
          <a:bodyPr wrap="square" lIns="0" tIns="0" rIns="0" bIns="0" anchor="t">
            <a:spAutoFit/>
          </a:bodyPr>
          <a:lstStyle/>
          <a:p>
            <a:pPr algn="ctr">
              <a:lnSpc>
                <a:spcPct val="104000"/>
              </a:lnSpc>
              <a:spcBef>
                <a:spcPts val="0"/>
              </a:spcBef>
              <a:spcAft>
                <a:spcPts val="0"/>
              </a:spcAft>
              <a:defRPr sz="2100" b="1">
                <a:solidFill>
                  <a:srgbClr val="133348"/>
                </a:solidFill>
                <a:latin typeface="Lato"/>
              </a:defRPr>
            </a:pPr>
            <a:r>
              <a:t>26 settembre 2024</a:t>
            </a:r>
          </a:p>
        </p:txBody>
      </p:sp>
      <p:sp>
        <p:nvSpPr>
          <p:cNvPr id="31" name="Testo modificabile: PUBBLICAZIONE IN G.U."/>
          <p:cNvSpPr txBox="1"/>
          <p:nvPr/>
        </p:nvSpPr>
        <p:spPr>
          <a:xfrm>
            <a:off x="4370832" y="3090672"/>
            <a:ext cx="3438144" cy="201168"/>
          </a:xfrm>
          <a:prstGeom prst="rect">
            <a:avLst/>
          </a:prstGeom>
          <a:noFill/>
        </p:spPr>
        <p:txBody>
          <a:bodyPr wrap="square" lIns="0" tIns="0" rIns="0" bIns="0" anchor="t">
            <a:spAutoFit/>
          </a:bodyPr>
          <a:lstStyle/>
          <a:p>
            <a:pPr algn="ctr">
              <a:lnSpc>
                <a:spcPct val="104000"/>
              </a:lnSpc>
              <a:spcBef>
                <a:spcPts val="0"/>
              </a:spcBef>
              <a:spcAft>
                <a:spcPts val="0"/>
              </a:spcAft>
              <a:defRPr sz="1050" b="1">
                <a:solidFill>
                  <a:srgbClr val="008E89"/>
                </a:solidFill>
                <a:latin typeface="Lato"/>
              </a:defRPr>
            </a:pPr>
            <a:r>
              <a:t>PUBBLICAZIONE IN G.U.</a:t>
            </a:r>
          </a:p>
        </p:txBody>
      </p:sp>
      <p:sp>
        <p:nvSpPr>
          <p:cNvPr id="32" name="Elemento grafico modificabile"/>
          <p:cNvSpPr/>
          <p:nvPr/>
        </p:nvSpPr>
        <p:spPr>
          <a:xfrm>
            <a:off x="9610344" y="2267712"/>
            <a:ext cx="256032" cy="256032"/>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sto modificabile: 11 ottobre 2024"/>
          <p:cNvSpPr txBox="1"/>
          <p:nvPr/>
        </p:nvSpPr>
        <p:spPr>
          <a:xfrm>
            <a:off x="8101583" y="2679192"/>
            <a:ext cx="3438144" cy="356616"/>
          </a:xfrm>
          <a:prstGeom prst="rect">
            <a:avLst/>
          </a:prstGeom>
          <a:noFill/>
        </p:spPr>
        <p:txBody>
          <a:bodyPr wrap="square" lIns="0" tIns="0" rIns="0" bIns="0" anchor="t">
            <a:spAutoFit/>
          </a:bodyPr>
          <a:lstStyle/>
          <a:p>
            <a:pPr algn="ctr">
              <a:lnSpc>
                <a:spcPct val="104000"/>
              </a:lnSpc>
              <a:spcBef>
                <a:spcPts val="0"/>
              </a:spcBef>
              <a:spcAft>
                <a:spcPts val="0"/>
              </a:spcAft>
              <a:defRPr sz="2100" b="1">
                <a:solidFill>
                  <a:srgbClr val="133348"/>
                </a:solidFill>
                <a:latin typeface="Lato"/>
              </a:defRPr>
            </a:pPr>
            <a:r>
              <a:t>11 ottobre 2024</a:t>
            </a:r>
          </a:p>
        </p:txBody>
      </p:sp>
      <p:sp>
        <p:nvSpPr>
          <p:cNvPr id="34" name="Testo modificabile: ENTRATA IN VIGORE"/>
          <p:cNvSpPr txBox="1"/>
          <p:nvPr/>
        </p:nvSpPr>
        <p:spPr>
          <a:xfrm>
            <a:off x="8101583" y="3090672"/>
            <a:ext cx="3438144" cy="201168"/>
          </a:xfrm>
          <a:prstGeom prst="rect">
            <a:avLst/>
          </a:prstGeom>
          <a:noFill/>
        </p:spPr>
        <p:txBody>
          <a:bodyPr wrap="square" lIns="0" tIns="0" rIns="0" bIns="0" anchor="t">
            <a:spAutoFit/>
          </a:bodyPr>
          <a:lstStyle/>
          <a:p>
            <a:pPr algn="ctr">
              <a:lnSpc>
                <a:spcPct val="104000"/>
              </a:lnSpc>
              <a:spcBef>
                <a:spcPts val="0"/>
              </a:spcBef>
              <a:spcAft>
                <a:spcPts val="0"/>
              </a:spcAft>
              <a:defRPr sz="1050" b="1">
                <a:solidFill>
                  <a:srgbClr val="008E89"/>
                </a:solidFill>
                <a:latin typeface="Lato"/>
              </a:defRPr>
            </a:pPr>
            <a:r>
              <a:t>ENTRATA IN VIGORE</a:t>
            </a:r>
          </a:p>
        </p:txBody>
      </p:sp>
      <p:sp>
        <p:nvSpPr>
          <p:cNvPr id="35" name="Elemento grafico modificabile"/>
          <p:cNvSpPr/>
          <p:nvPr/>
        </p:nvSpPr>
        <p:spPr>
          <a:xfrm>
            <a:off x="594360" y="3648456"/>
            <a:ext cx="2587752" cy="17647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sto modificabile: ART. 234"/>
          <p:cNvSpPr txBox="1"/>
          <p:nvPr/>
        </p:nvSpPr>
        <p:spPr>
          <a:xfrm>
            <a:off x="777240" y="3794760"/>
            <a:ext cx="2221992" cy="201168"/>
          </a:xfrm>
          <a:prstGeom prst="rect">
            <a:avLst/>
          </a:prstGeom>
          <a:noFill/>
        </p:spPr>
        <p:txBody>
          <a:bodyPr wrap="square" lIns="0" tIns="0" rIns="0" bIns="0" anchor="t">
            <a:spAutoFit/>
          </a:bodyPr>
          <a:lstStyle/>
          <a:p>
            <a:pPr algn="l">
              <a:lnSpc>
                <a:spcPct val="104000"/>
              </a:lnSpc>
              <a:spcBef>
                <a:spcPts val="0"/>
              </a:spcBef>
              <a:spcAft>
                <a:spcPts val="0"/>
              </a:spcAft>
              <a:defRPr sz="1090" b="1">
                <a:solidFill>
                  <a:srgbClr val="008E89"/>
                </a:solidFill>
                <a:latin typeface="Lato"/>
              </a:defRPr>
            </a:pPr>
            <a:r>
              <a:t>ART. 234</a:t>
            </a:r>
          </a:p>
        </p:txBody>
      </p:sp>
      <p:sp>
        <p:nvSpPr>
          <p:cNvPr id="37" name="Testo modificabile: Definire"/>
          <p:cNvSpPr txBox="1"/>
          <p:nvPr/>
        </p:nvSpPr>
        <p:spPr>
          <a:xfrm>
            <a:off x="777240" y="4160520"/>
            <a:ext cx="1828800"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133348"/>
                </a:solidFill>
                <a:latin typeface="Lato"/>
              </a:defRPr>
            </a:pPr>
            <a:r>
              <a:t>Definire</a:t>
            </a:r>
          </a:p>
        </p:txBody>
      </p:sp>
      <p:sp>
        <p:nvSpPr>
          <p:cNvPr id="38" name="Elemento grafico modificabile"/>
          <p:cNvSpPr/>
          <p:nvPr/>
        </p:nvSpPr>
        <p:spPr>
          <a:xfrm>
            <a:off x="2597261" y="4134916"/>
            <a:ext cx="253471" cy="341985"/>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9" name="Connessione logica modificabile"/>
          <p:cNvCxnSpPr/>
          <p:nvPr/>
        </p:nvCxnSpPr>
        <p:spPr>
          <a:xfrm>
            <a:off x="2645542" y="4223430"/>
            <a:ext cx="152887"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0" name="Connessione logica modificabile"/>
          <p:cNvCxnSpPr/>
          <p:nvPr/>
        </p:nvCxnSpPr>
        <p:spPr>
          <a:xfrm>
            <a:off x="2645542" y="4275734"/>
            <a:ext cx="152887"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1" name="Connessione logica modificabile"/>
          <p:cNvCxnSpPr/>
          <p:nvPr/>
        </p:nvCxnSpPr>
        <p:spPr>
          <a:xfrm>
            <a:off x="2645542" y="4328038"/>
            <a:ext cx="120700"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2" name="Connessione logica modificabile"/>
          <p:cNvCxnSpPr/>
          <p:nvPr/>
        </p:nvCxnSpPr>
        <p:spPr>
          <a:xfrm>
            <a:off x="2645542" y="4380341"/>
            <a:ext cx="88514"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sp>
        <p:nvSpPr>
          <p:cNvPr id="43" name="Testo modificabile: 1A/1B e qualificazione con o senza soglia."/>
          <p:cNvSpPr txBox="1"/>
          <p:nvPr/>
        </p:nvSpPr>
        <p:spPr>
          <a:xfrm>
            <a:off x="777240" y="4727448"/>
            <a:ext cx="2221992" cy="557784"/>
          </a:xfrm>
          <a:prstGeom prst="rect">
            <a:avLst/>
          </a:prstGeom>
          <a:noFill/>
        </p:spPr>
        <p:txBody>
          <a:bodyPr wrap="square" lIns="0" tIns="0" rIns="0" bIns="0" anchor="t">
            <a:spAutoFit/>
          </a:bodyPr>
          <a:lstStyle/>
          <a:p>
            <a:pPr algn="l">
              <a:lnSpc>
                <a:spcPct val="104000"/>
              </a:lnSpc>
              <a:spcBef>
                <a:spcPts val="0"/>
              </a:spcBef>
              <a:spcAft>
                <a:spcPts val="0"/>
              </a:spcAft>
              <a:defRPr sz="1510" b="0">
                <a:solidFill>
                  <a:srgbClr val="607780"/>
                </a:solidFill>
                <a:latin typeface="Lato"/>
              </a:defRPr>
            </a:pPr>
            <a:r>
              <a:t>1A/1B e qualificazione</a:t>
            </a:r>
          </a:p>
          <a:p>
            <a:pPr algn="l">
              <a:lnSpc>
                <a:spcPct val="104000"/>
              </a:lnSpc>
              <a:spcBef>
                <a:spcPts val="0"/>
              </a:spcBef>
              <a:spcAft>
                <a:spcPts val="0"/>
              </a:spcAft>
              <a:defRPr sz="1510" b="0">
                <a:solidFill>
                  <a:srgbClr val="607780"/>
                </a:solidFill>
                <a:latin typeface="Lato"/>
              </a:defRPr>
            </a:pPr>
            <a:r>
              <a:t>con o senza soglia.</a:t>
            </a:r>
          </a:p>
        </p:txBody>
      </p:sp>
      <p:sp>
        <p:nvSpPr>
          <p:cNvPr id="44" name="Elemento grafico modificabile"/>
          <p:cNvSpPr/>
          <p:nvPr/>
        </p:nvSpPr>
        <p:spPr>
          <a:xfrm>
            <a:off x="3364991" y="3648456"/>
            <a:ext cx="2587752" cy="17647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sto modificabile: ART. 235"/>
          <p:cNvSpPr txBox="1"/>
          <p:nvPr/>
        </p:nvSpPr>
        <p:spPr>
          <a:xfrm>
            <a:off x="3547872" y="3794760"/>
            <a:ext cx="2221992" cy="201168"/>
          </a:xfrm>
          <a:prstGeom prst="rect">
            <a:avLst/>
          </a:prstGeom>
          <a:noFill/>
        </p:spPr>
        <p:txBody>
          <a:bodyPr wrap="square" lIns="0" tIns="0" rIns="0" bIns="0" anchor="t">
            <a:spAutoFit/>
          </a:bodyPr>
          <a:lstStyle/>
          <a:p>
            <a:pPr algn="l">
              <a:lnSpc>
                <a:spcPct val="104000"/>
              </a:lnSpc>
              <a:spcBef>
                <a:spcPts val="0"/>
              </a:spcBef>
              <a:spcAft>
                <a:spcPts val="0"/>
              </a:spcAft>
              <a:defRPr sz="1090" b="1">
                <a:solidFill>
                  <a:srgbClr val="008E89"/>
                </a:solidFill>
                <a:latin typeface="Lato"/>
              </a:defRPr>
            </a:pPr>
            <a:r>
              <a:t>ART. 235</a:t>
            </a:r>
          </a:p>
        </p:txBody>
      </p:sp>
      <p:sp>
        <p:nvSpPr>
          <p:cNvPr id="46" name="Testo modificabile: Intervenire"/>
          <p:cNvSpPr txBox="1"/>
          <p:nvPr/>
        </p:nvSpPr>
        <p:spPr>
          <a:xfrm>
            <a:off x="3547872" y="4160520"/>
            <a:ext cx="1828800"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133348"/>
                </a:solidFill>
                <a:latin typeface="Lato"/>
              </a:defRPr>
            </a:pPr>
            <a:r>
              <a:t>Intervenire</a:t>
            </a:r>
          </a:p>
        </p:txBody>
      </p:sp>
      <p:sp>
        <p:nvSpPr>
          <p:cNvPr id="47" name="Freeform 46"/>
          <p:cNvSpPr/>
          <p:nvPr/>
        </p:nvSpPr>
        <p:spPr>
          <a:xfrm>
            <a:off x="5359847" y="4138940"/>
            <a:ext cx="289681" cy="354055"/>
          </a:xfrm>
          <a:custGeom>
            <a:avLst/>
            <a:gdLst/>
            <a:ahLst/>
            <a:cxnLst/>
            <a:rect l="l" t="t" r="r" b="b"/>
            <a:pathLst>
              <a:path w="289681" h="354055">
                <a:moveTo>
                  <a:pt x="0" y="0"/>
                </a:moveTo>
                <a:lnTo>
                  <a:pt x="289681" y="0"/>
                </a:lnTo>
                <a:lnTo>
                  <a:pt x="273588" y="209214"/>
                </a:lnTo>
                <a:lnTo>
                  <a:pt x="144841" y="354055"/>
                </a:lnTo>
                <a:lnTo>
                  <a:pt x="16093" y="209214"/>
                </a:lnTo>
                <a:close/>
              </a:path>
            </a:pathLst>
          </a:custGeom>
          <a:solidFill>
            <a:srgbClr val="FFFFFF"/>
          </a:solidFill>
          <a:ln w="254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8" name="Connessione logica modificabile"/>
          <p:cNvCxnSpPr/>
          <p:nvPr/>
        </p:nvCxnSpPr>
        <p:spPr>
          <a:xfrm>
            <a:off x="5428244" y="4275734"/>
            <a:ext cx="60350" cy="60350"/>
          </a:xfrm>
          <a:prstGeom prst="line">
            <a:avLst/>
          </a:prstGeom>
          <a:ln w="355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9" name="Connessione logica modificabile"/>
          <p:cNvCxnSpPr/>
          <p:nvPr/>
        </p:nvCxnSpPr>
        <p:spPr>
          <a:xfrm flipV="1">
            <a:off x="5488594" y="4227454"/>
            <a:ext cx="100584" cy="108630"/>
          </a:xfrm>
          <a:prstGeom prst="line">
            <a:avLst/>
          </a:prstGeom>
          <a:ln w="35560">
            <a:solidFill>
              <a:srgbClr val="008E89"/>
            </a:solidFill>
          </a:ln>
        </p:spPr>
        <p:style>
          <a:lnRef idx="2">
            <a:schemeClr val="accent1"/>
          </a:lnRef>
          <a:fillRef idx="0">
            <a:schemeClr val="accent1"/>
          </a:fillRef>
          <a:effectRef idx="1">
            <a:schemeClr val="accent1"/>
          </a:effectRef>
          <a:fontRef idx="minor">
            <a:schemeClr val="tx1"/>
          </a:fontRef>
        </p:style>
      </p:cxnSp>
      <p:sp>
        <p:nvSpPr>
          <p:cNvPr id="50" name="Testo modificabile: Sostituzione, sistema chiuso e riduzione."/>
          <p:cNvSpPr txBox="1"/>
          <p:nvPr/>
        </p:nvSpPr>
        <p:spPr>
          <a:xfrm>
            <a:off x="3547872" y="4727448"/>
            <a:ext cx="2221992" cy="557784"/>
          </a:xfrm>
          <a:prstGeom prst="rect">
            <a:avLst/>
          </a:prstGeom>
          <a:noFill/>
        </p:spPr>
        <p:txBody>
          <a:bodyPr wrap="square" lIns="0" tIns="0" rIns="0" bIns="0" anchor="t">
            <a:spAutoFit/>
          </a:bodyPr>
          <a:lstStyle/>
          <a:p>
            <a:pPr algn="l">
              <a:lnSpc>
                <a:spcPct val="104000"/>
              </a:lnSpc>
              <a:spcBef>
                <a:spcPts val="0"/>
              </a:spcBef>
              <a:spcAft>
                <a:spcPts val="0"/>
              </a:spcAft>
              <a:defRPr sz="1510" b="0">
                <a:solidFill>
                  <a:srgbClr val="607780"/>
                </a:solidFill>
                <a:latin typeface="Lato"/>
              </a:defRPr>
            </a:pPr>
            <a:r>
              <a:t>Sostituzione, sistema</a:t>
            </a:r>
          </a:p>
          <a:p>
            <a:pPr algn="l">
              <a:lnSpc>
                <a:spcPct val="104000"/>
              </a:lnSpc>
              <a:spcBef>
                <a:spcPts val="0"/>
              </a:spcBef>
              <a:spcAft>
                <a:spcPts val="0"/>
              </a:spcAft>
              <a:defRPr sz="1510" b="0">
                <a:solidFill>
                  <a:srgbClr val="607780"/>
                </a:solidFill>
                <a:latin typeface="Lato"/>
              </a:defRPr>
            </a:pPr>
            <a:r>
              <a:t>chiuso e riduzione.</a:t>
            </a:r>
          </a:p>
        </p:txBody>
      </p:sp>
      <p:sp>
        <p:nvSpPr>
          <p:cNvPr id="51" name="Elemento grafico modificabile"/>
          <p:cNvSpPr/>
          <p:nvPr/>
        </p:nvSpPr>
        <p:spPr>
          <a:xfrm>
            <a:off x="6135624" y="3648456"/>
            <a:ext cx="2587752" cy="17647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sto modificabile: ARTT. 236–241"/>
          <p:cNvSpPr txBox="1"/>
          <p:nvPr/>
        </p:nvSpPr>
        <p:spPr>
          <a:xfrm>
            <a:off x="6318504" y="3794760"/>
            <a:ext cx="2221992" cy="201168"/>
          </a:xfrm>
          <a:prstGeom prst="rect">
            <a:avLst/>
          </a:prstGeom>
          <a:noFill/>
        </p:spPr>
        <p:txBody>
          <a:bodyPr wrap="square" lIns="0" tIns="0" rIns="0" bIns="0" anchor="t">
            <a:spAutoFit/>
          </a:bodyPr>
          <a:lstStyle/>
          <a:p>
            <a:pPr algn="l">
              <a:lnSpc>
                <a:spcPct val="104000"/>
              </a:lnSpc>
              <a:spcBef>
                <a:spcPts val="0"/>
              </a:spcBef>
              <a:spcAft>
                <a:spcPts val="0"/>
              </a:spcAft>
              <a:defRPr sz="1090" b="1">
                <a:solidFill>
                  <a:srgbClr val="008E89"/>
                </a:solidFill>
                <a:latin typeface="Lato"/>
              </a:defRPr>
            </a:pPr>
            <a:r>
              <a:t>ARTT. 236–241</a:t>
            </a:r>
          </a:p>
        </p:txBody>
      </p:sp>
      <p:sp>
        <p:nvSpPr>
          <p:cNvPr id="53" name="Testo modificabile: Gestire"/>
          <p:cNvSpPr txBox="1"/>
          <p:nvPr/>
        </p:nvSpPr>
        <p:spPr>
          <a:xfrm>
            <a:off x="6318504" y="4160520"/>
            <a:ext cx="1828800"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133348"/>
                </a:solidFill>
                <a:latin typeface="Lato"/>
              </a:defRPr>
            </a:pPr>
            <a:r>
              <a:t>Gestire</a:t>
            </a:r>
          </a:p>
        </p:txBody>
      </p:sp>
      <p:sp>
        <p:nvSpPr>
          <p:cNvPr id="54" name="Elemento grafico modificabile"/>
          <p:cNvSpPr/>
          <p:nvPr/>
        </p:nvSpPr>
        <p:spPr>
          <a:xfrm>
            <a:off x="8082198" y="4122846"/>
            <a:ext cx="370149" cy="370149"/>
          </a:xfrm>
          <a:prstGeom prst="gear6">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Elemento grafico modificabile"/>
          <p:cNvSpPr/>
          <p:nvPr/>
        </p:nvSpPr>
        <p:spPr>
          <a:xfrm>
            <a:off x="8198876" y="4239524"/>
            <a:ext cx="136794" cy="136794"/>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sto modificabile: Valutazione, misure e situazioni particolari."/>
          <p:cNvSpPr txBox="1"/>
          <p:nvPr/>
        </p:nvSpPr>
        <p:spPr>
          <a:xfrm>
            <a:off x="6318504" y="4727448"/>
            <a:ext cx="2221992" cy="557784"/>
          </a:xfrm>
          <a:prstGeom prst="rect">
            <a:avLst/>
          </a:prstGeom>
          <a:noFill/>
        </p:spPr>
        <p:txBody>
          <a:bodyPr wrap="square" lIns="0" tIns="0" rIns="0" bIns="0" anchor="t">
            <a:spAutoFit/>
          </a:bodyPr>
          <a:lstStyle/>
          <a:p>
            <a:pPr algn="l">
              <a:lnSpc>
                <a:spcPct val="104000"/>
              </a:lnSpc>
              <a:spcBef>
                <a:spcPts val="0"/>
              </a:spcBef>
              <a:spcAft>
                <a:spcPts val="0"/>
              </a:spcAft>
              <a:defRPr sz="1510" b="0">
                <a:solidFill>
                  <a:srgbClr val="607780"/>
                </a:solidFill>
                <a:latin typeface="Lato"/>
              </a:defRPr>
            </a:pPr>
            <a:r>
              <a:t>Valutazione, misure</a:t>
            </a:r>
          </a:p>
          <a:p>
            <a:pPr algn="l">
              <a:lnSpc>
                <a:spcPct val="104000"/>
              </a:lnSpc>
              <a:spcBef>
                <a:spcPts val="0"/>
              </a:spcBef>
              <a:spcAft>
                <a:spcPts val="0"/>
              </a:spcAft>
              <a:defRPr sz="1510" b="0">
                <a:solidFill>
                  <a:srgbClr val="607780"/>
                </a:solidFill>
                <a:latin typeface="Lato"/>
              </a:defRPr>
            </a:pPr>
            <a:r>
              <a:t>e situazioni particolari.</a:t>
            </a:r>
          </a:p>
        </p:txBody>
      </p:sp>
      <p:sp>
        <p:nvSpPr>
          <p:cNvPr id="57" name="Elemento grafico modificabile"/>
          <p:cNvSpPr/>
          <p:nvPr/>
        </p:nvSpPr>
        <p:spPr>
          <a:xfrm>
            <a:off x="8906256" y="3648456"/>
            <a:ext cx="2587752" cy="17647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sto modificabile: ARTT. 242–243"/>
          <p:cNvSpPr txBox="1"/>
          <p:nvPr/>
        </p:nvSpPr>
        <p:spPr>
          <a:xfrm>
            <a:off x="9089136" y="3794760"/>
            <a:ext cx="2221992" cy="201168"/>
          </a:xfrm>
          <a:prstGeom prst="rect">
            <a:avLst/>
          </a:prstGeom>
          <a:noFill/>
        </p:spPr>
        <p:txBody>
          <a:bodyPr wrap="square" lIns="0" tIns="0" rIns="0" bIns="0" anchor="t">
            <a:spAutoFit/>
          </a:bodyPr>
          <a:lstStyle/>
          <a:p>
            <a:pPr algn="l">
              <a:lnSpc>
                <a:spcPct val="104000"/>
              </a:lnSpc>
              <a:spcBef>
                <a:spcPts val="0"/>
              </a:spcBef>
              <a:spcAft>
                <a:spcPts val="0"/>
              </a:spcAft>
              <a:defRPr sz="1090" b="1">
                <a:solidFill>
                  <a:srgbClr val="008E89"/>
                </a:solidFill>
                <a:latin typeface="Lato"/>
              </a:defRPr>
            </a:pPr>
            <a:r>
              <a:t>ARTT. 242–243</a:t>
            </a:r>
          </a:p>
        </p:txBody>
      </p:sp>
      <p:sp>
        <p:nvSpPr>
          <p:cNvPr id="59" name="Testo modificabile: Tutelare"/>
          <p:cNvSpPr txBox="1"/>
          <p:nvPr/>
        </p:nvSpPr>
        <p:spPr>
          <a:xfrm>
            <a:off x="9089136" y="4160520"/>
            <a:ext cx="1828800"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133348"/>
                </a:solidFill>
                <a:latin typeface="Lato"/>
              </a:defRPr>
            </a:pPr>
            <a:r>
              <a:t>Tutelare</a:t>
            </a:r>
          </a:p>
        </p:txBody>
      </p:sp>
      <p:sp>
        <p:nvSpPr>
          <p:cNvPr id="60" name="Elemento grafico modificabile"/>
          <p:cNvSpPr/>
          <p:nvPr/>
        </p:nvSpPr>
        <p:spPr>
          <a:xfrm>
            <a:off x="10977554" y="4146986"/>
            <a:ext cx="96560" cy="313822"/>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Elemento grafico modificabile"/>
          <p:cNvSpPr/>
          <p:nvPr/>
        </p:nvSpPr>
        <p:spPr>
          <a:xfrm>
            <a:off x="10868924" y="4255617"/>
            <a:ext cx="313822" cy="96560"/>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2" name="Testo modificabile: Sorveglianza, registro e cartelle sanitarie."/>
          <p:cNvSpPr txBox="1"/>
          <p:nvPr/>
        </p:nvSpPr>
        <p:spPr>
          <a:xfrm>
            <a:off x="9089136" y="4727448"/>
            <a:ext cx="2221992" cy="557784"/>
          </a:xfrm>
          <a:prstGeom prst="rect">
            <a:avLst/>
          </a:prstGeom>
          <a:noFill/>
        </p:spPr>
        <p:txBody>
          <a:bodyPr wrap="square" lIns="0" tIns="0" rIns="0" bIns="0" anchor="t">
            <a:spAutoFit/>
          </a:bodyPr>
          <a:lstStyle/>
          <a:p>
            <a:pPr algn="l">
              <a:lnSpc>
                <a:spcPct val="104000"/>
              </a:lnSpc>
              <a:spcBef>
                <a:spcPts val="0"/>
              </a:spcBef>
              <a:spcAft>
                <a:spcPts val="0"/>
              </a:spcAft>
              <a:defRPr sz="1510" b="0">
                <a:solidFill>
                  <a:srgbClr val="607780"/>
                </a:solidFill>
                <a:latin typeface="Lato"/>
              </a:defRPr>
            </a:pPr>
            <a:r>
              <a:t>Sorveglianza, registro</a:t>
            </a:r>
          </a:p>
          <a:p>
            <a:pPr algn="l">
              <a:lnSpc>
                <a:spcPct val="104000"/>
              </a:lnSpc>
              <a:spcBef>
                <a:spcPts val="0"/>
              </a:spcBef>
              <a:spcAft>
                <a:spcPts val="0"/>
              </a:spcAft>
              <a:defRPr sz="1510" b="0">
                <a:solidFill>
                  <a:srgbClr val="607780"/>
                </a:solidFill>
                <a:latin typeface="Lato"/>
              </a:defRPr>
            </a:pPr>
            <a:r>
              <a:t>e cartelle sanitarie.</a:t>
            </a:r>
          </a:p>
        </p:txBody>
      </p:sp>
      <p:sp>
        <p:nvSpPr>
          <p:cNvPr id="63" name="Elemento grafico modificabile"/>
          <p:cNvSpPr/>
          <p:nvPr/>
        </p:nvSpPr>
        <p:spPr>
          <a:xfrm>
            <a:off x="594360" y="5669280"/>
            <a:ext cx="11000232" cy="512064"/>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sto modificabile: ALLEGATI"/>
          <p:cNvSpPr txBox="1"/>
          <p:nvPr/>
        </p:nvSpPr>
        <p:spPr>
          <a:xfrm>
            <a:off x="786384" y="5815584"/>
            <a:ext cx="1124712" cy="182880"/>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008E89"/>
                </a:solidFill>
                <a:latin typeface="Lato"/>
              </a:defRPr>
            </a:pPr>
            <a:r>
              <a:t>ALLEGATI</a:t>
            </a:r>
          </a:p>
        </p:txBody>
      </p:sp>
      <p:sp>
        <p:nvSpPr>
          <p:cNvPr id="65" name="Testo modificabile: XXXVIII e XLIII sostituiti  •  XLIII-bis introdotto  •  XXXIX abr"/>
          <p:cNvSpPr txBox="1"/>
          <p:nvPr/>
        </p:nvSpPr>
        <p:spPr>
          <a:xfrm>
            <a:off x="1965960" y="5779008"/>
            <a:ext cx="9372600" cy="292608"/>
          </a:xfrm>
          <a:prstGeom prst="rect">
            <a:avLst/>
          </a:prstGeom>
          <a:noFill/>
        </p:spPr>
        <p:txBody>
          <a:bodyPr wrap="square" lIns="0" tIns="0" rIns="0" bIns="0" anchor="t">
            <a:spAutoFit/>
          </a:bodyPr>
          <a:lstStyle/>
          <a:p>
            <a:pPr algn="l">
              <a:lnSpc>
                <a:spcPct val="104000"/>
              </a:lnSpc>
              <a:spcBef>
                <a:spcPts val="0"/>
              </a:spcBef>
              <a:spcAft>
                <a:spcPts val="0"/>
              </a:spcAft>
              <a:defRPr sz="1500" b="1">
                <a:solidFill>
                  <a:srgbClr val="008E89"/>
                </a:solidFill>
                <a:latin typeface="Lato"/>
              </a:defRPr>
            </a:pPr>
            <a:r>
              <a:t>XXXVIII e XLIII sostituiti  •  XLIII-bis introdotto  •  XXXIX abrogato</a:t>
            </a:r>
          </a:p>
        </p:txBody>
      </p:sp>
      <p:sp>
        <p:nvSpPr>
          <p:cNvPr id="6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008E89"/>
                </a:solidFill>
                <a:latin typeface="Lato"/>
              </a:defRPr>
            </a:pPr>
            <a:r>
              <a:t>MODULO 02 / QUADRO NORMATIVO</a:t>
            </a:r>
          </a:p>
        </p:txBody>
      </p:sp>
      <p:sp>
        <p:nvSpPr>
          <p:cNvPr id="8" name="Testo modificabile: MAPPA NORMATIVA MODIFICABILE"/>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607780"/>
                </a:solidFill>
                <a:latin typeface="Lato"/>
              </a:defRPr>
            </a:pPr>
            <a:r>
              <a:t>MAPPA NORMATIVA MODIFICABILE</a:t>
            </a:r>
          </a:p>
        </p:txBody>
      </p:sp>
      <p:sp>
        <p:nvSpPr>
          <p:cNvPr id="9" name="Testo modificabile: Titolo IX: la mappa delle sostanze pericolose"/>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133348"/>
                </a:solidFill>
                <a:latin typeface="Lato"/>
              </a:defRPr>
            </a:pPr>
            <a:r>
              <a:t>Titolo IX: la mappa delle sostanze pericolose</a:t>
            </a:r>
          </a:p>
        </p:txBody>
      </p:sp>
      <p:sp>
        <p:nvSpPr>
          <p:cNvPr id="10" name="Testo modificabile: Il rischio reprotossico va collocato nella disciplina pertinente,"/>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607780"/>
                </a:solidFill>
                <a:latin typeface="Lato"/>
              </a:defRPr>
            </a:pPr>
            <a:r>
              <a:t>Il rischio reprotossico va collocato nella disciplina pertinente, non in un contenitore generico.</a:t>
            </a:r>
          </a:p>
        </p:txBody>
      </p:sp>
      <p:cxnSp>
        <p:nvCxnSpPr>
          <p:cNvPr id="11" name="Connessione logica modificabile"/>
          <p:cNvCxnSpPr/>
          <p:nvPr/>
        </p:nvCxnSpPr>
        <p:spPr>
          <a:xfrm>
            <a:off x="548640" y="6409944"/>
            <a:ext cx="11091672" cy="0"/>
          </a:xfrm>
          <a:prstGeom prst="line">
            <a:avLst/>
          </a:prstGeom>
          <a:ln w="6985">
            <a:solidFill>
              <a:srgbClr val="D6E1E3"/>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607780"/>
                </a:solidFill>
                <a:latin typeface="Lato"/>
              </a:defRPr>
            </a:pPr>
            <a:r>
              <a:rPr dirty="0"/>
              <a:t>REPROTOSSICI </a:t>
            </a:r>
            <a:r>
              <a:rPr lang="it-IT" dirty="0"/>
              <a:t> </a:t>
            </a:r>
            <a:r>
              <a:rPr dirty="0"/>
              <a:t>2026</a:t>
            </a:r>
          </a:p>
        </p:txBody>
      </p:sp>
      <p:sp>
        <p:nvSpPr>
          <p:cNvPr id="13" name="Testo modificabile: D.Lgs. 81/2008, Titolo IX [L4]; D.Lgs. 135/2024 [L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607780"/>
                </a:solidFill>
                <a:latin typeface="Lato"/>
              </a:defRPr>
            </a:pPr>
            <a:r>
              <a:t>D.Lgs. 81/2008, Titolo IX [L4]; D.Lgs. 135/2024 [L1]</a:t>
            </a:r>
          </a:p>
        </p:txBody>
      </p:sp>
      <p:sp>
        <p:nvSpPr>
          <p:cNvPr id="14" name="Testo modificabile: 05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607780"/>
                </a:solidFill>
                <a:latin typeface="Lato"/>
              </a:defRPr>
            </a:pPr>
            <a:r>
              <a:t>05 / 10</a:t>
            </a:r>
          </a:p>
        </p:txBody>
      </p:sp>
      <p:sp>
        <p:nvSpPr>
          <p:cNvPr id="15" name="Elemento grafico modificabile"/>
          <p:cNvSpPr/>
          <p:nvPr/>
        </p:nvSpPr>
        <p:spPr>
          <a:xfrm>
            <a:off x="54864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3986784" y="2039112"/>
            <a:ext cx="4206240" cy="384048"/>
          </a:xfrm>
          <a:prstGeom prst="roundRect">
            <a:avLst>
              <a:gd name="adj" fmla="val 16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sto modificabile: D.LGS. 81/2008  /  TITOLO IX"/>
          <p:cNvSpPr txBox="1"/>
          <p:nvPr/>
        </p:nvSpPr>
        <p:spPr>
          <a:xfrm>
            <a:off x="4096512" y="2061972"/>
            <a:ext cx="3986783" cy="356616"/>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008E89"/>
                </a:solidFill>
                <a:latin typeface="Lato"/>
              </a:defRPr>
            </a:pPr>
            <a:r>
              <a:t>D.LGS. 81/2008  /  TITOLO IX</a:t>
            </a:r>
          </a:p>
        </p:txBody>
      </p:sp>
      <p:cxnSp>
        <p:nvCxnSpPr>
          <p:cNvPr id="27" name="Connessione logica modificabile"/>
          <p:cNvCxnSpPr/>
          <p:nvPr/>
        </p:nvCxnSpPr>
        <p:spPr>
          <a:xfrm>
            <a:off x="6080760" y="2423160"/>
            <a:ext cx="0" cy="246888"/>
          </a:xfrm>
          <a:prstGeom prst="line">
            <a:avLst/>
          </a:prstGeom>
          <a:ln w="1651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28" name="Connessione logica modificabile"/>
          <p:cNvCxnSpPr/>
          <p:nvPr/>
        </p:nvCxnSpPr>
        <p:spPr>
          <a:xfrm>
            <a:off x="1883664" y="2670048"/>
            <a:ext cx="8311896" cy="0"/>
          </a:xfrm>
          <a:prstGeom prst="line">
            <a:avLst/>
          </a:prstGeom>
          <a:ln w="1651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29" name="Connessione logica modificabile"/>
          <p:cNvCxnSpPr/>
          <p:nvPr/>
        </p:nvCxnSpPr>
        <p:spPr>
          <a:xfrm>
            <a:off x="1888236" y="2670048"/>
            <a:ext cx="0" cy="201168"/>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0" name="Elemento grafico modificabile"/>
          <p:cNvSpPr/>
          <p:nvPr/>
        </p:nvSpPr>
        <p:spPr>
          <a:xfrm>
            <a:off x="594360" y="2889504"/>
            <a:ext cx="2587752" cy="19933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sto modificabile: CAPO I"/>
          <p:cNvSpPr txBox="1"/>
          <p:nvPr/>
        </p:nvSpPr>
        <p:spPr>
          <a:xfrm>
            <a:off x="777240" y="3081528"/>
            <a:ext cx="1581912" cy="219456"/>
          </a:xfrm>
          <a:prstGeom prst="rect">
            <a:avLst/>
          </a:prstGeom>
          <a:noFill/>
        </p:spPr>
        <p:txBody>
          <a:bodyPr wrap="square" lIns="0" tIns="0" rIns="0" bIns="0" anchor="t">
            <a:spAutoFit/>
          </a:bodyPr>
          <a:lstStyle/>
          <a:p>
            <a:pPr algn="l">
              <a:lnSpc>
                <a:spcPct val="104000"/>
              </a:lnSpc>
              <a:spcBef>
                <a:spcPts val="0"/>
              </a:spcBef>
              <a:spcAft>
                <a:spcPts val="0"/>
              </a:spcAft>
              <a:defRPr sz="1300" b="1">
                <a:solidFill>
                  <a:srgbClr val="133348"/>
                </a:solidFill>
                <a:latin typeface="Lato"/>
              </a:defRPr>
            </a:pPr>
            <a:r>
              <a:t>CAPO I</a:t>
            </a:r>
          </a:p>
        </p:txBody>
      </p:sp>
      <p:cxnSp>
        <p:nvCxnSpPr>
          <p:cNvPr id="32" name="Connessione logica modificabile"/>
          <p:cNvCxnSpPr/>
          <p:nvPr/>
        </p:nvCxnSpPr>
        <p:spPr>
          <a:xfrm flipV="1">
            <a:off x="2598724" y="3200857"/>
            <a:ext cx="123444" cy="148133"/>
          </a:xfrm>
          <a:prstGeom prst="line">
            <a:avLst/>
          </a:prstGeom>
          <a:ln w="25400">
            <a:solidFill>
              <a:srgbClr val="133348"/>
            </a:solidFill>
          </a:ln>
        </p:spPr>
        <p:style>
          <a:lnRef idx="2">
            <a:schemeClr val="accent1"/>
          </a:lnRef>
          <a:fillRef idx="0">
            <a:schemeClr val="accent1"/>
          </a:fillRef>
          <a:effectRef idx="1">
            <a:schemeClr val="accent1"/>
          </a:effectRef>
          <a:fontRef idx="minor">
            <a:schemeClr val="tx1"/>
          </a:fontRef>
        </p:style>
      </p:cxnSp>
      <p:cxnSp>
        <p:nvCxnSpPr>
          <p:cNvPr id="33" name="Connessione logica modificabile"/>
          <p:cNvCxnSpPr/>
          <p:nvPr/>
        </p:nvCxnSpPr>
        <p:spPr>
          <a:xfrm>
            <a:off x="2722168" y="3200857"/>
            <a:ext cx="144018" cy="148133"/>
          </a:xfrm>
          <a:prstGeom prst="line">
            <a:avLst/>
          </a:prstGeom>
          <a:ln w="25400">
            <a:solidFill>
              <a:srgbClr val="133348"/>
            </a:solidFill>
          </a:ln>
        </p:spPr>
        <p:style>
          <a:lnRef idx="2">
            <a:schemeClr val="accent1"/>
          </a:lnRef>
          <a:fillRef idx="0">
            <a:schemeClr val="accent1"/>
          </a:fillRef>
          <a:effectRef idx="1">
            <a:schemeClr val="accent1"/>
          </a:effectRef>
          <a:fontRef idx="minor">
            <a:schemeClr val="tx1"/>
          </a:fontRef>
        </p:style>
      </p:cxnSp>
      <p:sp>
        <p:nvSpPr>
          <p:cNvPr id="34" name="Elemento grafico modificabile"/>
          <p:cNvSpPr/>
          <p:nvPr/>
        </p:nvSpPr>
        <p:spPr>
          <a:xfrm>
            <a:off x="2549347" y="3299612"/>
            <a:ext cx="98755" cy="98755"/>
          </a:xfrm>
          <a:prstGeom prst="ellipse">
            <a:avLst/>
          </a:prstGeom>
          <a:solidFill>
            <a:srgbClr val="1333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Elemento grafico modificabile"/>
          <p:cNvSpPr/>
          <p:nvPr/>
        </p:nvSpPr>
        <p:spPr>
          <a:xfrm>
            <a:off x="2660446" y="3135020"/>
            <a:ext cx="123444" cy="123444"/>
          </a:xfrm>
          <a:prstGeom prst="ellipse">
            <a:avLst/>
          </a:prstGeom>
          <a:solidFill>
            <a:srgbClr val="1333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Elemento grafico modificabile"/>
          <p:cNvSpPr/>
          <p:nvPr/>
        </p:nvSpPr>
        <p:spPr>
          <a:xfrm>
            <a:off x="2820924" y="3303727"/>
            <a:ext cx="98755" cy="98755"/>
          </a:xfrm>
          <a:prstGeom prst="ellipse">
            <a:avLst/>
          </a:prstGeom>
          <a:solidFill>
            <a:srgbClr val="1333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sto modificabile: ARTT. 221–232"/>
          <p:cNvSpPr txBox="1"/>
          <p:nvPr/>
        </p:nvSpPr>
        <p:spPr>
          <a:xfrm>
            <a:off x="777240" y="3438144"/>
            <a:ext cx="2212848" cy="219456"/>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607780"/>
                </a:solidFill>
                <a:latin typeface="Lato"/>
              </a:defRPr>
            </a:pPr>
            <a:r>
              <a:t>ARTT. 221–232</a:t>
            </a:r>
          </a:p>
        </p:txBody>
      </p:sp>
      <p:sp>
        <p:nvSpPr>
          <p:cNvPr id="38" name="Testo modificabile: Agenti chimici"/>
          <p:cNvSpPr txBox="1"/>
          <p:nvPr/>
        </p:nvSpPr>
        <p:spPr>
          <a:xfrm>
            <a:off x="777240" y="3767328"/>
            <a:ext cx="2212848" cy="347472"/>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Agenti chimici</a:t>
            </a:r>
          </a:p>
        </p:txBody>
      </p:sp>
      <p:sp>
        <p:nvSpPr>
          <p:cNvPr id="39" name="Testo modificabile: Valutazione e gestione dei rischi chimici."/>
          <p:cNvSpPr txBox="1"/>
          <p:nvPr/>
        </p:nvSpPr>
        <p:spPr>
          <a:xfrm>
            <a:off x="777240" y="4288536"/>
            <a:ext cx="2212848" cy="539496"/>
          </a:xfrm>
          <a:prstGeom prst="rect">
            <a:avLst/>
          </a:prstGeom>
          <a:noFill/>
        </p:spPr>
        <p:txBody>
          <a:bodyPr wrap="square" lIns="0" tIns="0" rIns="0" bIns="0" anchor="t">
            <a:spAutoFit/>
          </a:bodyPr>
          <a:lstStyle/>
          <a:p>
            <a:pPr algn="l">
              <a:lnSpc>
                <a:spcPct val="104000"/>
              </a:lnSpc>
              <a:spcBef>
                <a:spcPts val="0"/>
              </a:spcBef>
              <a:spcAft>
                <a:spcPts val="0"/>
              </a:spcAft>
              <a:defRPr sz="1480" b="0">
                <a:solidFill>
                  <a:srgbClr val="607780"/>
                </a:solidFill>
                <a:latin typeface="Lato"/>
              </a:defRPr>
            </a:pPr>
            <a:r>
              <a:t>Valutazione e gestione</a:t>
            </a:r>
          </a:p>
          <a:p>
            <a:pPr algn="l">
              <a:lnSpc>
                <a:spcPct val="104000"/>
              </a:lnSpc>
              <a:spcBef>
                <a:spcPts val="0"/>
              </a:spcBef>
              <a:spcAft>
                <a:spcPts val="0"/>
              </a:spcAft>
              <a:defRPr sz="1480" b="0">
                <a:solidFill>
                  <a:srgbClr val="607780"/>
                </a:solidFill>
                <a:latin typeface="Lato"/>
              </a:defRPr>
            </a:pPr>
            <a:r>
              <a:t>dei rischi chimici.</a:t>
            </a:r>
          </a:p>
        </p:txBody>
      </p:sp>
      <p:cxnSp>
        <p:nvCxnSpPr>
          <p:cNvPr id="40" name="Connessione logica modificabile"/>
          <p:cNvCxnSpPr/>
          <p:nvPr/>
        </p:nvCxnSpPr>
        <p:spPr>
          <a:xfrm>
            <a:off x="4658868" y="2670048"/>
            <a:ext cx="0" cy="201168"/>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1" name="Elemento grafico modificabile"/>
          <p:cNvSpPr/>
          <p:nvPr/>
        </p:nvSpPr>
        <p:spPr>
          <a:xfrm>
            <a:off x="3364991" y="2889504"/>
            <a:ext cx="2587752" cy="1993392"/>
          </a:xfrm>
          <a:prstGeom prst="roundRect">
            <a:avLst>
              <a:gd name="adj" fmla="val 8000"/>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sto modificabile: CAPO II"/>
          <p:cNvSpPr txBox="1"/>
          <p:nvPr/>
        </p:nvSpPr>
        <p:spPr>
          <a:xfrm>
            <a:off x="3547872" y="3081528"/>
            <a:ext cx="1581912" cy="219456"/>
          </a:xfrm>
          <a:prstGeom prst="rect">
            <a:avLst/>
          </a:prstGeom>
          <a:noFill/>
        </p:spPr>
        <p:txBody>
          <a:bodyPr wrap="square" lIns="0" tIns="0" rIns="0" bIns="0" anchor="t">
            <a:spAutoFit/>
          </a:bodyPr>
          <a:lstStyle/>
          <a:p>
            <a:pPr algn="l">
              <a:lnSpc>
                <a:spcPct val="104000"/>
              </a:lnSpc>
              <a:spcBef>
                <a:spcPts val="0"/>
              </a:spcBef>
              <a:spcAft>
                <a:spcPts val="0"/>
              </a:spcAft>
              <a:defRPr sz="1300" b="1">
                <a:solidFill>
                  <a:srgbClr val="FFFFFF"/>
                </a:solidFill>
                <a:latin typeface="Lato"/>
              </a:defRPr>
            </a:pPr>
            <a:r>
              <a:t>CAPO II</a:t>
            </a:r>
          </a:p>
        </p:txBody>
      </p:sp>
      <p:sp>
        <p:nvSpPr>
          <p:cNvPr id="43" name="Freeform 42"/>
          <p:cNvSpPr/>
          <p:nvPr/>
        </p:nvSpPr>
        <p:spPr>
          <a:xfrm>
            <a:off x="5361127" y="3106216"/>
            <a:ext cx="296265" cy="362103"/>
          </a:xfrm>
          <a:custGeom>
            <a:avLst/>
            <a:gdLst/>
            <a:ahLst/>
            <a:cxnLst/>
            <a:rect l="l" t="t" r="r" b="b"/>
            <a:pathLst>
              <a:path w="296265" h="362103">
                <a:moveTo>
                  <a:pt x="0" y="0"/>
                </a:moveTo>
                <a:lnTo>
                  <a:pt x="296265" y="0"/>
                </a:lnTo>
                <a:lnTo>
                  <a:pt x="279806" y="213970"/>
                </a:lnTo>
                <a:lnTo>
                  <a:pt x="148132" y="362103"/>
                </a:lnTo>
                <a:lnTo>
                  <a:pt x="16459" y="213970"/>
                </a:lnTo>
                <a:close/>
              </a:path>
            </a:pathLst>
          </a:custGeom>
          <a:solidFill>
            <a:srgbClr val="008E89"/>
          </a:solidFill>
          <a:ln w="254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4" name="Connessione logica modificabile"/>
          <p:cNvCxnSpPr/>
          <p:nvPr/>
        </p:nvCxnSpPr>
        <p:spPr>
          <a:xfrm>
            <a:off x="5431078" y="3246120"/>
            <a:ext cx="61722" cy="61722"/>
          </a:xfrm>
          <a:prstGeom prst="line">
            <a:avLst/>
          </a:prstGeom>
          <a:ln w="3556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45" name="Connessione logica modificabile"/>
          <p:cNvCxnSpPr/>
          <p:nvPr/>
        </p:nvCxnSpPr>
        <p:spPr>
          <a:xfrm flipV="1">
            <a:off x="5492800" y="3196742"/>
            <a:ext cx="102870" cy="111100"/>
          </a:xfrm>
          <a:prstGeom prst="line">
            <a:avLst/>
          </a:prstGeom>
          <a:ln w="35560">
            <a:solidFill>
              <a:srgbClr val="FFFFFF"/>
            </a:solidFill>
          </a:ln>
        </p:spPr>
        <p:style>
          <a:lnRef idx="2">
            <a:schemeClr val="accent1"/>
          </a:lnRef>
          <a:fillRef idx="0">
            <a:schemeClr val="accent1"/>
          </a:fillRef>
          <a:effectRef idx="1">
            <a:schemeClr val="accent1"/>
          </a:effectRef>
          <a:fontRef idx="minor">
            <a:schemeClr val="tx1"/>
          </a:fontRef>
        </p:style>
      </p:cxnSp>
      <p:sp>
        <p:nvSpPr>
          <p:cNvPr id="46" name="Testo modificabile: ARTT. 233–245"/>
          <p:cNvSpPr txBox="1"/>
          <p:nvPr/>
        </p:nvSpPr>
        <p:spPr>
          <a:xfrm>
            <a:off x="3547872" y="3438144"/>
            <a:ext cx="2212848" cy="219456"/>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E0F3ED"/>
                </a:solidFill>
                <a:latin typeface="Lato"/>
              </a:defRPr>
            </a:pPr>
            <a:r>
              <a:t>ARTT. 233–245</a:t>
            </a:r>
          </a:p>
        </p:txBody>
      </p:sp>
      <p:sp>
        <p:nvSpPr>
          <p:cNvPr id="47" name="Testo modificabile: CMR"/>
          <p:cNvSpPr txBox="1"/>
          <p:nvPr/>
        </p:nvSpPr>
        <p:spPr>
          <a:xfrm>
            <a:off x="3547872" y="3767328"/>
            <a:ext cx="2212848" cy="347472"/>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FFFFFF"/>
                </a:solidFill>
                <a:latin typeface="Lato"/>
              </a:defRPr>
            </a:pPr>
            <a:r>
              <a:t>CMR</a:t>
            </a:r>
          </a:p>
        </p:txBody>
      </p:sp>
      <p:sp>
        <p:nvSpPr>
          <p:cNvPr id="48" name="Testo modificabile: Cancerogeni, mutageni e reprotossici."/>
          <p:cNvSpPr txBox="1"/>
          <p:nvPr/>
        </p:nvSpPr>
        <p:spPr>
          <a:xfrm>
            <a:off x="3547872" y="4288536"/>
            <a:ext cx="2212848" cy="539496"/>
          </a:xfrm>
          <a:prstGeom prst="rect">
            <a:avLst/>
          </a:prstGeom>
          <a:noFill/>
        </p:spPr>
        <p:txBody>
          <a:bodyPr wrap="square" lIns="0" tIns="0" rIns="0" bIns="0" anchor="t">
            <a:spAutoFit/>
          </a:bodyPr>
          <a:lstStyle/>
          <a:p>
            <a:pPr algn="l">
              <a:lnSpc>
                <a:spcPct val="104000"/>
              </a:lnSpc>
              <a:spcBef>
                <a:spcPts val="0"/>
              </a:spcBef>
              <a:spcAft>
                <a:spcPts val="0"/>
              </a:spcAft>
              <a:defRPr sz="1480" b="0">
                <a:solidFill>
                  <a:srgbClr val="E0F3ED"/>
                </a:solidFill>
                <a:latin typeface="Lato"/>
              </a:defRPr>
            </a:pPr>
            <a:r>
              <a:t>Cancerogeni, mutageni</a:t>
            </a:r>
          </a:p>
          <a:p>
            <a:pPr algn="l">
              <a:lnSpc>
                <a:spcPct val="104000"/>
              </a:lnSpc>
              <a:spcBef>
                <a:spcPts val="0"/>
              </a:spcBef>
              <a:spcAft>
                <a:spcPts val="0"/>
              </a:spcAft>
              <a:defRPr sz="1480" b="0">
                <a:solidFill>
                  <a:srgbClr val="E0F3ED"/>
                </a:solidFill>
                <a:latin typeface="Lato"/>
              </a:defRPr>
            </a:pPr>
            <a:r>
              <a:t>e reprotossici.</a:t>
            </a:r>
          </a:p>
        </p:txBody>
      </p:sp>
      <p:cxnSp>
        <p:nvCxnSpPr>
          <p:cNvPr id="49" name="Connessione logica modificabile"/>
          <p:cNvCxnSpPr/>
          <p:nvPr/>
        </p:nvCxnSpPr>
        <p:spPr>
          <a:xfrm>
            <a:off x="7429500" y="2670048"/>
            <a:ext cx="0" cy="201168"/>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50" name="Elemento grafico modificabile"/>
          <p:cNvSpPr/>
          <p:nvPr/>
        </p:nvSpPr>
        <p:spPr>
          <a:xfrm>
            <a:off x="6135624" y="2889504"/>
            <a:ext cx="2587752" cy="19933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sto modificabile: CAPO III"/>
          <p:cNvSpPr txBox="1"/>
          <p:nvPr/>
        </p:nvSpPr>
        <p:spPr>
          <a:xfrm>
            <a:off x="6318504" y="3081528"/>
            <a:ext cx="1581912" cy="219456"/>
          </a:xfrm>
          <a:prstGeom prst="rect">
            <a:avLst/>
          </a:prstGeom>
          <a:noFill/>
        </p:spPr>
        <p:txBody>
          <a:bodyPr wrap="square" lIns="0" tIns="0" rIns="0" bIns="0" anchor="t">
            <a:spAutoFit/>
          </a:bodyPr>
          <a:lstStyle/>
          <a:p>
            <a:pPr algn="l">
              <a:lnSpc>
                <a:spcPct val="104000"/>
              </a:lnSpc>
              <a:spcBef>
                <a:spcPts val="0"/>
              </a:spcBef>
              <a:spcAft>
                <a:spcPts val="0"/>
              </a:spcAft>
              <a:defRPr sz="1300" b="1">
                <a:solidFill>
                  <a:srgbClr val="133348"/>
                </a:solidFill>
                <a:latin typeface="Lato"/>
              </a:defRPr>
            </a:pPr>
            <a:r>
              <a:t>CAPO III</a:t>
            </a:r>
          </a:p>
        </p:txBody>
      </p:sp>
      <p:sp>
        <p:nvSpPr>
          <p:cNvPr id="52" name="Elemento grafico modificabile"/>
          <p:cNvSpPr/>
          <p:nvPr/>
        </p:nvSpPr>
        <p:spPr>
          <a:xfrm>
            <a:off x="8164677" y="3097987"/>
            <a:ext cx="230428" cy="218084"/>
          </a:xfrm>
          <a:prstGeom prst="roundRect">
            <a:avLst>
              <a:gd name="adj" fmla="val 8000"/>
            </a:avLst>
          </a:prstGeom>
          <a:solidFill>
            <a:srgbClr val="FFFFFF"/>
          </a:solidFill>
          <a:ln w="12700">
            <a:solidFill>
              <a:srgbClr val="13334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Elemento grafico modificabile"/>
          <p:cNvSpPr/>
          <p:nvPr/>
        </p:nvSpPr>
        <p:spPr>
          <a:xfrm>
            <a:off x="8127644" y="3242005"/>
            <a:ext cx="304495" cy="205740"/>
          </a:xfrm>
          <a:prstGeom prst="roundRect">
            <a:avLst>
              <a:gd name="adj" fmla="val 8000"/>
            </a:avLst>
          </a:prstGeom>
          <a:solidFill>
            <a:srgbClr val="1333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Elemento grafico modificabile"/>
          <p:cNvSpPr/>
          <p:nvPr/>
        </p:nvSpPr>
        <p:spPr>
          <a:xfrm>
            <a:off x="8251088" y="3303727"/>
            <a:ext cx="53492" cy="53492"/>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Elemento grafico modificabile"/>
          <p:cNvSpPr/>
          <p:nvPr/>
        </p:nvSpPr>
        <p:spPr>
          <a:xfrm>
            <a:off x="8267547" y="3344875"/>
            <a:ext cx="20574" cy="4937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sto modificabile: ARTT. 246–261"/>
          <p:cNvSpPr txBox="1"/>
          <p:nvPr/>
        </p:nvSpPr>
        <p:spPr>
          <a:xfrm>
            <a:off x="6318504" y="3438144"/>
            <a:ext cx="2212848" cy="219456"/>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607780"/>
                </a:solidFill>
                <a:latin typeface="Lato"/>
              </a:defRPr>
            </a:pPr>
            <a:r>
              <a:t>ARTT. 246–261</a:t>
            </a:r>
          </a:p>
        </p:txBody>
      </p:sp>
      <p:sp>
        <p:nvSpPr>
          <p:cNvPr id="57" name="Testo modificabile: Amianto"/>
          <p:cNvSpPr txBox="1"/>
          <p:nvPr/>
        </p:nvSpPr>
        <p:spPr>
          <a:xfrm>
            <a:off x="6318504" y="3767328"/>
            <a:ext cx="2212848" cy="347472"/>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Amianto</a:t>
            </a:r>
          </a:p>
        </p:txBody>
      </p:sp>
      <p:sp>
        <p:nvSpPr>
          <p:cNvPr id="58" name="Testo modificabile: Protezione dai rischi di esposizione."/>
          <p:cNvSpPr txBox="1"/>
          <p:nvPr/>
        </p:nvSpPr>
        <p:spPr>
          <a:xfrm>
            <a:off x="6318504" y="4288536"/>
            <a:ext cx="2212848" cy="539496"/>
          </a:xfrm>
          <a:prstGeom prst="rect">
            <a:avLst/>
          </a:prstGeom>
          <a:noFill/>
        </p:spPr>
        <p:txBody>
          <a:bodyPr wrap="square" lIns="0" tIns="0" rIns="0" bIns="0" anchor="t">
            <a:spAutoFit/>
          </a:bodyPr>
          <a:lstStyle/>
          <a:p>
            <a:pPr algn="l">
              <a:lnSpc>
                <a:spcPct val="104000"/>
              </a:lnSpc>
              <a:spcBef>
                <a:spcPts val="0"/>
              </a:spcBef>
              <a:spcAft>
                <a:spcPts val="0"/>
              </a:spcAft>
              <a:defRPr sz="1480" b="0">
                <a:solidFill>
                  <a:srgbClr val="607780"/>
                </a:solidFill>
                <a:latin typeface="Lato"/>
              </a:defRPr>
            </a:pPr>
            <a:r>
              <a:t>Protezione dai rischi</a:t>
            </a:r>
          </a:p>
          <a:p>
            <a:pPr algn="l">
              <a:lnSpc>
                <a:spcPct val="104000"/>
              </a:lnSpc>
              <a:spcBef>
                <a:spcPts val="0"/>
              </a:spcBef>
              <a:spcAft>
                <a:spcPts val="0"/>
              </a:spcAft>
              <a:defRPr sz="1480" b="0">
                <a:solidFill>
                  <a:srgbClr val="607780"/>
                </a:solidFill>
                <a:latin typeface="Lato"/>
              </a:defRPr>
            </a:pPr>
            <a:r>
              <a:t>di esposizione.</a:t>
            </a:r>
          </a:p>
        </p:txBody>
      </p:sp>
      <p:cxnSp>
        <p:nvCxnSpPr>
          <p:cNvPr id="59" name="Connessione logica modificabile"/>
          <p:cNvCxnSpPr/>
          <p:nvPr/>
        </p:nvCxnSpPr>
        <p:spPr>
          <a:xfrm>
            <a:off x="10200132" y="2670048"/>
            <a:ext cx="0" cy="201168"/>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60" name="Elemento grafico modificabile"/>
          <p:cNvSpPr/>
          <p:nvPr/>
        </p:nvSpPr>
        <p:spPr>
          <a:xfrm>
            <a:off x="8906256" y="2889504"/>
            <a:ext cx="2587752" cy="1993392"/>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sto modificabile: CAPO IV"/>
          <p:cNvSpPr txBox="1"/>
          <p:nvPr/>
        </p:nvSpPr>
        <p:spPr>
          <a:xfrm>
            <a:off x="9089136" y="3081528"/>
            <a:ext cx="1581912" cy="219456"/>
          </a:xfrm>
          <a:prstGeom prst="rect">
            <a:avLst/>
          </a:prstGeom>
          <a:noFill/>
        </p:spPr>
        <p:txBody>
          <a:bodyPr wrap="square" lIns="0" tIns="0" rIns="0" bIns="0" anchor="t">
            <a:spAutoFit/>
          </a:bodyPr>
          <a:lstStyle/>
          <a:p>
            <a:pPr algn="l">
              <a:lnSpc>
                <a:spcPct val="104000"/>
              </a:lnSpc>
              <a:spcBef>
                <a:spcPts val="0"/>
              </a:spcBef>
              <a:spcAft>
                <a:spcPts val="0"/>
              </a:spcAft>
              <a:defRPr sz="1300" b="1">
                <a:solidFill>
                  <a:srgbClr val="133348"/>
                </a:solidFill>
                <a:latin typeface="Lato"/>
              </a:defRPr>
            </a:pPr>
            <a:r>
              <a:t>CAPO IV</a:t>
            </a:r>
          </a:p>
        </p:txBody>
      </p:sp>
      <p:sp>
        <p:nvSpPr>
          <p:cNvPr id="62" name="Elemento grafico modificabile"/>
          <p:cNvSpPr/>
          <p:nvPr/>
        </p:nvSpPr>
        <p:spPr>
          <a:xfrm>
            <a:off x="10910620" y="3102102"/>
            <a:ext cx="259232" cy="349758"/>
          </a:xfrm>
          <a:prstGeom prst="rect">
            <a:avLst/>
          </a:prstGeom>
          <a:solidFill>
            <a:srgbClr val="FFFFFF"/>
          </a:solidFill>
          <a:ln w="12700">
            <a:solidFill>
              <a:srgbClr val="13334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3" name="Connessione logica modificabile"/>
          <p:cNvCxnSpPr/>
          <p:nvPr/>
        </p:nvCxnSpPr>
        <p:spPr>
          <a:xfrm>
            <a:off x="10959998" y="3192627"/>
            <a:ext cx="156362" cy="0"/>
          </a:xfrm>
          <a:prstGeom prst="line">
            <a:avLst/>
          </a:prstGeom>
          <a:ln w="25400">
            <a:solidFill>
              <a:srgbClr val="133348"/>
            </a:solidFill>
          </a:ln>
        </p:spPr>
        <p:style>
          <a:lnRef idx="2">
            <a:schemeClr val="accent1"/>
          </a:lnRef>
          <a:fillRef idx="0">
            <a:schemeClr val="accent1"/>
          </a:fillRef>
          <a:effectRef idx="1">
            <a:schemeClr val="accent1"/>
          </a:effectRef>
          <a:fontRef idx="minor">
            <a:schemeClr val="tx1"/>
          </a:fontRef>
        </p:style>
      </p:cxnSp>
      <p:cxnSp>
        <p:nvCxnSpPr>
          <p:cNvPr id="64" name="Connessione logica modificabile"/>
          <p:cNvCxnSpPr/>
          <p:nvPr/>
        </p:nvCxnSpPr>
        <p:spPr>
          <a:xfrm>
            <a:off x="10959998" y="3246120"/>
            <a:ext cx="156362" cy="0"/>
          </a:xfrm>
          <a:prstGeom prst="line">
            <a:avLst/>
          </a:prstGeom>
          <a:ln w="25400">
            <a:solidFill>
              <a:srgbClr val="133348"/>
            </a:solidFill>
          </a:ln>
        </p:spPr>
        <p:style>
          <a:lnRef idx="2">
            <a:schemeClr val="accent1"/>
          </a:lnRef>
          <a:fillRef idx="0">
            <a:schemeClr val="accent1"/>
          </a:fillRef>
          <a:effectRef idx="1">
            <a:schemeClr val="accent1"/>
          </a:effectRef>
          <a:fontRef idx="minor">
            <a:schemeClr val="tx1"/>
          </a:fontRef>
        </p:style>
      </p:cxnSp>
      <p:cxnSp>
        <p:nvCxnSpPr>
          <p:cNvPr id="65" name="Connessione logica modificabile"/>
          <p:cNvCxnSpPr/>
          <p:nvPr/>
        </p:nvCxnSpPr>
        <p:spPr>
          <a:xfrm>
            <a:off x="10959998" y="3299612"/>
            <a:ext cx="123444" cy="0"/>
          </a:xfrm>
          <a:prstGeom prst="line">
            <a:avLst/>
          </a:prstGeom>
          <a:ln w="25400">
            <a:solidFill>
              <a:srgbClr val="133348"/>
            </a:solidFill>
          </a:ln>
        </p:spPr>
        <p:style>
          <a:lnRef idx="2">
            <a:schemeClr val="accent1"/>
          </a:lnRef>
          <a:fillRef idx="0">
            <a:schemeClr val="accent1"/>
          </a:fillRef>
          <a:effectRef idx="1">
            <a:schemeClr val="accent1"/>
          </a:effectRef>
          <a:fontRef idx="minor">
            <a:schemeClr val="tx1"/>
          </a:fontRef>
        </p:style>
      </p:cxnSp>
      <p:cxnSp>
        <p:nvCxnSpPr>
          <p:cNvPr id="66" name="Connessione logica modificabile"/>
          <p:cNvCxnSpPr/>
          <p:nvPr/>
        </p:nvCxnSpPr>
        <p:spPr>
          <a:xfrm>
            <a:off x="10959998" y="3353104"/>
            <a:ext cx="90526" cy="0"/>
          </a:xfrm>
          <a:prstGeom prst="line">
            <a:avLst/>
          </a:prstGeom>
          <a:ln w="25400">
            <a:solidFill>
              <a:srgbClr val="133348"/>
            </a:solidFill>
          </a:ln>
        </p:spPr>
        <p:style>
          <a:lnRef idx="2">
            <a:schemeClr val="accent1"/>
          </a:lnRef>
          <a:fillRef idx="0">
            <a:schemeClr val="accent1"/>
          </a:fillRef>
          <a:effectRef idx="1">
            <a:schemeClr val="accent1"/>
          </a:effectRef>
          <a:fontRef idx="minor">
            <a:schemeClr val="tx1"/>
          </a:fontRef>
        </p:style>
      </p:cxnSp>
      <p:sp>
        <p:nvSpPr>
          <p:cNvPr id="67" name="Testo modificabile: ARTT. 262–265"/>
          <p:cNvSpPr txBox="1"/>
          <p:nvPr/>
        </p:nvSpPr>
        <p:spPr>
          <a:xfrm>
            <a:off x="9089136" y="3438144"/>
            <a:ext cx="2212848" cy="219456"/>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607780"/>
                </a:solidFill>
                <a:latin typeface="Lato"/>
              </a:defRPr>
            </a:pPr>
            <a:r>
              <a:t>ARTT. 262–265</a:t>
            </a:r>
          </a:p>
        </p:txBody>
      </p:sp>
      <p:sp>
        <p:nvSpPr>
          <p:cNvPr id="68" name="Testo modificabile: Sanzioni"/>
          <p:cNvSpPr txBox="1"/>
          <p:nvPr/>
        </p:nvSpPr>
        <p:spPr>
          <a:xfrm>
            <a:off x="9089136" y="3767328"/>
            <a:ext cx="2212848" cy="347472"/>
          </a:xfrm>
          <a:prstGeom prst="rect">
            <a:avLst/>
          </a:prstGeom>
          <a:noFill/>
        </p:spPr>
        <p:txBody>
          <a:bodyPr wrap="square" lIns="0" tIns="0" rIns="0" bIns="0" anchor="t">
            <a:spAutoFit/>
          </a:bodyPr>
          <a:lstStyle/>
          <a:p>
            <a:pPr algn="l">
              <a:lnSpc>
                <a:spcPct val="104000"/>
              </a:lnSpc>
              <a:spcBef>
                <a:spcPts val="0"/>
              </a:spcBef>
              <a:spcAft>
                <a:spcPts val="0"/>
              </a:spcAft>
              <a:defRPr sz="2100" b="1">
                <a:solidFill>
                  <a:srgbClr val="133348"/>
                </a:solidFill>
                <a:latin typeface="Lato"/>
              </a:defRPr>
            </a:pPr>
            <a:r>
              <a:t>Sanzioni</a:t>
            </a:r>
          </a:p>
        </p:txBody>
      </p:sp>
      <p:sp>
        <p:nvSpPr>
          <p:cNvPr id="69" name="Testo modificabile: Disposizioni sanzionatorie."/>
          <p:cNvSpPr txBox="1"/>
          <p:nvPr/>
        </p:nvSpPr>
        <p:spPr>
          <a:xfrm>
            <a:off x="9089136" y="4288536"/>
            <a:ext cx="2212848" cy="539496"/>
          </a:xfrm>
          <a:prstGeom prst="rect">
            <a:avLst/>
          </a:prstGeom>
          <a:noFill/>
        </p:spPr>
        <p:txBody>
          <a:bodyPr wrap="square" lIns="0" tIns="0" rIns="0" bIns="0" anchor="t">
            <a:spAutoFit/>
          </a:bodyPr>
          <a:lstStyle/>
          <a:p>
            <a:pPr algn="l">
              <a:lnSpc>
                <a:spcPct val="104000"/>
              </a:lnSpc>
              <a:spcBef>
                <a:spcPts val="0"/>
              </a:spcBef>
              <a:spcAft>
                <a:spcPts val="0"/>
              </a:spcAft>
              <a:defRPr sz="1480" b="0">
                <a:solidFill>
                  <a:srgbClr val="607780"/>
                </a:solidFill>
                <a:latin typeface="Lato"/>
              </a:defRPr>
            </a:pPr>
            <a:r>
              <a:t>Disposizioni</a:t>
            </a:r>
          </a:p>
          <a:p>
            <a:pPr algn="l">
              <a:lnSpc>
                <a:spcPct val="104000"/>
              </a:lnSpc>
              <a:spcBef>
                <a:spcPts val="0"/>
              </a:spcBef>
              <a:spcAft>
                <a:spcPts val="0"/>
              </a:spcAft>
              <a:defRPr sz="1480" b="0">
                <a:solidFill>
                  <a:srgbClr val="607780"/>
                </a:solidFill>
                <a:latin typeface="Lato"/>
              </a:defRPr>
            </a:pPr>
            <a:r>
              <a:t>sanzionatorie.</a:t>
            </a:r>
          </a:p>
        </p:txBody>
      </p:sp>
      <p:sp>
        <p:nvSpPr>
          <p:cNvPr id="70" name="Elemento grafico modificabile"/>
          <p:cNvSpPr/>
          <p:nvPr/>
        </p:nvSpPr>
        <p:spPr>
          <a:xfrm>
            <a:off x="594360" y="5202936"/>
            <a:ext cx="3520440" cy="658368"/>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sto modificabile: XXXVIII"/>
          <p:cNvSpPr txBox="1"/>
          <p:nvPr/>
        </p:nvSpPr>
        <p:spPr>
          <a:xfrm>
            <a:off x="758952" y="5340096"/>
            <a:ext cx="1188720" cy="292608"/>
          </a:xfrm>
          <a:prstGeom prst="rect">
            <a:avLst/>
          </a:prstGeom>
          <a:noFill/>
        </p:spPr>
        <p:txBody>
          <a:bodyPr wrap="square" lIns="0" tIns="0" rIns="0" bIns="0" anchor="t">
            <a:spAutoFit/>
          </a:bodyPr>
          <a:lstStyle/>
          <a:p>
            <a:pPr algn="l">
              <a:lnSpc>
                <a:spcPct val="104000"/>
              </a:lnSpc>
              <a:spcBef>
                <a:spcPts val="0"/>
              </a:spcBef>
              <a:spcAft>
                <a:spcPts val="0"/>
              </a:spcAft>
              <a:defRPr sz="1800" b="1">
                <a:solidFill>
                  <a:srgbClr val="008E89"/>
                </a:solidFill>
                <a:latin typeface="Lato"/>
              </a:defRPr>
            </a:pPr>
            <a:r>
              <a:t>XXXVIII</a:t>
            </a:r>
          </a:p>
        </p:txBody>
      </p:sp>
      <p:sp>
        <p:nvSpPr>
          <p:cNvPr id="72" name="Testo modificabile: VLEP / CAPO I"/>
          <p:cNvSpPr txBox="1"/>
          <p:nvPr/>
        </p:nvSpPr>
        <p:spPr>
          <a:xfrm>
            <a:off x="2011680" y="5340096"/>
            <a:ext cx="1929384" cy="338328"/>
          </a:xfrm>
          <a:prstGeom prst="rect">
            <a:avLst/>
          </a:prstGeom>
          <a:noFill/>
        </p:spPr>
        <p:txBody>
          <a:bodyPr wrap="square" lIns="0" tIns="0" rIns="0" bIns="0" anchor="t">
            <a:spAutoFit/>
          </a:bodyPr>
          <a:lstStyle/>
          <a:p>
            <a:pPr algn="l">
              <a:lnSpc>
                <a:spcPct val="104000"/>
              </a:lnSpc>
              <a:spcBef>
                <a:spcPts val="0"/>
              </a:spcBef>
              <a:spcAft>
                <a:spcPts val="0"/>
              </a:spcAft>
              <a:defRPr sz="1040" b="1">
                <a:solidFill>
                  <a:srgbClr val="008E89"/>
                </a:solidFill>
                <a:latin typeface="Lato"/>
              </a:defRPr>
            </a:pPr>
            <a:r>
              <a:t>VLEP / CAPO I</a:t>
            </a:r>
          </a:p>
        </p:txBody>
      </p:sp>
      <p:sp>
        <p:nvSpPr>
          <p:cNvPr id="73" name="Elemento grafico modificabile"/>
          <p:cNvSpPr/>
          <p:nvPr/>
        </p:nvSpPr>
        <p:spPr>
          <a:xfrm>
            <a:off x="4334256" y="5202936"/>
            <a:ext cx="3520440" cy="658368"/>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sto modificabile: XLIII"/>
          <p:cNvSpPr txBox="1"/>
          <p:nvPr/>
        </p:nvSpPr>
        <p:spPr>
          <a:xfrm>
            <a:off x="4498848" y="5340096"/>
            <a:ext cx="1188720" cy="292608"/>
          </a:xfrm>
          <a:prstGeom prst="rect">
            <a:avLst/>
          </a:prstGeom>
          <a:noFill/>
        </p:spPr>
        <p:txBody>
          <a:bodyPr wrap="square" lIns="0" tIns="0" rIns="0" bIns="0" anchor="t">
            <a:spAutoFit/>
          </a:bodyPr>
          <a:lstStyle/>
          <a:p>
            <a:pPr algn="l">
              <a:lnSpc>
                <a:spcPct val="104000"/>
              </a:lnSpc>
              <a:spcBef>
                <a:spcPts val="0"/>
              </a:spcBef>
              <a:spcAft>
                <a:spcPts val="0"/>
              </a:spcAft>
              <a:defRPr sz="1800" b="1">
                <a:solidFill>
                  <a:srgbClr val="008E89"/>
                </a:solidFill>
                <a:latin typeface="Lato"/>
              </a:defRPr>
            </a:pPr>
            <a:r>
              <a:t>XLIII</a:t>
            </a:r>
          </a:p>
        </p:txBody>
      </p:sp>
      <p:sp>
        <p:nvSpPr>
          <p:cNvPr id="75" name="Testo modificabile: VLEP / CAPO II"/>
          <p:cNvSpPr txBox="1"/>
          <p:nvPr/>
        </p:nvSpPr>
        <p:spPr>
          <a:xfrm>
            <a:off x="5751576" y="5340096"/>
            <a:ext cx="1929384" cy="338328"/>
          </a:xfrm>
          <a:prstGeom prst="rect">
            <a:avLst/>
          </a:prstGeom>
          <a:noFill/>
        </p:spPr>
        <p:txBody>
          <a:bodyPr wrap="square" lIns="0" tIns="0" rIns="0" bIns="0" anchor="t">
            <a:spAutoFit/>
          </a:bodyPr>
          <a:lstStyle/>
          <a:p>
            <a:pPr algn="l">
              <a:lnSpc>
                <a:spcPct val="104000"/>
              </a:lnSpc>
              <a:spcBef>
                <a:spcPts val="0"/>
              </a:spcBef>
              <a:spcAft>
                <a:spcPts val="0"/>
              </a:spcAft>
              <a:defRPr sz="1040" b="1">
                <a:solidFill>
                  <a:srgbClr val="008E89"/>
                </a:solidFill>
                <a:latin typeface="Lato"/>
              </a:defRPr>
            </a:pPr>
            <a:r>
              <a:t>VLEP / CAPO II</a:t>
            </a:r>
          </a:p>
        </p:txBody>
      </p:sp>
      <p:sp>
        <p:nvSpPr>
          <p:cNvPr id="76" name="Elemento grafico modificabile"/>
          <p:cNvSpPr/>
          <p:nvPr/>
        </p:nvSpPr>
        <p:spPr>
          <a:xfrm>
            <a:off x="8074152" y="5202936"/>
            <a:ext cx="3520440" cy="658368"/>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Testo modificabile: XLIII-bis"/>
          <p:cNvSpPr txBox="1"/>
          <p:nvPr/>
        </p:nvSpPr>
        <p:spPr>
          <a:xfrm>
            <a:off x="8238744" y="5340096"/>
            <a:ext cx="1188720" cy="292608"/>
          </a:xfrm>
          <a:prstGeom prst="rect">
            <a:avLst/>
          </a:prstGeom>
          <a:noFill/>
        </p:spPr>
        <p:txBody>
          <a:bodyPr wrap="square" lIns="0" tIns="0" rIns="0" bIns="0" anchor="t">
            <a:spAutoFit/>
          </a:bodyPr>
          <a:lstStyle/>
          <a:p>
            <a:pPr algn="l">
              <a:lnSpc>
                <a:spcPct val="104000"/>
              </a:lnSpc>
              <a:spcBef>
                <a:spcPts val="0"/>
              </a:spcBef>
              <a:spcAft>
                <a:spcPts val="0"/>
              </a:spcAft>
              <a:defRPr sz="1800" b="1">
                <a:solidFill>
                  <a:srgbClr val="008E89"/>
                </a:solidFill>
                <a:latin typeface="Lato"/>
              </a:defRPr>
            </a:pPr>
            <a:r>
              <a:t>XLIII-bis</a:t>
            </a:r>
          </a:p>
        </p:txBody>
      </p:sp>
      <p:sp>
        <p:nvSpPr>
          <p:cNvPr id="78" name="Testo modificabile: LIMITI BIOLOGICI E SORVEGLIANZA"/>
          <p:cNvSpPr txBox="1"/>
          <p:nvPr/>
        </p:nvSpPr>
        <p:spPr>
          <a:xfrm>
            <a:off x="9491472" y="5340096"/>
            <a:ext cx="1929384" cy="338328"/>
          </a:xfrm>
          <a:prstGeom prst="rect">
            <a:avLst/>
          </a:prstGeom>
          <a:noFill/>
        </p:spPr>
        <p:txBody>
          <a:bodyPr wrap="square" lIns="0" tIns="0" rIns="0" bIns="0" anchor="t">
            <a:spAutoFit/>
          </a:bodyPr>
          <a:lstStyle/>
          <a:p>
            <a:pPr algn="l">
              <a:lnSpc>
                <a:spcPct val="104000"/>
              </a:lnSpc>
              <a:spcBef>
                <a:spcPts val="0"/>
              </a:spcBef>
              <a:spcAft>
                <a:spcPts val="0"/>
              </a:spcAft>
              <a:defRPr sz="1040" b="1">
                <a:solidFill>
                  <a:srgbClr val="008E89"/>
                </a:solidFill>
                <a:latin typeface="Lato"/>
              </a:defRPr>
            </a:pPr>
            <a:r>
              <a:t>LIMITI BIOLOGICI E SORVEGLIANZA</a:t>
            </a:r>
          </a:p>
        </p:txBody>
      </p:sp>
      <p:sp>
        <p:nvSpPr>
          <p:cNvPr id="79" name="Testo modificabile: Il diagramma INAIL orienta il percorso reprotossico nel Capo II; "/>
          <p:cNvSpPr txBox="1"/>
          <p:nvPr/>
        </p:nvSpPr>
        <p:spPr>
          <a:xfrm>
            <a:off x="640080" y="6071616"/>
            <a:ext cx="10927080" cy="210312"/>
          </a:xfrm>
          <a:prstGeom prst="rect">
            <a:avLst/>
          </a:prstGeom>
          <a:noFill/>
        </p:spPr>
        <p:txBody>
          <a:bodyPr wrap="square" lIns="0" tIns="0" rIns="0" bIns="0" anchor="t">
            <a:spAutoFit/>
          </a:bodyPr>
          <a:lstStyle/>
          <a:p>
            <a:pPr algn="ctr">
              <a:lnSpc>
                <a:spcPct val="104000"/>
              </a:lnSpc>
              <a:spcBef>
                <a:spcPts val="0"/>
              </a:spcBef>
              <a:spcAft>
                <a:spcPts val="0"/>
              </a:spcAft>
              <a:defRPr sz="1220" b="0">
                <a:solidFill>
                  <a:srgbClr val="607780"/>
                </a:solidFill>
                <a:latin typeface="Lato"/>
              </a:defRPr>
            </a:pPr>
            <a:r>
              <a:t>Il diagramma INAIL orienta il percorso reprotossico nel Capo II; gli altri effetti restano da valutare.</a:t>
            </a:r>
          </a:p>
        </p:txBody>
      </p:sp>
      <p:sp>
        <p:nvSpPr>
          <p:cNvPr id="8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66DCC5"/>
                </a:solidFill>
                <a:latin typeface="Lato"/>
              </a:defRPr>
            </a:pPr>
            <a:r>
              <a:t>MODULO 02 / QUADRO NORMATIVO</a:t>
            </a:r>
          </a:p>
        </p:txBody>
      </p:sp>
      <p:sp>
        <p:nvSpPr>
          <p:cNvPr id="8" name="Testo modificabile: INAIL / CAMPO DI APPLICAZIONE"/>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C0D7DB"/>
                </a:solidFill>
                <a:latin typeface="Lato"/>
              </a:defRPr>
            </a:pPr>
            <a:r>
              <a:t>INAIL / CAMPO DI APPLICAZIONE</a:t>
            </a:r>
          </a:p>
        </p:txBody>
      </p:sp>
      <p:sp>
        <p:nvSpPr>
          <p:cNvPr id="9" name="Testo modificabile: Capo I e Capo II: tutele coordinate"/>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FFFFFF"/>
                </a:solidFill>
                <a:latin typeface="Lato"/>
              </a:defRPr>
            </a:pPr>
            <a:r>
              <a:t>Capo I e Capo II: tutele coordinate</a:t>
            </a:r>
          </a:p>
        </p:txBody>
      </p:sp>
      <p:sp>
        <p:nvSpPr>
          <p:cNvPr id="10" name="Testo modificabile: Il percorso per gli effetti riproduttivi non esaurisce la valutaz"/>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C0D7DB"/>
                </a:solidFill>
                <a:latin typeface="Lato"/>
              </a:defRPr>
            </a:pPr>
            <a:r>
              <a:t>Il percorso per gli effetti riproduttivi non esaurisce la valutazione del rischio chimico.</a:t>
            </a:r>
          </a:p>
        </p:txBody>
      </p:sp>
      <p:cxnSp>
        <p:nvCxnSpPr>
          <p:cNvPr id="11" name="Connessione logica modificabile"/>
          <p:cNvCxnSpPr/>
          <p:nvPr/>
        </p:nvCxnSpPr>
        <p:spPr>
          <a:xfrm>
            <a:off x="548640" y="6409944"/>
            <a:ext cx="11091672" cy="0"/>
          </a:xfrm>
          <a:prstGeom prst="line">
            <a:avLst/>
          </a:prstGeom>
          <a:ln w="6985">
            <a:solidFill>
              <a:srgbClr val="355968"/>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C0D7DB"/>
                </a:solidFill>
                <a:latin typeface="Lato"/>
              </a:defRPr>
            </a:pPr>
            <a:r>
              <a:rPr dirty="0"/>
              <a:t>REPROTOSSICI </a:t>
            </a:r>
            <a:r>
              <a:rPr lang="it-IT" dirty="0"/>
              <a:t> </a:t>
            </a:r>
            <a:r>
              <a:rPr dirty="0"/>
              <a:t>2026</a:t>
            </a:r>
          </a:p>
        </p:txBody>
      </p:sp>
      <p:sp>
        <p:nvSpPr>
          <p:cNvPr id="13" name="Testo modificabile: INAIL 2026, pp. 2–4 [I1]; art. 234 [L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C0D7DB"/>
                </a:solidFill>
                <a:latin typeface="Lato"/>
              </a:defRPr>
            </a:pPr>
            <a:r>
              <a:t>INAIL 2026, pp. 2–4 [I1]; art. 234 [L1]</a:t>
            </a:r>
          </a:p>
        </p:txBody>
      </p:sp>
      <p:sp>
        <p:nvSpPr>
          <p:cNvPr id="14" name="Testo modificabile: 06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C0D7DB"/>
                </a:solidFill>
                <a:latin typeface="Lato"/>
              </a:defRPr>
            </a:pPr>
            <a:r>
              <a:t>06 / 10</a:t>
            </a:r>
          </a:p>
        </p:txBody>
      </p:sp>
      <p:sp>
        <p:nvSpPr>
          <p:cNvPr id="15" name="Elemento grafico modificabile"/>
          <p:cNvSpPr/>
          <p:nvPr/>
        </p:nvSpPr>
        <p:spPr>
          <a:xfrm>
            <a:off x="54864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157984"/>
            <a:ext cx="5166360" cy="3374136"/>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Elemento grafico modificabile"/>
          <p:cNvSpPr/>
          <p:nvPr/>
        </p:nvSpPr>
        <p:spPr>
          <a:xfrm>
            <a:off x="813816" y="2359152"/>
            <a:ext cx="1051560" cy="274320"/>
          </a:xfrm>
          <a:prstGeom prst="roundRect">
            <a:avLst>
              <a:gd name="adj" fmla="val 16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sto modificabile: CAPO I"/>
          <p:cNvSpPr txBox="1"/>
          <p:nvPr/>
        </p:nvSpPr>
        <p:spPr>
          <a:xfrm>
            <a:off x="923544" y="2382012"/>
            <a:ext cx="832103"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66DCC5"/>
                </a:solidFill>
                <a:latin typeface="Lato"/>
              </a:defRPr>
            </a:pPr>
            <a:r>
              <a:t>CAPO I</a:t>
            </a:r>
          </a:p>
        </p:txBody>
      </p:sp>
      <p:cxnSp>
        <p:nvCxnSpPr>
          <p:cNvPr id="28" name="Connessione logica modificabile"/>
          <p:cNvCxnSpPr/>
          <p:nvPr/>
        </p:nvCxnSpPr>
        <p:spPr>
          <a:xfrm flipV="1">
            <a:off x="4799136" y="2610246"/>
            <a:ext cx="202997" cy="243596"/>
          </a:xfrm>
          <a:prstGeom prst="line">
            <a:avLst/>
          </a:prstGeom>
          <a:ln w="254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9" name="Connessione logica modificabile"/>
          <p:cNvCxnSpPr/>
          <p:nvPr/>
        </p:nvCxnSpPr>
        <p:spPr>
          <a:xfrm>
            <a:off x="5002133" y="2610246"/>
            <a:ext cx="236830" cy="243596"/>
          </a:xfrm>
          <a:prstGeom prst="line">
            <a:avLst/>
          </a:prstGeom>
          <a:ln w="25400">
            <a:solidFill>
              <a:srgbClr val="66DCC5"/>
            </a:solidFill>
          </a:ln>
        </p:spPr>
        <p:style>
          <a:lnRef idx="2">
            <a:schemeClr val="accent1"/>
          </a:lnRef>
          <a:fillRef idx="0">
            <a:schemeClr val="accent1"/>
          </a:fillRef>
          <a:effectRef idx="1">
            <a:schemeClr val="accent1"/>
          </a:effectRef>
          <a:fontRef idx="minor">
            <a:schemeClr val="tx1"/>
          </a:fontRef>
        </p:style>
      </p:cxnSp>
      <p:sp>
        <p:nvSpPr>
          <p:cNvPr id="30" name="Elemento grafico modificabile"/>
          <p:cNvSpPr/>
          <p:nvPr/>
        </p:nvSpPr>
        <p:spPr>
          <a:xfrm>
            <a:off x="4717938" y="2772643"/>
            <a:ext cx="162397" cy="162397"/>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Elemento grafico modificabile"/>
          <p:cNvSpPr/>
          <p:nvPr/>
        </p:nvSpPr>
        <p:spPr>
          <a:xfrm>
            <a:off x="4900635" y="2501981"/>
            <a:ext cx="202996" cy="202996"/>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Elemento grafico modificabile"/>
          <p:cNvSpPr/>
          <p:nvPr/>
        </p:nvSpPr>
        <p:spPr>
          <a:xfrm>
            <a:off x="5164531" y="2779410"/>
            <a:ext cx="162397" cy="162397"/>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sto modificabile: Agenti chimici pericolosi"/>
          <p:cNvSpPr txBox="1"/>
          <p:nvPr/>
        </p:nvSpPr>
        <p:spPr>
          <a:xfrm>
            <a:off x="822960" y="2944368"/>
            <a:ext cx="4526280" cy="438912"/>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FFFFFF"/>
                </a:solidFill>
                <a:latin typeface="Lato"/>
              </a:defRPr>
            </a:pPr>
            <a:r>
              <a:t>Agenti chimici pericolosi</a:t>
            </a:r>
          </a:p>
        </p:txBody>
      </p:sp>
      <p:sp>
        <p:nvSpPr>
          <p:cNvPr id="34" name="Testo modificabile: Considerare gli altri effetti sulla salute e i rischi pertinenti "/>
          <p:cNvSpPr txBox="1"/>
          <p:nvPr/>
        </p:nvSpPr>
        <p:spPr>
          <a:xfrm>
            <a:off x="822960" y="3639312"/>
            <a:ext cx="4681728" cy="941832"/>
          </a:xfrm>
          <a:prstGeom prst="rect">
            <a:avLst/>
          </a:prstGeom>
          <a:noFill/>
        </p:spPr>
        <p:txBody>
          <a:bodyPr wrap="square" lIns="0" tIns="0" rIns="0" bIns="0" anchor="t">
            <a:spAutoFit/>
          </a:bodyPr>
          <a:lstStyle/>
          <a:p>
            <a:pPr algn="l">
              <a:lnSpc>
                <a:spcPct val="104000"/>
              </a:lnSpc>
              <a:spcBef>
                <a:spcPts val="0"/>
              </a:spcBef>
              <a:spcAft>
                <a:spcPts val="0"/>
              </a:spcAft>
              <a:defRPr sz="1800" b="0">
                <a:solidFill>
                  <a:srgbClr val="C0D7DB"/>
                </a:solidFill>
                <a:latin typeface="Lato"/>
              </a:defRPr>
            </a:pPr>
            <a:r>
              <a:t>Considerare gli altri effetti</a:t>
            </a:r>
          </a:p>
          <a:p>
            <a:pPr algn="l">
              <a:lnSpc>
                <a:spcPct val="104000"/>
              </a:lnSpc>
              <a:spcBef>
                <a:spcPts val="0"/>
              </a:spcBef>
              <a:spcAft>
                <a:spcPts val="0"/>
              </a:spcAft>
              <a:defRPr sz="1800" b="0">
                <a:solidFill>
                  <a:srgbClr val="C0D7DB"/>
                </a:solidFill>
                <a:latin typeface="Lato"/>
              </a:defRPr>
            </a:pPr>
            <a:r>
              <a:t>sulla salute e i rischi</a:t>
            </a:r>
          </a:p>
          <a:p>
            <a:pPr algn="l">
              <a:lnSpc>
                <a:spcPct val="104000"/>
              </a:lnSpc>
              <a:spcBef>
                <a:spcPts val="0"/>
              </a:spcBef>
              <a:spcAft>
                <a:spcPts val="0"/>
              </a:spcAft>
              <a:defRPr sz="1800" b="0">
                <a:solidFill>
                  <a:srgbClr val="C0D7DB"/>
                </a:solidFill>
                <a:latin typeface="Lato"/>
              </a:defRPr>
            </a:pPr>
            <a:r>
              <a:t>pertinenti della lavorazione.</a:t>
            </a:r>
          </a:p>
        </p:txBody>
      </p:sp>
      <p:cxnSp>
        <p:nvCxnSpPr>
          <p:cNvPr id="35" name="Connessione logica modificabile"/>
          <p:cNvCxnSpPr/>
          <p:nvPr/>
        </p:nvCxnSpPr>
        <p:spPr>
          <a:xfrm>
            <a:off x="822960" y="4754880"/>
            <a:ext cx="4709160" cy="0"/>
          </a:xfrm>
          <a:prstGeom prst="line">
            <a:avLst/>
          </a:prstGeom>
          <a:ln w="10160">
            <a:solidFill>
              <a:srgbClr val="355968"/>
            </a:solidFill>
          </a:ln>
        </p:spPr>
        <p:style>
          <a:lnRef idx="2">
            <a:schemeClr val="accent1"/>
          </a:lnRef>
          <a:fillRef idx="0">
            <a:schemeClr val="accent1"/>
          </a:fillRef>
          <a:effectRef idx="1">
            <a:schemeClr val="accent1"/>
          </a:effectRef>
          <a:fontRef idx="minor">
            <a:schemeClr val="tx1"/>
          </a:fontRef>
        </p:style>
      </p:cxnSp>
      <p:sp>
        <p:nvSpPr>
          <p:cNvPr id="36" name="Testo modificabile: La sola categoria 2 non identifica il campo del Capo II."/>
          <p:cNvSpPr txBox="1"/>
          <p:nvPr/>
        </p:nvSpPr>
        <p:spPr>
          <a:xfrm>
            <a:off x="822960" y="4928616"/>
            <a:ext cx="4663440" cy="475488"/>
          </a:xfrm>
          <a:prstGeom prst="rect">
            <a:avLst/>
          </a:prstGeom>
          <a:noFill/>
        </p:spPr>
        <p:txBody>
          <a:bodyPr wrap="square" lIns="0" tIns="0" rIns="0" bIns="0" anchor="t">
            <a:spAutoFit/>
          </a:bodyPr>
          <a:lstStyle/>
          <a:p>
            <a:pPr algn="l">
              <a:lnSpc>
                <a:spcPct val="104000"/>
              </a:lnSpc>
              <a:spcBef>
                <a:spcPts val="0"/>
              </a:spcBef>
              <a:spcAft>
                <a:spcPts val="0"/>
              </a:spcAft>
              <a:defRPr sz="1310" b="0">
                <a:solidFill>
                  <a:srgbClr val="66DCC5"/>
                </a:solidFill>
                <a:latin typeface="Lato"/>
              </a:defRPr>
            </a:pPr>
            <a:r>
              <a:t>La sola categoria 2 non identifica</a:t>
            </a:r>
          </a:p>
          <a:p>
            <a:pPr algn="l">
              <a:lnSpc>
                <a:spcPct val="104000"/>
              </a:lnSpc>
              <a:spcBef>
                <a:spcPts val="0"/>
              </a:spcBef>
              <a:spcAft>
                <a:spcPts val="0"/>
              </a:spcAft>
              <a:defRPr sz="1310" b="0">
                <a:solidFill>
                  <a:srgbClr val="66DCC5"/>
                </a:solidFill>
                <a:latin typeface="Lato"/>
              </a:defRPr>
            </a:pPr>
            <a:r>
              <a:t>il campo del Capo II.</a:t>
            </a:r>
          </a:p>
        </p:txBody>
      </p:sp>
      <p:sp>
        <p:nvSpPr>
          <p:cNvPr id="37" name="Elemento grafico modificabile"/>
          <p:cNvSpPr/>
          <p:nvPr/>
        </p:nvSpPr>
        <p:spPr>
          <a:xfrm>
            <a:off x="6428232" y="2157984"/>
            <a:ext cx="5166360" cy="3374136"/>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Elemento grafico modificabile"/>
          <p:cNvSpPr/>
          <p:nvPr/>
        </p:nvSpPr>
        <p:spPr>
          <a:xfrm>
            <a:off x="6647688" y="2359152"/>
            <a:ext cx="1051560" cy="274320"/>
          </a:xfrm>
          <a:prstGeom prst="roundRect">
            <a:avLst>
              <a:gd name="adj" fmla="val 16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sto modificabile: CAPO II"/>
          <p:cNvSpPr txBox="1"/>
          <p:nvPr/>
        </p:nvSpPr>
        <p:spPr>
          <a:xfrm>
            <a:off x="6757416" y="2382012"/>
            <a:ext cx="832103"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66DCC5"/>
                </a:solidFill>
                <a:latin typeface="Lato"/>
              </a:defRPr>
            </a:pPr>
            <a:r>
              <a:t>CAPO II</a:t>
            </a:r>
          </a:p>
        </p:txBody>
      </p:sp>
      <p:sp>
        <p:nvSpPr>
          <p:cNvPr id="40" name="Freeform 39"/>
          <p:cNvSpPr/>
          <p:nvPr/>
        </p:nvSpPr>
        <p:spPr>
          <a:xfrm>
            <a:off x="10619475" y="2454615"/>
            <a:ext cx="487193" cy="595457"/>
          </a:xfrm>
          <a:custGeom>
            <a:avLst/>
            <a:gdLst/>
            <a:ahLst/>
            <a:cxnLst/>
            <a:rect l="l" t="t" r="r" b="b"/>
            <a:pathLst>
              <a:path w="487193" h="595457">
                <a:moveTo>
                  <a:pt x="0" y="0"/>
                </a:moveTo>
                <a:lnTo>
                  <a:pt x="487193" y="0"/>
                </a:lnTo>
                <a:lnTo>
                  <a:pt x="460126" y="351861"/>
                </a:lnTo>
                <a:lnTo>
                  <a:pt x="243597" y="595457"/>
                </a:lnTo>
                <a:lnTo>
                  <a:pt x="27067" y="351861"/>
                </a:lnTo>
                <a:close/>
              </a:path>
            </a:pathLst>
          </a:custGeom>
          <a:solidFill>
            <a:srgbClr val="193C4D"/>
          </a:solidFill>
          <a:ln w="25400">
            <a:solidFill>
              <a:srgbClr val="66DCC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1" name="Connessione logica modificabile"/>
          <p:cNvCxnSpPr/>
          <p:nvPr/>
        </p:nvCxnSpPr>
        <p:spPr>
          <a:xfrm>
            <a:off x="10734507" y="2684678"/>
            <a:ext cx="101498" cy="101498"/>
          </a:xfrm>
          <a:prstGeom prst="line">
            <a:avLst/>
          </a:prstGeom>
          <a:ln w="3556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2" name="Connessione logica modificabile"/>
          <p:cNvCxnSpPr/>
          <p:nvPr/>
        </p:nvCxnSpPr>
        <p:spPr>
          <a:xfrm flipV="1">
            <a:off x="10836005" y="2603479"/>
            <a:ext cx="169164" cy="182697"/>
          </a:xfrm>
          <a:prstGeom prst="line">
            <a:avLst/>
          </a:prstGeom>
          <a:ln w="35560">
            <a:solidFill>
              <a:srgbClr val="66DCC5"/>
            </a:solidFill>
          </a:ln>
        </p:spPr>
        <p:style>
          <a:lnRef idx="2">
            <a:schemeClr val="accent1"/>
          </a:lnRef>
          <a:fillRef idx="0">
            <a:schemeClr val="accent1"/>
          </a:fillRef>
          <a:effectRef idx="1">
            <a:schemeClr val="accent1"/>
          </a:effectRef>
          <a:fontRef idx="minor">
            <a:schemeClr val="tx1"/>
          </a:fontRef>
        </p:style>
      </p:cxnSp>
      <p:sp>
        <p:nvSpPr>
          <p:cNvPr id="43" name="Testo modificabile: Disciplina specifica CMR"/>
          <p:cNvSpPr txBox="1"/>
          <p:nvPr/>
        </p:nvSpPr>
        <p:spPr>
          <a:xfrm>
            <a:off x="6656832" y="2944368"/>
            <a:ext cx="4526280" cy="438912"/>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FFFFFF"/>
                </a:solidFill>
                <a:latin typeface="Lato"/>
              </a:defRPr>
            </a:pPr>
            <a:r>
              <a:t>Disciplina specifica CMR</a:t>
            </a:r>
          </a:p>
        </p:txBody>
      </p:sp>
      <p:sp>
        <p:nvSpPr>
          <p:cNvPr id="44" name="Testo modificabile: Per i reprotossici: criteri 1A/1B. Valutare esposizione, soglia e"/>
          <p:cNvSpPr txBox="1"/>
          <p:nvPr/>
        </p:nvSpPr>
        <p:spPr>
          <a:xfrm>
            <a:off x="6656832" y="3639312"/>
            <a:ext cx="4681728" cy="941832"/>
          </a:xfrm>
          <a:prstGeom prst="rect">
            <a:avLst/>
          </a:prstGeom>
          <a:noFill/>
        </p:spPr>
        <p:txBody>
          <a:bodyPr wrap="square" lIns="0" tIns="0" rIns="0" bIns="0" anchor="t">
            <a:spAutoFit/>
          </a:bodyPr>
          <a:lstStyle/>
          <a:p>
            <a:pPr algn="l">
              <a:lnSpc>
                <a:spcPct val="104000"/>
              </a:lnSpc>
              <a:spcBef>
                <a:spcPts val="0"/>
              </a:spcBef>
              <a:spcAft>
                <a:spcPts val="0"/>
              </a:spcAft>
              <a:defRPr sz="1800" b="0">
                <a:solidFill>
                  <a:srgbClr val="C0D7DB"/>
                </a:solidFill>
                <a:latin typeface="Lato"/>
              </a:defRPr>
            </a:pPr>
            <a:r>
              <a:t>Per i reprotossici: criteri 1A/1B.</a:t>
            </a:r>
          </a:p>
          <a:p>
            <a:pPr algn="l">
              <a:lnSpc>
                <a:spcPct val="104000"/>
              </a:lnSpc>
              <a:spcBef>
                <a:spcPts val="0"/>
              </a:spcBef>
              <a:spcAft>
                <a:spcPts val="0"/>
              </a:spcAft>
              <a:defRPr sz="1800" b="0">
                <a:solidFill>
                  <a:srgbClr val="C0D7DB"/>
                </a:solidFill>
                <a:latin typeface="Lato"/>
              </a:defRPr>
            </a:pPr>
            <a:r>
              <a:t>Valutare esposizione, soglia</a:t>
            </a:r>
          </a:p>
          <a:p>
            <a:pPr algn="l">
              <a:lnSpc>
                <a:spcPct val="104000"/>
              </a:lnSpc>
              <a:spcBef>
                <a:spcPts val="0"/>
              </a:spcBef>
              <a:spcAft>
                <a:spcPts val="0"/>
              </a:spcAft>
              <a:defRPr sz="1800" b="0">
                <a:solidFill>
                  <a:srgbClr val="C0D7DB"/>
                </a:solidFill>
                <a:latin typeface="Lato"/>
              </a:defRPr>
            </a:pPr>
            <a:r>
              <a:t>e obblighi specifici.</a:t>
            </a:r>
          </a:p>
        </p:txBody>
      </p:sp>
      <p:cxnSp>
        <p:nvCxnSpPr>
          <p:cNvPr id="45" name="Connessione logica modificabile"/>
          <p:cNvCxnSpPr/>
          <p:nvPr/>
        </p:nvCxnSpPr>
        <p:spPr>
          <a:xfrm>
            <a:off x="6656832" y="4754880"/>
            <a:ext cx="4709160" cy="0"/>
          </a:xfrm>
          <a:prstGeom prst="line">
            <a:avLst/>
          </a:prstGeom>
          <a:ln w="10160">
            <a:solidFill>
              <a:srgbClr val="355968"/>
            </a:solidFill>
          </a:ln>
        </p:spPr>
        <p:style>
          <a:lnRef idx="2">
            <a:schemeClr val="accent1"/>
          </a:lnRef>
          <a:fillRef idx="0">
            <a:schemeClr val="accent1"/>
          </a:fillRef>
          <a:effectRef idx="1">
            <a:schemeClr val="accent1"/>
          </a:effectRef>
          <a:fontRef idx="minor">
            <a:schemeClr val="tx1"/>
          </a:fontRef>
        </p:style>
      </p:cxnSp>
      <p:sp>
        <p:nvSpPr>
          <p:cNvPr id="46" name="Testo modificabile: L’assenza di un VLEP non esclude automaticamente il Capo II."/>
          <p:cNvSpPr txBox="1"/>
          <p:nvPr/>
        </p:nvSpPr>
        <p:spPr>
          <a:xfrm>
            <a:off x="6656832" y="4928616"/>
            <a:ext cx="4663440" cy="475488"/>
          </a:xfrm>
          <a:prstGeom prst="rect">
            <a:avLst/>
          </a:prstGeom>
          <a:noFill/>
        </p:spPr>
        <p:txBody>
          <a:bodyPr wrap="square" lIns="0" tIns="0" rIns="0" bIns="0" anchor="t">
            <a:spAutoFit/>
          </a:bodyPr>
          <a:lstStyle/>
          <a:p>
            <a:pPr algn="l">
              <a:lnSpc>
                <a:spcPct val="104000"/>
              </a:lnSpc>
              <a:spcBef>
                <a:spcPts val="0"/>
              </a:spcBef>
              <a:spcAft>
                <a:spcPts val="0"/>
              </a:spcAft>
              <a:defRPr sz="1310" b="0">
                <a:solidFill>
                  <a:srgbClr val="66DCC5"/>
                </a:solidFill>
                <a:latin typeface="Lato"/>
              </a:defRPr>
            </a:pPr>
            <a:r>
              <a:t>L’assenza di un VLEP non esclude</a:t>
            </a:r>
          </a:p>
          <a:p>
            <a:pPr algn="l">
              <a:lnSpc>
                <a:spcPct val="104000"/>
              </a:lnSpc>
              <a:spcBef>
                <a:spcPts val="0"/>
              </a:spcBef>
              <a:spcAft>
                <a:spcPts val="0"/>
              </a:spcAft>
              <a:defRPr sz="1310" b="0">
                <a:solidFill>
                  <a:srgbClr val="66DCC5"/>
                </a:solidFill>
                <a:latin typeface="Lato"/>
              </a:defRPr>
            </a:pPr>
            <a:r>
              <a:t>automaticamente il Capo II.</a:t>
            </a:r>
          </a:p>
        </p:txBody>
      </p:sp>
      <p:cxnSp>
        <p:nvCxnSpPr>
          <p:cNvPr id="47" name="Connessione logica modificabile"/>
          <p:cNvCxnSpPr/>
          <p:nvPr/>
        </p:nvCxnSpPr>
        <p:spPr>
          <a:xfrm>
            <a:off x="5815584" y="3803904"/>
            <a:ext cx="539496" cy="0"/>
          </a:xfrm>
          <a:prstGeom prst="line">
            <a:avLst/>
          </a:prstGeom>
          <a:ln w="2032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48" name="Testo modificabile: DVR"/>
          <p:cNvSpPr txBox="1"/>
          <p:nvPr/>
        </p:nvSpPr>
        <p:spPr>
          <a:xfrm>
            <a:off x="5833872" y="3401568"/>
            <a:ext cx="512064" cy="219456"/>
          </a:xfrm>
          <a:prstGeom prst="rect">
            <a:avLst/>
          </a:prstGeom>
          <a:noFill/>
        </p:spPr>
        <p:txBody>
          <a:bodyPr wrap="square" lIns="0" tIns="0" rIns="0" bIns="0" anchor="t">
            <a:spAutoFit/>
          </a:bodyPr>
          <a:lstStyle/>
          <a:p>
            <a:pPr algn="ctr">
              <a:lnSpc>
                <a:spcPct val="104000"/>
              </a:lnSpc>
              <a:spcBef>
                <a:spcPts val="0"/>
              </a:spcBef>
              <a:spcAft>
                <a:spcPts val="0"/>
              </a:spcAft>
              <a:defRPr sz="1050" b="1">
                <a:solidFill>
                  <a:srgbClr val="66DCC5"/>
                </a:solidFill>
                <a:latin typeface="Lato"/>
              </a:defRPr>
            </a:pPr>
            <a:r>
              <a:t>DVR</a:t>
            </a:r>
          </a:p>
        </p:txBody>
      </p:sp>
      <p:sp>
        <p:nvSpPr>
          <p:cNvPr id="49" name="Testo modificabile: PERIMETRO DEL DIAGRAMMA INAIL"/>
          <p:cNvSpPr txBox="1"/>
          <p:nvPr/>
        </p:nvSpPr>
        <p:spPr>
          <a:xfrm>
            <a:off x="640080" y="5760720"/>
            <a:ext cx="3291840" cy="201168"/>
          </a:xfrm>
          <a:prstGeom prst="rect">
            <a:avLst/>
          </a:prstGeom>
          <a:noFill/>
        </p:spPr>
        <p:txBody>
          <a:bodyPr wrap="square" lIns="0" tIns="0" rIns="0" bIns="0" anchor="t">
            <a:spAutoFit/>
          </a:bodyPr>
          <a:lstStyle/>
          <a:p>
            <a:pPr algn="l">
              <a:lnSpc>
                <a:spcPct val="104000"/>
              </a:lnSpc>
              <a:spcBef>
                <a:spcPts val="0"/>
              </a:spcBef>
              <a:spcAft>
                <a:spcPts val="0"/>
              </a:spcAft>
              <a:defRPr sz="1070" b="1">
                <a:solidFill>
                  <a:srgbClr val="C0D7DB"/>
                </a:solidFill>
                <a:latin typeface="Lato"/>
              </a:defRPr>
            </a:pPr>
            <a:r>
              <a:t>PERIMETRO DEL DIAGRAMMA INAIL</a:t>
            </a:r>
          </a:p>
        </p:txBody>
      </p:sp>
      <p:sp>
        <p:nvSpPr>
          <p:cNvPr id="50" name="Elemento grafico modificabile"/>
          <p:cNvSpPr/>
          <p:nvPr/>
        </p:nvSpPr>
        <p:spPr>
          <a:xfrm>
            <a:off x="4050791" y="5687568"/>
            <a:ext cx="2286000" cy="448056"/>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sto modificabile: 1A / 1B"/>
          <p:cNvSpPr txBox="1"/>
          <p:nvPr/>
        </p:nvSpPr>
        <p:spPr>
          <a:xfrm>
            <a:off x="4133087" y="5788152"/>
            <a:ext cx="2121408" cy="265176"/>
          </a:xfrm>
          <a:prstGeom prst="rect">
            <a:avLst/>
          </a:prstGeom>
          <a:noFill/>
        </p:spPr>
        <p:txBody>
          <a:bodyPr wrap="square" lIns="0" tIns="0" rIns="0" bIns="0" anchor="t">
            <a:spAutoFit/>
          </a:bodyPr>
          <a:lstStyle/>
          <a:p>
            <a:pPr algn="ctr">
              <a:lnSpc>
                <a:spcPct val="104000"/>
              </a:lnSpc>
              <a:spcBef>
                <a:spcPts val="0"/>
              </a:spcBef>
              <a:spcAft>
                <a:spcPts val="0"/>
              </a:spcAft>
              <a:defRPr sz="1420" b="1">
                <a:solidFill>
                  <a:srgbClr val="FFFFFF"/>
                </a:solidFill>
                <a:latin typeface="Lato"/>
              </a:defRPr>
            </a:pPr>
            <a:r>
              <a:t>1A / 1B</a:t>
            </a:r>
          </a:p>
        </p:txBody>
      </p:sp>
      <p:sp>
        <p:nvSpPr>
          <p:cNvPr id="52" name="Elemento grafico modificabile"/>
          <p:cNvSpPr/>
          <p:nvPr/>
        </p:nvSpPr>
        <p:spPr>
          <a:xfrm>
            <a:off x="6556248" y="5687568"/>
            <a:ext cx="2286000" cy="448056"/>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sto modificabile: Non C e non M"/>
          <p:cNvSpPr txBox="1"/>
          <p:nvPr/>
        </p:nvSpPr>
        <p:spPr>
          <a:xfrm>
            <a:off x="6638544" y="5788152"/>
            <a:ext cx="2121408" cy="265176"/>
          </a:xfrm>
          <a:prstGeom prst="rect">
            <a:avLst/>
          </a:prstGeom>
          <a:noFill/>
        </p:spPr>
        <p:txBody>
          <a:bodyPr wrap="square" lIns="0" tIns="0" rIns="0" bIns="0" anchor="t">
            <a:spAutoFit/>
          </a:bodyPr>
          <a:lstStyle/>
          <a:p>
            <a:pPr algn="ctr">
              <a:lnSpc>
                <a:spcPct val="104000"/>
              </a:lnSpc>
              <a:spcBef>
                <a:spcPts val="0"/>
              </a:spcBef>
              <a:spcAft>
                <a:spcPts val="0"/>
              </a:spcAft>
              <a:defRPr sz="1420" b="1">
                <a:solidFill>
                  <a:srgbClr val="FFFFFF"/>
                </a:solidFill>
                <a:latin typeface="Lato"/>
              </a:defRPr>
            </a:pPr>
            <a:r>
              <a:t>Non C e non M</a:t>
            </a:r>
          </a:p>
        </p:txBody>
      </p:sp>
      <p:sp>
        <p:nvSpPr>
          <p:cNvPr id="54" name="Elemento grafico modificabile"/>
          <p:cNvSpPr/>
          <p:nvPr/>
        </p:nvSpPr>
        <p:spPr>
          <a:xfrm>
            <a:off x="9061704" y="5687568"/>
            <a:ext cx="2286000" cy="448056"/>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sto modificabile: Singola sostanza"/>
          <p:cNvSpPr txBox="1"/>
          <p:nvPr/>
        </p:nvSpPr>
        <p:spPr>
          <a:xfrm>
            <a:off x="9144000" y="5788152"/>
            <a:ext cx="2121408" cy="265176"/>
          </a:xfrm>
          <a:prstGeom prst="rect">
            <a:avLst/>
          </a:prstGeom>
          <a:noFill/>
        </p:spPr>
        <p:txBody>
          <a:bodyPr wrap="square" lIns="0" tIns="0" rIns="0" bIns="0" anchor="t">
            <a:spAutoFit/>
          </a:bodyPr>
          <a:lstStyle/>
          <a:p>
            <a:pPr algn="ctr">
              <a:lnSpc>
                <a:spcPct val="104000"/>
              </a:lnSpc>
              <a:spcBef>
                <a:spcPts val="0"/>
              </a:spcBef>
              <a:spcAft>
                <a:spcPts val="0"/>
              </a:spcAft>
              <a:defRPr sz="1420" b="1">
                <a:solidFill>
                  <a:srgbClr val="FFFFFF"/>
                </a:solidFill>
                <a:latin typeface="Lato"/>
              </a:defRPr>
            </a:pPr>
            <a:r>
              <a:t>Singola sostanza</a:t>
            </a:r>
          </a:p>
        </p:txBody>
      </p:sp>
      <p:sp>
        <p:nvSpPr>
          <p:cNvPr id="5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008E89"/>
                </a:solidFill>
                <a:latin typeface="Lato"/>
              </a:defRPr>
            </a:pPr>
            <a:r>
              <a:t>MODULO 02 / QUADRO NORMATIVO</a:t>
            </a:r>
          </a:p>
        </p:txBody>
      </p:sp>
      <p:sp>
        <p:nvSpPr>
          <p:cNvPr id="8" name="Testo modificabile: INTEGRAZIONE NORMATIVA"/>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607780"/>
                </a:solidFill>
                <a:latin typeface="Lato"/>
              </a:defRPr>
            </a:pPr>
            <a:r>
              <a:t>INTEGRAZIONE NORMATIVA</a:t>
            </a:r>
          </a:p>
        </p:txBody>
      </p:sp>
      <p:sp>
        <p:nvSpPr>
          <p:cNvPr id="9" name="Testo modificabile: Art. 234: le definizioni che guidano il percorso"/>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133348"/>
                </a:solidFill>
                <a:latin typeface="Lato"/>
              </a:defRPr>
            </a:pPr>
            <a:r>
              <a:t>Art. 234: le definizioni che guidano il percorso</a:t>
            </a:r>
          </a:p>
        </p:txBody>
      </p:sp>
      <p:sp>
        <p:nvSpPr>
          <p:cNvPr id="10" name="Testo modificabile: Qualificazione normativa, valori limite e sorveglianza sono conce"/>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607780"/>
                </a:solidFill>
                <a:latin typeface="Lato"/>
              </a:defRPr>
            </a:pPr>
            <a:r>
              <a:t>Qualificazione normativa, valori limite e sorveglianza sono concetti distinti.</a:t>
            </a:r>
          </a:p>
        </p:txBody>
      </p:sp>
      <p:cxnSp>
        <p:nvCxnSpPr>
          <p:cNvPr id="11" name="Connessione logica modificabile"/>
          <p:cNvCxnSpPr/>
          <p:nvPr/>
        </p:nvCxnSpPr>
        <p:spPr>
          <a:xfrm>
            <a:off x="548640" y="6409944"/>
            <a:ext cx="11091672" cy="0"/>
          </a:xfrm>
          <a:prstGeom prst="line">
            <a:avLst/>
          </a:prstGeom>
          <a:ln w="6985">
            <a:solidFill>
              <a:srgbClr val="D6E1E3"/>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607780"/>
                </a:solidFill>
                <a:latin typeface="Lato"/>
              </a:defRPr>
            </a:pPr>
            <a:r>
              <a:rPr dirty="0"/>
              <a:t>REPROTOSSICI </a:t>
            </a:r>
            <a:r>
              <a:rPr lang="it-IT" dirty="0"/>
              <a:t> </a:t>
            </a:r>
            <a:r>
              <a:rPr dirty="0"/>
              <a:t>2026</a:t>
            </a:r>
          </a:p>
        </p:txBody>
      </p:sp>
      <p:sp>
        <p:nvSpPr>
          <p:cNvPr id="13" name="Testo modificabile: D.Lgs. 135/2024, art. 9 [L1]; INAIL 2026, pp. 1–2 [I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607780"/>
                </a:solidFill>
                <a:latin typeface="Lato"/>
              </a:defRPr>
            </a:pPr>
            <a:r>
              <a:t>D.Lgs. 135/2024, art. 9 [L1]; INAIL 2026, pp. 1–2 [I1]</a:t>
            </a:r>
          </a:p>
        </p:txBody>
      </p:sp>
      <p:sp>
        <p:nvSpPr>
          <p:cNvPr id="14" name="Testo modificabile: 07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607780"/>
                </a:solidFill>
                <a:latin typeface="Lato"/>
              </a:defRPr>
            </a:pPr>
            <a:r>
              <a:t>07 / 10</a:t>
            </a:r>
          </a:p>
        </p:txBody>
      </p:sp>
      <p:sp>
        <p:nvSpPr>
          <p:cNvPr id="15" name="Elemento grafico modificabile"/>
          <p:cNvSpPr/>
          <p:nvPr/>
        </p:nvSpPr>
        <p:spPr>
          <a:xfrm>
            <a:off x="54864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075688"/>
            <a:ext cx="11000232" cy="640080"/>
          </a:xfrm>
          <a:prstGeom prst="roundRect">
            <a:avLst>
              <a:gd name="adj" fmla="val 8000"/>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sto modificabile: b-bis  |  Sostanza o miscela che soddisfa i criteri CLP di catego"/>
          <p:cNvSpPr txBox="1"/>
          <p:nvPr/>
        </p:nvSpPr>
        <p:spPr>
          <a:xfrm>
            <a:off x="841248" y="2249424"/>
            <a:ext cx="10506456" cy="310896"/>
          </a:xfrm>
          <a:prstGeom prst="rect">
            <a:avLst/>
          </a:prstGeom>
          <a:noFill/>
        </p:spPr>
        <p:txBody>
          <a:bodyPr wrap="square" lIns="0" tIns="0" rIns="0" bIns="0" anchor="t">
            <a:spAutoFit/>
          </a:bodyPr>
          <a:lstStyle/>
          <a:p>
            <a:pPr algn="l">
              <a:lnSpc>
                <a:spcPct val="104000"/>
              </a:lnSpc>
              <a:spcBef>
                <a:spcPts val="0"/>
              </a:spcBef>
              <a:spcAft>
                <a:spcPts val="0"/>
              </a:spcAft>
              <a:defRPr sz="1900" b="1">
                <a:solidFill>
                  <a:srgbClr val="FFFFFF"/>
                </a:solidFill>
                <a:latin typeface="Lato"/>
              </a:defRPr>
            </a:pPr>
            <a:r>
              <a:t>b-bis  |  Sostanza o miscela che soddisfa i criteri CLP di categoria 1A o 1B</a:t>
            </a:r>
          </a:p>
        </p:txBody>
      </p:sp>
      <p:sp>
        <p:nvSpPr>
          <p:cNvPr id="27" name="Elemento grafico modificabile"/>
          <p:cNvSpPr/>
          <p:nvPr/>
        </p:nvSpPr>
        <p:spPr>
          <a:xfrm>
            <a:off x="594360" y="2953512"/>
            <a:ext cx="5394960" cy="1709928"/>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Elemento grafico modificabile"/>
          <p:cNvSpPr/>
          <p:nvPr/>
        </p:nvSpPr>
        <p:spPr>
          <a:xfrm>
            <a:off x="795528" y="3154680"/>
            <a:ext cx="484632" cy="484632"/>
          </a:xfrm>
          <a:prstGeom prst="ellipse">
            <a:avLst/>
          </a:prstGeom>
          <a:solidFill>
            <a:srgbClr val="E883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sto modificabile: b-ter"/>
          <p:cNvSpPr txBox="1"/>
          <p:nvPr/>
        </p:nvSpPr>
        <p:spPr>
          <a:xfrm>
            <a:off x="749808" y="3319272"/>
            <a:ext cx="585216" cy="155448"/>
          </a:xfrm>
          <a:prstGeom prst="rect">
            <a:avLst/>
          </a:prstGeom>
          <a:noFill/>
        </p:spPr>
        <p:txBody>
          <a:bodyPr wrap="square" lIns="0" tIns="0" rIns="0" bIns="0" anchor="t">
            <a:spAutoFit/>
          </a:bodyPr>
          <a:lstStyle/>
          <a:p>
            <a:pPr algn="ctr">
              <a:lnSpc>
                <a:spcPct val="104000"/>
              </a:lnSpc>
              <a:spcBef>
                <a:spcPts val="0"/>
              </a:spcBef>
              <a:spcAft>
                <a:spcPts val="0"/>
              </a:spcAft>
              <a:defRPr sz="890" b="1">
                <a:solidFill>
                  <a:srgbClr val="133348"/>
                </a:solidFill>
                <a:latin typeface="Lato"/>
              </a:defRPr>
            </a:pPr>
            <a:r>
              <a:t>b-ter</a:t>
            </a:r>
          </a:p>
        </p:txBody>
      </p:sp>
      <p:sp>
        <p:nvSpPr>
          <p:cNvPr id="30" name="Testo modificabile: PRIVA DI SOGLIA"/>
          <p:cNvSpPr txBox="1"/>
          <p:nvPr/>
        </p:nvSpPr>
        <p:spPr>
          <a:xfrm>
            <a:off x="1453895" y="3209544"/>
            <a:ext cx="4251960" cy="283464"/>
          </a:xfrm>
          <a:prstGeom prst="rect">
            <a:avLst/>
          </a:prstGeom>
          <a:noFill/>
        </p:spPr>
        <p:txBody>
          <a:bodyPr wrap="square" lIns="0" tIns="0" rIns="0" bIns="0" anchor="t">
            <a:spAutoFit/>
          </a:bodyPr>
          <a:lstStyle/>
          <a:p>
            <a:pPr algn="l">
              <a:lnSpc>
                <a:spcPct val="104000"/>
              </a:lnSpc>
              <a:spcBef>
                <a:spcPts val="0"/>
              </a:spcBef>
              <a:spcAft>
                <a:spcPts val="0"/>
              </a:spcAft>
              <a:defRPr sz="1860" b="1">
                <a:solidFill>
                  <a:srgbClr val="133348"/>
                </a:solidFill>
                <a:latin typeface="Lato"/>
              </a:defRPr>
            </a:pPr>
            <a:r>
              <a:t>PRIVA DI SOGLIA</a:t>
            </a:r>
          </a:p>
        </p:txBody>
      </p:sp>
      <p:sp>
        <p:nvSpPr>
          <p:cNvPr id="31" name="Testo modificabile: Non esiste un livello di esposizione sicuro per la salute dei lav"/>
          <p:cNvSpPr txBox="1"/>
          <p:nvPr/>
        </p:nvSpPr>
        <p:spPr>
          <a:xfrm>
            <a:off x="822960" y="3785615"/>
            <a:ext cx="4901184" cy="630936"/>
          </a:xfrm>
          <a:prstGeom prst="rect">
            <a:avLst/>
          </a:prstGeom>
          <a:noFill/>
        </p:spPr>
        <p:txBody>
          <a:bodyPr wrap="square" lIns="0" tIns="0" rIns="0" bIns="0" anchor="t">
            <a:spAutoFit/>
          </a:bodyPr>
          <a:lstStyle/>
          <a:p>
            <a:pPr algn="l">
              <a:lnSpc>
                <a:spcPct val="104000"/>
              </a:lnSpc>
              <a:spcBef>
                <a:spcPts val="0"/>
              </a:spcBef>
              <a:spcAft>
                <a:spcPts val="0"/>
              </a:spcAft>
              <a:defRPr sz="1700" b="0">
                <a:solidFill>
                  <a:srgbClr val="607780"/>
                </a:solidFill>
                <a:latin typeface="Lato"/>
              </a:defRPr>
            </a:pPr>
            <a:r>
              <a:t>Non esiste un livello di esposizione</a:t>
            </a:r>
          </a:p>
          <a:p>
            <a:pPr algn="l">
              <a:lnSpc>
                <a:spcPct val="104000"/>
              </a:lnSpc>
              <a:spcBef>
                <a:spcPts val="0"/>
              </a:spcBef>
              <a:spcAft>
                <a:spcPts val="0"/>
              </a:spcAft>
              <a:defRPr sz="1700" b="0">
                <a:solidFill>
                  <a:srgbClr val="607780"/>
                </a:solidFill>
                <a:latin typeface="Lato"/>
              </a:defRPr>
            </a:pPr>
            <a:r>
              <a:t>sicuro per la salute dei lavoratori.</a:t>
            </a:r>
          </a:p>
        </p:txBody>
      </p:sp>
      <p:sp>
        <p:nvSpPr>
          <p:cNvPr id="32" name="Elemento grafico modificabile"/>
          <p:cNvSpPr/>
          <p:nvPr/>
        </p:nvSpPr>
        <p:spPr>
          <a:xfrm>
            <a:off x="6199632" y="2953512"/>
            <a:ext cx="5394960" cy="1709928"/>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Elemento grafico modificabile"/>
          <p:cNvSpPr/>
          <p:nvPr/>
        </p:nvSpPr>
        <p:spPr>
          <a:xfrm>
            <a:off x="6400800" y="3154680"/>
            <a:ext cx="484632" cy="484632"/>
          </a:xfrm>
          <a:prstGeom prst="ellipse">
            <a:avLst/>
          </a:prstGeom>
          <a:solidFill>
            <a:srgbClr val="78C6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sto modificabile: b-quater"/>
          <p:cNvSpPr txBox="1"/>
          <p:nvPr/>
        </p:nvSpPr>
        <p:spPr>
          <a:xfrm>
            <a:off x="6355080" y="3319272"/>
            <a:ext cx="585216" cy="155448"/>
          </a:xfrm>
          <a:prstGeom prst="rect">
            <a:avLst/>
          </a:prstGeom>
          <a:noFill/>
        </p:spPr>
        <p:txBody>
          <a:bodyPr wrap="square" lIns="0" tIns="0" rIns="0" bIns="0" anchor="t">
            <a:spAutoFit/>
          </a:bodyPr>
          <a:lstStyle/>
          <a:p>
            <a:pPr algn="ctr">
              <a:lnSpc>
                <a:spcPct val="104000"/>
              </a:lnSpc>
              <a:spcBef>
                <a:spcPts val="0"/>
              </a:spcBef>
              <a:spcAft>
                <a:spcPts val="0"/>
              </a:spcAft>
              <a:defRPr sz="890" b="1">
                <a:solidFill>
                  <a:srgbClr val="133348"/>
                </a:solidFill>
                <a:latin typeface="Lato"/>
              </a:defRPr>
            </a:pPr>
            <a:r>
              <a:t>b-quater</a:t>
            </a:r>
          </a:p>
        </p:txBody>
      </p:sp>
      <p:sp>
        <p:nvSpPr>
          <p:cNvPr id="35" name="Testo modificabile: CON VALORE SOGLIA"/>
          <p:cNvSpPr txBox="1"/>
          <p:nvPr/>
        </p:nvSpPr>
        <p:spPr>
          <a:xfrm>
            <a:off x="7059168" y="3209544"/>
            <a:ext cx="4251960" cy="283464"/>
          </a:xfrm>
          <a:prstGeom prst="rect">
            <a:avLst/>
          </a:prstGeom>
          <a:noFill/>
        </p:spPr>
        <p:txBody>
          <a:bodyPr wrap="square" lIns="0" tIns="0" rIns="0" bIns="0" anchor="t">
            <a:spAutoFit/>
          </a:bodyPr>
          <a:lstStyle/>
          <a:p>
            <a:pPr algn="l">
              <a:lnSpc>
                <a:spcPct val="104000"/>
              </a:lnSpc>
              <a:spcBef>
                <a:spcPts val="0"/>
              </a:spcBef>
              <a:spcAft>
                <a:spcPts val="0"/>
              </a:spcAft>
              <a:defRPr sz="1860" b="1">
                <a:solidFill>
                  <a:srgbClr val="133348"/>
                </a:solidFill>
                <a:latin typeface="Lato"/>
              </a:defRPr>
            </a:pPr>
            <a:r>
              <a:t>CON VALORE SOGLIA</a:t>
            </a:r>
          </a:p>
        </p:txBody>
      </p:sp>
      <p:sp>
        <p:nvSpPr>
          <p:cNvPr id="36" name="Testo modificabile: Esiste un livello sotto il quale non vi sono rischi per la salute"/>
          <p:cNvSpPr txBox="1"/>
          <p:nvPr/>
        </p:nvSpPr>
        <p:spPr>
          <a:xfrm>
            <a:off x="6428232" y="3785615"/>
            <a:ext cx="4901184" cy="630936"/>
          </a:xfrm>
          <a:prstGeom prst="rect">
            <a:avLst/>
          </a:prstGeom>
          <a:noFill/>
        </p:spPr>
        <p:txBody>
          <a:bodyPr wrap="square" lIns="0" tIns="0" rIns="0" bIns="0" anchor="t">
            <a:spAutoFit/>
          </a:bodyPr>
          <a:lstStyle/>
          <a:p>
            <a:pPr algn="l">
              <a:lnSpc>
                <a:spcPct val="104000"/>
              </a:lnSpc>
              <a:spcBef>
                <a:spcPts val="0"/>
              </a:spcBef>
              <a:spcAft>
                <a:spcPts val="0"/>
              </a:spcAft>
              <a:defRPr sz="1700" b="0">
                <a:solidFill>
                  <a:srgbClr val="607780"/>
                </a:solidFill>
                <a:latin typeface="Lato"/>
              </a:defRPr>
            </a:pPr>
            <a:r>
              <a:t>Esiste un livello sotto il quale</a:t>
            </a:r>
          </a:p>
          <a:p>
            <a:pPr algn="l">
              <a:lnSpc>
                <a:spcPct val="104000"/>
              </a:lnSpc>
              <a:spcBef>
                <a:spcPts val="0"/>
              </a:spcBef>
              <a:spcAft>
                <a:spcPts val="0"/>
              </a:spcAft>
              <a:defRPr sz="1700" b="0">
                <a:solidFill>
                  <a:srgbClr val="607780"/>
                </a:solidFill>
                <a:latin typeface="Lato"/>
              </a:defRPr>
            </a:pPr>
            <a:r>
              <a:t>non vi sono rischi per la salute.</a:t>
            </a:r>
          </a:p>
        </p:txBody>
      </p:sp>
      <p:sp>
        <p:nvSpPr>
          <p:cNvPr id="37" name="Elemento grafico modificabile"/>
          <p:cNvSpPr/>
          <p:nvPr/>
        </p:nvSpPr>
        <p:spPr>
          <a:xfrm>
            <a:off x="594360" y="4855464"/>
            <a:ext cx="11000232" cy="475488"/>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sto modificabile: Entrambe le definizioni richiedono l’identificazione nella colonn"/>
          <p:cNvSpPr txBox="1"/>
          <p:nvPr/>
        </p:nvSpPr>
        <p:spPr>
          <a:xfrm>
            <a:off x="704088" y="4905755"/>
            <a:ext cx="10780776" cy="411480"/>
          </a:xfrm>
          <a:prstGeom prst="rect">
            <a:avLst/>
          </a:prstGeom>
          <a:noFill/>
        </p:spPr>
        <p:txBody>
          <a:bodyPr wrap="square" lIns="0" tIns="0" rIns="0" bIns="0" anchor="t">
            <a:spAutoFit/>
          </a:bodyPr>
          <a:lstStyle/>
          <a:p>
            <a:pPr algn="ctr">
              <a:lnSpc>
                <a:spcPct val="104000"/>
              </a:lnSpc>
              <a:spcBef>
                <a:spcPts val="0"/>
              </a:spcBef>
              <a:spcAft>
                <a:spcPts val="0"/>
              </a:spcAft>
              <a:defRPr sz="1380" b="1">
                <a:solidFill>
                  <a:srgbClr val="008E89"/>
                </a:solidFill>
                <a:latin typeface="Lato"/>
              </a:defRPr>
            </a:pPr>
            <a:r>
              <a:t>Entrambe le definizioni richiedono l’identificazione nella colonna “Osservazioni” dell’Allegato XLIII.</a:t>
            </a:r>
          </a:p>
        </p:txBody>
      </p:sp>
      <p:sp>
        <p:nvSpPr>
          <p:cNvPr id="39" name="Elemento grafico modificabile"/>
          <p:cNvSpPr/>
          <p:nvPr/>
        </p:nvSpPr>
        <p:spPr>
          <a:xfrm>
            <a:off x="594360" y="5522976"/>
            <a:ext cx="3520440" cy="649224"/>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sto modificabile: VLEP"/>
          <p:cNvSpPr txBox="1"/>
          <p:nvPr/>
        </p:nvSpPr>
        <p:spPr>
          <a:xfrm>
            <a:off x="740664" y="5641848"/>
            <a:ext cx="3218688" cy="182880"/>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008E89"/>
                </a:solidFill>
                <a:latin typeface="Lato"/>
              </a:defRPr>
            </a:pPr>
            <a:r>
              <a:t>VLEP</a:t>
            </a:r>
          </a:p>
        </p:txBody>
      </p:sp>
      <p:sp>
        <p:nvSpPr>
          <p:cNvPr id="41" name="Testo modificabile: Concentrazione nell’aria"/>
          <p:cNvSpPr txBox="1"/>
          <p:nvPr/>
        </p:nvSpPr>
        <p:spPr>
          <a:xfrm>
            <a:off x="740664" y="5907024"/>
            <a:ext cx="3218688" cy="182880"/>
          </a:xfrm>
          <a:prstGeom prst="rect">
            <a:avLst/>
          </a:prstGeom>
          <a:noFill/>
        </p:spPr>
        <p:txBody>
          <a:bodyPr wrap="square" lIns="0" tIns="0" rIns="0" bIns="0" anchor="t">
            <a:spAutoFit/>
          </a:bodyPr>
          <a:lstStyle/>
          <a:p>
            <a:pPr algn="l">
              <a:lnSpc>
                <a:spcPct val="104000"/>
              </a:lnSpc>
              <a:spcBef>
                <a:spcPts val="0"/>
              </a:spcBef>
              <a:spcAft>
                <a:spcPts val="0"/>
              </a:spcAft>
              <a:defRPr sz="1210" b="0">
                <a:solidFill>
                  <a:srgbClr val="607780"/>
                </a:solidFill>
                <a:latin typeface="Lato"/>
              </a:defRPr>
            </a:pPr>
            <a:r>
              <a:t>Concentrazione nell’aria</a:t>
            </a:r>
          </a:p>
        </p:txBody>
      </p:sp>
      <p:sp>
        <p:nvSpPr>
          <p:cNvPr id="42" name="Elemento grafico modificabile"/>
          <p:cNvSpPr/>
          <p:nvPr/>
        </p:nvSpPr>
        <p:spPr>
          <a:xfrm>
            <a:off x="4334256" y="5522976"/>
            <a:ext cx="3520440" cy="649224"/>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sto modificabile: VALORE LIMITE BIOLOGICO"/>
          <p:cNvSpPr txBox="1"/>
          <p:nvPr/>
        </p:nvSpPr>
        <p:spPr>
          <a:xfrm>
            <a:off x="4480560" y="5641848"/>
            <a:ext cx="3218688" cy="182880"/>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008E89"/>
                </a:solidFill>
                <a:latin typeface="Lato"/>
              </a:defRPr>
            </a:pPr>
            <a:r>
              <a:t>VALORE LIMITE BIOLOGICO</a:t>
            </a:r>
          </a:p>
        </p:txBody>
      </p:sp>
      <p:sp>
        <p:nvSpPr>
          <p:cNvPr id="44" name="Testo modificabile: Agente / metabolita / indicatore"/>
          <p:cNvSpPr txBox="1"/>
          <p:nvPr/>
        </p:nvSpPr>
        <p:spPr>
          <a:xfrm>
            <a:off x="4480560" y="5907024"/>
            <a:ext cx="3218688" cy="182880"/>
          </a:xfrm>
          <a:prstGeom prst="rect">
            <a:avLst/>
          </a:prstGeom>
          <a:noFill/>
        </p:spPr>
        <p:txBody>
          <a:bodyPr wrap="square" lIns="0" tIns="0" rIns="0" bIns="0" anchor="t">
            <a:spAutoFit/>
          </a:bodyPr>
          <a:lstStyle/>
          <a:p>
            <a:pPr algn="l">
              <a:lnSpc>
                <a:spcPct val="104000"/>
              </a:lnSpc>
              <a:spcBef>
                <a:spcPts val="0"/>
              </a:spcBef>
              <a:spcAft>
                <a:spcPts val="0"/>
              </a:spcAft>
              <a:defRPr sz="1210" b="0">
                <a:solidFill>
                  <a:srgbClr val="607780"/>
                </a:solidFill>
                <a:latin typeface="Lato"/>
              </a:defRPr>
            </a:pPr>
            <a:r>
              <a:t>Agente / metabolita / indicatore</a:t>
            </a:r>
          </a:p>
        </p:txBody>
      </p:sp>
      <p:sp>
        <p:nvSpPr>
          <p:cNvPr id="45" name="Elemento grafico modificabile"/>
          <p:cNvSpPr/>
          <p:nvPr/>
        </p:nvSpPr>
        <p:spPr>
          <a:xfrm>
            <a:off x="8074152" y="5522976"/>
            <a:ext cx="3520440" cy="649224"/>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Testo modificabile: SORVEGLIANZA SANITARIA"/>
          <p:cNvSpPr txBox="1"/>
          <p:nvPr/>
        </p:nvSpPr>
        <p:spPr>
          <a:xfrm>
            <a:off x="8220456" y="5641848"/>
            <a:ext cx="3218688" cy="182880"/>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008E89"/>
                </a:solidFill>
                <a:latin typeface="Lato"/>
              </a:defRPr>
            </a:pPr>
            <a:r>
              <a:t>SORVEGLIANZA SANITARIA</a:t>
            </a:r>
          </a:p>
        </p:txBody>
      </p:sp>
      <p:sp>
        <p:nvSpPr>
          <p:cNvPr id="47" name="Testo modificabile: Salute in funzione dell’esposizione"/>
          <p:cNvSpPr txBox="1"/>
          <p:nvPr/>
        </p:nvSpPr>
        <p:spPr>
          <a:xfrm>
            <a:off x="8220456" y="5907024"/>
            <a:ext cx="3218688" cy="182880"/>
          </a:xfrm>
          <a:prstGeom prst="rect">
            <a:avLst/>
          </a:prstGeom>
          <a:noFill/>
        </p:spPr>
        <p:txBody>
          <a:bodyPr wrap="square" lIns="0" tIns="0" rIns="0" bIns="0" anchor="t">
            <a:spAutoFit/>
          </a:bodyPr>
          <a:lstStyle/>
          <a:p>
            <a:pPr algn="l">
              <a:lnSpc>
                <a:spcPct val="104000"/>
              </a:lnSpc>
              <a:spcBef>
                <a:spcPts val="0"/>
              </a:spcBef>
              <a:spcAft>
                <a:spcPts val="0"/>
              </a:spcAft>
              <a:defRPr sz="1210" b="0">
                <a:solidFill>
                  <a:srgbClr val="607780"/>
                </a:solidFill>
                <a:latin typeface="Lato"/>
              </a:defRPr>
            </a:pPr>
            <a:r>
              <a:t>Salute in funzione dell’esposizione</a:t>
            </a:r>
          </a:p>
        </p:txBody>
      </p:sp>
      <p:sp>
        <p:nvSpPr>
          <p:cNvPr id="4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66DCC5"/>
                </a:solidFill>
                <a:latin typeface="Lato"/>
              </a:defRPr>
            </a:pPr>
            <a:r>
              <a:t>MODULO 02 / QUADRO NORMATIVO</a:t>
            </a:r>
          </a:p>
        </p:txBody>
      </p:sp>
      <p:sp>
        <p:nvSpPr>
          <p:cNvPr id="8" name="Testo modificabile: MAPPA DELLA GERARCHIA PREVENTIVA"/>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C0D7DB"/>
                </a:solidFill>
                <a:latin typeface="Lato"/>
              </a:defRPr>
            </a:pPr>
            <a:r>
              <a:t>MAPPA DELLA GERARCHIA PREVENTIVA</a:t>
            </a:r>
          </a:p>
        </p:txBody>
      </p:sp>
      <p:sp>
        <p:nvSpPr>
          <p:cNvPr id="9" name="Testo modificabile: Art. 235: prima la gerarchia, poi i percorsi"/>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FFFFFF"/>
                </a:solidFill>
                <a:latin typeface="Lato"/>
              </a:defRPr>
            </a:pPr>
            <a:r>
              <a:t>Art. 235: prima la gerarchia, poi i percorsi</a:t>
            </a:r>
          </a:p>
        </p:txBody>
      </p:sp>
      <p:sp>
        <p:nvSpPr>
          <p:cNvPr id="10" name="Testo modificabile: La distinzione di soglia non elimina la priorità di sostituzione "/>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C0D7DB"/>
                </a:solidFill>
                <a:latin typeface="Lato"/>
              </a:defRPr>
            </a:pPr>
            <a:r>
              <a:t>La distinzione di soglia non elimina la priorità di sostituzione e sistema chiuso.</a:t>
            </a:r>
          </a:p>
        </p:txBody>
      </p:sp>
      <p:cxnSp>
        <p:nvCxnSpPr>
          <p:cNvPr id="11" name="Connessione logica modificabile"/>
          <p:cNvCxnSpPr/>
          <p:nvPr/>
        </p:nvCxnSpPr>
        <p:spPr>
          <a:xfrm>
            <a:off x="548640" y="6409944"/>
            <a:ext cx="11091672" cy="0"/>
          </a:xfrm>
          <a:prstGeom prst="line">
            <a:avLst/>
          </a:prstGeom>
          <a:ln w="6985">
            <a:solidFill>
              <a:srgbClr val="355968"/>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C0D7DB"/>
                </a:solidFill>
                <a:latin typeface="Lato"/>
              </a:defRPr>
            </a:pPr>
            <a:r>
              <a:rPr dirty="0"/>
              <a:t>REPROTOSSICI </a:t>
            </a:r>
            <a:r>
              <a:rPr lang="it-IT" dirty="0"/>
              <a:t> </a:t>
            </a:r>
            <a:r>
              <a:rPr dirty="0"/>
              <a:t>2026</a:t>
            </a:r>
          </a:p>
        </p:txBody>
      </p:sp>
      <p:sp>
        <p:nvSpPr>
          <p:cNvPr id="13" name="Testo modificabile: Art. 235, commi 1–3-quater [L1]; INAIL 2026, p. 1 [I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C0D7DB"/>
                </a:solidFill>
                <a:latin typeface="Lato"/>
              </a:defRPr>
            </a:pPr>
            <a:r>
              <a:t>Art. 235, commi 1–3-quater [L1]; INAIL 2026, p. 1 [I1]</a:t>
            </a:r>
          </a:p>
        </p:txBody>
      </p:sp>
      <p:sp>
        <p:nvSpPr>
          <p:cNvPr id="14" name="Testo modificabile: 08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C0D7DB"/>
                </a:solidFill>
                <a:latin typeface="Lato"/>
              </a:defRPr>
            </a:pPr>
            <a:r>
              <a:t>08 / 10</a:t>
            </a:r>
          </a:p>
        </p:txBody>
      </p:sp>
      <p:sp>
        <p:nvSpPr>
          <p:cNvPr id="15" name="Elemento grafico modificabile"/>
          <p:cNvSpPr/>
          <p:nvPr/>
        </p:nvSpPr>
        <p:spPr>
          <a:xfrm>
            <a:off x="54864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3559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112264"/>
            <a:ext cx="4690872" cy="93268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Elemento grafico modificabile"/>
          <p:cNvSpPr/>
          <p:nvPr/>
        </p:nvSpPr>
        <p:spPr>
          <a:xfrm>
            <a:off x="786384" y="2249424"/>
            <a:ext cx="1152144" cy="274320"/>
          </a:xfrm>
          <a:prstGeom prst="roundRect">
            <a:avLst>
              <a:gd name="adj" fmla="val 16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sto modificabile: COMMA 1"/>
          <p:cNvSpPr txBox="1"/>
          <p:nvPr/>
        </p:nvSpPr>
        <p:spPr>
          <a:xfrm>
            <a:off x="896112" y="2272284"/>
            <a:ext cx="932688"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66DCC5"/>
                </a:solidFill>
                <a:latin typeface="Lato"/>
              </a:defRPr>
            </a:pPr>
            <a:r>
              <a:t>COMMA 1</a:t>
            </a:r>
          </a:p>
        </p:txBody>
      </p:sp>
      <p:sp>
        <p:nvSpPr>
          <p:cNvPr id="28" name="Testo modificabile: Evitare / ridurre l’uso. Sostituire."/>
          <p:cNvSpPr txBox="1"/>
          <p:nvPr/>
        </p:nvSpPr>
        <p:spPr>
          <a:xfrm>
            <a:off x="786384" y="2624328"/>
            <a:ext cx="4306824" cy="329184"/>
          </a:xfrm>
          <a:prstGeom prst="rect">
            <a:avLst/>
          </a:prstGeom>
          <a:noFill/>
        </p:spPr>
        <p:txBody>
          <a:bodyPr wrap="square" lIns="0" tIns="0" rIns="0" bIns="0" anchor="t">
            <a:spAutoFit/>
          </a:bodyPr>
          <a:lstStyle/>
          <a:p>
            <a:pPr algn="l">
              <a:lnSpc>
                <a:spcPct val="104000"/>
              </a:lnSpc>
              <a:spcBef>
                <a:spcPts val="0"/>
              </a:spcBef>
              <a:spcAft>
                <a:spcPts val="0"/>
              </a:spcAft>
              <a:defRPr sz="1900" b="1">
                <a:solidFill>
                  <a:srgbClr val="FFFFFF"/>
                </a:solidFill>
                <a:latin typeface="Lato"/>
              </a:defRPr>
            </a:pPr>
            <a:r>
              <a:t>Evitare / ridurre l’uso. Sostituire.</a:t>
            </a:r>
          </a:p>
        </p:txBody>
      </p:sp>
      <p:cxnSp>
        <p:nvCxnSpPr>
          <p:cNvPr id="29" name="Connessione logica modificabile"/>
          <p:cNvCxnSpPr/>
          <p:nvPr/>
        </p:nvCxnSpPr>
        <p:spPr>
          <a:xfrm>
            <a:off x="5431536" y="2606040"/>
            <a:ext cx="1261872" cy="0"/>
          </a:xfrm>
          <a:prstGeom prst="line">
            <a:avLst/>
          </a:prstGeom>
          <a:ln w="2032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0" name="Testo modificabile: Se la sostituzione non è tecnicamente possibile"/>
          <p:cNvSpPr txBox="1"/>
          <p:nvPr/>
        </p:nvSpPr>
        <p:spPr>
          <a:xfrm>
            <a:off x="5340096" y="2121408"/>
            <a:ext cx="1463040" cy="466344"/>
          </a:xfrm>
          <a:prstGeom prst="rect">
            <a:avLst/>
          </a:prstGeom>
          <a:noFill/>
        </p:spPr>
        <p:txBody>
          <a:bodyPr wrap="square" lIns="0" tIns="0" rIns="0" bIns="0" anchor="t">
            <a:spAutoFit/>
          </a:bodyPr>
          <a:lstStyle/>
          <a:p>
            <a:pPr algn="ctr">
              <a:lnSpc>
                <a:spcPct val="104000"/>
              </a:lnSpc>
              <a:spcBef>
                <a:spcPts val="0"/>
              </a:spcBef>
              <a:spcAft>
                <a:spcPts val="0"/>
              </a:spcAft>
              <a:defRPr sz="969" b="0">
                <a:solidFill>
                  <a:srgbClr val="C0D7DB"/>
                </a:solidFill>
                <a:latin typeface="Lato"/>
              </a:defRPr>
            </a:pPr>
            <a:r>
              <a:t>Se la sostituzione</a:t>
            </a:r>
          </a:p>
          <a:p>
            <a:pPr algn="ctr">
              <a:lnSpc>
                <a:spcPct val="104000"/>
              </a:lnSpc>
              <a:spcBef>
                <a:spcPts val="0"/>
              </a:spcBef>
              <a:spcAft>
                <a:spcPts val="0"/>
              </a:spcAft>
              <a:defRPr sz="969" b="0">
                <a:solidFill>
                  <a:srgbClr val="C0D7DB"/>
                </a:solidFill>
                <a:latin typeface="Lato"/>
              </a:defRPr>
            </a:pPr>
            <a:r>
              <a:t>non è tecnicamente</a:t>
            </a:r>
          </a:p>
          <a:p>
            <a:pPr algn="ctr">
              <a:lnSpc>
                <a:spcPct val="104000"/>
              </a:lnSpc>
              <a:spcBef>
                <a:spcPts val="0"/>
              </a:spcBef>
              <a:spcAft>
                <a:spcPts val="0"/>
              </a:spcAft>
              <a:defRPr sz="969" b="0">
                <a:solidFill>
                  <a:srgbClr val="C0D7DB"/>
                </a:solidFill>
                <a:latin typeface="Lato"/>
              </a:defRPr>
            </a:pPr>
            <a:r>
              <a:t>possibile</a:t>
            </a:r>
          </a:p>
        </p:txBody>
      </p:sp>
      <p:sp>
        <p:nvSpPr>
          <p:cNvPr id="31" name="Elemento grafico modificabile"/>
          <p:cNvSpPr/>
          <p:nvPr/>
        </p:nvSpPr>
        <p:spPr>
          <a:xfrm>
            <a:off x="6848856" y="2112264"/>
            <a:ext cx="4745736" cy="93268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Elemento grafico modificabile"/>
          <p:cNvSpPr/>
          <p:nvPr/>
        </p:nvSpPr>
        <p:spPr>
          <a:xfrm>
            <a:off x="7050024" y="2249424"/>
            <a:ext cx="1152144" cy="274320"/>
          </a:xfrm>
          <a:prstGeom prst="roundRect">
            <a:avLst>
              <a:gd name="adj" fmla="val 16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sto modificabile: COMMA 2"/>
          <p:cNvSpPr txBox="1"/>
          <p:nvPr/>
        </p:nvSpPr>
        <p:spPr>
          <a:xfrm>
            <a:off x="7159752" y="2272284"/>
            <a:ext cx="932688" cy="246888"/>
          </a:xfrm>
          <a:prstGeom prst="rect">
            <a:avLst/>
          </a:prstGeom>
          <a:noFill/>
        </p:spPr>
        <p:txBody>
          <a:bodyPr wrap="square" lIns="0" tIns="0" rIns="0" bIns="0" anchor="t">
            <a:spAutoFit/>
          </a:bodyPr>
          <a:lstStyle/>
          <a:p>
            <a:pPr algn="l">
              <a:lnSpc>
                <a:spcPct val="104000"/>
              </a:lnSpc>
              <a:spcBef>
                <a:spcPts val="0"/>
              </a:spcBef>
              <a:spcAft>
                <a:spcPts val="0"/>
              </a:spcAft>
              <a:defRPr sz="1060" b="1">
                <a:solidFill>
                  <a:srgbClr val="66DCC5"/>
                </a:solidFill>
                <a:latin typeface="Lato"/>
              </a:defRPr>
            </a:pPr>
            <a:r>
              <a:t>COMMA 2</a:t>
            </a:r>
          </a:p>
        </p:txBody>
      </p:sp>
      <p:sp>
        <p:nvSpPr>
          <p:cNvPr id="34" name="Testo modificabile: Sistema chiuso, se realizzabile."/>
          <p:cNvSpPr txBox="1"/>
          <p:nvPr/>
        </p:nvSpPr>
        <p:spPr>
          <a:xfrm>
            <a:off x="7050024" y="2624328"/>
            <a:ext cx="4343400" cy="329184"/>
          </a:xfrm>
          <a:prstGeom prst="rect">
            <a:avLst/>
          </a:prstGeom>
          <a:noFill/>
        </p:spPr>
        <p:txBody>
          <a:bodyPr wrap="square" lIns="0" tIns="0" rIns="0" bIns="0" anchor="t">
            <a:spAutoFit/>
          </a:bodyPr>
          <a:lstStyle/>
          <a:p>
            <a:pPr algn="l">
              <a:lnSpc>
                <a:spcPct val="104000"/>
              </a:lnSpc>
              <a:spcBef>
                <a:spcPts val="0"/>
              </a:spcBef>
              <a:spcAft>
                <a:spcPts val="0"/>
              </a:spcAft>
              <a:defRPr sz="1900" b="1">
                <a:solidFill>
                  <a:srgbClr val="FFFFFF"/>
                </a:solidFill>
                <a:latin typeface="Lato"/>
              </a:defRPr>
            </a:pPr>
            <a:r>
              <a:t>Sistema chiuso, se realizzabile.</a:t>
            </a:r>
          </a:p>
        </p:txBody>
      </p:sp>
      <p:cxnSp>
        <p:nvCxnSpPr>
          <p:cNvPr id="35" name="Connessione logica modificabile"/>
          <p:cNvCxnSpPr/>
          <p:nvPr/>
        </p:nvCxnSpPr>
        <p:spPr>
          <a:xfrm>
            <a:off x="9217152" y="3063240"/>
            <a:ext cx="0" cy="493776"/>
          </a:xfrm>
          <a:prstGeom prst="line">
            <a:avLst/>
          </a:prstGeom>
          <a:ln w="1651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6" name="Connessione logica modificabile"/>
          <p:cNvCxnSpPr/>
          <p:nvPr/>
        </p:nvCxnSpPr>
        <p:spPr>
          <a:xfrm>
            <a:off x="2359152" y="3557016"/>
            <a:ext cx="7479792" cy="0"/>
          </a:xfrm>
          <a:prstGeom prst="line">
            <a:avLst/>
          </a:prstGeom>
          <a:ln w="16510">
            <a:solidFill>
              <a:srgbClr val="66DCC5"/>
            </a:solidFill>
          </a:ln>
        </p:spPr>
        <p:style>
          <a:lnRef idx="2">
            <a:schemeClr val="accent1"/>
          </a:lnRef>
          <a:fillRef idx="0">
            <a:schemeClr val="accent1"/>
          </a:fillRef>
          <a:effectRef idx="1">
            <a:schemeClr val="accent1"/>
          </a:effectRef>
          <a:fontRef idx="minor">
            <a:schemeClr val="tx1"/>
          </a:fontRef>
        </p:style>
      </p:cxnSp>
      <p:sp>
        <p:nvSpPr>
          <p:cNvPr id="37" name="Testo modificabile: SE IL SISTEMA CHIUSO NON È TECNICAMENTE POSSIBILE"/>
          <p:cNvSpPr txBox="1"/>
          <p:nvPr/>
        </p:nvSpPr>
        <p:spPr>
          <a:xfrm>
            <a:off x="685800" y="3227832"/>
            <a:ext cx="8083296" cy="219456"/>
          </a:xfrm>
          <a:prstGeom prst="rect">
            <a:avLst/>
          </a:prstGeom>
          <a:noFill/>
        </p:spPr>
        <p:txBody>
          <a:bodyPr wrap="square" lIns="0" tIns="0" rIns="0" bIns="0" anchor="t">
            <a:spAutoFit/>
          </a:bodyPr>
          <a:lstStyle/>
          <a:p>
            <a:pPr algn="ctr">
              <a:lnSpc>
                <a:spcPct val="104000"/>
              </a:lnSpc>
              <a:spcBef>
                <a:spcPts val="0"/>
              </a:spcBef>
              <a:spcAft>
                <a:spcPts val="0"/>
              </a:spcAft>
              <a:defRPr sz="1110" b="1">
                <a:solidFill>
                  <a:srgbClr val="66DCC5"/>
                </a:solidFill>
                <a:latin typeface="Lato"/>
              </a:defRPr>
            </a:pPr>
            <a:r>
              <a:t>SE IL SISTEMA CHIUSO NON È TECNICAMENTE POSSIBILE</a:t>
            </a:r>
          </a:p>
        </p:txBody>
      </p:sp>
      <p:cxnSp>
        <p:nvCxnSpPr>
          <p:cNvPr id="38" name="Connessione logica modificabile"/>
          <p:cNvCxnSpPr/>
          <p:nvPr/>
        </p:nvCxnSpPr>
        <p:spPr>
          <a:xfrm>
            <a:off x="2354580" y="3557016"/>
            <a:ext cx="0" cy="201168"/>
          </a:xfrm>
          <a:prstGeom prst="line">
            <a:avLst/>
          </a:prstGeom>
          <a:ln w="1524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9" name="Elemento grafico modificabile"/>
          <p:cNvSpPr/>
          <p:nvPr/>
        </p:nvSpPr>
        <p:spPr>
          <a:xfrm>
            <a:off x="594360" y="3776472"/>
            <a:ext cx="3520440" cy="1764792"/>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Elemento grafico modificabile"/>
          <p:cNvSpPr/>
          <p:nvPr/>
        </p:nvSpPr>
        <p:spPr>
          <a:xfrm>
            <a:off x="594360" y="3776472"/>
            <a:ext cx="3520440" cy="82296"/>
          </a:xfrm>
          <a:prstGeom prst="rect">
            <a:avLst/>
          </a:prstGeom>
          <a:solidFill>
            <a:srgbClr val="E883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sto modificabile: PRIVE DI SOGLIA"/>
          <p:cNvSpPr txBox="1"/>
          <p:nvPr/>
        </p:nvSpPr>
        <p:spPr>
          <a:xfrm>
            <a:off x="777240" y="3995928"/>
            <a:ext cx="3136392" cy="274320"/>
          </a:xfrm>
          <a:prstGeom prst="rect">
            <a:avLst/>
          </a:prstGeom>
          <a:noFill/>
        </p:spPr>
        <p:txBody>
          <a:bodyPr wrap="square" lIns="0" tIns="0" rIns="0" bIns="0" anchor="t">
            <a:spAutoFit/>
          </a:bodyPr>
          <a:lstStyle/>
          <a:p>
            <a:pPr algn="l">
              <a:lnSpc>
                <a:spcPct val="104000"/>
              </a:lnSpc>
              <a:spcBef>
                <a:spcPts val="0"/>
              </a:spcBef>
              <a:spcAft>
                <a:spcPts val="0"/>
              </a:spcAft>
              <a:defRPr sz="1730" b="1">
                <a:solidFill>
                  <a:srgbClr val="FFFFFF"/>
                </a:solidFill>
                <a:latin typeface="Lato"/>
              </a:defRPr>
            </a:pPr>
            <a:r>
              <a:t>PRIVE DI SOGLIA</a:t>
            </a:r>
          </a:p>
        </p:txBody>
      </p:sp>
      <p:sp>
        <p:nvSpPr>
          <p:cNvPr id="42" name="Testo modificabile: COMMA 3"/>
          <p:cNvSpPr txBox="1"/>
          <p:nvPr/>
        </p:nvSpPr>
        <p:spPr>
          <a:xfrm>
            <a:off x="777240" y="4361688"/>
            <a:ext cx="3136392" cy="210312"/>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E8838B"/>
                </a:solidFill>
                <a:latin typeface="Lato"/>
              </a:defRPr>
            </a:pPr>
            <a:r>
              <a:t>COMMA 3</a:t>
            </a:r>
          </a:p>
        </p:txBody>
      </p:sp>
      <p:sp>
        <p:nvSpPr>
          <p:cNvPr id="43" name="Testo modificabile: Esposizione al più basso valore tecnicamente possibile."/>
          <p:cNvSpPr txBox="1"/>
          <p:nvPr/>
        </p:nvSpPr>
        <p:spPr>
          <a:xfrm>
            <a:off x="777240" y="4709160"/>
            <a:ext cx="3136392" cy="740664"/>
          </a:xfrm>
          <a:prstGeom prst="rect">
            <a:avLst/>
          </a:prstGeom>
          <a:noFill/>
        </p:spPr>
        <p:txBody>
          <a:bodyPr wrap="square" lIns="0" tIns="0" rIns="0" bIns="0" anchor="t">
            <a:spAutoFit/>
          </a:bodyPr>
          <a:lstStyle/>
          <a:p>
            <a:pPr algn="l">
              <a:lnSpc>
                <a:spcPct val="104000"/>
              </a:lnSpc>
              <a:spcBef>
                <a:spcPts val="0"/>
              </a:spcBef>
              <a:spcAft>
                <a:spcPts val="0"/>
              </a:spcAft>
              <a:defRPr sz="1570" b="0">
                <a:solidFill>
                  <a:srgbClr val="C0D7DB"/>
                </a:solidFill>
                <a:latin typeface="Lato"/>
              </a:defRPr>
            </a:pPr>
            <a:r>
              <a:t>Esposizione al più basso</a:t>
            </a:r>
          </a:p>
          <a:p>
            <a:pPr algn="l">
              <a:lnSpc>
                <a:spcPct val="104000"/>
              </a:lnSpc>
              <a:spcBef>
                <a:spcPts val="0"/>
              </a:spcBef>
              <a:spcAft>
                <a:spcPts val="0"/>
              </a:spcAft>
              <a:defRPr sz="1570" b="0">
                <a:solidFill>
                  <a:srgbClr val="C0D7DB"/>
                </a:solidFill>
                <a:latin typeface="Lato"/>
              </a:defRPr>
            </a:pPr>
            <a:r>
              <a:t>valore tecnicamente</a:t>
            </a:r>
          </a:p>
          <a:p>
            <a:pPr algn="l">
              <a:lnSpc>
                <a:spcPct val="104000"/>
              </a:lnSpc>
              <a:spcBef>
                <a:spcPts val="0"/>
              </a:spcBef>
              <a:spcAft>
                <a:spcPts val="0"/>
              </a:spcAft>
              <a:defRPr sz="1570" b="0">
                <a:solidFill>
                  <a:srgbClr val="C0D7DB"/>
                </a:solidFill>
                <a:latin typeface="Lato"/>
              </a:defRPr>
            </a:pPr>
            <a:r>
              <a:t>possibile.</a:t>
            </a:r>
          </a:p>
        </p:txBody>
      </p:sp>
      <p:cxnSp>
        <p:nvCxnSpPr>
          <p:cNvPr id="44" name="Connessione logica modificabile"/>
          <p:cNvCxnSpPr/>
          <p:nvPr/>
        </p:nvCxnSpPr>
        <p:spPr>
          <a:xfrm>
            <a:off x="6094476" y="3557016"/>
            <a:ext cx="0" cy="201168"/>
          </a:xfrm>
          <a:prstGeom prst="line">
            <a:avLst/>
          </a:prstGeom>
          <a:ln w="1524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45" name="Elemento grafico modificabile"/>
          <p:cNvSpPr/>
          <p:nvPr/>
        </p:nvSpPr>
        <p:spPr>
          <a:xfrm>
            <a:off x="4334256" y="3776472"/>
            <a:ext cx="3520440" cy="1764792"/>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Elemento grafico modificabile"/>
          <p:cNvSpPr/>
          <p:nvPr/>
        </p:nvSpPr>
        <p:spPr>
          <a:xfrm>
            <a:off x="4334256" y="3776472"/>
            <a:ext cx="3520440" cy="82296"/>
          </a:xfrm>
          <a:prstGeom prst="rect">
            <a:avLst/>
          </a:prstGeom>
          <a:solidFill>
            <a:srgbClr val="78C6D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sto modificabile: CON SOGLIA"/>
          <p:cNvSpPr txBox="1"/>
          <p:nvPr/>
        </p:nvSpPr>
        <p:spPr>
          <a:xfrm>
            <a:off x="4517136" y="3995928"/>
            <a:ext cx="3136392" cy="274320"/>
          </a:xfrm>
          <a:prstGeom prst="rect">
            <a:avLst/>
          </a:prstGeom>
          <a:noFill/>
        </p:spPr>
        <p:txBody>
          <a:bodyPr wrap="square" lIns="0" tIns="0" rIns="0" bIns="0" anchor="t">
            <a:spAutoFit/>
          </a:bodyPr>
          <a:lstStyle/>
          <a:p>
            <a:pPr algn="l">
              <a:lnSpc>
                <a:spcPct val="104000"/>
              </a:lnSpc>
              <a:spcBef>
                <a:spcPts val="0"/>
              </a:spcBef>
              <a:spcAft>
                <a:spcPts val="0"/>
              </a:spcAft>
              <a:defRPr sz="1730" b="1">
                <a:solidFill>
                  <a:srgbClr val="FFFFFF"/>
                </a:solidFill>
                <a:latin typeface="Lato"/>
              </a:defRPr>
            </a:pPr>
            <a:r>
              <a:t>CON SOGLIA</a:t>
            </a:r>
          </a:p>
        </p:txBody>
      </p:sp>
      <p:sp>
        <p:nvSpPr>
          <p:cNvPr id="48" name="Testo modificabile: COMMA 3-bis"/>
          <p:cNvSpPr txBox="1"/>
          <p:nvPr/>
        </p:nvSpPr>
        <p:spPr>
          <a:xfrm>
            <a:off x="4517136" y="4361688"/>
            <a:ext cx="3136392" cy="210312"/>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78C6D8"/>
                </a:solidFill>
                <a:latin typeface="Lato"/>
              </a:defRPr>
            </a:pPr>
            <a:r>
              <a:t>COMMA 3-bis</a:t>
            </a:r>
          </a:p>
        </p:txBody>
      </p:sp>
      <p:sp>
        <p:nvSpPr>
          <p:cNvPr id="49" name="Testo modificabile: Rischio connesso all’esposizione ridotto al minimo."/>
          <p:cNvSpPr txBox="1"/>
          <p:nvPr/>
        </p:nvSpPr>
        <p:spPr>
          <a:xfrm>
            <a:off x="4517136" y="4709160"/>
            <a:ext cx="3136392" cy="740664"/>
          </a:xfrm>
          <a:prstGeom prst="rect">
            <a:avLst/>
          </a:prstGeom>
          <a:noFill/>
        </p:spPr>
        <p:txBody>
          <a:bodyPr wrap="square" lIns="0" tIns="0" rIns="0" bIns="0" anchor="t">
            <a:spAutoFit/>
          </a:bodyPr>
          <a:lstStyle/>
          <a:p>
            <a:pPr algn="l">
              <a:lnSpc>
                <a:spcPct val="104000"/>
              </a:lnSpc>
              <a:spcBef>
                <a:spcPts val="0"/>
              </a:spcBef>
              <a:spcAft>
                <a:spcPts val="0"/>
              </a:spcAft>
              <a:defRPr sz="1570" b="0">
                <a:solidFill>
                  <a:srgbClr val="C0D7DB"/>
                </a:solidFill>
                <a:latin typeface="Lato"/>
              </a:defRPr>
            </a:pPr>
            <a:r>
              <a:t>Rischio connesso</a:t>
            </a:r>
          </a:p>
          <a:p>
            <a:pPr algn="l">
              <a:lnSpc>
                <a:spcPct val="104000"/>
              </a:lnSpc>
              <a:spcBef>
                <a:spcPts val="0"/>
              </a:spcBef>
              <a:spcAft>
                <a:spcPts val="0"/>
              </a:spcAft>
              <a:defRPr sz="1570" b="0">
                <a:solidFill>
                  <a:srgbClr val="C0D7DB"/>
                </a:solidFill>
                <a:latin typeface="Lato"/>
              </a:defRPr>
            </a:pPr>
            <a:r>
              <a:t>all’esposizione</a:t>
            </a:r>
          </a:p>
          <a:p>
            <a:pPr algn="l">
              <a:lnSpc>
                <a:spcPct val="104000"/>
              </a:lnSpc>
              <a:spcBef>
                <a:spcPts val="0"/>
              </a:spcBef>
              <a:spcAft>
                <a:spcPts val="0"/>
              </a:spcAft>
              <a:defRPr sz="1570" b="0">
                <a:solidFill>
                  <a:srgbClr val="C0D7DB"/>
                </a:solidFill>
                <a:latin typeface="Lato"/>
              </a:defRPr>
            </a:pPr>
            <a:r>
              <a:t>ridotto al minimo.</a:t>
            </a:r>
          </a:p>
        </p:txBody>
      </p:sp>
      <p:cxnSp>
        <p:nvCxnSpPr>
          <p:cNvPr id="50" name="Connessione logica modificabile"/>
          <p:cNvCxnSpPr/>
          <p:nvPr/>
        </p:nvCxnSpPr>
        <p:spPr>
          <a:xfrm>
            <a:off x="9834372" y="3557016"/>
            <a:ext cx="0" cy="201168"/>
          </a:xfrm>
          <a:prstGeom prst="line">
            <a:avLst/>
          </a:prstGeom>
          <a:ln w="1524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51" name="Elemento grafico modificabile"/>
          <p:cNvSpPr/>
          <p:nvPr/>
        </p:nvSpPr>
        <p:spPr>
          <a:xfrm>
            <a:off x="8074152" y="3776472"/>
            <a:ext cx="3520440" cy="1764792"/>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Elemento grafico modificabile"/>
          <p:cNvSpPr/>
          <p:nvPr/>
        </p:nvSpPr>
        <p:spPr>
          <a:xfrm>
            <a:off x="8074152" y="3776472"/>
            <a:ext cx="3520440" cy="82296"/>
          </a:xfrm>
          <a:prstGeom prst="rect">
            <a:avLst/>
          </a:prstGeom>
          <a:solidFill>
            <a:srgbClr val="E9AD8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sto modificabile: ALTRE SOSTANZE"/>
          <p:cNvSpPr txBox="1"/>
          <p:nvPr/>
        </p:nvSpPr>
        <p:spPr>
          <a:xfrm>
            <a:off x="8257031" y="3995928"/>
            <a:ext cx="3136392" cy="274320"/>
          </a:xfrm>
          <a:prstGeom prst="rect">
            <a:avLst/>
          </a:prstGeom>
          <a:noFill/>
        </p:spPr>
        <p:txBody>
          <a:bodyPr wrap="square" lIns="0" tIns="0" rIns="0" bIns="0" anchor="t">
            <a:spAutoFit/>
          </a:bodyPr>
          <a:lstStyle/>
          <a:p>
            <a:pPr algn="l">
              <a:lnSpc>
                <a:spcPct val="104000"/>
              </a:lnSpc>
              <a:spcBef>
                <a:spcPts val="0"/>
              </a:spcBef>
              <a:spcAft>
                <a:spcPts val="0"/>
              </a:spcAft>
              <a:defRPr sz="1730" b="1">
                <a:solidFill>
                  <a:srgbClr val="FFFFFF"/>
                </a:solidFill>
                <a:latin typeface="Lato"/>
              </a:defRPr>
            </a:pPr>
            <a:r>
              <a:t>ALTRE SOSTANZE</a:t>
            </a:r>
          </a:p>
        </p:txBody>
      </p:sp>
      <p:sp>
        <p:nvSpPr>
          <p:cNvPr id="54" name="Testo modificabile: COMMA 3-ter"/>
          <p:cNvSpPr txBox="1"/>
          <p:nvPr/>
        </p:nvSpPr>
        <p:spPr>
          <a:xfrm>
            <a:off x="8257031" y="4361688"/>
            <a:ext cx="3136392" cy="210312"/>
          </a:xfrm>
          <a:prstGeom prst="rect">
            <a:avLst/>
          </a:prstGeom>
          <a:noFill/>
        </p:spPr>
        <p:txBody>
          <a:bodyPr wrap="square" lIns="0" tIns="0" rIns="0" bIns="0" anchor="t">
            <a:spAutoFit/>
          </a:bodyPr>
          <a:lstStyle/>
          <a:p>
            <a:pPr algn="l">
              <a:lnSpc>
                <a:spcPct val="104000"/>
              </a:lnSpc>
              <a:spcBef>
                <a:spcPts val="0"/>
              </a:spcBef>
              <a:spcAft>
                <a:spcPts val="0"/>
              </a:spcAft>
              <a:defRPr sz="1050" b="1">
                <a:solidFill>
                  <a:srgbClr val="E9AD8B"/>
                </a:solidFill>
                <a:latin typeface="Lato"/>
              </a:defRPr>
            </a:pPr>
            <a:r>
              <a:t>COMMA 3-ter</a:t>
            </a:r>
          </a:p>
        </p:txBody>
      </p:sp>
      <p:sp>
        <p:nvSpPr>
          <p:cNvPr id="55" name="Testo modificabile: Rischio al minimo. Considerare la possibile assenza di un livello"/>
          <p:cNvSpPr txBox="1"/>
          <p:nvPr/>
        </p:nvSpPr>
        <p:spPr>
          <a:xfrm>
            <a:off x="8257031" y="4709160"/>
            <a:ext cx="3136392" cy="740664"/>
          </a:xfrm>
          <a:prstGeom prst="rect">
            <a:avLst/>
          </a:prstGeom>
          <a:noFill/>
        </p:spPr>
        <p:txBody>
          <a:bodyPr wrap="square" lIns="0" tIns="0" rIns="0" bIns="0" anchor="t">
            <a:spAutoFit/>
          </a:bodyPr>
          <a:lstStyle/>
          <a:p>
            <a:pPr algn="l">
              <a:lnSpc>
                <a:spcPct val="104000"/>
              </a:lnSpc>
              <a:spcBef>
                <a:spcPts val="0"/>
              </a:spcBef>
              <a:spcAft>
                <a:spcPts val="0"/>
              </a:spcAft>
              <a:defRPr sz="1570" b="0">
                <a:solidFill>
                  <a:srgbClr val="C0D7DB"/>
                </a:solidFill>
                <a:latin typeface="Lato"/>
              </a:defRPr>
            </a:pPr>
            <a:r>
              <a:t>Rischio al minimo. Considerare</a:t>
            </a:r>
          </a:p>
          <a:p>
            <a:pPr algn="l">
              <a:lnSpc>
                <a:spcPct val="104000"/>
              </a:lnSpc>
              <a:spcBef>
                <a:spcPts val="0"/>
              </a:spcBef>
              <a:spcAft>
                <a:spcPts val="0"/>
              </a:spcAft>
              <a:defRPr sz="1570" b="0">
                <a:solidFill>
                  <a:srgbClr val="C0D7DB"/>
                </a:solidFill>
                <a:latin typeface="Lato"/>
              </a:defRPr>
            </a:pPr>
            <a:r>
              <a:t>la possibile assenza di un</a:t>
            </a:r>
          </a:p>
          <a:p>
            <a:pPr algn="l">
              <a:lnSpc>
                <a:spcPct val="104000"/>
              </a:lnSpc>
              <a:spcBef>
                <a:spcPts val="0"/>
              </a:spcBef>
              <a:spcAft>
                <a:spcPts val="0"/>
              </a:spcAft>
              <a:defRPr sz="1570" b="0">
                <a:solidFill>
                  <a:srgbClr val="C0D7DB"/>
                </a:solidFill>
                <a:latin typeface="Lato"/>
              </a:defRPr>
            </a:pPr>
            <a:r>
              <a:t>livello sicuro.</a:t>
            </a:r>
          </a:p>
        </p:txBody>
      </p:sp>
      <p:sp>
        <p:nvSpPr>
          <p:cNvPr id="56" name="Elemento grafico modificabile"/>
          <p:cNvSpPr/>
          <p:nvPr/>
        </p:nvSpPr>
        <p:spPr>
          <a:xfrm>
            <a:off x="594360" y="5806440"/>
            <a:ext cx="11000232" cy="448056"/>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sto modificabile: 3-quater  |  Non superare il VLEP dell’Allegato XLIII, quando pre"/>
          <p:cNvSpPr txBox="1"/>
          <p:nvPr/>
        </p:nvSpPr>
        <p:spPr>
          <a:xfrm>
            <a:off x="704088" y="5856731"/>
            <a:ext cx="10780776" cy="384048"/>
          </a:xfrm>
          <a:prstGeom prst="rect">
            <a:avLst/>
          </a:prstGeom>
          <a:noFill/>
        </p:spPr>
        <p:txBody>
          <a:bodyPr wrap="square" lIns="0" tIns="0" rIns="0" bIns="0" anchor="t">
            <a:spAutoFit/>
          </a:bodyPr>
          <a:lstStyle/>
          <a:p>
            <a:pPr algn="ctr">
              <a:lnSpc>
                <a:spcPct val="104000"/>
              </a:lnSpc>
              <a:spcBef>
                <a:spcPts val="0"/>
              </a:spcBef>
              <a:spcAft>
                <a:spcPts val="0"/>
              </a:spcAft>
              <a:defRPr sz="1380" b="1">
                <a:solidFill>
                  <a:srgbClr val="66DCC5"/>
                </a:solidFill>
                <a:latin typeface="Lato"/>
              </a:defRPr>
            </a:pPr>
            <a:r>
              <a:t>3-quater  |  Non superare il VLEP dell’Allegato XLIII, quando previsto.</a:t>
            </a:r>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008E89"/>
                </a:solidFill>
                <a:latin typeface="Lato"/>
              </a:defRPr>
            </a:pPr>
            <a:r>
              <a:t>MODULO 02 / QUADRO NORMATIVO</a:t>
            </a:r>
          </a:p>
        </p:txBody>
      </p:sp>
      <p:sp>
        <p:nvSpPr>
          <p:cNvPr id="8" name="Testo modificabile: MAPPA OPERATIVA DEGLI OBBLIGHI"/>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607780"/>
                </a:solidFill>
                <a:latin typeface="Lato"/>
              </a:defRPr>
            </a:pPr>
            <a:r>
              <a:t>MAPPA OPERATIVA DEGLI OBBLIGHI</a:t>
            </a:r>
          </a:p>
        </p:txBody>
      </p:sp>
      <p:sp>
        <p:nvSpPr>
          <p:cNvPr id="9" name="Testo modificabile: Artt. 236–243: dalla valutazione alla tutela"/>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133348"/>
                </a:solidFill>
                <a:latin typeface="Lato"/>
              </a:defRPr>
            </a:pPr>
            <a:r>
              <a:t>Artt. 236–243: dalla valutazione alla tutela</a:t>
            </a:r>
          </a:p>
        </p:txBody>
      </p:sp>
      <p:sp>
        <p:nvSpPr>
          <p:cNvPr id="10" name="Testo modificabile: Un sistema di obblighi collegati: la prevenzione non termina con "/>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607780"/>
                </a:solidFill>
                <a:latin typeface="Lato"/>
              </a:defRPr>
            </a:pPr>
            <a:r>
              <a:t>Un sistema di obblighi collegati: la prevenzione non termina con il calcolo dell’esposizione.</a:t>
            </a:r>
          </a:p>
        </p:txBody>
      </p:sp>
      <p:cxnSp>
        <p:nvCxnSpPr>
          <p:cNvPr id="11" name="Connessione logica modificabile"/>
          <p:cNvCxnSpPr/>
          <p:nvPr/>
        </p:nvCxnSpPr>
        <p:spPr>
          <a:xfrm>
            <a:off x="548640" y="6409944"/>
            <a:ext cx="11091672" cy="0"/>
          </a:xfrm>
          <a:prstGeom prst="line">
            <a:avLst/>
          </a:prstGeom>
          <a:ln w="6985">
            <a:solidFill>
              <a:srgbClr val="D6E1E3"/>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607780"/>
                </a:solidFill>
                <a:latin typeface="Lato"/>
              </a:defRPr>
            </a:pPr>
            <a:r>
              <a:rPr dirty="0"/>
              <a:t>REPROTOSSICI </a:t>
            </a:r>
            <a:r>
              <a:rPr lang="it-IT" dirty="0"/>
              <a:t> </a:t>
            </a:r>
            <a:r>
              <a:rPr dirty="0"/>
              <a:t>2026</a:t>
            </a:r>
          </a:p>
        </p:txBody>
      </p:sp>
      <p:sp>
        <p:nvSpPr>
          <p:cNvPr id="13" name="Testo modificabile: D.Lgs. 81/2008, artt. 236–243 [L1, L4]; INAIL 2026, Figura 1 [I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607780"/>
                </a:solidFill>
                <a:latin typeface="Lato"/>
              </a:defRPr>
            </a:pPr>
            <a:r>
              <a:t>D.Lgs. 81/2008, artt. 236–243 [L1, L4]; INAIL 2026, Figura 1 [I1]</a:t>
            </a:r>
          </a:p>
        </p:txBody>
      </p:sp>
      <p:sp>
        <p:nvSpPr>
          <p:cNvPr id="14" name="Testo modificabile: 09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607780"/>
                </a:solidFill>
                <a:latin typeface="Lato"/>
              </a:defRPr>
            </a:pPr>
            <a:r>
              <a:t>09 / 10</a:t>
            </a:r>
          </a:p>
        </p:txBody>
      </p:sp>
      <p:sp>
        <p:nvSpPr>
          <p:cNvPr id="15" name="Elemento grafico modificabile"/>
          <p:cNvSpPr/>
          <p:nvPr/>
        </p:nvSpPr>
        <p:spPr>
          <a:xfrm>
            <a:off x="54864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D6E1E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139696"/>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sto modificabile: 236"/>
          <p:cNvSpPr txBox="1"/>
          <p:nvPr/>
        </p:nvSpPr>
        <p:spPr>
          <a:xfrm>
            <a:off x="758952" y="2249424"/>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236</a:t>
            </a:r>
          </a:p>
        </p:txBody>
      </p:sp>
      <p:sp>
        <p:nvSpPr>
          <p:cNvPr id="27" name="Elemento grafico modificabile"/>
          <p:cNvSpPr/>
          <p:nvPr/>
        </p:nvSpPr>
        <p:spPr>
          <a:xfrm>
            <a:off x="2617927" y="2337023"/>
            <a:ext cx="224119" cy="224119"/>
          </a:xfrm>
          <a:prstGeom prst="ellipse">
            <a:avLst/>
          </a:prstGeom>
          <a:solidFill>
            <a:srgbClr val="FFFFFF"/>
          </a:solidFill>
          <a:ln w="29209">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Connessione logica modificabile"/>
          <p:cNvCxnSpPr/>
          <p:nvPr/>
        </p:nvCxnSpPr>
        <p:spPr>
          <a:xfrm>
            <a:off x="2806659" y="2541483"/>
            <a:ext cx="121889" cy="125821"/>
          </a:xfrm>
          <a:prstGeom prst="line">
            <a:avLst/>
          </a:prstGeom>
          <a:ln w="381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29" name="Connessione logica modificabile"/>
          <p:cNvCxnSpPr/>
          <p:nvPr/>
        </p:nvCxnSpPr>
        <p:spPr>
          <a:xfrm>
            <a:off x="2684769" y="2415661"/>
            <a:ext cx="94366"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0" name="Connessione logica modificabile"/>
          <p:cNvCxnSpPr/>
          <p:nvPr/>
        </p:nvCxnSpPr>
        <p:spPr>
          <a:xfrm>
            <a:off x="2684769" y="2466776"/>
            <a:ext cx="74707"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sp>
        <p:nvSpPr>
          <p:cNvPr id="31" name="Testo modificabile: Valutazione"/>
          <p:cNvSpPr txBox="1"/>
          <p:nvPr/>
        </p:nvSpPr>
        <p:spPr>
          <a:xfrm>
            <a:off x="758952" y="2770632"/>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Valutazione</a:t>
            </a:r>
          </a:p>
        </p:txBody>
      </p:sp>
      <p:sp>
        <p:nvSpPr>
          <p:cNvPr id="32" name="Testo modificabile: Esposizione e dati da riportare nel DVR."/>
          <p:cNvSpPr txBox="1"/>
          <p:nvPr/>
        </p:nvSpPr>
        <p:spPr>
          <a:xfrm>
            <a:off x="758952" y="3209544"/>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Esposizione e dati</a:t>
            </a:r>
          </a:p>
          <a:p>
            <a:pPr algn="l">
              <a:lnSpc>
                <a:spcPct val="104000"/>
              </a:lnSpc>
              <a:spcBef>
                <a:spcPts val="0"/>
              </a:spcBef>
              <a:spcAft>
                <a:spcPts val="0"/>
              </a:spcAft>
              <a:defRPr sz="1380" b="0">
                <a:solidFill>
                  <a:srgbClr val="607780"/>
                </a:solidFill>
                <a:latin typeface="Lato"/>
              </a:defRPr>
            </a:pPr>
            <a:r>
              <a:t>da riportare nel DVR.</a:t>
            </a:r>
          </a:p>
        </p:txBody>
      </p:sp>
      <p:sp>
        <p:nvSpPr>
          <p:cNvPr id="33" name="Elemento grafico modificabile"/>
          <p:cNvSpPr/>
          <p:nvPr/>
        </p:nvSpPr>
        <p:spPr>
          <a:xfrm>
            <a:off x="3364991" y="2139696"/>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sto modificabile: 237"/>
          <p:cNvSpPr txBox="1"/>
          <p:nvPr/>
        </p:nvSpPr>
        <p:spPr>
          <a:xfrm>
            <a:off x="3529584" y="2249424"/>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237</a:t>
            </a:r>
          </a:p>
        </p:txBody>
      </p:sp>
      <p:sp>
        <p:nvSpPr>
          <p:cNvPr id="35" name="Elemento grafico modificabile"/>
          <p:cNvSpPr/>
          <p:nvPr/>
        </p:nvSpPr>
        <p:spPr>
          <a:xfrm>
            <a:off x="5357103" y="2321295"/>
            <a:ext cx="361736" cy="361736"/>
          </a:xfrm>
          <a:prstGeom prst="gear6">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Elemento grafico modificabile"/>
          <p:cNvSpPr/>
          <p:nvPr/>
        </p:nvSpPr>
        <p:spPr>
          <a:xfrm>
            <a:off x="5471129" y="2435321"/>
            <a:ext cx="133685" cy="133685"/>
          </a:xfrm>
          <a:prstGeom prst="ellips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sto modificabile: Misure operative"/>
          <p:cNvSpPr txBox="1"/>
          <p:nvPr/>
        </p:nvSpPr>
        <p:spPr>
          <a:xfrm>
            <a:off x="3529584" y="2770632"/>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Misure operative</a:t>
            </a:r>
          </a:p>
        </p:txBody>
      </p:sp>
      <p:sp>
        <p:nvSpPr>
          <p:cNvPr id="38" name="Testo modificabile: Tecniche, organizzative e procedurali."/>
          <p:cNvSpPr txBox="1"/>
          <p:nvPr/>
        </p:nvSpPr>
        <p:spPr>
          <a:xfrm>
            <a:off x="3529584" y="3209544"/>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Tecniche, organizzative</a:t>
            </a:r>
          </a:p>
          <a:p>
            <a:pPr algn="l">
              <a:lnSpc>
                <a:spcPct val="104000"/>
              </a:lnSpc>
              <a:spcBef>
                <a:spcPts val="0"/>
              </a:spcBef>
              <a:spcAft>
                <a:spcPts val="0"/>
              </a:spcAft>
              <a:defRPr sz="1380" b="0">
                <a:solidFill>
                  <a:srgbClr val="607780"/>
                </a:solidFill>
                <a:latin typeface="Lato"/>
              </a:defRPr>
            </a:pPr>
            <a:r>
              <a:t>e procedurali.</a:t>
            </a:r>
          </a:p>
        </p:txBody>
      </p:sp>
      <p:sp>
        <p:nvSpPr>
          <p:cNvPr id="39" name="Elemento grafico modificabile"/>
          <p:cNvSpPr/>
          <p:nvPr/>
        </p:nvSpPr>
        <p:spPr>
          <a:xfrm>
            <a:off x="6135624" y="2139696"/>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sto modificabile: 238"/>
          <p:cNvSpPr txBox="1"/>
          <p:nvPr/>
        </p:nvSpPr>
        <p:spPr>
          <a:xfrm>
            <a:off x="6300216" y="2249424"/>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238</a:t>
            </a:r>
          </a:p>
        </p:txBody>
      </p:sp>
      <p:sp>
        <p:nvSpPr>
          <p:cNvPr id="41" name="Freeform 40"/>
          <p:cNvSpPr/>
          <p:nvPr/>
        </p:nvSpPr>
        <p:spPr>
          <a:xfrm>
            <a:off x="8174918" y="2337023"/>
            <a:ext cx="283099" cy="346009"/>
          </a:xfrm>
          <a:custGeom>
            <a:avLst/>
            <a:gdLst/>
            <a:ahLst/>
            <a:cxnLst/>
            <a:rect l="l" t="t" r="r" b="b"/>
            <a:pathLst>
              <a:path w="283099" h="346009">
                <a:moveTo>
                  <a:pt x="0" y="0"/>
                </a:moveTo>
                <a:lnTo>
                  <a:pt x="283099" y="0"/>
                </a:lnTo>
                <a:lnTo>
                  <a:pt x="267371" y="204460"/>
                </a:lnTo>
                <a:lnTo>
                  <a:pt x="141549" y="346009"/>
                </a:lnTo>
                <a:lnTo>
                  <a:pt x="15728" y="204460"/>
                </a:lnTo>
                <a:close/>
              </a:path>
            </a:pathLst>
          </a:custGeom>
          <a:solidFill>
            <a:srgbClr val="FFFFFF"/>
          </a:solidFill>
          <a:ln w="254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2" name="Connessione logica modificabile"/>
          <p:cNvCxnSpPr/>
          <p:nvPr/>
        </p:nvCxnSpPr>
        <p:spPr>
          <a:xfrm>
            <a:off x="8241761" y="2470708"/>
            <a:ext cx="58979" cy="58979"/>
          </a:xfrm>
          <a:prstGeom prst="line">
            <a:avLst/>
          </a:prstGeom>
          <a:ln w="355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3" name="Connessione logica modificabile"/>
          <p:cNvCxnSpPr/>
          <p:nvPr/>
        </p:nvCxnSpPr>
        <p:spPr>
          <a:xfrm flipV="1">
            <a:off x="8300740" y="2423525"/>
            <a:ext cx="98298" cy="106162"/>
          </a:xfrm>
          <a:prstGeom prst="line">
            <a:avLst/>
          </a:prstGeom>
          <a:ln w="35560">
            <a:solidFill>
              <a:srgbClr val="008E89"/>
            </a:solidFill>
          </a:ln>
        </p:spPr>
        <p:style>
          <a:lnRef idx="2">
            <a:schemeClr val="accent1"/>
          </a:lnRef>
          <a:fillRef idx="0">
            <a:schemeClr val="accent1"/>
          </a:fillRef>
          <a:effectRef idx="1">
            <a:schemeClr val="accent1"/>
          </a:effectRef>
          <a:fontRef idx="minor">
            <a:schemeClr val="tx1"/>
          </a:fontRef>
        </p:style>
      </p:cxnSp>
      <p:sp>
        <p:nvSpPr>
          <p:cNvPr id="44" name="Testo modificabile: Igiene e DPI"/>
          <p:cNvSpPr txBox="1"/>
          <p:nvPr/>
        </p:nvSpPr>
        <p:spPr>
          <a:xfrm>
            <a:off x="6300216" y="2770632"/>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Igiene e DPI</a:t>
            </a:r>
          </a:p>
        </p:txBody>
      </p:sp>
      <p:sp>
        <p:nvSpPr>
          <p:cNvPr id="45" name="Testo modificabile: Servizi, indumenti, custodia e pulizia."/>
          <p:cNvSpPr txBox="1"/>
          <p:nvPr/>
        </p:nvSpPr>
        <p:spPr>
          <a:xfrm>
            <a:off x="6300216" y="3209544"/>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Servizi, indumenti,</a:t>
            </a:r>
          </a:p>
          <a:p>
            <a:pPr algn="l">
              <a:lnSpc>
                <a:spcPct val="104000"/>
              </a:lnSpc>
              <a:spcBef>
                <a:spcPts val="0"/>
              </a:spcBef>
              <a:spcAft>
                <a:spcPts val="0"/>
              </a:spcAft>
              <a:defRPr sz="1380" b="0">
                <a:solidFill>
                  <a:srgbClr val="607780"/>
                </a:solidFill>
                <a:latin typeface="Lato"/>
              </a:defRPr>
            </a:pPr>
            <a:r>
              <a:t>custodia e pulizia.</a:t>
            </a:r>
          </a:p>
        </p:txBody>
      </p:sp>
      <p:sp>
        <p:nvSpPr>
          <p:cNvPr id="46" name="Elemento grafico modificabile"/>
          <p:cNvSpPr/>
          <p:nvPr/>
        </p:nvSpPr>
        <p:spPr>
          <a:xfrm>
            <a:off x="8906256" y="2139696"/>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sto modificabile: 239"/>
          <p:cNvSpPr txBox="1"/>
          <p:nvPr/>
        </p:nvSpPr>
        <p:spPr>
          <a:xfrm>
            <a:off x="9070848" y="2249424"/>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239</a:t>
            </a:r>
          </a:p>
        </p:txBody>
      </p:sp>
      <p:sp>
        <p:nvSpPr>
          <p:cNvPr id="48" name="Elemento grafico modificabile"/>
          <p:cNvSpPr/>
          <p:nvPr/>
        </p:nvSpPr>
        <p:spPr>
          <a:xfrm>
            <a:off x="10921959" y="2411729"/>
            <a:ext cx="74706" cy="74706"/>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Elemento grafico modificabile"/>
          <p:cNvSpPr/>
          <p:nvPr/>
        </p:nvSpPr>
        <p:spPr>
          <a:xfrm>
            <a:off x="10916061" y="2506096"/>
            <a:ext cx="86502" cy="165140"/>
          </a:xfrm>
          <a:prstGeom prst="roundRect">
            <a:avLst>
              <a:gd name="adj" fmla="val 8000"/>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Elemento grafico modificabile"/>
          <p:cNvSpPr/>
          <p:nvPr/>
        </p:nvSpPr>
        <p:spPr>
          <a:xfrm>
            <a:off x="11039916" y="2352751"/>
            <a:ext cx="74706" cy="74706"/>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Elemento grafico modificabile"/>
          <p:cNvSpPr/>
          <p:nvPr/>
        </p:nvSpPr>
        <p:spPr>
          <a:xfrm>
            <a:off x="11034019" y="2447117"/>
            <a:ext cx="86502" cy="165140"/>
          </a:xfrm>
          <a:prstGeom prst="roundRect">
            <a:avLst>
              <a:gd name="adj" fmla="val 8000"/>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Elemento grafico modificabile"/>
          <p:cNvSpPr/>
          <p:nvPr/>
        </p:nvSpPr>
        <p:spPr>
          <a:xfrm>
            <a:off x="11157874" y="2411729"/>
            <a:ext cx="74706" cy="74706"/>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Elemento grafico modificabile"/>
          <p:cNvSpPr/>
          <p:nvPr/>
        </p:nvSpPr>
        <p:spPr>
          <a:xfrm>
            <a:off x="11151976" y="2506096"/>
            <a:ext cx="86502" cy="165140"/>
          </a:xfrm>
          <a:prstGeom prst="roundRect">
            <a:avLst>
              <a:gd name="adj" fmla="val 8000"/>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Testo modificabile: Informare e formare"/>
          <p:cNvSpPr txBox="1"/>
          <p:nvPr/>
        </p:nvSpPr>
        <p:spPr>
          <a:xfrm>
            <a:off x="9070848" y="2770632"/>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Informare e formare</a:t>
            </a:r>
          </a:p>
        </p:txBody>
      </p:sp>
      <p:sp>
        <p:nvSpPr>
          <p:cNvPr id="55" name="Testo modificabile: Rischi, precauzioni e cambiamenti."/>
          <p:cNvSpPr txBox="1"/>
          <p:nvPr/>
        </p:nvSpPr>
        <p:spPr>
          <a:xfrm>
            <a:off x="9070848" y="3209544"/>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Rischi, precauzioni</a:t>
            </a:r>
          </a:p>
          <a:p>
            <a:pPr algn="l">
              <a:lnSpc>
                <a:spcPct val="104000"/>
              </a:lnSpc>
              <a:spcBef>
                <a:spcPts val="0"/>
              </a:spcBef>
              <a:spcAft>
                <a:spcPts val="0"/>
              </a:spcAft>
              <a:defRPr sz="1380" b="0">
                <a:solidFill>
                  <a:srgbClr val="607780"/>
                </a:solidFill>
                <a:latin typeface="Lato"/>
              </a:defRPr>
            </a:pPr>
            <a:r>
              <a:t>e cambiamenti.</a:t>
            </a:r>
          </a:p>
        </p:txBody>
      </p:sp>
      <p:sp>
        <p:nvSpPr>
          <p:cNvPr id="56" name="Elemento grafico modificabile"/>
          <p:cNvSpPr/>
          <p:nvPr/>
        </p:nvSpPr>
        <p:spPr>
          <a:xfrm>
            <a:off x="594360" y="3886200"/>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sto modificabile: 240"/>
          <p:cNvSpPr txBox="1"/>
          <p:nvPr/>
        </p:nvSpPr>
        <p:spPr>
          <a:xfrm>
            <a:off x="758952" y="3995928"/>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240</a:t>
            </a:r>
          </a:p>
        </p:txBody>
      </p:sp>
      <p:sp>
        <p:nvSpPr>
          <p:cNvPr id="58" name="Elemento grafico modificabile"/>
          <p:cNvSpPr/>
          <p:nvPr/>
        </p:nvSpPr>
        <p:spPr>
          <a:xfrm>
            <a:off x="2594335" y="4071731"/>
            <a:ext cx="357804" cy="349940"/>
          </a:xfrm>
          <a:prstGeom prst="triangle">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9" name="Connessione logica modificabile"/>
          <p:cNvCxnSpPr/>
          <p:nvPr/>
        </p:nvCxnSpPr>
        <p:spPr>
          <a:xfrm>
            <a:off x="2775203" y="4193621"/>
            <a:ext cx="0" cy="110094"/>
          </a:xfrm>
          <a:prstGeom prst="line">
            <a:avLst/>
          </a:prstGeom>
          <a:ln w="38100">
            <a:solidFill>
              <a:srgbClr val="008E89"/>
            </a:solidFill>
          </a:ln>
        </p:spPr>
        <p:style>
          <a:lnRef idx="2">
            <a:schemeClr val="accent1"/>
          </a:lnRef>
          <a:fillRef idx="0">
            <a:schemeClr val="accent1"/>
          </a:fillRef>
          <a:effectRef idx="1">
            <a:schemeClr val="accent1"/>
          </a:effectRef>
          <a:fontRef idx="minor">
            <a:schemeClr val="tx1"/>
          </a:fontRef>
        </p:style>
      </p:cxnSp>
      <p:sp>
        <p:nvSpPr>
          <p:cNvPr id="60" name="Elemento grafico modificabile"/>
          <p:cNvSpPr/>
          <p:nvPr/>
        </p:nvSpPr>
        <p:spPr>
          <a:xfrm>
            <a:off x="2759476" y="4343034"/>
            <a:ext cx="31455" cy="31455"/>
          </a:xfrm>
          <a:prstGeom prst="ellipse">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sto modificabile: Eventi anomali"/>
          <p:cNvSpPr txBox="1"/>
          <p:nvPr/>
        </p:nvSpPr>
        <p:spPr>
          <a:xfrm>
            <a:off x="758952" y="4517136"/>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Eventi anomali</a:t>
            </a:r>
          </a:p>
        </p:txBody>
      </p:sp>
      <p:sp>
        <p:nvSpPr>
          <p:cNvPr id="62" name="Testo modificabile: Gestire l’esposizione non prevedibile."/>
          <p:cNvSpPr txBox="1"/>
          <p:nvPr/>
        </p:nvSpPr>
        <p:spPr>
          <a:xfrm>
            <a:off x="758952" y="4956048"/>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Gestire l’esposizione</a:t>
            </a:r>
          </a:p>
          <a:p>
            <a:pPr algn="l">
              <a:lnSpc>
                <a:spcPct val="104000"/>
              </a:lnSpc>
              <a:spcBef>
                <a:spcPts val="0"/>
              </a:spcBef>
              <a:spcAft>
                <a:spcPts val="0"/>
              </a:spcAft>
              <a:defRPr sz="1380" b="0">
                <a:solidFill>
                  <a:srgbClr val="607780"/>
                </a:solidFill>
                <a:latin typeface="Lato"/>
              </a:defRPr>
            </a:pPr>
            <a:r>
              <a:t>non prevedibile.</a:t>
            </a:r>
          </a:p>
        </p:txBody>
      </p:sp>
      <p:sp>
        <p:nvSpPr>
          <p:cNvPr id="63" name="Elemento grafico modificabile"/>
          <p:cNvSpPr/>
          <p:nvPr/>
        </p:nvSpPr>
        <p:spPr>
          <a:xfrm>
            <a:off x="3364991" y="3886200"/>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Testo modificabile: 241"/>
          <p:cNvSpPr txBox="1"/>
          <p:nvPr/>
        </p:nvSpPr>
        <p:spPr>
          <a:xfrm>
            <a:off x="3529584" y="3995928"/>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241</a:t>
            </a:r>
          </a:p>
        </p:txBody>
      </p:sp>
      <p:sp>
        <p:nvSpPr>
          <p:cNvPr id="65" name="Elemento grafico modificabile"/>
          <p:cNvSpPr/>
          <p:nvPr/>
        </p:nvSpPr>
        <p:spPr>
          <a:xfrm>
            <a:off x="5400354" y="4229008"/>
            <a:ext cx="306689" cy="180868"/>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Elemento grafico modificabile"/>
          <p:cNvSpPr/>
          <p:nvPr/>
        </p:nvSpPr>
        <p:spPr>
          <a:xfrm>
            <a:off x="5412150" y="4118914"/>
            <a:ext cx="47183" cy="114025"/>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Elemento grafico modificabile"/>
          <p:cNvSpPr/>
          <p:nvPr/>
        </p:nvSpPr>
        <p:spPr>
          <a:xfrm>
            <a:off x="5498652" y="4173961"/>
            <a:ext cx="47183" cy="58978"/>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Elemento grafico modificabile"/>
          <p:cNvSpPr/>
          <p:nvPr/>
        </p:nvSpPr>
        <p:spPr>
          <a:xfrm>
            <a:off x="5451469" y="4287987"/>
            <a:ext cx="39319" cy="47183"/>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Elemento grafico modificabile"/>
          <p:cNvSpPr/>
          <p:nvPr/>
        </p:nvSpPr>
        <p:spPr>
          <a:xfrm>
            <a:off x="5534040" y="4287987"/>
            <a:ext cx="39319" cy="47183"/>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Elemento grafico modificabile"/>
          <p:cNvSpPr/>
          <p:nvPr/>
        </p:nvSpPr>
        <p:spPr>
          <a:xfrm>
            <a:off x="5616610" y="4287987"/>
            <a:ext cx="39319" cy="47183"/>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Testo modificabile: Operazioni particolari"/>
          <p:cNvSpPr txBox="1"/>
          <p:nvPr/>
        </p:nvSpPr>
        <p:spPr>
          <a:xfrm>
            <a:off x="3529584" y="4517136"/>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Operazioni particolari</a:t>
            </a:r>
          </a:p>
        </p:txBody>
      </p:sp>
      <p:sp>
        <p:nvSpPr>
          <p:cNvPr id="72" name="Testo modificabile: Manutenzioni e altre attività previste."/>
          <p:cNvSpPr txBox="1"/>
          <p:nvPr/>
        </p:nvSpPr>
        <p:spPr>
          <a:xfrm>
            <a:off x="3529584" y="4956048"/>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Manutenzioni e altre</a:t>
            </a:r>
          </a:p>
          <a:p>
            <a:pPr algn="l">
              <a:lnSpc>
                <a:spcPct val="104000"/>
              </a:lnSpc>
              <a:spcBef>
                <a:spcPts val="0"/>
              </a:spcBef>
              <a:spcAft>
                <a:spcPts val="0"/>
              </a:spcAft>
              <a:defRPr sz="1380" b="0">
                <a:solidFill>
                  <a:srgbClr val="607780"/>
                </a:solidFill>
                <a:latin typeface="Lato"/>
              </a:defRPr>
            </a:pPr>
            <a:r>
              <a:t>attività previste.</a:t>
            </a:r>
          </a:p>
        </p:txBody>
      </p:sp>
      <p:sp>
        <p:nvSpPr>
          <p:cNvPr id="73" name="Elemento grafico modificabile"/>
          <p:cNvSpPr/>
          <p:nvPr/>
        </p:nvSpPr>
        <p:spPr>
          <a:xfrm>
            <a:off x="6135624" y="3886200"/>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Testo modificabile: 242"/>
          <p:cNvSpPr txBox="1"/>
          <p:nvPr/>
        </p:nvSpPr>
        <p:spPr>
          <a:xfrm>
            <a:off x="6300216" y="3995928"/>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242</a:t>
            </a:r>
          </a:p>
        </p:txBody>
      </p:sp>
      <p:sp>
        <p:nvSpPr>
          <p:cNvPr id="75" name="Elemento grafico modificabile"/>
          <p:cNvSpPr/>
          <p:nvPr/>
        </p:nvSpPr>
        <p:spPr>
          <a:xfrm>
            <a:off x="8249625" y="4091391"/>
            <a:ext cx="94366" cy="306689"/>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6" name="Elemento grafico modificabile"/>
          <p:cNvSpPr/>
          <p:nvPr/>
        </p:nvSpPr>
        <p:spPr>
          <a:xfrm>
            <a:off x="8143463" y="4197553"/>
            <a:ext cx="306689" cy="94366"/>
          </a:xfrm>
          <a:prstGeom prst="rect">
            <a:avLst/>
          </a:prstGeom>
          <a:solidFill>
            <a:srgbClr val="008E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Testo modificabile: Sorveglianza sanitaria"/>
          <p:cNvSpPr txBox="1"/>
          <p:nvPr/>
        </p:nvSpPr>
        <p:spPr>
          <a:xfrm>
            <a:off x="6300216" y="4517136"/>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Sorveglianza sanitaria</a:t>
            </a:r>
          </a:p>
        </p:txBody>
      </p:sp>
      <p:sp>
        <p:nvSpPr>
          <p:cNvPr id="78" name="Testo modificabile: Secondo i presupposti normativi applicabili."/>
          <p:cNvSpPr txBox="1"/>
          <p:nvPr/>
        </p:nvSpPr>
        <p:spPr>
          <a:xfrm>
            <a:off x="6300216" y="4956048"/>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Secondo i presupposti</a:t>
            </a:r>
          </a:p>
          <a:p>
            <a:pPr algn="l">
              <a:lnSpc>
                <a:spcPct val="104000"/>
              </a:lnSpc>
              <a:spcBef>
                <a:spcPts val="0"/>
              </a:spcBef>
              <a:spcAft>
                <a:spcPts val="0"/>
              </a:spcAft>
              <a:defRPr sz="1380" b="0">
                <a:solidFill>
                  <a:srgbClr val="607780"/>
                </a:solidFill>
                <a:latin typeface="Lato"/>
              </a:defRPr>
            </a:pPr>
            <a:r>
              <a:t>normativi applicabili.</a:t>
            </a:r>
          </a:p>
        </p:txBody>
      </p:sp>
      <p:sp>
        <p:nvSpPr>
          <p:cNvPr id="79" name="Elemento grafico modificabile"/>
          <p:cNvSpPr/>
          <p:nvPr/>
        </p:nvSpPr>
        <p:spPr>
          <a:xfrm>
            <a:off x="8906256" y="3886200"/>
            <a:ext cx="2587752" cy="1554480"/>
          </a:xfrm>
          <a:prstGeom prst="roundRect">
            <a:avLst>
              <a:gd name="adj" fmla="val 8000"/>
            </a:avLst>
          </a:prstGeom>
          <a:solidFill>
            <a:srgbClr val="FFFFFF"/>
          </a:solidFill>
          <a:ln w="12700">
            <a:solidFill>
              <a:srgbClr val="D6E1E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0" name="Testo modificabile: 243"/>
          <p:cNvSpPr txBox="1"/>
          <p:nvPr/>
        </p:nvSpPr>
        <p:spPr>
          <a:xfrm>
            <a:off x="9070848" y="3995928"/>
            <a:ext cx="1024128" cy="411480"/>
          </a:xfrm>
          <a:prstGeom prst="rect">
            <a:avLst/>
          </a:prstGeom>
          <a:noFill/>
        </p:spPr>
        <p:txBody>
          <a:bodyPr wrap="square" lIns="0" tIns="0" rIns="0" bIns="0" anchor="t">
            <a:spAutoFit/>
          </a:bodyPr>
          <a:lstStyle/>
          <a:p>
            <a:pPr algn="l">
              <a:lnSpc>
                <a:spcPct val="104000"/>
              </a:lnSpc>
              <a:spcBef>
                <a:spcPts val="0"/>
              </a:spcBef>
              <a:spcAft>
                <a:spcPts val="0"/>
              </a:spcAft>
              <a:defRPr sz="2900" b="1">
                <a:solidFill>
                  <a:srgbClr val="008E89"/>
                </a:solidFill>
                <a:latin typeface="Lato"/>
              </a:defRPr>
            </a:pPr>
            <a:r>
              <a:t>243</a:t>
            </a:r>
          </a:p>
        </p:txBody>
      </p:sp>
      <p:sp>
        <p:nvSpPr>
          <p:cNvPr id="81" name="Elemento grafico modificabile"/>
          <p:cNvSpPr/>
          <p:nvPr/>
        </p:nvSpPr>
        <p:spPr>
          <a:xfrm>
            <a:off x="10953414" y="4079595"/>
            <a:ext cx="247710" cy="334213"/>
          </a:xfrm>
          <a:prstGeom prst="rect">
            <a:avLst/>
          </a:prstGeom>
          <a:solidFill>
            <a:srgbClr val="FFFFFF"/>
          </a:solidFill>
          <a:ln w="12700">
            <a:solidFill>
              <a:srgbClr val="008E8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82" name="Connessione logica modificabile"/>
          <p:cNvCxnSpPr/>
          <p:nvPr/>
        </p:nvCxnSpPr>
        <p:spPr>
          <a:xfrm>
            <a:off x="11000597" y="4166097"/>
            <a:ext cx="149413"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83" name="Connessione logica modificabile"/>
          <p:cNvCxnSpPr/>
          <p:nvPr/>
        </p:nvCxnSpPr>
        <p:spPr>
          <a:xfrm>
            <a:off x="11000597" y="4217212"/>
            <a:ext cx="149413"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84" name="Connessione logica modificabile"/>
          <p:cNvCxnSpPr/>
          <p:nvPr/>
        </p:nvCxnSpPr>
        <p:spPr>
          <a:xfrm>
            <a:off x="11000597" y="4268327"/>
            <a:ext cx="117958"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85" name="Connessione logica modificabile"/>
          <p:cNvCxnSpPr/>
          <p:nvPr/>
        </p:nvCxnSpPr>
        <p:spPr>
          <a:xfrm>
            <a:off x="11000597" y="4319442"/>
            <a:ext cx="86503"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sp>
        <p:nvSpPr>
          <p:cNvPr id="86" name="Testo modificabile: Registro e cartelle"/>
          <p:cNvSpPr txBox="1"/>
          <p:nvPr/>
        </p:nvSpPr>
        <p:spPr>
          <a:xfrm>
            <a:off x="9070848" y="4517136"/>
            <a:ext cx="2258568" cy="393192"/>
          </a:xfrm>
          <a:prstGeom prst="rect">
            <a:avLst/>
          </a:prstGeom>
          <a:noFill/>
        </p:spPr>
        <p:txBody>
          <a:bodyPr wrap="square" lIns="0" tIns="0" rIns="0" bIns="0" anchor="t">
            <a:spAutoFit/>
          </a:bodyPr>
          <a:lstStyle/>
          <a:p>
            <a:pPr algn="l">
              <a:lnSpc>
                <a:spcPct val="104000"/>
              </a:lnSpc>
              <a:spcBef>
                <a:spcPts val="0"/>
              </a:spcBef>
              <a:spcAft>
                <a:spcPts val="0"/>
              </a:spcAft>
              <a:defRPr sz="1580" b="1">
                <a:solidFill>
                  <a:srgbClr val="133348"/>
                </a:solidFill>
                <a:latin typeface="Lato"/>
              </a:defRPr>
            </a:pPr>
            <a:r>
              <a:t>Registro e cartelle</a:t>
            </a:r>
          </a:p>
        </p:txBody>
      </p:sp>
      <p:sp>
        <p:nvSpPr>
          <p:cNvPr id="87" name="Testo modificabile: Tracciare le esposizioni nei casi previsti."/>
          <p:cNvSpPr txBox="1"/>
          <p:nvPr/>
        </p:nvSpPr>
        <p:spPr>
          <a:xfrm>
            <a:off x="9070848" y="4956048"/>
            <a:ext cx="2258568" cy="420624"/>
          </a:xfrm>
          <a:prstGeom prst="rect">
            <a:avLst/>
          </a:prstGeom>
          <a:noFill/>
        </p:spPr>
        <p:txBody>
          <a:bodyPr wrap="square" lIns="0" tIns="0" rIns="0" bIns="0" anchor="t">
            <a:spAutoFit/>
          </a:bodyPr>
          <a:lstStyle/>
          <a:p>
            <a:pPr algn="l">
              <a:lnSpc>
                <a:spcPct val="104000"/>
              </a:lnSpc>
              <a:spcBef>
                <a:spcPts val="0"/>
              </a:spcBef>
              <a:spcAft>
                <a:spcPts val="0"/>
              </a:spcAft>
              <a:defRPr sz="1380" b="0">
                <a:solidFill>
                  <a:srgbClr val="607780"/>
                </a:solidFill>
                <a:latin typeface="Lato"/>
              </a:defRPr>
            </a:pPr>
            <a:r>
              <a:t>Tracciare le esposizioni</a:t>
            </a:r>
          </a:p>
          <a:p>
            <a:pPr algn="l">
              <a:lnSpc>
                <a:spcPct val="104000"/>
              </a:lnSpc>
              <a:spcBef>
                <a:spcPts val="0"/>
              </a:spcBef>
              <a:spcAft>
                <a:spcPts val="0"/>
              </a:spcAft>
              <a:defRPr sz="1380" b="0">
                <a:solidFill>
                  <a:srgbClr val="607780"/>
                </a:solidFill>
                <a:latin typeface="Lato"/>
              </a:defRPr>
            </a:pPr>
            <a:r>
              <a:t>nei casi previsti.</a:t>
            </a:r>
          </a:p>
        </p:txBody>
      </p:sp>
      <p:sp>
        <p:nvSpPr>
          <p:cNvPr id="88" name="Elemento grafico modificabile"/>
          <p:cNvSpPr/>
          <p:nvPr/>
        </p:nvSpPr>
        <p:spPr>
          <a:xfrm>
            <a:off x="594360" y="5843016"/>
            <a:ext cx="11000232" cy="429768"/>
          </a:xfrm>
          <a:prstGeom prst="roundRect">
            <a:avLst>
              <a:gd name="adj" fmla="val 8000"/>
            </a:avLst>
          </a:prstGeom>
          <a:solidFill>
            <a:srgbClr val="E0F3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Testo modificabile: Sorveglianza e registro: applicare i presupposti normativi, non a"/>
          <p:cNvSpPr txBox="1"/>
          <p:nvPr/>
        </p:nvSpPr>
        <p:spPr>
          <a:xfrm>
            <a:off x="704088" y="5893307"/>
            <a:ext cx="10780776" cy="365759"/>
          </a:xfrm>
          <a:prstGeom prst="rect">
            <a:avLst/>
          </a:prstGeom>
          <a:noFill/>
        </p:spPr>
        <p:txBody>
          <a:bodyPr wrap="square" lIns="0" tIns="0" rIns="0" bIns="0" anchor="t">
            <a:spAutoFit/>
          </a:bodyPr>
          <a:lstStyle/>
          <a:p>
            <a:pPr algn="ctr">
              <a:lnSpc>
                <a:spcPct val="104000"/>
              </a:lnSpc>
              <a:spcBef>
                <a:spcPts val="0"/>
              </a:spcBef>
              <a:spcAft>
                <a:spcPts val="0"/>
              </a:spcAft>
              <a:defRPr sz="1380" b="1">
                <a:solidFill>
                  <a:srgbClr val="008E89"/>
                </a:solidFill>
                <a:latin typeface="Lato"/>
              </a:defRPr>
            </a:pPr>
            <a:r>
              <a:t>Sorveglianza e registro: applicare i presupposti normativi, non automatismi.</a:t>
            </a:r>
          </a:p>
        </p:txBody>
      </p:sp>
      <p:sp>
        <p:nvSpPr>
          <p:cNvPr id="9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ssione logica modificabile"/>
          <p:cNvCxnSpPr/>
          <p:nvPr/>
        </p:nvCxnSpPr>
        <p:spPr>
          <a:xfrm flipV="1">
            <a:off x="621792" y="374904"/>
            <a:ext cx="155448" cy="36575"/>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ssione logica modificabile"/>
          <p:cNvCxnSpPr/>
          <p:nvPr/>
        </p:nvCxnSpPr>
        <p:spPr>
          <a:xfrm>
            <a:off x="777240" y="374904"/>
            <a:ext cx="137160" cy="82296"/>
          </a:xfrm>
          <a:prstGeom prst="line">
            <a:avLst/>
          </a:prstGeom>
          <a:ln w="1905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Elemento grafico modificabile"/>
          <p:cNvSpPr/>
          <p:nvPr/>
        </p:nvSpPr>
        <p:spPr>
          <a:xfrm>
            <a:off x="548640" y="361187"/>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Elemento grafico modificabile"/>
          <p:cNvSpPr/>
          <p:nvPr/>
        </p:nvSpPr>
        <p:spPr>
          <a:xfrm>
            <a:off x="704088" y="324612"/>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Elemento grafico modificabile"/>
          <p:cNvSpPr/>
          <p:nvPr/>
        </p:nvSpPr>
        <p:spPr>
          <a:xfrm>
            <a:off x="841247" y="406908"/>
            <a:ext cx="100584" cy="100584"/>
          </a:xfrm>
          <a:prstGeom prst="ellipse">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sto modificabile: MODULO 02 / QUADRO NORMATIVO"/>
          <p:cNvSpPr txBox="1"/>
          <p:nvPr/>
        </p:nvSpPr>
        <p:spPr>
          <a:xfrm>
            <a:off x="1060704" y="310896"/>
            <a:ext cx="5943600" cy="237744"/>
          </a:xfrm>
          <a:prstGeom prst="rect">
            <a:avLst/>
          </a:prstGeom>
          <a:noFill/>
        </p:spPr>
        <p:txBody>
          <a:bodyPr wrap="square" lIns="0" tIns="0" rIns="0" bIns="0" anchor="t">
            <a:spAutoFit/>
          </a:bodyPr>
          <a:lstStyle/>
          <a:p>
            <a:pPr algn="l">
              <a:lnSpc>
                <a:spcPct val="104000"/>
              </a:lnSpc>
              <a:spcBef>
                <a:spcPts val="0"/>
              </a:spcBef>
              <a:spcAft>
                <a:spcPts val="0"/>
              </a:spcAft>
              <a:defRPr sz="1120" b="1">
                <a:solidFill>
                  <a:srgbClr val="66DCC5"/>
                </a:solidFill>
                <a:latin typeface="Lato"/>
              </a:defRPr>
            </a:pPr>
            <a:r>
              <a:t>MODULO 02 / QUADRO NORMATIVO</a:t>
            </a:r>
          </a:p>
        </p:txBody>
      </p:sp>
      <p:sp>
        <p:nvSpPr>
          <p:cNvPr id="8" name="Testo modificabile: SINTESI VISUALE / RACCORDO AL MODULO 03"/>
          <p:cNvSpPr txBox="1"/>
          <p:nvPr/>
        </p:nvSpPr>
        <p:spPr>
          <a:xfrm>
            <a:off x="7498079" y="329184"/>
            <a:ext cx="4096512" cy="201168"/>
          </a:xfrm>
          <a:prstGeom prst="rect">
            <a:avLst/>
          </a:prstGeom>
          <a:noFill/>
        </p:spPr>
        <p:txBody>
          <a:bodyPr wrap="square" lIns="0" tIns="0" rIns="0" bIns="0" anchor="t">
            <a:spAutoFit/>
          </a:bodyPr>
          <a:lstStyle/>
          <a:p>
            <a:pPr algn="r">
              <a:lnSpc>
                <a:spcPct val="104000"/>
              </a:lnSpc>
              <a:spcBef>
                <a:spcPts val="0"/>
              </a:spcBef>
              <a:spcAft>
                <a:spcPts val="0"/>
              </a:spcAft>
              <a:defRPr sz="950" b="0">
                <a:solidFill>
                  <a:srgbClr val="C0D7DB"/>
                </a:solidFill>
                <a:latin typeface="Lato"/>
              </a:defRPr>
            </a:pPr>
            <a:r>
              <a:t>SINTESI VISUALE / RACCORDO AL MODULO 03</a:t>
            </a:r>
          </a:p>
        </p:txBody>
      </p:sp>
      <p:sp>
        <p:nvSpPr>
          <p:cNvPr id="9" name="Testo modificabile: Dalla norma a decisioni documentate"/>
          <p:cNvSpPr txBox="1"/>
          <p:nvPr/>
        </p:nvSpPr>
        <p:spPr>
          <a:xfrm>
            <a:off x="548640" y="859536"/>
            <a:ext cx="11064240" cy="557784"/>
          </a:xfrm>
          <a:prstGeom prst="rect">
            <a:avLst/>
          </a:prstGeom>
          <a:noFill/>
        </p:spPr>
        <p:txBody>
          <a:bodyPr wrap="square" lIns="0" tIns="0" rIns="0" bIns="0" anchor="t">
            <a:spAutoFit/>
          </a:bodyPr>
          <a:lstStyle/>
          <a:p>
            <a:pPr algn="l">
              <a:lnSpc>
                <a:spcPct val="104000"/>
              </a:lnSpc>
              <a:spcBef>
                <a:spcPts val="0"/>
              </a:spcBef>
              <a:spcAft>
                <a:spcPts val="0"/>
              </a:spcAft>
              <a:defRPr sz="3000" b="1">
                <a:solidFill>
                  <a:srgbClr val="FFFFFF"/>
                </a:solidFill>
                <a:latin typeface="Lato"/>
              </a:defRPr>
            </a:pPr>
            <a:r>
              <a:t>Dalla norma a decisioni documentate</a:t>
            </a:r>
          </a:p>
        </p:txBody>
      </p:sp>
      <p:sp>
        <p:nvSpPr>
          <p:cNvPr id="10" name="Testo modificabile: La catena deve essere ricostruibile: pericolo, misure, esposizion"/>
          <p:cNvSpPr txBox="1"/>
          <p:nvPr/>
        </p:nvSpPr>
        <p:spPr>
          <a:xfrm>
            <a:off x="566928" y="1481328"/>
            <a:ext cx="10972800" cy="429768"/>
          </a:xfrm>
          <a:prstGeom prst="rect">
            <a:avLst/>
          </a:prstGeom>
          <a:noFill/>
        </p:spPr>
        <p:txBody>
          <a:bodyPr wrap="square" lIns="0" tIns="0" rIns="0" bIns="0" anchor="t">
            <a:spAutoFit/>
          </a:bodyPr>
          <a:lstStyle/>
          <a:p>
            <a:pPr algn="l">
              <a:lnSpc>
                <a:spcPct val="104000"/>
              </a:lnSpc>
              <a:spcBef>
                <a:spcPts val="0"/>
              </a:spcBef>
              <a:spcAft>
                <a:spcPts val="0"/>
              </a:spcAft>
              <a:defRPr sz="1500" b="0">
                <a:solidFill>
                  <a:srgbClr val="C0D7DB"/>
                </a:solidFill>
                <a:latin typeface="Lato"/>
              </a:defRPr>
            </a:pPr>
            <a:r>
              <a:t>La catena deve essere ricostruibile: pericolo, misure, esposizione, gestione e riesame.</a:t>
            </a:r>
          </a:p>
        </p:txBody>
      </p:sp>
      <p:cxnSp>
        <p:nvCxnSpPr>
          <p:cNvPr id="11" name="Connessione logica modificabile"/>
          <p:cNvCxnSpPr/>
          <p:nvPr/>
        </p:nvCxnSpPr>
        <p:spPr>
          <a:xfrm>
            <a:off x="548640" y="6409944"/>
            <a:ext cx="11091672" cy="0"/>
          </a:xfrm>
          <a:prstGeom prst="line">
            <a:avLst/>
          </a:prstGeom>
          <a:ln w="6985">
            <a:solidFill>
              <a:srgbClr val="355968"/>
            </a:solidFill>
          </a:ln>
        </p:spPr>
        <p:style>
          <a:lnRef idx="2">
            <a:schemeClr val="accent1"/>
          </a:lnRef>
          <a:fillRef idx="0">
            <a:schemeClr val="accent1"/>
          </a:fillRef>
          <a:effectRef idx="1">
            <a:schemeClr val="accent1"/>
          </a:effectRef>
          <a:fontRef idx="minor">
            <a:schemeClr val="tx1"/>
          </a:fontRef>
        </p:style>
      </p:cxnSp>
      <p:sp>
        <p:nvSpPr>
          <p:cNvPr id="12" name="Testo modificabile: REPROTOSSICI / PROFESSIONAL TRAINER 2026"/>
          <p:cNvSpPr txBox="1"/>
          <p:nvPr/>
        </p:nvSpPr>
        <p:spPr>
          <a:xfrm>
            <a:off x="548640" y="6501384"/>
            <a:ext cx="4572000" cy="117917"/>
          </a:xfrm>
          <a:prstGeom prst="rect">
            <a:avLst/>
          </a:prstGeom>
          <a:noFill/>
        </p:spPr>
        <p:txBody>
          <a:bodyPr wrap="square" lIns="0" tIns="0" rIns="0" bIns="0" anchor="t">
            <a:spAutoFit/>
          </a:bodyPr>
          <a:lstStyle/>
          <a:p>
            <a:pPr algn="l">
              <a:lnSpc>
                <a:spcPct val="104000"/>
              </a:lnSpc>
              <a:spcBef>
                <a:spcPts val="0"/>
              </a:spcBef>
              <a:spcAft>
                <a:spcPts val="0"/>
              </a:spcAft>
              <a:defRPr sz="800" b="0">
                <a:solidFill>
                  <a:srgbClr val="C0D7DB"/>
                </a:solidFill>
                <a:latin typeface="Lato"/>
              </a:defRPr>
            </a:pPr>
            <a:r>
              <a:rPr dirty="0"/>
              <a:t>REPROTOSSICI </a:t>
            </a:r>
            <a:r>
              <a:rPr lang="it-IT" dirty="0"/>
              <a:t> </a:t>
            </a:r>
            <a:r>
              <a:rPr dirty="0"/>
              <a:t>2026</a:t>
            </a:r>
          </a:p>
        </p:txBody>
      </p:sp>
      <p:sp>
        <p:nvSpPr>
          <p:cNvPr id="13" name="Testo modificabile: Artt. 234–243 [L1]; INAIL 2026, pp. 2–4 [I1]"/>
          <p:cNvSpPr txBox="1"/>
          <p:nvPr/>
        </p:nvSpPr>
        <p:spPr>
          <a:xfrm>
            <a:off x="4617720" y="6483096"/>
            <a:ext cx="5897880" cy="219456"/>
          </a:xfrm>
          <a:prstGeom prst="rect">
            <a:avLst/>
          </a:prstGeom>
          <a:noFill/>
        </p:spPr>
        <p:txBody>
          <a:bodyPr wrap="square" lIns="0" tIns="0" rIns="0" bIns="0" anchor="t">
            <a:spAutoFit/>
          </a:bodyPr>
          <a:lstStyle/>
          <a:p>
            <a:pPr algn="r">
              <a:lnSpc>
                <a:spcPct val="104000"/>
              </a:lnSpc>
              <a:spcBef>
                <a:spcPts val="0"/>
              </a:spcBef>
              <a:spcAft>
                <a:spcPts val="0"/>
              </a:spcAft>
              <a:defRPr sz="810" b="0">
                <a:solidFill>
                  <a:srgbClr val="C0D7DB"/>
                </a:solidFill>
                <a:latin typeface="Lato"/>
              </a:defRPr>
            </a:pPr>
            <a:r>
              <a:t>Artt. 234–243 [L1]; INAIL 2026, pp. 2–4 [I1]</a:t>
            </a:r>
          </a:p>
        </p:txBody>
      </p:sp>
      <p:sp>
        <p:nvSpPr>
          <p:cNvPr id="14" name="Testo modificabile: 10 / 10"/>
          <p:cNvSpPr txBox="1"/>
          <p:nvPr/>
        </p:nvSpPr>
        <p:spPr>
          <a:xfrm>
            <a:off x="10817352" y="6483096"/>
            <a:ext cx="822960" cy="219456"/>
          </a:xfrm>
          <a:prstGeom prst="rect">
            <a:avLst/>
          </a:prstGeom>
          <a:noFill/>
        </p:spPr>
        <p:txBody>
          <a:bodyPr wrap="square" lIns="0" tIns="0" rIns="0" bIns="0" anchor="t">
            <a:spAutoFit/>
          </a:bodyPr>
          <a:lstStyle/>
          <a:p>
            <a:pPr algn="r">
              <a:lnSpc>
                <a:spcPct val="104000"/>
              </a:lnSpc>
              <a:spcBef>
                <a:spcPts val="0"/>
              </a:spcBef>
              <a:spcAft>
                <a:spcPts val="0"/>
              </a:spcAft>
              <a:defRPr sz="930" b="0">
                <a:solidFill>
                  <a:srgbClr val="C0D7DB"/>
                </a:solidFill>
                <a:latin typeface="Lato"/>
              </a:defRPr>
            </a:pPr>
            <a:r>
              <a:t>10 / 10</a:t>
            </a:r>
          </a:p>
        </p:txBody>
      </p:sp>
      <p:sp>
        <p:nvSpPr>
          <p:cNvPr id="15" name="Elemento grafico modificabile"/>
          <p:cNvSpPr/>
          <p:nvPr/>
        </p:nvSpPr>
        <p:spPr>
          <a:xfrm>
            <a:off x="54864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Elemento grafico modificabile"/>
          <p:cNvSpPr/>
          <p:nvPr/>
        </p:nvSpPr>
        <p:spPr>
          <a:xfrm>
            <a:off x="772668"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Elemento grafico modificabile"/>
          <p:cNvSpPr/>
          <p:nvPr/>
        </p:nvSpPr>
        <p:spPr>
          <a:xfrm>
            <a:off x="996695"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Elemento grafico modificabile"/>
          <p:cNvSpPr/>
          <p:nvPr/>
        </p:nvSpPr>
        <p:spPr>
          <a:xfrm>
            <a:off x="1220724"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Elemento grafico modificabile"/>
          <p:cNvSpPr/>
          <p:nvPr/>
        </p:nvSpPr>
        <p:spPr>
          <a:xfrm>
            <a:off x="1444752"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Elemento grafico modificabile"/>
          <p:cNvSpPr/>
          <p:nvPr/>
        </p:nvSpPr>
        <p:spPr>
          <a:xfrm>
            <a:off x="1668780"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Elemento grafico modificabile"/>
          <p:cNvSpPr/>
          <p:nvPr/>
        </p:nvSpPr>
        <p:spPr>
          <a:xfrm>
            <a:off x="1892807"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Elemento grafico modificabile"/>
          <p:cNvSpPr/>
          <p:nvPr/>
        </p:nvSpPr>
        <p:spPr>
          <a:xfrm>
            <a:off x="2116836"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Elemento grafico modificabile"/>
          <p:cNvSpPr/>
          <p:nvPr/>
        </p:nvSpPr>
        <p:spPr>
          <a:xfrm>
            <a:off x="2340864"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Elemento grafico modificabile"/>
          <p:cNvSpPr/>
          <p:nvPr/>
        </p:nvSpPr>
        <p:spPr>
          <a:xfrm>
            <a:off x="2564892" y="6766560"/>
            <a:ext cx="182880" cy="32004"/>
          </a:xfrm>
          <a:prstGeom prst="rect">
            <a:avLst/>
          </a:prstGeom>
          <a:solidFill>
            <a:srgbClr val="66DCC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Elemento grafico modificabile"/>
          <p:cNvSpPr/>
          <p:nvPr/>
        </p:nvSpPr>
        <p:spPr>
          <a:xfrm>
            <a:off x="594360" y="2185416"/>
            <a:ext cx="2587752" cy="235000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sto modificabile: ART. 234"/>
          <p:cNvSpPr txBox="1"/>
          <p:nvPr/>
        </p:nvSpPr>
        <p:spPr>
          <a:xfrm>
            <a:off x="777240" y="2395728"/>
            <a:ext cx="2212848" cy="210312"/>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66DCC5"/>
                </a:solidFill>
                <a:latin typeface="Lato"/>
              </a:defRPr>
            </a:pPr>
            <a:r>
              <a:t>ART. 234</a:t>
            </a:r>
          </a:p>
        </p:txBody>
      </p:sp>
      <p:sp>
        <p:nvSpPr>
          <p:cNvPr id="27" name="Testo modificabile: Definire"/>
          <p:cNvSpPr txBox="1"/>
          <p:nvPr/>
        </p:nvSpPr>
        <p:spPr>
          <a:xfrm>
            <a:off x="777240" y="2807208"/>
            <a:ext cx="2212848"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FFFFFF"/>
                </a:solidFill>
                <a:latin typeface="Lato"/>
              </a:defRPr>
            </a:pPr>
            <a:r>
              <a:t>Definire</a:t>
            </a:r>
          </a:p>
        </p:txBody>
      </p:sp>
      <p:sp>
        <p:nvSpPr>
          <p:cNvPr id="28" name="Testo modificabile: Classificazione. Perimetro e notazione di soglia."/>
          <p:cNvSpPr txBox="1"/>
          <p:nvPr/>
        </p:nvSpPr>
        <p:spPr>
          <a:xfrm>
            <a:off x="777240" y="3419856"/>
            <a:ext cx="2212848" cy="914400"/>
          </a:xfrm>
          <a:prstGeom prst="rect">
            <a:avLst/>
          </a:prstGeom>
          <a:noFill/>
        </p:spPr>
        <p:txBody>
          <a:bodyPr wrap="square" lIns="0" tIns="0" rIns="0" bIns="0" anchor="t">
            <a:spAutoFit/>
          </a:bodyPr>
          <a:lstStyle/>
          <a:p>
            <a:pPr algn="l">
              <a:lnSpc>
                <a:spcPct val="104000"/>
              </a:lnSpc>
              <a:spcBef>
                <a:spcPts val="0"/>
              </a:spcBef>
              <a:spcAft>
                <a:spcPts val="0"/>
              </a:spcAft>
              <a:defRPr sz="1689" b="0">
                <a:solidFill>
                  <a:srgbClr val="C0D7DB"/>
                </a:solidFill>
                <a:latin typeface="Lato"/>
              </a:defRPr>
            </a:pPr>
            <a:r>
              <a:t>Classificazione.</a:t>
            </a:r>
          </a:p>
          <a:p>
            <a:pPr algn="l">
              <a:lnSpc>
                <a:spcPct val="104000"/>
              </a:lnSpc>
              <a:spcBef>
                <a:spcPts val="0"/>
              </a:spcBef>
              <a:spcAft>
                <a:spcPts val="0"/>
              </a:spcAft>
              <a:defRPr sz="1689" b="0">
                <a:solidFill>
                  <a:srgbClr val="C0D7DB"/>
                </a:solidFill>
                <a:latin typeface="Lato"/>
              </a:defRPr>
            </a:pPr>
            <a:r>
              <a:t>Perimetro e</a:t>
            </a:r>
          </a:p>
          <a:p>
            <a:pPr algn="l">
              <a:lnSpc>
                <a:spcPct val="104000"/>
              </a:lnSpc>
              <a:spcBef>
                <a:spcPts val="0"/>
              </a:spcBef>
              <a:spcAft>
                <a:spcPts val="0"/>
              </a:spcAft>
              <a:defRPr sz="1689" b="0">
                <a:solidFill>
                  <a:srgbClr val="C0D7DB"/>
                </a:solidFill>
                <a:latin typeface="Lato"/>
              </a:defRPr>
            </a:pPr>
            <a:r>
              <a:t>notazione di soglia.</a:t>
            </a:r>
          </a:p>
        </p:txBody>
      </p:sp>
      <p:cxnSp>
        <p:nvCxnSpPr>
          <p:cNvPr id="29" name="Connessione logica modificabile"/>
          <p:cNvCxnSpPr/>
          <p:nvPr/>
        </p:nvCxnSpPr>
        <p:spPr>
          <a:xfrm>
            <a:off x="3200400" y="3319272"/>
            <a:ext cx="137160" cy="0"/>
          </a:xfrm>
          <a:prstGeom prst="line">
            <a:avLst/>
          </a:prstGeom>
          <a:ln w="1778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0" name="Elemento grafico modificabile"/>
          <p:cNvSpPr/>
          <p:nvPr/>
        </p:nvSpPr>
        <p:spPr>
          <a:xfrm>
            <a:off x="594360" y="4745736"/>
            <a:ext cx="2587752" cy="640080"/>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sto modificabile: Classificazione e SDS"/>
          <p:cNvSpPr txBox="1"/>
          <p:nvPr/>
        </p:nvSpPr>
        <p:spPr>
          <a:xfrm>
            <a:off x="731520" y="4919472"/>
            <a:ext cx="2313432" cy="347472"/>
          </a:xfrm>
          <a:prstGeom prst="rect">
            <a:avLst/>
          </a:prstGeom>
          <a:noFill/>
        </p:spPr>
        <p:txBody>
          <a:bodyPr wrap="square" lIns="0" tIns="0" rIns="0" bIns="0" anchor="t">
            <a:spAutoFit/>
          </a:bodyPr>
          <a:lstStyle/>
          <a:p>
            <a:pPr algn="ctr">
              <a:lnSpc>
                <a:spcPct val="104000"/>
              </a:lnSpc>
              <a:spcBef>
                <a:spcPts val="0"/>
              </a:spcBef>
              <a:spcAft>
                <a:spcPts val="0"/>
              </a:spcAft>
              <a:defRPr sz="1320" b="1">
                <a:solidFill>
                  <a:srgbClr val="FFFFFF"/>
                </a:solidFill>
                <a:latin typeface="Lato"/>
              </a:defRPr>
            </a:pPr>
            <a:r>
              <a:t>Classificazione e SDS</a:t>
            </a:r>
          </a:p>
        </p:txBody>
      </p:sp>
      <p:sp>
        <p:nvSpPr>
          <p:cNvPr id="32" name="Elemento grafico modificabile"/>
          <p:cNvSpPr/>
          <p:nvPr/>
        </p:nvSpPr>
        <p:spPr>
          <a:xfrm>
            <a:off x="3364991" y="2185416"/>
            <a:ext cx="2587752" cy="235000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sto modificabile: ART. 235"/>
          <p:cNvSpPr txBox="1"/>
          <p:nvPr/>
        </p:nvSpPr>
        <p:spPr>
          <a:xfrm>
            <a:off x="3547872" y="2395728"/>
            <a:ext cx="2212848" cy="210312"/>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66DCC5"/>
                </a:solidFill>
                <a:latin typeface="Lato"/>
              </a:defRPr>
            </a:pPr>
            <a:r>
              <a:t>ART. 235</a:t>
            </a:r>
          </a:p>
        </p:txBody>
      </p:sp>
      <p:sp>
        <p:nvSpPr>
          <p:cNvPr id="34" name="Testo modificabile: Intervenire"/>
          <p:cNvSpPr txBox="1"/>
          <p:nvPr/>
        </p:nvSpPr>
        <p:spPr>
          <a:xfrm>
            <a:off x="3547872" y="2807208"/>
            <a:ext cx="2212848"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FFFFFF"/>
                </a:solidFill>
                <a:latin typeface="Lato"/>
              </a:defRPr>
            </a:pPr>
            <a:r>
              <a:t>Intervenire</a:t>
            </a:r>
          </a:p>
        </p:txBody>
      </p:sp>
      <p:sp>
        <p:nvSpPr>
          <p:cNvPr id="35" name="Testo modificabile: Sostituzione. Sistema chiuso. Riduzione pertinente."/>
          <p:cNvSpPr txBox="1"/>
          <p:nvPr/>
        </p:nvSpPr>
        <p:spPr>
          <a:xfrm>
            <a:off x="3547872" y="3419856"/>
            <a:ext cx="2212848" cy="914400"/>
          </a:xfrm>
          <a:prstGeom prst="rect">
            <a:avLst/>
          </a:prstGeom>
          <a:noFill/>
        </p:spPr>
        <p:txBody>
          <a:bodyPr wrap="square" lIns="0" tIns="0" rIns="0" bIns="0" anchor="t">
            <a:spAutoFit/>
          </a:bodyPr>
          <a:lstStyle/>
          <a:p>
            <a:pPr algn="l">
              <a:lnSpc>
                <a:spcPct val="104000"/>
              </a:lnSpc>
              <a:spcBef>
                <a:spcPts val="0"/>
              </a:spcBef>
              <a:spcAft>
                <a:spcPts val="0"/>
              </a:spcAft>
              <a:defRPr sz="1689" b="0">
                <a:solidFill>
                  <a:srgbClr val="C0D7DB"/>
                </a:solidFill>
                <a:latin typeface="Lato"/>
              </a:defRPr>
            </a:pPr>
            <a:r>
              <a:t>Sostituzione.</a:t>
            </a:r>
          </a:p>
          <a:p>
            <a:pPr algn="l">
              <a:lnSpc>
                <a:spcPct val="104000"/>
              </a:lnSpc>
              <a:spcBef>
                <a:spcPts val="0"/>
              </a:spcBef>
              <a:spcAft>
                <a:spcPts val="0"/>
              </a:spcAft>
              <a:defRPr sz="1689" b="0">
                <a:solidFill>
                  <a:srgbClr val="C0D7DB"/>
                </a:solidFill>
                <a:latin typeface="Lato"/>
              </a:defRPr>
            </a:pPr>
            <a:r>
              <a:t>Sistema chiuso.</a:t>
            </a:r>
          </a:p>
          <a:p>
            <a:pPr algn="l">
              <a:lnSpc>
                <a:spcPct val="104000"/>
              </a:lnSpc>
              <a:spcBef>
                <a:spcPts val="0"/>
              </a:spcBef>
              <a:spcAft>
                <a:spcPts val="0"/>
              </a:spcAft>
              <a:defRPr sz="1689" b="0">
                <a:solidFill>
                  <a:srgbClr val="C0D7DB"/>
                </a:solidFill>
                <a:latin typeface="Lato"/>
              </a:defRPr>
            </a:pPr>
            <a:r>
              <a:t>Riduzione pertinente.</a:t>
            </a:r>
          </a:p>
        </p:txBody>
      </p:sp>
      <p:cxnSp>
        <p:nvCxnSpPr>
          <p:cNvPr id="36" name="Connessione logica modificabile"/>
          <p:cNvCxnSpPr/>
          <p:nvPr/>
        </p:nvCxnSpPr>
        <p:spPr>
          <a:xfrm>
            <a:off x="5971031" y="3319272"/>
            <a:ext cx="137161" cy="0"/>
          </a:xfrm>
          <a:prstGeom prst="line">
            <a:avLst/>
          </a:prstGeom>
          <a:ln w="1778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7" name="Elemento grafico modificabile"/>
          <p:cNvSpPr/>
          <p:nvPr/>
        </p:nvSpPr>
        <p:spPr>
          <a:xfrm>
            <a:off x="3364991" y="4745736"/>
            <a:ext cx="2587752" cy="640080"/>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sto modificabile: Indagini e motivazioni"/>
          <p:cNvSpPr txBox="1"/>
          <p:nvPr/>
        </p:nvSpPr>
        <p:spPr>
          <a:xfrm>
            <a:off x="3502151" y="4919472"/>
            <a:ext cx="2313432" cy="347472"/>
          </a:xfrm>
          <a:prstGeom prst="rect">
            <a:avLst/>
          </a:prstGeom>
          <a:noFill/>
        </p:spPr>
        <p:txBody>
          <a:bodyPr wrap="square" lIns="0" tIns="0" rIns="0" bIns="0" anchor="t">
            <a:spAutoFit/>
          </a:bodyPr>
          <a:lstStyle/>
          <a:p>
            <a:pPr algn="ctr">
              <a:lnSpc>
                <a:spcPct val="104000"/>
              </a:lnSpc>
              <a:spcBef>
                <a:spcPts val="0"/>
              </a:spcBef>
              <a:spcAft>
                <a:spcPts val="0"/>
              </a:spcAft>
              <a:defRPr sz="1320" b="1">
                <a:solidFill>
                  <a:srgbClr val="FFFFFF"/>
                </a:solidFill>
                <a:latin typeface="Lato"/>
              </a:defRPr>
            </a:pPr>
            <a:r>
              <a:t>Indagini e motivazioni</a:t>
            </a:r>
          </a:p>
        </p:txBody>
      </p:sp>
      <p:sp>
        <p:nvSpPr>
          <p:cNvPr id="39" name="Elemento grafico modificabile"/>
          <p:cNvSpPr/>
          <p:nvPr/>
        </p:nvSpPr>
        <p:spPr>
          <a:xfrm>
            <a:off x="6135624" y="2185416"/>
            <a:ext cx="2587752" cy="235000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sto modificabile: ART. 236"/>
          <p:cNvSpPr txBox="1"/>
          <p:nvPr/>
        </p:nvSpPr>
        <p:spPr>
          <a:xfrm>
            <a:off x="6318504" y="2395728"/>
            <a:ext cx="2212848" cy="210312"/>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66DCC5"/>
                </a:solidFill>
                <a:latin typeface="Lato"/>
              </a:defRPr>
            </a:pPr>
            <a:r>
              <a:t>ART. 236</a:t>
            </a:r>
          </a:p>
        </p:txBody>
      </p:sp>
      <p:sp>
        <p:nvSpPr>
          <p:cNvPr id="41" name="Testo modificabile: Valutare"/>
          <p:cNvSpPr txBox="1"/>
          <p:nvPr/>
        </p:nvSpPr>
        <p:spPr>
          <a:xfrm>
            <a:off x="6318504" y="2807208"/>
            <a:ext cx="2212848"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FFFFFF"/>
                </a:solidFill>
                <a:latin typeface="Lato"/>
              </a:defRPr>
            </a:pPr>
            <a:r>
              <a:t>Valutare</a:t>
            </a:r>
          </a:p>
        </p:txBody>
      </p:sp>
      <p:sp>
        <p:nvSpPr>
          <p:cNvPr id="42" name="Testo modificabile: Attività, durata, frequenza e tutte le vie di esposizione."/>
          <p:cNvSpPr txBox="1"/>
          <p:nvPr/>
        </p:nvSpPr>
        <p:spPr>
          <a:xfrm>
            <a:off x="6318504" y="3419856"/>
            <a:ext cx="2212848" cy="914400"/>
          </a:xfrm>
          <a:prstGeom prst="rect">
            <a:avLst/>
          </a:prstGeom>
          <a:noFill/>
        </p:spPr>
        <p:txBody>
          <a:bodyPr wrap="square" lIns="0" tIns="0" rIns="0" bIns="0" anchor="t">
            <a:spAutoFit/>
          </a:bodyPr>
          <a:lstStyle/>
          <a:p>
            <a:pPr algn="l">
              <a:lnSpc>
                <a:spcPct val="104000"/>
              </a:lnSpc>
              <a:spcBef>
                <a:spcPts val="0"/>
              </a:spcBef>
              <a:spcAft>
                <a:spcPts val="0"/>
              </a:spcAft>
              <a:defRPr sz="1689" b="0">
                <a:solidFill>
                  <a:srgbClr val="C0D7DB"/>
                </a:solidFill>
                <a:latin typeface="Lato"/>
              </a:defRPr>
            </a:pPr>
            <a:r>
              <a:t>Attività, durata,</a:t>
            </a:r>
          </a:p>
          <a:p>
            <a:pPr algn="l">
              <a:lnSpc>
                <a:spcPct val="104000"/>
              </a:lnSpc>
              <a:spcBef>
                <a:spcPts val="0"/>
              </a:spcBef>
              <a:spcAft>
                <a:spcPts val="0"/>
              </a:spcAft>
              <a:defRPr sz="1689" b="0">
                <a:solidFill>
                  <a:srgbClr val="C0D7DB"/>
                </a:solidFill>
                <a:latin typeface="Lato"/>
              </a:defRPr>
            </a:pPr>
            <a:r>
              <a:t>frequenza e tutte</a:t>
            </a:r>
          </a:p>
          <a:p>
            <a:pPr algn="l">
              <a:lnSpc>
                <a:spcPct val="104000"/>
              </a:lnSpc>
              <a:spcBef>
                <a:spcPts val="0"/>
              </a:spcBef>
              <a:spcAft>
                <a:spcPts val="0"/>
              </a:spcAft>
              <a:defRPr sz="1689" b="0">
                <a:solidFill>
                  <a:srgbClr val="C0D7DB"/>
                </a:solidFill>
                <a:latin typeface="Lato"/>
              </a:defRPr>
            </a:pPr>
            <a:r>
              <a:t>le vie di esposizione.</a:t>
            </a:r>
          </a:p>
        </p:txBody>
      </p:sp>
      <p:cxnSp>
        <p:nvCxnSpPr>
          <p:cNvPr id="43" name="Connessione logica modificabile"/>
          <p:cNvCxnSpPr/>
          <p:nvPr/>
        </p:nvCxnSpPr>
        <p:spPr>
          <a:xfrm>
            <a:off x="8741664" y="3319272"/>
            <a:ext cx="137160" cy="0"/>
          </a:xfrm>
          <a:prstGeom prst="line">
            <a:avLst/>
          </a:prstGeom>
          <a:ln w="1778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44" name="Elemento grafico modificabile"/>
          <p:cNvSpPr/>
          <p:nvPr/>
        </p:nvSpPr>
        <p:spPr>
          <a:xfrm>
            <a:off x="6135624" y="4745736"/>
            <a:ext cx="2587752" cy="640080"/>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sto modificabile: Dati e conclusioni nel DVR"/>
          <p:cNvSpPr txBox="1"/>
          <p:nvPr/>
        </p:nvSpPr>
        <p:spPr>
          <a:xfrm>
            <a:off x="6272784" y="4919472"/>
            <a:ext cx="2313432" cy="347472"/>
          </a:xfrm>
          <a:prstGeom prst="rect">
            <a:avLst/>
          </a:prstGeom>
          <a:noFill/>
        </p:spPr>
        <p:txBody>
          <a:bodyPr wrap="square" lIns="0" tIns="0" rIns="0" bIns="0" anchor="t">
            <a:spAutoFit/>
          </a:bodyPr>
          <a:lstStyle/>
          <a:p>
            <a:pPr algn="ctr">
              <a:lnSpc>
                <a:spcPct val="104000"/>
              </a:lnSpc>
              <a:spcBef>
                <a:spcPts val="0"/>
              </a:spcBef>
              <a:spcAft>
                <a:spcPts val="0"/>
              </a:spcAft>
              <a:defRPr sz="1320" b="1">
                <a:solidFill>
                  <a:srgbClr val="FFFFFF"/>
                </a:solidFill>
                <a:latin typeface="Lato"/>
              </a:defRPr>
            </a:pPr>
            <a:r>
              <a:t>Dati e conclusioni nel DVR</a:t>
            </a:r>
          </a:p>
        </p:txBody>
      </p:sp>
      <p:sp>
        <p:nvSpPr>
          <p:cNvPr id="46" name="Elemento grafico modificabile"/>
          <p:cNvSpPr/>
          <p:nvPr/>
        </p:nvSpPr>
        <p:spPr>
          <a:xfrm>
            <a:off x="8906256" y="2185416"/>
            <a:ext cx="2587752" cy="2350008"/>
          </a:xfrm>
          <a:prstGeom prst="roundRect">
            <a:avLst>
              <a:gd name="adj" fmla="val 8000"/>
            </a:avLst>
          </a:prstGeom>
          <a:solidFill>
            <a:srgbClr val="193C4D"/>
          </a:solidFill>
          <a:ln w="12700">
            <a:solidFill>
              <a:srgbClr val="35596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sto modificabile: ART. 237–243"/>
          <p:cNvSpPr txBox="1"/>
          <p:nvPr/>
        </p:nvSpPr>
        <p:spPr>
          <a:xfrm>
            <a:off x="9089136" y="2395728"/>
            <a:ext cx="2212848" cy="210312"/>
          </a:xfrm>
          <a:prstGeom prst="rect">
            <a:avLst/>
          </a:prstGeom>
          <a:noFill/>
        </p:spPr>
        <p:txBody>
          <a:bodyPr wrap="square" lIns="0" tIns="0" rIns="0" bIns="0" anchor="t">
            <a:spAutoFit/>
          </a:bodyPr>
          <a:lstStyle/>
          <a:p>
            <a:pPr algn="l">
              <a:lnSpc>
                <a:spcPct val="104000"/>
              </a:lnSpc>
              <a:spcBef>
                <a:spcPts val="0"/>
              </a:spcBef>
              <a:spcAft>
                <a:spcPts val="0"/>
              </a:spcAft>
              <a:defRPr sz="1100" b="1">
                <a:solidFill>
                  <a:srgbClr val="66DCC5"/>
                </a:solidFill>
                <a:latin typeface="Lato"/>
              </a:defRPr>
            </a:pPr>
            <a:r>
              <a:t>ART. 237–243</a:t>
            </a:r>
          </a:p>
        </p:txBody>
      </p:sp>
      <p:sp>
        <p:nvSpPr>
          <p:cNvPr id="48" name="Testo modificabile: Gestire"/>
          <p:cNvSpPr txBox="1"/>
          <p:nvPr/>
        </p:nvSpPr>
        <p:spPr>
          <a:xfrm>
            <a:off x="9089136" y="2807208"/>
            <a:ext cx="2212848" cy="365760"/>
          </a:xfrm>
          <a:prstGeom prst="rect">
            <a:avLst/>
          </a:prstGeom>
          <a:noFill/>
        </p:spPr>
        <p:txBody>
          <a:bodyPr wrap="square" lIns="0" tIns="0" rIns="0" bIns="0" anchor="t">
            <a:spAutoFit/>
          </a:bodyPr>
          <a:lstStyle/>
          <a:p>
            <a:pPr algn="l">
              <a:lnSpc>
                <a:spcPct val="104000"/>
              </a:lnSpc>
              <a:spcBef>
                <a:spcPts val="0"/>
              </a:spcBef>
              <a:spcAft>
                <a:spcPts val="0"/>
              </a:spcAft>
              <a:defRPr sz="2200" b="1">
                <a:solidFill>
                  <a:srgbClr val="FFFFFF"/>
                </a:solidFill>
                <a:latin typeface="Lato"/>
              </a:defRPr>
            </a:pPr>
            <a:r>
              <a:t>Gestire</a:t>
            </a:r>
          </a:p>
        </p:txBody>
      </p:sp>
      <p:sp>
        <p:nvSpPr>
          <p:cNvPr id="49" name="Testo modificabile: Misure operative. Formazione. Tutele applicabili."/>
          <p:cNvSpPr txBox="1"/>
          <p:nvPr/>
        </p:nvSpPr>
        <p:spPr>
          <a:xfrm>
            <a:off x="9089136" y="3419856"/>
            <a:ext cx="2212848" cy="914400"/>
          </a:xfrm>
          <a:prstGeom prst="rect">
            <a:avLst/>
          </a:prstGeom>
          <a:noFill/>
        </p:spPr>
        <p:txBody>
          <a:bodyPr wrap="square" lIns="0" tIns="0" rIns="0" bIns="0" anchor="t">
            <a:spAutoFit/>
          </a:bodyPr>
          <a:lstStyle/>
          <a:p>
            <a:pPr algn="l">
              <a:lnSpc>
                <a:spcPct val="104000"/>
              </a:lnSpc>
              <a:spcBef>
                <a:spcPts val="0"/>
              </a:spcBef>
              <a:spcAft>
                <a:spcPts val="0"/>
              </a:spcAft>
              <a:defRPr sz="1689" b="0">
                <a:solidFill>
                  <a:srgbClr val="C0D7DB"/>
                </a:solidFill>
                <a:latin typeface="Lato"/>
              </a:defRPr>
            </a:pPr>
            <a:r>
              <a:t>Misure operative.</a:t>
            </a:r>
          </a:p>
          <a:p>
            <a:pPr algn="l">
              <a:lnSpc>
                <a:spcPct val="104000"/>
              </a:lnSpc>
              <a:spcBef>
                <a:spcPts val="0"/>
              </a:spcBef>
              <a:spcAft>
                <a:spcPts val="0"/>
              </a:spcAft>
              <a:defRPr sz="1689" b="0">
                <a:solidFill>
                  <a:srgbClr val="C0D7DB"/>
                </a:solidFill>
                <a:latin typeface="Lato"/>
              </a:defRPr>
            </a:pPr>
            <a:r>
              <a:t>Formazione.</a:t>
            </a:r>
          </a:p>
          <a:p>
            <a:pPr algn="l">
              <a:lnSpc>
                <a:spcPct val="104000"/>
              </a:lnSpc>
              <a:spcBef>
                <a:spcPts val="0"/>
              </a:spcBef>
              <a:spcAft>
                <a:spcPts val="0"/>
              </a:spcAft>
              <a:defRPr sz="1689" b="0">
                <a:solidFill>
                  <a:srgbClr val="C0D7DB"/>
                </a:solidFill>
                <a:latin typeface="Lato"/>
              </a:defRPr>
            </a:pPr>
            <a:r>
              <a:t>Tutele applicabili.</a:t>
            </a:r>
          </a:p>
        </p:txBody>
      </p:sp>
      <p:sp>
        <p:nvSpPr>
          <p:cNvPr id="50" name="Elemento grafico modificabile"/>
          <p:cNvSpPr/>
          <p:nvPr/>
        </p:nvSpPr>
        <p:spPr>
          <a:xfrm>
            <a:off x="8906256" y="4745736"/>
            <a:ext cx="2587752" cy="640080"/>
          </a:xfrm>
          <a:prstGeom prst="roundRect">
            <a:avLst>
              <a:gd name="adj" fmla="val 8000"/>
            </a:avLst>
          </a:prstGeom>
          <a:solidFill>
            <a:srgbClr val="244D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sto modificabile: Procedure e registrazioni"/>
          <p:cNvSpPr txBox="1"/>
          <p:nvPr/>
        </p:nvSpPr>
        <p:spPr>
          <a:xfrm>
            <a:off x="9043416" y="4919472"/>
            <a:ext cx="2313432" cy="347472"/>
          </a:xfrm>
          <a:prstGeom prst="rect">
            <a:avLst/>
          </a:prstGeom>
          <a:noFill/>
        </p:spPr>
        <p:txBody>
          <a:bodyPr wrap="square" lIns="0" tIns="0" rIns="0" bIns="0" anchor="t">
            <a:spAutoFit/>
          </a:bodyPr>
          <a:lstStyle/>
          <a:p>
            <a:pPr algn="ctr">
              <a:lnSpc>
                <a:spcPct val="104000"/>
              </a:lnSpc>
              <a:spcBef>
                <a:spcPts val="0"/>
              </a:spcBef>
              <a:spcAft>
                <a:spcPts val="0"/>
              </a:spcAft>
              <a:defRPr sz="1320" b="1">
                <a:solidFill>
                  <a:srgbClr val="FFFFFF"/>
                </a:solidFill>
                <a:latin typeface="Lato"/>
              </a:defRPr>
            </a:pPr>
            <a:r>
              <a:t>Procedure e registrazioni</a:t>
            </a:r>
          </a:p>
        </p:txBody>
      </p:sp>
      <p:cxnSp>
        <p:nvCxnSpPr>
          <p:cNvPr id="52" name="Connessione logica modificabile"/>
          <p:cNvCxnSpPr/>
          <p:nvPr/>
        </p:nvCxnSpPr>
        <p:spPr>
          <a:xfrm>
            <a:off x="11018520" y="5504688"/>
            <a:ext cx="0" cy="310896"/>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53" name="Connessione logica modificabile"/>
          <p:cNvCxnSpPr/>
          <p:nvPr/>
        </p:nvCxnSpPr>
        <p:spPr>
          <a:xfrm flipH="1">
            <a:off x="960120" y="5815584"/>
            <a:ext cx="10058400" cy="0"/>
          </a:xfrm>
          <a:prstGeom prst="line">
            <a:avLst/>
          </a:prstGeom>
          <a:ln w="1524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54" name="Connessione logica modificabile"/>
          <p:cNvCxnSpPr/>
          <p:nvPr/>
        </p:nvCxnSpPr>
        <p:spPr>
          <a:xfrm flipV="1">
            <a:off x="960120" y="5504688"/>
            <a:ext cx="0" cy="310896"/>
          </a:xfrm>
          <a:prstGeom prst="line">
            <a:avLst/>
          </a:prstGeom>
          <a:ln w="1524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55" name="Elemento grafico modificabile"/>
          <p:cNvSpPr/>
          <p:nvPr/>
        </p:nvSpPr>
        <p:spPr>
          <a:xfrm>
            <a:off x="2971800" y="5596128"/>
            <a:ext cx="6281928" cy="384048"/>
          </a:xfrm>
          <a:prstGeom prst="rect">
            <a:avLst/>
          </a:prstGeom>
          <a:solidFill>
            <a:srgbClr val="0B25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sto modificabile: RIESAME: modifiche significative e termini applicabili"/>
          <p:cNvSpPr txBox="1"/>
          <p:nvPr/>
        </p:nvSpPr>
        <p:spPr>
          <a:xfrm>
            <a:off x="3108960" y="5687568"/>
            <a:ext cx="6007608" cy="219456"/>
          </a:xfrm>
          <a:prstGeom prst="rect">
            <a:avLst/>
          </a:prstGeom>
          <a:noFill/>
        </p:spPr>
        <p:txBody>
          <a:bodyPr wrap="square" lIns="0" tIns="0" rIns="0" bIns="0" anchor="t">
            <a:spAutoFit/>
          </a:bodyPr>
          <a:lstStyle/>
          <a:p>
            <a:pPr algn="ctr">
              <a:lnSpc>
                <a:spcPct val="104000"/>
              </a:lnSpc>
              <a:spcBef>
                <a:spcPts val="0"/>
              </a:spcBef>
              <a:spcAft>
                <a:spcPts val="0"/>
              </a:spcAft>
              <a:defRPr sz="1320" b="1">
                <a:solidFill>
                  <a:srgbClr val="66DCC5"/>
                </a:solidFill>
                <a:latin typeface="Lato"/>
              </a:defRPr>
            </a:pPr>
            <a:r>
              <a:t>RIESAME: modifiche significative e termini applicabili</a:t>
            </a:r>
          </a:p>
        </p:txBody>
      </p:sp>
      <p:sp>
        <p:nvSpPr>
          <p:cNvPr id="57" name="Testo modificabile: PROSSIMO MODULO 03  /  CLASSIFICAZIONE CLP E IDENTIFICAZIONE DELL"/>
          <p:cNvSpPr txBox="1"/>
          <p:nvPr/>
        </p:nvSpPr>
        <p:spPr>
          <a:xfrm>
            <a:off x="640080" y="6190488"/>
            <a:ext cx="10927080" cy="155448"/>
          </a:xfrm>
          <a:prstGeom prst="rect">
            <a:avLst/>
          </a:prstGeom>
          <a:noFill/>
        </p:spPr>
        <p:txBody>
          <a:bodyPr wrap="square" lIns="0" tIns="0" rIns="0" bIns="0" anchor="t">
            <a:spAutoFit/>
          </a:bodyPr>
          <a:lstStyle/>
          <a:p>
            <a:pPr algn="ctr">
              <a:lnSpc>
                <a:spcPct val="104000"/>
              </a:lnSpc>
              <a:spcBef>
                <a:spcPts val="0"/>
              </a:spcBef>
              <a:spcAft>
                <a:spcPts val="0"/>
              </a:spcAft>
              <a:defRPr sz="980" b="1">
                <a:solidFill>
                  <a:srgbClr val="C0D7DB"/>
                </a:solidFill>
                <a:latin typeface="Lato"/>
              </a:defRPr>
            </a:pPr>
            <a:r>
              <a:t>PROSSIMO MODULO 03  /  CLASSIFICAZIONE CLP E IDENTIFICAZIONE DELLE SOSTANZE</a:t>
            </a:r>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6400800" y="0"/>
            <a:ext cx="5791170" cy="6400800"/>
          </a:xfrm>
          <a:prstGeom prst="rect">
            <a:avLst/>
          </a:prstGeom>
          <a:solidFill>
            <a:srgbClr val="193C4D"/>
          </a:solidFill>
          <a:ln w="12700">
            <a:solidFill>
              <a:srgbClr val="193C4D">
                <a:alpha val="0"/>
              </a:srgbClr>
            </a:solidFill>
            <a:prstDash val="solid"/>
          </a:ln>
        </p:spPr>
        <p:txBody>
          <a:bodyPr/>
          <a:lstStyle/>
          <a:p>
            <a:endParaRPr lang="it-IT"/>
          </a:p>
        </p:txBody>
      </p:sp>
      <p:sp>
        <p:nvSpPr>
          <p:cNvPr id="3" name="Shape 1"/>
          <p:cNvSpPr/>
          <p:nvPr/>
        </p:nvSpPr>
        <p:spPr>
          <a:xfrm>
            <a:off x="658368" y="512064"/>
            <a:ext cx="155448" cy="0"/>
          </a:xfrm>
          <a:prstGeom prst="line">
            <a:avLst/>
          </a:prstGeom>
          <a:noFill/>
          <a:ln w="15240">
            <a:solidFill>
              <a:srgbClr val="66DCC5"/>
            </a:solidFill>
            <a:prstDash val="solid"/>
          </a:ln>
        </p:spPr>
        <p:txBody>
          <a:bodyPr/>
          <a:lstStyle/>
          <a:p>
            <a:endParaRPr lang="it-IT"/>
          </a:p>
        </p:txBody>
      </p:sp>
      <p:sp>
        <p:nvSpPr>
          <p:cNvPr id="4" name="Shape 2"/>
          <p:cNvSpPr/>
          <p:nvPr/>
        </p:nvSpPr>
        <p:spPr>
          <a:xfrm>
            <a:off x="813816" y="470916"/>
            <a:ext cx="137160" cy="86868"/>
          </a:xfrm>
          <a:prstGeom prst="line">
            <a:avLst/>
          </a:prstGeom>
          <a:noFill/>
          <a:ln w="15240">
            <a:solidFill>
              <a:srgbClr val="66DCC5"/>
            </a:solidFill>
            <a:prstDash val="solid"/>
          </a:ln>
        </p:spPr>
        <p:txBody>
          <a:bodyPr/>
          <a:lstStyle/>
          <a:p>
            <a:endParaRPr lang="it-IT"/>
          </a:p>
        </p:txBody>
      </p:sp>
      <p:sp>
        <p:nvSpPr>
          <p:cNvPr id="5" name="Shape 3"/>
          <p:cNvSpPr/>
          <p:nvPr/>
        </p:nvSpPr>
        <p:spPr>
          <a:xfrm>
            <a:off x="603504" y="457200"/>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6" name="Shape 4"/>
          <p:cNvSpPr/>
          <p:nvPr/>
        </p:nvSpPr>
        <p:spPr>
          <a:xfrm>
            <a:off x="758952" y="425196"/>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7" name="Shape 5"/>
          <p:cNvSpPr/>
          <p:nvPr/>
        </p:nvSpPr>
        <p:spPr>
          <a:xfrm>
            <a:off x="896112" y="507492"/>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8" name="Text 6"/>
          <p:cNvSpPr/>
          <p:nvPr/>
        </p:nvSpPr>
        <p:spPr>
          <a:xfrm>
            <a:off x="1124712" y="365760"/>
            <a:ext cx="5120640" cy="310896"/>
          </a:xfrm>
          <a:prstGeom prst="rect">
            <a:avLst/>
          </a:prstGeom>
          <a:noFill/>
          <a:ln/>
        </p:spPr>
        <p:txBody>
          <a:bodyPr wrap="square" lIns="0" tIns="0" rIns="0" bIns="0" rtlCol="0" anchor="t"/>
          <a:lstStyle/>
          <a:p>
            <a:pPr marL="0" indent="0">
              <a:buNone/>
            </a:pPr>
            <a:r>
              <a:rPr lang="en-US" sz="1650" b="1" dirty="0">
                <a:solidFill>
                  <a:srgbClr val="FFFFFF"/>
                </a:solidFill>
                <a:latin typeface="Lato" pitchFamily="34" charset="0"/>
                <a:ea typeface="Lato" pitchFamily="34" charset="-122"/>
                <a:cs typeface="Lato" pitchFamily="34" charset="-120"/>
              </a:rPr>
              <a:t>REPROTOSSICI</a:t>
            </a:r>
            <a:endParaRPr lang="en-US" sz="1650" dirty="0"/>
          </a:p>
        </p:txBody>
      </p:sp>
      <p:sp>
        <p:nvSpPr>
          <p:cNvPr id="9" name="Text 7"/>
          <p:cNvSpPr/>
          <p:nvPr/>
        </p:nvSpPr>
        <p:spPr>
          <a:xfrm>
            <a:off x="1133856" y="758952"/>
            <a:ext cx="5120640" cy="228600"/>
          </a:xfrm>
          <a:prstGeom prst="rect">
            <a:avLst/>
          </a:prstGeom>
          <a:noFill/>
          <a:ln/>
        </p:spPr>
        <p:txBody>
          <a:bodyPr wrap="square" lIns="0" tIns="0" rIns="0" bIns="0" rtlCol="0" anchor="t"/>
          <a:lstStyle/>
          <a:p>
            <a:pPr marL="0" indent="0">
              <a:buNone/>
            </a:pPr>
            <a:r>
              <a:rPr lang="en-US" sz="1060" dirty="0">
                <a:solidFill>
                  <a:srgbClr val="C0D7DB"/>
                </a:solidFill>
                <a:latin typeface="Lato" pitchFamily="34" charset="0"/>
                <a:ea typeface="Lato" pitchFamily="34" charset="-122"/>
                <a:cs typeface="Lato" pitchFamily="34" charset="-120"/>
              </a:rPr>
              <a:t>PROFESSIONAL TRAINER 2026</a:t>
            </a:r>
            <a:endParaRPr lang="en-US" sz="1060" dirty="0"/>
          </a:p>
        </p:txBody>
      </p:sp>
      <p:sp>
        <p:nvSpPr>
          <p:cNvPr id="10" name="Shape 8"/>
          <p:cNvSpPr/>
          <p:nvPr/>
        </p:nvSpPr>
        <p:spPr>
          <a:xfrm>
            <a:off x="621792" y="1335024"/>
            <a:ext cx="2057400" cy="265176"/>
          </a:xfrm>
          <a:prstGeom prst="roundRect">
            <a:avLst>
              <a:gd name="adj" fmla="val 51724"/>
            </a:avLst>
          </a:prstGeom>
          <a:solidFill>
            <a:srgbClr val="244D5E"/>
          </a:solidFill>
          <a:ln w="12700">
            <a:solidFill>
              <a:srgbClr val="244D5E">
                <a:alpha val="0"/>
              </a:srgbClr>
            </a:solidFill>
            <a:prstDash val="solid"/>
          </a:ln>
        </p:spPr>
        <p:txBody>
          <a:bodyPr/>
          <a:lstStyle/>
          <a:p>
            <a:endParaRPr lang="it-IT"/>
          </a:p>
        </p:txBody>
      </p:sp>
      <p:sp>
        <p:nvSpPr>
          <p:cNvPr id="11" name="Text 9"/>
          <p:cNvSpPr/>
          <p:nvPr/>
        </p:nvSpPr>
        <p:spPr>
          <a:xfrm>
            <a:off x="731520" y="1376172"/>
            <a:ext cx="1837944" cy="182880"/>
          </a:xfrm>
          <a:prstGeom prst="rect">
            <a:avLst/>
          </a:prstGeom>
          <a:noFill/>
          <a:ln/>
        </p:spPr>
        <p:txBody>
          <a:bodyPr wrap="square" lIns="0" tIns="0" rIns="0" bIns="0" rtlCol="0" anchor="t"/>
          <a:lstStyle/>
          <a:p>
            <a:pPr marL="0" indent="0">
              <a:buNone/>
            </a:pPr>
            <a:r>
              <a:rPr lang="en-US" sz="1060" dirty="0">
                <a:solidFill>
                  <a:srgbClr val="66DCC5"/>
                </a:solidFill>
                <a:latin typeface="Lato" pitchFamily="34" charset="0"/>
                <a:ea typeface="Lato" pitchFamily="34" charset="-122"/>
                <a:cs typeface="Lato" pitchFamily="34" charset="-120"/>
              </a:rPr>
              <a:t>MODULO 03 / 12</a:t>
            </a:r>
            <a:endParaRPr lang="en-US" sz="1060" dirty="0"/>
          </a:p>
        </p:txBody>
      </p:sp>
      <p:sp>
        <p:nvSpPr>
          <p:cNvPr id="12" name="Text 10"/>
          <p:cNvSpPr/>
          <p:nvPr/>
        </p:nvSpPr>
        <p:spPr>
          <a:xfrm>
            <a:off x="594360" y="1920240"/>
            <a:ext cx="5577840" cy="1938528"/>
          </a:xfrm>
          <a:prstGeom prst="rect">
            <a:avLst/>
          </a:prstGeom>
          <a:noFill/>
          <a:ln/>
        </p:spPr>
        <p:txBody>
          <a:bodyPr wrap="square" lIns="0" tIns="0" rIns="0" bIns="0" rtlCol="0" anchor="t"/>
          <a:lstStyle/>
          <a:p>
            <a:pPr marL="0" indent="0">
              <a:buNone/>
            </a:pPr>
            <a:r>
              <a:rPr lang="en-US" sz="3400" b="1" dirty="0">
                <a:solidFill>
                  <a:srgbClr val="FFFFFF"/>
                </a:solidFill>
                <a:latin typeface="Lato" pitchFamily="34" charset="0"/>
                <a:ea typeface="Lato" pitchFamily="34" charset="-122"/>
                <a:cs typeface="Lato" pitchFamily="34" charset="-120"/>
              </a:rPr>
              <a:t>Classificazione CLP</a:t>
            </a:r>
            <a:endParaRPr lang="en-US" sz="3400" dirty="0"/>
          </a:p>
          <a:p>
            <a:pPr marL="0" indent="0">
              <a:buNone/>
            </a:pPr>
            <a:r>
              <a:rPr lang="en-US" sz="3400" b="1" dirty="0">
                <a:solidFill>
                  <a:srgbClr val="FFFFFF"/>
                </a:solidFill>
                <a:latin typeface="Lato" pitchFamily="34" charset="0"/>
                <a:ea typeface="Lato" pitchFamily="34" charset="-122"/>
                <a:cs typeface="Lato" pitchFamily="34" charset="-120"/>
              </a:rPr>
              <a:t>e identificazione</a:t>
            </a:r>
            <a:endParaRPr lang="en-US" sz="3400" dirty="0"/>
          </a:p>
          <a:p>
            <a:pPr marL="0" indent="0">
              <a:buNone/>
            </a:pPr>
            <a:r>
              <a:rPr lang="en-US" sz="3400" b="1" dirty="0">
                <a:solidFill>
                  <a:srgbClr val="FFFFFF"/>
                </a:solidFill>
                <a:latin typeface="Lato" pitchFamily="34" charset="0"/>
                <a:ea typeface="Lato" pitchFamily="34" charset="-122"/>
                <a:cs typeface="Lato" pitchFamily="34" charset="-120"/>
              </a:rPr>
              <a:t>delle sostanze</a:t>
            </a:r>
            <a:endParaRPr lang="en-US" sz="3400" dirty="0"/>
          </a:p>
          <a:p>
            <a:pPr marL="0" indent="0">
              <a:buNone/>
            </a:pPr>
            <a:r>
              <a:rPr lang="en-US" sz="3400" b="1" dirty="0">
                <a:solidFill>
                  <a:srgbClr val="FFFFFF"/>
                </a:solidFill>
                <a:latin typeface="Lato" pitchFamily="34" charset="0"/>
                <a:ea typeface="Lato" pitchFamily="34" charset="-122"/>
                <a:cs typeface="Lato" pitchFamily="34" charset="-120"/>
              </a:rPr>
              <a:t>reprotossiche</a:t>
            </a:r>
            <a:endParaRPr lang="en-US" sz="3400" dirty="0"/>
          </a:p>
        </p:txBody>
      </p:sp>
      <p:sp>
        <p:nvSpPr>
          <p:cNvPr id="13" name="Text 11"/>
          <p:cNvSpPr/>
          <p:nvPr/>
        </p:nvSpPr>
        <p:spPr>
          <a:xfrm>
            <a:off x="630936" y="4096512"/>
            <a:ext cx="5431536" cy="731520"/>
          </a:xfrm>
          <a:prstGeom prst="rect">
            <a:avLst/>
          </a:prstGeom>
          <a:noFill/>
          <a:ln/>
        </p:spPr>
        <p:txBody>
          <a:bodyPr wrap="square" lIns="0" tIns="0" rIns="0" bIns="0" rtlCol="0" anchor="t"/>
          <a:lstStyle/>
          <a:p>
            <a:pPr marL="0" indent="0">
              <a:buNone/>
            </a:pPr>
            <a:r>
              <a:rPr lang="en-US" sz="1880" dirty="0">
                <a:solidFill>
                  <a:srgbClr val="C0D7DB"/>
                </a:solidFill>
                <a:latin typeface="Lato" pitchFamily="34" charset="0"/>
                <a:ea typeface="Lato" pitchFamily="34" charset="-122"/>
                <a:cs typeface="Lato" pitchFamily="34" charset="-120"/>
              </a:rPr>
              <a:t>Dall’etichetta alla sostanza.</a:t>
            </a:r>
            <a:endParaRPr lang="en-US" sz="1880" dirty="0"/>
          </a:p>
          <a:p>
            <a:pPr marL="0" indent="0">
              <a:buNone/>
            </a:pPr>
            <a:r>
              <a:rPr lang="en-US" sz="1880" dirty="0">
                <a:solidFill>
                  <a:srgbClr val="C0D7DB"/>
                </a:solidFill>
                <a:latin typeface="Lato" pitchFamily="34" charset="0"/>
                <a:ea typeface="Lato" pitchFamily="34" charset="-122"/>
                <a:cs typeface="Lato" pitchFamily="34" charset="-120"/>
              </a:rPr>
              <a:t>Dalla classificazione al percorso INAIL.</a:t>
            </a:r>
            <a:endParaRPr lang="en-US" sz="1880" dirty="0"/>
          </a:p>
        </p:txBody>
      </p:sp>
      <p:sp>
        <p:nvSpPr>
          <p:cNvPr id="14" name="Shape 12"/>
          <p:cNvSpPr/>
          <p:nvPr/>
        </p:nvSpPr>
        <p:spPr>
          <a:xfrm>
            <a:off x="640080" y="5166360"/>
            <a:ext cx="5212080" cy="0"/>
          </a:xfrm>
          <a:prstGeom prst="line">
            <a:avLst/>
          </a:prstGeom>
          <a:noFill/>
          <a:ln w="13970">
            <a:solidFill>
              <a:srgbClr val="355968"/>
            </a:solidFill>
            <a:prstDash val="solid"/>
          </a:ln>
        </p:spPr>
        <p:txBody>
          <a:bodyPr/>
          <a:lstStyle/>
          <a:p>
            <a:endParaRPr lang="it-IT"/>
          </a:p>
        </p:txBody>
      </p:sp>
      <p:sp>
        <p:nvSpPr>
          <p:cNvPr id="15" name="Text 13"/>
          <p:cNvSpPr/>
          <p:nvPr/>
        </p:nvSpPr>
        <p:spPr>
          <a:xfrm>
            <a:off x="640080" y="5404104"/>
            <a:ext cx="1719072" cy="365760"/>
          </a:xfrm>
          <a:prstGeom prst="rect">
            <a:avLst/>
          </a:prstGeom>
          <a:noFill/>
          <a:ln/>
        </p:spPr>
        <p:txBody>
          <a:bodyPr wrap="square" lIns="0" tIns="0" rIns="0" bIns="0" rtlCol="0" anchor="t"/>
          <a:lstStyle/>
          <a:p>
            <a:pPr marL="0" indent="0">
              <a:buNone/>
            </a:pPr>
            <a:r>
              <a:rPr lang="en-US" sz="2150" b="1" dirty="0">
                <a:solidFill>
                  <a:srgbClr val="66DCC5"/>
                </a:solidFill>
                <a:latin typeface="Lato" pitchFamily="34" charset="0"/>
                <a:ea typeface="Lato" pitchFamily="34" charset="-122"/>
                <a:cs typeface="Lato" pitchFamily="34" charset="-120"/>
              </a:rPr>
              <a:t>1A / 1B / 2</a:t>
            </a:r>
            <a:endParaRPr lang="en-US" sz="2150" dirty="0"/>
          </a:p>
        </p:txBody>
      </p:sp>
      <p:sp>
        <p:nvSpPr>
          <p:cNvPr id="16" name="Text 14"/>
          <p:cNvSpPr/>
          <p:nvPr/>
        </p:nvSpPr>
        <p:spPr>
          <a:xfrm>
            <a:off x="658368" y="5797296"/>
            <a:ext cx="1719072" cy="192024"/>
          </a:xfrm>
          <a:prstGeom prst="rect">
            <a:avLst/>
          </a:prstGeom>
          <a:noFill/>
          <a:ln/>
        </p:spPr>
        <p:txBody>
          <a:bodyPr wrap="square" lIns="0" tIns="0" rIns="0" bIns="0" rtlCol="0" anchor="t"/>
          <a:lstStyle/>
          <a:p>
            <a:pPr marL="0" indent="0">
              <a:buNone/>
            </a:pPr>
            <a:r>
              <a:rPr lang="en-US" sz="820" dirty="0">
                <a:solidFill>
                  <a:srgbClr val="FFFFFF"/>
                </a:solidFill>
                <a:latin typeface="Lato" pitchFamily="34" charset="0"/>
                <a:ea typeface="Lato" pitchFamily="34" charset="-122"/>
                <a:cs typeface="Lato" pitchFamily="34" charset="-120"/>
              </a:rPr>
              <a:t>CATEGORIE</a:t>
            </a:r>
            <a:endParaRPr lang="en-US" sz="820" dirty="0"/>
          </a:p>
        </p:txBody>
      </p:sp>
      <p:sp>
        <p:nvSpPr>
          <p:cNvPr id="17" name="Text 15"/>
          <p:cNvSpPr/>
          <p:nvPr/>
        </p:nvSpPr>
        <p:spPr>
          <a:xfrm>
            <a:off x="2404872" y="5404104"/>
            <a:ext cx="1719072" cy="365760"/>
          </a:xfrm>
          <a:prstGeom prst="rect">
            <a:avLst/>
          </a:prstGeom>
          <a:noFill/>
          <a:ln/>
        </p:spPr>
        <p:txBody>
          <a:bodyPr wrap="square" lIns="0" tIns="0" rIns="0" bIns="0" rtlCol="0" anchor="t"/>
          <a:lstStyle/>
          <a:p>
            <a:pPr marL="0" indent="0">
              <a:buNone/>
            </a:pPr>
            <a:r>
              <a:rPr lang="en-US" sz="2150" b="1" dirty="0">
                <a:solidFill>
                  <a:srgbClr val="66DCC5"/>
                </a:solidFill>
                <a:latin typeface="Lato" pitchFamily="34" charset="0"/>
                <a:ea typeface="Lato" pitchFamily="34" charset="-122"/>
                <a:cs typeface="Lato" pitchFamily="34" charset="-120"/>
              </a:rPr>
              <a:t>H360</a:t>
            </a:r>
            <a:endParaRPr lang="en-US" sz="2150" dirty="0"/>
          </a:p>
        </p:txBody>
      </p:sp>
      <p:sp>
        <p:nvSpPr>
          <p:cNvPr id="18" name="Text 16"/>
          <p:cNvSpPr/>
          <p:nvPr/>
        </p:nvSpPr>
        <p:spPr>
          <a:xfrm>
            <a:off x="2423160" y="5797296"/>
            <a:ext cx="1719072" cy="192024"/>
          </a:xfrm>
          <a:prstGeom prst="rect">
            <a:avLst/>
          </a:prstGeom>
          <a:noFill/>
          <a:ln/>
        </p:spPr>
        <p:txBody>
          <a:bodyPr wrap="square" lIns="0" tIns="0" rIns="0" bIns="0" rtlCol="0" anchor="t"/>
          <a:lstStyle/>
          <a:p>
            <a:pPr marL="0" indent="0">
              <a:buNone/>
            </a:pPr>
            <a:r>
              <a:rPr lang="en-US" sz="820" dirty="0">
                <a:solidFill>
                  <a:srgbClr val="FFFFFF"/>
                </a:solidFill>
                <a:latin typeface="Lato" pitchFamily="34" charset="0"/>
                <a:ea typeface="Lato" pitchFamily="34" charset="-122"/>
                <a:cs typeface="Lato" pitchFamily="34" charset="-120"/>
              </a:rPr>
              <a:t>INDICAZIONI</a:t>
            </a:r>
            <a:endParaRPr lang="en-US" sz="820" dirty="0"/>
          </a:p>
        </p:txBody>
      </p:sp>
      <p:sp>
        <p:nvSpPr>
          <p:cNvPr id="19" name="Text 17"/>
          <p:cNvSpPr/>
          <p:nvPr/>
        </p:nvSpPr>
        <p:spPr>
          <a:xfrm>
            <a:off x="4169664" y="5404104"/>
            <a:ext cx="1719072" cy="365760"/>
          </a:xfrm>
          <a:prstGeom prst="rect">
            <a:avLst/>
          </a:prstGeom>
          <a:noFill/>
          <a:ln/>
        </p:spPr>
        <p:txBody>
          <a:bodyPr wrap="square" lIns="0" tIns="0" rIns="0" bIns="0" rtlCol="0" anchor="t"/>
          <a:lstStyle/>
          <a:p>
            <a:pPr marL="0" indent="0">
              <a:buNone/>
            </a:pPr>
            <a:r>
              <a:rPr lang="en-US" sz="2150" b="1" dirty="0">
                <a:solidFill>
                  <a:srgbClr val="66DCC5"/>
                </a:solidFill>
                <a:latin typeface="Lato" pitchFamily="34" charset="0"/>
                <a:ea typeface="Lato" pitchFamily="34" charset="-122"/>
                <a:cs typeface="Lato" pitchFamily="34" charset="-120"/>
              </a:rPr>
              <a:t>SDS</a:t>
            </a:r>
            <a:endParaRPr lang="en-US" sz="2150" dirty="0"/>
          </a:p>
        </p:txBody>
      </p:sp>
      <p:sp>
        <p:nvSpPr>
          <p:cNvPr id="20" name="Text 18"/>
          <p:cNvSpPr/>
          <p:nvPr/>
        </p:nvSpPr>
        <p:spPr>
          <a:xfrm>
            <a:off x="4187952" y="5797296"/>
            <a:ext cx="1719072" cy="192024"/>
          </a:xfrm>
          <a:prstGeom prst="rect">
            <a:avLst/>
          </a:prstGeom>
          <a:noFill/>
          <a:ln/>
        </p:spPr>
        <p:txBody>
          <a:bodyPr wrap="square" lIns="0" tIns="0" rIns="0" bIns="0" rtlCol="0" anchor="t"/>
          <a:lstStyle/>
          <a:p>
            <a:pPr marL="0" indent="0">
              <a:buNone/>
            </a:pPr>
            <a:r>
              <a:rPr lang="en-US" sz="820" dirty="0">
                <a:solidFill>
                  <a:srgbClr val="FFFFFF"/>
                </a:solidFill>
                <a:latin typeface="Lato" pitchFamily="34" charset="0"/>
                <a:ea typeface="Lato" pitchFamily="34" charset="-122"/>
                <a:cs typeface="Lato" pitchFamily="34" charset="-120"/>
              </a:rPr>
              <a:t>IDENTIFICAZIONE</a:t>
            </a:r>
            <a:endParaRPr lang="en-US" sz="820" dirty="0"/>
          </a:p>
        </p:txBody>
      </p:sp>
      <p:sp>
        <p:nvSpPr>
          <p:cNvPr id="21" name="Text 19"/>
          <p:cNvSpPr/>
          <p:nvPr/>
        </p:nvSpPr>
        <p:spPr>
          <a:xfrm>
            <a:off x="640080" y="6080760"/>
            <a:ext cx="5486400" cy="283464"/>
          </a:xfrm>
          <a:prstGeom prst="rect">
            <a:avLst/>
          </a:prstGeom>
          <a:noFill/>
          <a:ln/>
        </p:spPr>
        <p:txBody>
          <a:bodyPr wrap="square" lIns="0" tIns="0" rIns="0" bIns="0" rtlCol="0" anchor="t"/>
          <a:lstStyle/>
          <a:p>
            <a:pPr marL="0" indent="0">
              <a:buNone/>
            </a:pPr>
            <a:r>
              <a:rPr lang="en-US" sz="900" dirty="0">
                <a:solidFill>
                  <a:srgbClr val="C0D7DB"/>
                </a:solidFill>
                <a:latin typeface="Lato" pitchFamily="34" charset="0"/>
                <a:ea typeface="Lato" pitchFamily="34" charset="-122"/>
                <a:cs typeface="Lato" pitchFamily="34" charset="-120"/>
              </a:rPr>
              <a:t>Base: fact sheet INAIL 2026. Integrazioni CLP / REACH</a:t>
            </a:r>
            <a:endParaRPr lang="en-US" sz="900" dirty="0"/>
          </a:p>
          <a:p>
            <a:pPr marL="0" indent="0">
              <a:buNone/>
            </a:pPr>
            <a:r>
              <a:rPr lang="en-US" sz="900" dirty="0">
                <a:solidFill>
                  <a:srgbClr val="C0D7DB"/>
                </a:solidFill>
                <a:latin typeface="Lato" pitchFamily="34" charset="0"/>
                <a:ea typeface="Lato" pitchFamily="34" charset="-122"/>
                <a:cs typeface="Lato" pitchFamily="34" charset="-120"/>
              </a:rPr>
              <a:t>identificate nelle note. Elaborazione indipendente.</a:t>
            </a:r>
            <a:endParaRPr lang="en-US" sz="900" dirty="0"/>
          </a:p>
        </p:txBody>
      </p:sp>
      <p:sp>
        <p:nvSpPr>
          <p:cNvPr id="22" name="Shape 20"/>
          <p:cNvSpPr/>
          <p:nvPr/>
        </p:nvSpPr>
        <p:spPr>
          <a:xfrm>
            <a:off x="7461504" y="530352"/>
            <a:ext cx="4005072" cy="265176"/>
          </a:xfrm>
          <a:prstGeom prst="roundRect">
            <a:avLst>
              <a:gd name="adj" fmla="val 51724"/>
            </a:avLst>
          </a:prstGeom>
          <a:solidFill>
            <a:srgbClr val="244D5E"/>
          </a:solidFill>
          <a:ln w="12700">
            <a:solidFill>
              <a:srgbClr val="244D5E">
                <a:alpha val="0"/>
              </a:srgbClr>
            </a:solidFill>
            <a:prstDash val="solid"/>
          </a:ln>
        </p:spPr>
        <p:txBody>
          <a:bodyPr/>
          <a:lstStyle/>
          <a:p>
            <a:endParaRPr lang="it-IT"/>
          </a:p>
        </p:txBody>
      </p:sp>
      <p:sp>
        <p:nvSpPr>
          <p:cNvPr id="23" name="Text 21"/>
          <p:cNvSpPr/>
          <p:nvPr/>
        </p:nvSpPr>
        <p:spPr>
          <a:xfrm>
            <a:off x="7571232" y="571500"/>
            <a:ext cx="3785616" cy="182880"/>
          </a:xfrm>
          <a:prstGeom prst="rect">
            <a:avLst/>
          </a:prstGeom>
          <a:noFill/>
          <a:ln/>
        </p:spPr>
        <p:txBody>
          <a:bodyPr wrap="square" lIns="0" tIns="0" rIns="0" bIns="0" rtlCol="0" anchor="t"/>
          <a:lstStyle/>
          <a:p>
            <a:pPr marL="0" indent="0">
              <a:buNone/>
            </a:pPr>
            <a:r>
              <a:rPr lang="en-US" sz="980" dirty="0">
                <a:solidFill>
                  <a:srgbClr val="66DCC5"/>
                </a:solidFill>
                <a:latin typeface="Lato" pitchFamily="34" charset="0"/>
                <a:ea typeface="Lato" pitchFamily="34" charset="-122"/>
                <a:cs typeface="Lato" pitchFamily="34" charset="-120"/>
              </a:rPr>
              <a:t>ILLUSTRAZIONE TECNICA ORIGINALE</a:t>
            </a:r>
            <a:endParaRPr lang="en-US" sz="980" dirty="0"/>
          </a:p>
        </p:txBody>
      </p:sp>
      <p:pic>
        <p:nvPicPr>
          <p:cNvPr id="24" name="Image 0" descr="/mnt/data/repro_mod03_work/assets/cover_original.png"/>
          <p:cNvPicPr>
            <a:picLocks noChangeAspect="1"/>
          </p:cNvPicPr>
          <p:nvPr/>
        </p:nvPicPr>
        <p:blipFill>
          <a:blip r:embed="rId3"/>
          <a:stretch>
            <a:fillRect/>
          </a:stretch>
        </p:blipFill>
        <p:spPr>
          <a:xfrm>
            <a:off x="6510528" y="841248"/>
            <a:ext cx="5577840" cy="5577840"/>
          </a:xfrm>
          <a:prstGeom prst="rect">
            <a:avLst/>
          </a:prstGeom>
        </p:spPr>
      </p:pic>
      <p:sp>
        <p:nvSpPr>
          <p:cNvPr id="25" name="Shape 22"/>
          <p:cNvSpPr/>
          <p:nvPr/>
        </p:nvSpPr>
        <p:spPr>
          <a:xfrm>
            <a:off x="548640" y="6405372"/>
            <a:ext cx="11100816" cy="0"/>
          </a:xfrm>
          <a:prstGeom prst="line">
            <a:avLst/>
          </a:prstGeom>
          <a:noFill/>
          <a:ln w="7620">
            <a:solidFill>
              <a:srgbClr val="355968"/>
            </a:solidFill>
            <a:prstDash val="solid"/>
          </a:ln>
        </p:spPr>
        <p:txBody>
          <a:bodyPr/>
          <a:lstStyle/>
          <a:p>
            <a:endParaRPr lang="it-IT"/>
          </a:p>
        </p:txBody>
      </p:sp>
      <p:sp>
        <p:nvSpPr>
          <p:cNvPr id="26" name="Text 23"/>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C0D7DB"/>
                </a:solidFill>
                <a:latin typeface="Lato" pitchFamily="34" charset="0"/>
                <a:ea typeface="Lato" pitchFamily="34" charset="-122"/>
                <a:cs typeface="Lato" pitchFamily="34" charset="-120"/>
              </a:rPr>
              <a:t>REPROTOSSICI  2026</a:t>
            </a:r>
            <a:endParaRPr lang="en-US" sz="760" dirty="0"/>
          </a:p>
        </p:txBody>
      </p:sp>
      <p:sp>
        <p:nvSpPr>
          <p:cNvPr id="27" name="Text 24"/>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C0D7DB"/>
                </a:solidFill>
                <a:latin typeface="Lato" pitchFamily="34" charset="0"/>
                <a:ea typeface="Lato" pitchFamily="34" charset="-122"/>
                <a:cs typeface="Lato" pitchFamily="34" charset="-120"/>
              </a:rPr>
              <a:t>INAIL 2026 [I1] • CLP [C1] • REACH / SDS [R1]</a:t>
            </a:r>
            <a:endParaRPr lang="en-US" sz="770" dirty="0"/>
          </a:p>
        </p:txBody>
      </p:sp>
      <p:sp>
        <p:nvSpPr>
          <p:cNvPr id="28" name="Text 25"/>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C0D7DB"/>
                </a:solidFill>
                <a:latin typeface="Lato" pitchFamily="34" charset="0"/>
                <a:ea typeface="Lato" pitchFamily="34" charset="-122"/>
                <a:cs typeface="Lato" pitchFamily="34" charset="-120"/>
              </a:rPr>
              <a:t>01 / 10</a:t>
            </a:r>
            <a:endParaRPr lang="en-US" sz="810" dirty="0"/>
          </a:p>
        </p:txBody>
      </p:sp>
      <p:sp>
        <p:nvSpPr>
          <p:cNvPr id="29" name="Shape 26"/>
          <p:cNvSpPr/>
          <p:nvPr/>
        </p:nvSpPr>
        <p:spPr>
          <a:xfrm>
            <a:off x="548640"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30" name="Shape 27"/>
          <p:cNvSpPr/>
          <p:nvPr/>
        </p:nvSpPr>
        <p:spPr>
          <a:xfrm>
            <a:off x="772668"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1" name="Shape 28"/>
          <p:cNvSpPr/>
          <p:nvPr/>
        </p:nvSpPr>
        <p:spPr>
          <a:xfrm>
            <a:off x="996696"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2" name="Shape 29"/>
          <p:cNvSpPr/>
          <p:nvPr/>
        </p:nvSpPr>
        <p:spPr>
          <a:xfrm>
            <a:off x="1220724"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3" name="Shape 30"/>
          <p:cNvSpPr/>
          <p:nvPr/>
        </p:nvSpPr>
        <p:spPr>
          <a:xfrm>
            <a:off x="1444752"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4" name="Shape 31"/>
          <p:cNvSpPr/>
          <p:nvPr/>
        </p:nvSpPr>
        <p:spPr>
          <a:xfrm>
            <a:off x="1668780"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5" name="Shape 32"/>
          <p:cNvSpPr/>
          <p:nvPr/>
        </p:nvSpPr>
        <p:spPr>
          <a:xfrm>
            <a:off x="1892808"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6" name="Shape 33"/>
          <p:cNvSpPr/>
          <p:nvPr/>
        </p:nvSpPr>
        <p:spPr>
          <a:xfrm>
            <a:off x="2116836"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7" name="Shape 34"/>
          <p:cNvSpPr/>
          <p:nvPr/>
        </p:nvSpPr>
        <p:spPr>
          <a:xfrm>
            <a:off x="2340864"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8" name="Shape 35"/>
          <p:cNvSpPr/>
          <p:nvPr/>
        </p:nvSpPr>
        <p:spPr>
          <a:xfrm>
            <a:off x="2564892"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39"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INTEGRAZIONE NORMATIVA CLP</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Una classe di pericolo, più qualificazioni</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La categoria descrive il fondamento della classificazione, non l’esposizione del lavoratore.</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CLP, all. I, § 3.7 [C1] • ECHA / EFSA [E1]</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02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76272"/>
            <a:ext cx="3547872" cy="3401568"/>
          </a:xfrm>
          <a:prstGeom prst="roundRect">
            <a:avLst>
              <a:gd name="adj" fmla="val 4032"/>
            </a:avLst>
          </a:prstGeom>
          <a:solidFill>
            <a:srgbClr val="FFFFFF"/>
          </a:solidFill>
          <a:ln w="10160">
            <a:solidFill>
              <a:srgbClr val="D6E1E3"/>
            </a:solidFill>
            <a:prstDash val="solid"/>
          </a:ln>
        </p:spPr>
        <p:txBody>
          <a:bodyPr/>
          <a:lstStyle/>
          <a:p>
            <a:endParaRPr lang="it-IT"/>
          </a:p>
        </p:txBody>
      </p:sp>
      <p:sp>
        <p:nvSpPr>
          <p:cNvPr id="27" name="Shape 24"/>
          <p:cNvSpPr/>
          <p:nvPr/>
        </p:nvSpPr>
        <p:spPr>
          <a:xfrm>
            <a:off x="594360" y="2176272"/>
            <a:ext cx="3547872" cy="68580"/>
          </a:xfrm>
          <a:prstGeom prst="rect">
            <a:avLst/>
          </a:prstGeom>
          <a:solidFill>
            <a:srgbClr val="008E89"/>
          </a:solidFill>
          <a:ln w="12700">
            <a:solidFill>
              <a:srgbClr val="008E89">
                <a:alpha val="0"/>
              </a:srgbClr>
            </a:solidFill>
            <a:prstDash val="solid"/>
          </a:ln>
        </p:spPr>
        <p:txBody>
          <a:bodyPr/>
          <a:lstStyle/>
          <a:p>
            <a:endParaRPr lang="it-IT"/>
          </a:p>
        </p:txBody>
      </p:sp>
      <p:sp>
        <p:nvSpPr>
          <p:cNvPr id="28" name="Shape 25"/>
          <p:cNvSpPr/>
          <p:nvPr/>
        </p:nvSpPr>
        <p:spPr>
          <a:xfrm>
            <a:off x="813816" y="2450592"/>
            <a:ext cx="841248" cy="841248"/>
          </a:xfrm>
          <a:prstGeom prst="ellipse">
            <a:avLst/>
          </a:prstGeom>
          <a:solidFill>
            <a:srgbClr val="008E89"/>
          </a:solidFill>
          <a:ln w="12700">
            <a:solidFill>
              <a:srgbClr val="008E89">
                <a:alpha val="0"/>
              </a:srgbClr>
            </a:solidFill>
            <a:prstDash val="solid"/>
          </a:ln>
        </p:spPr>
        <p:txBody>
          <a:bodyPr/>
          <a:lstStyle/>
          <a:p>
            <a:endParaRPr lang="it-IT"/>
          </a:p>
        </p:txBody>
      </p:sp>
      <p:sp>
        <p:nvSpPr>
          <p:cNvPr id="29" name="Text 26"/>
          <p:cNvSpPr/>
          <p:nvPr/>
        </p:nvSpPr>
        <p:spPr>
          <a:xfrm>
            <a:off x="813816" y="2578608"/>
            <a:ext cx="841248" cy="438912"/>
          </a:xfrm>
          <a:prstGeom prst="rect">
            <a:avLst/>
          </a:prstGeom>
          <a:noFill/>
          <a:ln/>
        </p:spPr>
        <p:txBody>
          <a:bodyPr wrap="square" lIns="0" tIns="0" rIns="0" bIns="0" rtlCol="0" anchor="t"/>
          <a:lstStyle/>
          <a:p>
            <a:pPr marL="0" indent="0" algn="ctr">
              <a:buNone/>
            </a:pPr>
            <a:r>
              <a:rPr lang="en-US" sz="3200" b="1" dirty="0">
                <a:solidFill>
                  <a:srgbClr val="FFFFFF"/>
                </a:solidFill>
                <a:latin typeface="Lato" pitchFamily="34" charset="0"/>
                <a:ea typeface="Lato" pitchFamily="34" charset="-122"/>
                <a:cs typeface="Lato" pitchFamily="34" charset="-120"/>
              </a:rPr>
              <a:t>1A</a:t>
            </a:r>
            <a:endParaRPr lang="en-US" sz="3200" dirty="0"/>
          </a:p>
        </p:txBody>
      </p:sp>
      <p:sp>
        <p:nvSpPr>
          <p:cNvPr id="30" name="Text 27"/>
          <p:cNvSpPr/>
          <p:nvPr/>
        </p:nvSpPr>
        <p:spPr>
          <a:xfrm>
            <a:off x="813816" y="3575304"/>
            <a:ext cx="3108960" cy="393192"/>
          </a:xfrm>
          <a:prstGeom prst="rect">
            <a:avLst/>
          </a:prstGeom>
          <a:noFill/>
          <a:ln/>
        </p:spPr>
        <p:txBody>
          <a:bodyPr wrap="square" lIns="0" tIns="0" rIns="0" bIns="0" rtlCol="0" anchor="t"/>
          <a:lstStyle/>
          <a:p>
            <a:pPr marL="0" indent="0">
              <a:buNone/>
            </a:pPr>
            <a:r>
              <a:rPr lang="en-US" sz="2200" b="1" dirty="0">
                <a:solidFill>
                  <a:srgbClr val="133348"/>
                </a:solidFill>
                <a:latin typeface="Lato" pitchFamily="34" charset="0"/>
                <a:ea typeface="Lato" pitchFamily="34" charset="-122"/>
                <a:cs typeface="Lato" pitchFamily="34" charset="-120"/>
              </a:rPr>
              <a:t>Nota per l’uomo</a:t>
            </a:r>
            <a:endParaRPr lang="en-US" sz="2200" dirty="0"/>
          </a:p>
        </p:txBody>
      </p:sp>
      <p:sp>
        <p:nvSpPr>
          <p:cNvPr id="31" name="Text 28"/>
          <p:cNvSpPr/>
          <p:nvPr/>
        </p:nvSpPr>
        <p:spPr>
          <a:xfrm>
            <a:off x="813816" y="4133088"/>
            <a:ext cx="3108960" cy="658368"/>
          </a:xfrm>
          <a:prstGeom prst="rect">
            <a:avLst/>
          </a:prstGeom>
          <a:noFill/>
          <a:ln/>
        </p:spPr>
        <p:txBody>
          <a:bodyPr wrap="square" lIns="0" tIns="0" rIns="0" bIns="0" rtlCol="0" anchor="t"/>
          <a:lstStyle/>
          <a:p>
            <a:pPr marL="0" indent="0">
              <a:buNone/>
            </a:pPr>
            <a:r>
              <a:rPr lang="en-US" sz="1730" dirty="0">
                <a:solidFill>
                  <a:srgbClr val="607780"/>
                </a:solidFill>
                <a:latin typeface="Lato" pitchFamily="34" charset="0"/>
                <a:ea typeface="Lato" pitchFamily="34" charset="-122"/>
                <a:cs typeface="Lato" pitchFamily="34" charset="-120"/>
              </a:rPr>
              <a:t>Evidenze principalmente</a:t>
            </a:r>
            <a:endParaRPr lang="en-US" sz="1730" dirty="0"/>
          </a:p>
          <a:p>
            <a:pPr marL="0" indent="0">
              <a:buNone/>
            </a:pPr>
            <a:r>
              <a:rPr lang="en-US" sz="1730" dirty="0">
                <a:solidFill>
                  <a:srgbClr val="607780"/>
                </a:solidFill>
                <a:latin typeface="Lato" pitchFamily="34" charset="0"/>
                <a:ea typeface="Lato" pitchFamily="34" charset="-122"/>
                <a:cs typeface="Lato" pitchFamily="34" charset="-120"/>
              </a:rPr>
              <a:t>nell’uomo.</a:t>
            </a:r>
            <a:endParaRPr lang="en-US" sz="1730" dirty="0"/>
          </a:p>
        </p:txBody>
      </p:sp>
      <p:sp>
        <p:nvSpPr>
          <p:cNvPr id="32" name="Shape 29"/>
          <p:cNvSpPr/>
          <p:nvPr/>
        </p:nvSpPr>
        <p:spPr>
          <a:xfrm>
            <a:off x="813816" y="5074920"/>
            <a:ext cx="3090672"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33" name="Text 30"/>
          <p:cNvSpPr/>
          <p:nvPr/>
        </p:nvSpPr>
        <p:spPr>
          <a:xfrm>
            <a:off x="923544" y="5116068"/>
            <a:ext cx="2871216" cy="182880"/>
          </a:xfrm>
          <a:prstGeom prst="rect">
            <a:avLst/>
          </a:prstGeom>
          <a:noFill/>
          <a:ln/>
        </p:spPr>
        <p:txBody>
          <a:bodyPr wrap="square" lIns="0" tIns="0" rIns="0" bIns="0" rtlCol="0" anchor="t"/>
          <a:lstStyle/>
          <a:p>
            <a:pPr marL="0" indent="0">
              <a:buNone/>
            </a:pPr>
            <a:r>
              <a:rPr lang="en-US" sz="1200" dirty="0">
                <a:solidFill>
                  <a:srgbClr val="008E89"/>
                </a:solidFill>
                <a:latin typeface="Lato" pitchFamily="34" charset="0"/>
                <a:ea typeface="Lato" pitchFamily="34" charset="-122"/>
                <a:cs typeface="Lato" pitchFamily="34" charset="-120"/>
              </a:rPr>
              <a:t>H360 e specificazioni</a:t>
            </a:r>
            <a:endParaRPr lang="en-US" sz="1200" dirty="0"/>
          </a:p>
        </p:txBody>
      </p:sp>
      <p:sp>
        <p:nvSpPr>
          <p:cNvPr id="34" name="Shape 31"/>
          <p:cNvSpPr/>
          <p:nvPr/>
        </p:nvSpPr>
        <p:spPr>
          <a:xfrm>
            <a:off x="4315968" y="2176272"/>
            <a:ext cx="3547872" cy="3401568"/>
          </a:xfrm>
          <a:prstGeom prst="roundRect">
            <a:avLst>
              <a:gd name="adj" fmla="val 4032"/>
            </a:avLst>
          </a:prstGeom>
          <a:solidFill>
            <a:srgbClr val="FFFFFF"/>
          </a:solidFill>
          <a:ln w="10160">
            <a:solidFill>
              <a:srgbClr val="D6E1E3"/>
            </a:solidFill>
            <a:prstDash val="solid"/>
          </a:ln>
        </p:spPr>
        <p:txBody>
          <a:bodyPr/>
          <a:lstStyle/>
          <a:p>
            <a:endParaRPr lang="it-IT"/>
          </a:p>
        </p:txBody>
      </p:sp>
      <p:sp>
        <p:nvSpPr>
          <p:cNvPr id="35" name="Shape 32"/>
          <p:cNvSpPr/>
          <p:nvPr/>
        </p:nvSpPr>
        <p:spPr>
          <a:xfrm>
            <a:off x="4315968" y="2176272"/>
            <a:ext cx="3547872" cy="68580"/>
          </a:xfrm>
          <a:prstGeom prst="rect">
            <a:avLst/>
          </a:prstGeom>
          <a:solidFill>
            <a:srgbClr val="008E89"/>
          </a:solidFill>
          <a:ln w="12700">
            <a:solidFill>
              <a:srgbClr val="008E89">
                <a:alpha val="0"/>
              </a:srgbClr>
            </a:solidFill>
            <a:prstDash val="solid"/>
          </a:ln>
        </p:spPr>
        <p:txBody>
          <a:bodyPr/>
          <a:lstStyle/>
          <a:p>
            <a:endParaRPr lang="it-IT"/>
          </a:p>
        </p:txBody>
      </p:sp>
      <p:sp>
        <p:nvSpPr>
          <p:cNvPr id="36" name="Shape 33"/>
          <p:cNvSpPr/>
          <p:nvPr/>
        </p:nvSpPr>
        <p:spPr>
          <a:xfrm>
            <a:off x="4535424" y="2450592"/>
            <a:ext cx="841248" cy="841248"/>
          </a:xfrm>
          <a:prstGeom prst="ellipse">
            <a:avLst/>
          </a:prstGeom>
          <a:solidFill>
            <a:srgbClr val="008E89"/>
          </a:solidFill>
          <a:ln w="12700">
            <a:solidFill>
              <a:srgbClr val="008E89">
                <a:alpha val="0"/>
              </a:srgbClr>
            </a:solidFill>
            <a:prstDash val="solid"/>
          </a:ln>
        </p:spPr>
        <p:txBody>
          <a:bodyPr/>
          <a:lstStyle/>
          <a:p>
            <a:endParaRPr lang="it-IT"/>
          </a:p>
        </p:txBody>
      </p:sp>
      <p:sp>
        <p:nvSpPr>
          <p:cNvPr id="37" name="Text 34"/>
          <p:cNvSpPr/>
          <p:nvPr/>
        </p:nvSpPr>
        <p:spPr>
          <a:xfrm>
            <a:off x="4535424" y="2578608"/>
            <a:ext cx="841248" cy="438912"/>
          </a:xfrm>
          <a:prstGeom prst="rect">
            <a:avLst/>
          </a:prstGeom>
          <a:noFill/>
          <a:ln/>
        </p:spPr>
        <p:txBody>
          <a:bodyPr wrap="square" lIns="0" tIns="0" rIns="0" bIns="0" rtlCol="0" anchor="t"/>
          <a:lstStyle/>
          <a:p>
            <a:pPr marL="0" indent="0" algn="ctr">
              <a:buNone/>
            </a:pPr>
            <a:r>
              <a:rPr lang="en-US" sz="3200" b="1" dirty="0">
                <a:solidFill>
                  <a:srgbClr val="FFFFFF"/>
                </a:solidFill>
                <a:latin typeface="Lato" pitchFamily="34" charset="0"/>
                <a:ea typeface="Lato" pitchFamily="34" charset="-122"/>
                <a:cs typeface="Lato" pitchFamily="34" charset="-120"/>
              </a:rPr>
              <a:t>1B</a:t>
            </a:r>
            <a:endParaRPr lang="en-US" sz="3200" dirty="0"/>
          </a:p>
        </p:txBody>
      </p:sp>
      <p:sp>
        <p:nvSpPr>
          <p:cNvPr id="38" name="Text 35"/>
          <p:cNvSpPr/>
          <p:nvPr/>
        </p:nvSpPr>
        <p:spPr>
          <a:xfrm>
            <a:off x="4535424" y="3575304"/>
            <a:ext cx="3108960" cy="393192"/>
          </a:xfrm>
          <a:prstGeom prst="rect">
            <a:avLst/>
          </a:prstGeom>
          <a:noFill/>
          <a:ln/>
        </p:spPr>
        <p:txBody>
          <a:bodyPr wrap="square" lIns="0" tIns="0" rIns="0" bIns="0" rtlCol="0" anchor="t"/>
          <a:lstStyle/>
          <a:p>
            <a:pPr marL="0" indent="0">
              <a:buNone/>
            </a:pPr>
            <a:r>
              <a:rPr lang="en-US" sz="2200" b="1" dirty="0">
                <a:solidFill>
                  <a:srgbClr val="133348"/>
                </a:solidFill>
                <a:latin typeface="Lato" pitchFamily="34" charset="0"/>
                <a:ea typeface="Lato" pitchFamily="34" charset="-122"/>
                <a:cs typeface="Lato" pitchFamily="34" charset="-120"/>
              </a:rPr>
              <a:t>Presunta per l’uomo</a:t>
            </a:r>
            <a:endParaRPr lang="en-US" sz="2200" dirty="0"/>
          </a:p>
        </p:txBody>
      </p:sp>
      <p:sp>
        <p:nvSpPr>
          <p:cNvPr id="39" name="Text 36"/>
          <p:cNvSpPr/>
          <p:nvPr/>
        </p:nvSpPr>
        <p:spPr>
          <a:xfrm>
            <a:off x="4535424" y="4133088"/>
            <a:ext cx="3108960" cy="658368"/>
          </a:xfrm>
          <a:prstGeom prst="rect">
            <a:avLst/>
          </a:prstGeom>
          <a:noFill/>
          <a:ln/>
        </p:spPr>
        <p:txBody>
          <a:bodyPr wrap="square" lIns="0" tIns="0" rIns="0" bIns="0" rtlCol="0" anchor="t"/>
          <a:lstStyle/>
          <a:p>
            <a:pPr marL="0" indent="0">
              <a:buNone/>
            </a:pPr>
            <a:r>
              <a:rPr lang="en-US" sz="1730" dirty="0">
                <a:solidFill>
                  <a:srgbClr val="607780"/>
                </a:solidFill>
                <a:latin typeface="Lato" pitchFamily="34" charset="0"/>
                <a:ea typeface="Lato" pitchFamily="34" charset="-122"/>
                <a:cs typeface="Lato" pitchFamily="34" charset="-120"/>
              </a:rPr>
              <a:t>Evidenze principalmente</a:t>
            </a:r>
            <a:endParaRPr lang="en-US" sz="1730" dirty="0"/>
          </a:p>
          <a:p>
            <a:pPr marL="0" indent="0">
              <a:buNone/>
            </a:pPr>
            <a:r>
              <a:rPr lang="en-US" sz="1730" dirty="0">
                <a:solidFill>
                  <a:srgbClr val="607780"/>
                </a:solidFill>
                <a:latin typeface="Lato" pitchFamily="34" charset="0"/>
                <a:ea typeface="Lato" pitchFamily="34" charset="-122"/>
                <a:cs typeface="Lato" pitchFamily="34" charset="-120"/>
              </a:rPr>
              <a:t>da studi su animali.</a:t>
            </a:r>
            <a:endParaRPr lang="en-US" sz="1730" dirty="0"/>
          </a:p>
        </p:txBody>
      </p:sp>
      <p:sp>
        <p:nvSpPr>
          <p:cNvPr id="40" name="Shape 37"/>
          <p:cNvSpPr/>
          <p:nvPr/>
        </p:nvSpPr>
        <p:spPr>
          <a:xfrm>
            <a:off x="4535424" y="5074920"/>
            <a:ext cx="3090672"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41" name="Text 38"/>
          <p:cNvSpPr/>
          <p:nvPr/>
        </p:nvSpPr>
        <p:spPr>
          <a:xfrm>
            <a:off x="4645152" y="5116068"/>
            <a:ext cx="2871216" cy="182880"/>
          </a:xfrm>
          <a:prstGeom prst="rect">
            <a:avLst/>
          </a:prstGeom>
          <a:noFill/>
          <a:ln/>
        </p:spPr>
        <p:txBody>
          <a:bodyPr wrap="square" lIns="0" tIns="0" rIns="0" bIns="0" rtlCol="0" anchor="t"/>
          <a:lstStyle/>
          <a:p>
            <a:pPr marL="0" indent="0">
              <a:buNone/>
            </a:pPr>
            <a:r>
              <a:rPr lang="en-US" sz="1200" dirty="0">
                <a:solidFill>
                  <a:srgbClr val="008E89"/>
                </a:solidFill>
                <a:latin typeface="Lato" pitchFamily="34" charset="0"/>
                <a:ea typeface="Lato" pitchFamily="34" charset="-122"/>
                <a:cs typeface="Lato" pitchFamily="34" charset="-120"/>
              </a:rPr>
              <a:t>H360 e specificazioni</a:t>
            </a:r>
            <a:endParaRPr lang="en-US" sz="1200" dirty="0"/>
          </a:p>
        </p:txBody>
      </p:sp>
      <p:sp>
        <p:nvSpPr>
          <p:cNvPr id="42" name="Shape 39"/>
          <p:cNvSpPr/>
          <p:nvPr/>
        </p:nvSpPr>
        <p:spPr>
          <a:xfrm>
            <a:off x="8037576" y="2176272"/>
            <a:ext cx="3547872" cy="3401568"/>
          </a:xfrm>
          <a:prstGeom prst="roundRect">
            <a:avLst>
              <a:gd name="adj" fmla="val 4032"/>
            </a:avLst>
          </a:prstGeom>
          <a:solidFill>
            <a:srgbClr val="FFFFFF"/>
          </a:solidFill>
          <a:ln w="10160">
            <a:solidFill>
              <a:srgbClr val="D6E1E3"/>
            </a:solidFill>
            <a:prstDash val="solid"/>
          </a:ln>
        </p:spPr>
        <p:txBody>
          <a:bodyPr/>
          <a:lstStyle/>
          <a:p>
            <a:endParaRPr lang="it-IT"/>
          </a:p>
        </p:txBody>
      </p:sp>
      <p:sp>
        <p:nvSpPr>
          <p:cNvPr id="43" name="Shape 40"/>
          <p:cNvSpPr/>
          <p:nvPr/>
        </p:nvSpPr>
        <p:spPr>
          <a:xfrm>
            <a:off x="8037576" y="2176272"/>
            <a:ext cx="3547872" cy="68580"/>
          </a:xfrm>
          <a:prstGeom prst="rect">
            <a:avLst/>
          </a:prstGeom>
          <a:solidFill>
            <a:srgbClr val="A86F29"/>
          </a:solidFill>
          <a:ln w="12700">
            <a:solidFill>
              <a:srgbClr val="A86F29">
                <a:alpha val="0"/>
              </a:srgbClr>
            </a:solidFill>
            <a:prstDash val="solid"/>
          </a:ln>
        </p:spPr>
        <p:txBody>
          <a:bodyPr/>
          <a:lstStyle/>
          <a:p>
            <a:endParaRPr lang="it-IT"/>
          </a:p>
        </p:txBody>
      </p:sp>
      <p:sp>
        <p:nvSpPr>
          <p:cNvPr id="44" name="Shape 41"/>
          <p:cNvSpPr/>
          <p:nvPr/>
        </p:nvSpPr>
        <p:spPr>
          <a:xfrm>
            <a:off x="8257032" y="2450592"/>
            <a:ext cx="841248" cy="841248"/>
          </a:xfrm>
          <a:prstGeom prst="ellipse">
            <a:avLst/>
          </a:prstGeom>
          <a:solidFill>
            <a:srgbClr val="A86F29"/>
          </a:solidFill>
          <a:ln w="12700">
            <a:solidFill>
              <a:srgbClr val="A86F29">
                <a:alpha val="0"/>
              </a:srgbClr>
            </a:solidFill>
            <a:prstDash val="solid"/>
          </a:ln>
        </p:spPr>
        <p:txBody>
          <a:bodyPr/>
          <a:lstStyle/>
          <a:p>
            <a:endParaRPr lang="it-IT"/>
          </a:p>
        </p:txBody>
      </p:sp>
      <p:sp>
        <p:nvSpPr>
          <p:cNvPr id="45" name="Text 42"/>
          <p:cNvSpPr/>
          <p:nvPr/>
        </p:nvSpPr>
        <p:spPr>
          <a:xfrm>
            <a:off x="8257032" y="2578608"/>
            <a:ext cx="841248" cy="438912"/>
          </a:xfrm>
          <a:prstGeom prst="rect">
            <a:avLst/>
          </a:prstGeom>
          <a:noFill/>
          <a:ln/>
        </p:spPr>
        <p:txBody>
          <a:bodyPr wrap="square" lIns="0" tIns="0" rIns="0" bIns="0" rtlCol="0" anchor="t"/>
          <a:lstStyle/>
          <a:p>
            <a:pPr marL="0" indent="0" algn="ctr">
              <a:buNone/>
            </a:pPr>
            <a:r>
              <a:rPr lang="en-US" sz="3200" b="1" dirty="0">
                <a:solidFill>
                  <a:srgbClr val="FFFFFF"/>
                </a:solidFill>
                <a:latin typeface="Lato" pitchFamily="34" charset="0"/>
                <a:ea typeface="Lato" pitchFamily="34" charset="-122"/>
                <a:cs typeface="Lato" pitchFamily="34" charset="-120"/>
              </a:rPr>
              <a:t>2</a:t>
            </a:r>
            <a:endParaRPr lang="en-US" sz="3200" dirty="0"/>
          </a:p>
        </p:txBody>
      </p:sp>
      <p:sp>
        <p:nvSpPr>
          <p:cNvPr id="46" name="Text 43"/>
          <p:cNvSpPr/>
          <p:nvPr/>
        </p:nvSpPr>
        <p:spPr>
          <a:xfrm>
            <a:off x="8257032" y="3575304"/>
            <a:ext cx="3108960" cy="393192"/>
          </a:xfrm>
          <a:prstGeom prst="rect">
            <a:avLst/>
          </a:prstGeom>
          <a:noFill/>
          <a:ln/>
        </p:spPr>
        <p:txBody>
          <a:bodyPr wrap="square" lIns="0" tIns="0" rIns="0" bIns="0" rtlCol="0" anchor="t"/>
          <a:lstStyle/>
          <a:p>
            <a:pPr marL="0" indent="0">
              <a:buNone/>
            </a:pPr>
            <a:r>
              <a:rPr lang="en-US" sz="2200" b="1" dirty="0">
                <a:solidFill>
                  <a:srgbClr val="133348"/>
                </a:solidFill>
                <a:latin typeface="Lato" pitchFamily="34" charset="0"/>
                <a:ea typeface="Lato" pitchFamily="34" charset="-122"/>
                <a:cs typeface="Lato" pitchFamily="34" charset="-120"/>
              </a:rPr>
              <a:t>Sospetta per l’uomo</a:t>
            </a:r>
            <a:endParaRPr lang="en-US" sz="2200" dirty="0"/>
          </a:p>
        </p:txBody>
      </p:sp>
      <p:sp>
        <p:nvSpPr>
          <p:cNvPr id="47" name="Text 44"/>
          <p:cNvSpPr/>
          <p:nvPr/>
        </p:nvSpPr>
        <p:spPr>
          <a:xfrm>
            <a:off x="8257032" y="4133088"/>
            <a:ext cx="3108960" cy="658368"/>
          </a:xfrm>
          <a:prstGeom prst="rect">
            <a:avLst/>
          </a:prstGeom>
          <a:noFill/>
          <a:ln/>
        </p:spPr>
        <p:txBody>
          <a:bodyPr wrap="square" lIns="0" tIns="0" rIns="0" bIns="0" rtlCol="0" anchor="t"/>
          <a:lstStyle/>
          <a:p>
            <a:pPr marL="0" indent="0">
              <a:buNone/>
            </a:pPr>
            <a:r>
              <a:rPr lang="en-US" sz="1730" dirty="0">
                <a:solidFill>
                  <a:srgbClr val="607780"/>
                </a:solidFill>
                <a:latin typeface="Lato" pitchFamily="34" charset="0"/>
                <a:ea typeface="Lato" pitchFamily="34" charset="-122"/>
                <a:cs typeface="Lato" pitchFamily="34" charset="-120"/>
              </a:rPr>
              <a:t>Evidenze non sufficienti</a:t>
            </a:r>
            <a:endParaRPr lang="en-US" sz="1730" dirty="0"/>
          </a:p>
          <a:p>
            <a:pPr marL="0" indent="0">
              <a:buNone/>
            </a:pPr>
            <a:r>
              <a:rPr lang="en-US" sz="1730" dirty="0">
                <a:solidFill>
                  <a:srgbClr val="607780"/>
                </a:solidFill>
                <a:latin typeface="Lato" pitchFamily="34" charset="0"/>
                <a:ea typeface="Lato" pitchFamily="34" charset="-122"/>
                <a:cs typeface="Lato" pitchFamily="34" charset="-120"/>
              </a:rPr>
              <a:t>per la categoria 1.</a:t>
            </a:r>
            <a:endParaRPr lang="en-US" sz="1730" dirty="0"/>
          </a:p>
        </p:txBody>
      </p:sp>
      <p:sp>
        <p:nvSpPr>
          <p:cNvPr id="48" name="Shape 45"/>
          <p:cNvSpPr/>
          <p:nvPr/>
        </p:nvSpPr>
        <p:spPr>
          <a:xfrm>
            <a:off x="8257032" y="5074920"/>
            <a:ext cx="3090672" cy="265176"/>
          </a:xfrm>
          <a:prstGeom prst="roundRect">
            <a:avLst>
              <a:gd name="adj" fmla="val 51724"/>
            </a:avLst>
          </a:prstGeom>
          <a:solidFill>
            <a:srgbClr val="FFF0DB"/>
          </a:solidFill>
          <a:ln w="12700">
            <a:solidFill>
              <a:srgbClr val="FFF0DB">
                <a:alpha val="0"/>
              </a:srgbClr>
            </a:solidFill>
            <a:prstDash val="solid"/>
          </a:ln>
        </p:spPr>
        <p:txBody>
          <a:bodyPr/>
          <a:lstStyle/>
          <a:p>
            <a:endParaRPr lang="it-IT"/>
          </a:p>
        </p:txBody>
      </p:sp>
      <p:sp>
        <p:nvSpPr>
          <p:cNvPr id="49" name="Text 46"/>
          <p:cNvSpPr/>
          <p:nvPr/>
        </p:nvSpPr>
        <p:spPr>
          <a:xfrm>
            <a:off x="8366760" y="5116068"/>
            <a:ext cx="2871216" cy="182880"/>
          </a:xfrm>
          <a:prstGeom prst="rect">
            <a:avLst/>
          </a:prstGeom>
          <a:noFill/>
          <a:ln/>
        </p:spPr>
        <p:txBody>
          <a:bodyPr wrap="square" lIns="0" tIns="0" rIns="0" bIns="0" rtlCol="0" anchor="t"/>
          <a:lstStyle/>
          <a:p>
            <a:pPr marL="0" indent="0">
              <a:buNone/>
            </a:pPr>
            <a:r>
              <a:rPr lang="en-US" sz="1200" dirty="0">
                <a:solidFill>
                  <a:srgbClr val="A86F29"/>
                </a:solidFill>
                <a:latin typeface="Lato" pitchFamily="34" charset="0"/>
                <a:ea typeface="Lato" pitchFamily="34" charset="-122"/>
                <a:cs typeface="Lato" pitchFamily="34" charset="-120"/>
              </a:rPr>
              <a:t>H361 e specificazioni</a:t>
            </a:r>
            <a:endParaRPr lang="en-US" sz="1200" dirty="0"/>
          </a:p>
        </p:txBody>
      </p:sp>
      <p:sp>
        <p:nvSpPr>
          <p:cNvPr id="50" name="Shape 47"/>
          <p:cNvSpPr/>
          <p:nvPr/>
        </p:nvSpPr>
        <p:spPr>
          <a:xfrm>
            <a:off x="594360" y="5824728"/>
            <a:ext cx="10991088" cy="438912"/>
          </a:xfrm>
          <a:prstGeom prst="roundRect">
            <a:avLst>
              <a:gd name="adj" fmla="val 31250"/>
            </a:avLst>
          </a:prstGeom>
          <a:solidFill>
            <a:srgbClr val="E0F3ED"/>
          </a:solidFill>
          <a:ln w="12700">
            <a:solidFill>
              <a:srgbClr val="E0F3ED">
                <a:alpha val="0"/>
              </a:srgbClr>
            </a:solidFill>
            <a:prstDash val="solid"/>
          </a:ln>
        </p:spPr>
        <p:txBody>
          <a:bodyPr/>
          <a:lstStyle/>
          <a:p>
            <a:endParaRPr lang="it-IT"/>
          </a:p>
        </p:txBody>
      </p:sp>
      <p:sp>
        <p:nvSpPr>
          <p:cNvPr id="51" name="Text 48"/>
          <p:cNvSpPr/>
          <p:nvPr/>
        </p:nvSpPr>
        <p:spPr>
          <a:xfrm>
            <a:off x="758952" y="5897880"/>
            <a:ext cx="10661904" cy="329184"/>
          </a:xfrm>
          <a:prstGeom prst="rect">
            <a:avLst/>
          </a:prstGeom>
          <a:noFill/>
          <a:ln/>
        </p:spPr>
        <p:txBody>
          <a:bodyPr wrap="square" lIns="0" tIns="0" rIns="0" bIns="0" rtlCol="0" anchor="ctr"/>
          <a:lstStyle/>
          <a:p>
            <a:pPr marL="0" indent="0" algn="ctr">
              <a:buNone/>
            </a:pPr>
            <a:r>
              <a:rPr lang="en-US" sz="1500" dirty="0">
                <a:solidFill>
                  <a:srgbClr val="008E89"/>
                </a:solidFill>
                <a:latin typeface="Lato" pitchFamily="34" charset="0"/>
                <a:ea typeface="Lato" pitchFamily="34" charset="-122"/>
                <a:cs typeface="Lato" pitchFamily="34" charset="-120"/>
              </a:rPr>
              <a:t>Allattamento: categoria supplementare distinta  •  Lact. / H362</a:t>
            </a:r>
            <a:endParaRPr lang="en-US" sz="1500" dirty="0"/>
          </a:p>
        </p:txBody>
      </p:sp>
      <p:sp>
        <p:nvSpPr>
          <p:cNvPr id="5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3">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RACCORDO CLP / CAMPO DI APPLICAZIONE</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La categoria orienta il percorso, non quantifica il rischio</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Il riconoscimento del pericolo precede la valutazione delle condizioni di lavoro.</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INAIL 2026, p. 1–3 [I1] • CLP [C1] • ECHA [E2]</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03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48840"/>
            <a:ext cx="6812280" cy="1536192"/>
          </a:xfrm>
          <a:prstGeom prst="roundRect">
            <a:avLst>
              <a:gd name="adj" fmla="val 8929"/>
            </a:avLst>
          </a:prstGeom>
          <a:solidFill>
            <a:srgbClr val="FFFFFF"/>
          </a:solidFill>
          <a:ln w="10160">
            <a:solidFill>
              <a:srgbClr val="D6E1E3"/>
            </a:solidFill>
            <a:prstDash val="solid"/>
          </a:ln>
        </p:spPr>
        <p:txBody>
          <a:bodyPr/>
          <a:lstStyle/>
          <a:p>
            <a:endParaRPr lang="it-IT"/>
          </a:p>
        </p:txBody>
      </p:sp>
      <p:sp>
        <p:nvSpPr>
          <p:cNvPr id="27" name="Shape 24"/>
          <p:cNvSpPr/>
          <p:nvPr/>
        </p:nvSpPr>
        <p:spPr>
          <a:xfrm>
            <a:off x="804672" y="2359152"/>
            <a:ext cx="1874520" cy="265176"/>
          </a:xfrm>
          <a:prstGeom prst="roundRect">
            <a:avLst>
              <a:gd name="adj" fmla="val 51724"/>
            </a:avLst>
          </a:prstGeom>
          <a:solidFill>
            <a:srgbClr val="008E89"/>
          </a:solidFill>
          <a:ln w="12700">
            <a:solidFill>
              <a:srgbClr val="008E89">
                <a:alpha val="0"/>
              </a:srgbClr>
            </a:solidFill>
            <a:prstDash val="solid"/>
          </a:ln>
        </p:spPr>
        <p:txBody>
          <a:bodyPr/>
          <a:lstStyle/>
          <a:p>
            <a:endParaRPr lang="it-IT"/>
          </a:p>
        </p:txBody>
      </p:sp>
      <p:sp>
        <p:nvSpPr>
          <p:cNvPr id="28" name="Text 25"/>
          <p:cNvSpPr/>
          <p:nvPr/>
        </p:nvSpPr>
        <p:spPr>
          <a:xfrm>
            <a:off x="914400" y="2400300"/>
            <a:ext cx="1655064" cy="182880"/>
          </a:xfrm>
          <a:prstGeom prst="rect">
            <a:avLst/>
          </a:prstGeom>
          <a:noFill/>
          <a:ln/>
        </p:spPr>
        <p:txBody>
          <a:bodyPr wrap="square" lIns="0" tIns="0" rIns="0" bIns="0" rtlCol="0" anchor="t"/>
          <a:lstStyle/>
          <a:p>
            <a:pPr marL="0" indent="0">
              <a:buNone/>
            </a:pPr>
            <a:r>
              <a:rPr lang="en-US" sz="1220" dirty="0">
                <a:solidFill>
                  <a:srgbClr val="FFFFFF"/>
                </a:solidFill>
                <a:latin typeface="Lato" pitchFamily="34" charset="0"/>
                <a:ea typeface="Lato" pitchFamily="34" charset="-122"/>
                <a:cs typeface="Lato" pitchFamily="34" charset="-120"/>
              </a:rPr>
              <a:t>REPR. 1A O 1B</a:t>
            </a:r>
            <a:endParaRPr lang="en-US" sz="1220" dirty="0"/>
          </a:p>
        </p:txBody>
      </p:sp>
      <p:sp>
        <p:nvSpPr>
          <p:cNvPr id="29" name="Text 26"/>
          <p:cNvSpPr/>
          <p:nvPr/>
        </p:nvSpPr>
        <p:spPr>
          <a:xfrm>
            <a:off x="804672" y="2871216"/>
            <a:ext cx="2633472" cy="356616"/>
          </a:xfrm>
          <a:prstGeom prst="rect">
            <a:avLst/>
          </a:prstGeom>
          <a:noFill/>
          <a:ln/>
        </p:spPr>
        <p:txBody>
          <a:bodyPr wrap="square" lIns="0" tIns="0" rIns="0" bIns="0" rtlCol="0" anchor="t"/>
          <a:lstStyle/>
          <a:p>
            <a:pPr marL="0" indent="0">
              <a:buNone/>
            </a:pPr>
            <a:r>
              <a:rPr lang="en-US" sz="2150" b="1" dirty="0">
                <a:solidFill>
                  <a:srgbClr val="133348"/>
                </a:solidFill>
                <a:latin typeface="Lato" pitchFamily="34" charset="0"/>
                <a:ea typeface="Lato" pitchFamily="34" charset="-122"/>
                <a:cs typeface="Lato" pitchFamily="34" charset="-120"/>
              </a:rPr>
              <a:t>H360 e varianti</a:t>
            </a:r>
            <a:endParaRPr lang="en-US" sz="2150" dirty="0"/>
          </a:p>
        </p:txBody>
      </p:sp>
      <p:sp>
        <p:nvSpPr>
          <p:cNvPr id="30" name="Shape 27"/>
          <p:cNvSpPr/>
          <p:nvPr/>
        </p:nvSpPr>
        <p:spPr>
          <a:xfrm>
            <a:off x="3621024" y="2724912"/>
            <a:ext cx="338328" cy="347472"/>
          </a:xfrm>
          <a:prstGeom prst="chevron">
            <a:avLst/>
          </a:prstGeom>
          <a:solidFill>
            <a:srgbClr val="008E89"/>
          </a:solidFill>
          <a:ln w="12700">
            <a:solidFill>
              <a:srgbClr val="008E89">
                <a:alpha val="0"/>
              </a:srgbClr>
            </a:solidFill>
            <a:prstDash val="solid"/>
          </a:ln>
        </p:spPr>
        <p:txBody>
          <a:bodyPr/>
          <a:lstStyle/>
          <a:p>
            <a:endParaRPr lang="it-IT"/>
          </a:p>
        </p:txBody>
      </p:sp>
      <p:sp>
        <p:nvSpPr>
          <p:cNvPr id="31" name="Text 28"/>
          <p:cNvSpPr/>
          <p:nvPr/>
        </p:nvSpPr>
        <p:spPr>
          <a:xfrm>
            <a:off x="4160520" y="2496312"/>
            <a:ext cx="2980944" cy="594360"/>
          </a:xfrm>
          <a:prstGeom prst="rect">
            <a:avLst/>
          </a:prstGeom>
          <a:noFill/>
          <a:ln/>
        </p:spPr>
        <p:txBody>
          <a:bodyPr wrap="square" lIns="0" tIns="0" rIns="0" bIns="0" rtlCol="0" anchor="t"/>
          <a:lstStyle/>
          <a:p>
            <a:pPr marL="0" indent="0">
              <a:buNone/>
            </a:pPr>
            <a:r>
              <a:rPr lang="en-US" sz="2100" b="1" dirty="0">
                <a:solidFill>
                  <a:srgbClr val="133348"/>
                </a:solidFill>
                <a:latin typeface="Lato" pitchFamily="34" charset="0"/>
                <a:ea typeface="Lato" pitchFamily="34" charset="-122"/>
                <a:cs typeface="Lato" pitchFamily="34" charset="-120"/>
              </a:rPr>
              <a:t>Verifica del Titolo IX, Capo II</a:t>
            </a:r>
            <a:endParaRPr lang="en-US" sz="2100" dirty="0"/>
          </a:p>
        </p:txBody>
      </p:sp>
      <p:sp>
        <p:nvSpPr>
          <p:cNvPr id="32" name="Text 29"/>
          <p:cNvSpPr/>
          <p:nvPr/>
        </p:nvSpPr>
        <p:spPr>
          <a:xfrm>
            <a:off x="4160520" y="3209544"/>
            <a:ext cx="2980944" cy="237744"/>
          </a:xfrm>
          <a:prstGeom prst="rect">
            <a:avLst/>
          </a:prstGeom>
          <a:noFill/>
          <a:ln/>
        </p:spPr>
        <p:txBody>
          <a:bodyPr wrap="square" lIns="0" tIns="0" rIns="0" bIns="0" rtlCol="0" anchor="t"/>
          <a:lstStyle/>
          <a:p>
            <a:pPr marL="0" indent="0">
              <a:buNone/>
            </a:pPr>
            <a:r>
              <a:rPr lang="en-US" sz="1260" dirty="0">
                <a:solidFill>
                  <a:srgbClr val="607780"/>
                </a:solidFill>
                <a:latin typeface="Lato" pitchFamily="34" charset="0"/>
                <a:ea typeface="Lato" pitchFamily="34" charset="-122"/>
                <a:cs typeface="Lato" pitchFamily="34" charset="-120"/>
              </a:rPr>
              <a:t>Definizione dell’art. 234, b-bis</a:t>
            </a:r>
            <a:endParaRPr lang="en-US" sz="1260" dirty="0"/>
          </a:p>
        </p:txBody>
      </p:sp>
      <p:sp>
        <p:nvSpPr>
          <p:cNvPr id="33" name="Shape 30"/>
          <p:cNvSpPr/>
          <p:nvPr/>
        </p:nvSpPr>
        <p:spPr>
          <a:xfrm>
            <a:off x="594360" y="3840480"/>
            <a:ext cx="6812280" cy="1719072"/>
          </a:xfrm>
          <a:prstGeom prst="roundRect">
            <a:avLst>
              <a:gd name="adj" fmla="val 7979"/>
            </a:avLst>
          </a:prstGeom>
          <a:solidFill>
            <a:srgbClr val="FFFFFF"/>
          </a:solidFill>
          <a:ln w="10160">
            <a:solidFill>
              <a:srgbClr val="D6E1E3"/>
            </a:solidFill>
            <a:prstDash val="solid"/>
          </a:ln>
        </p:spPr>
        <p:txBody>
          <a:bodyPr/>
          <a:lstStyle/>
          <a:p>
            <a:endParaRPr lang="it-IT"/>
          </a:p>
        </p:txBody>
      </p:sp>
      <p:sp>
        <p:nvSpPr>
          <p:cNvPr id="34" name="Shape 31"/>
          <p:cNvSpPr/>
          <p:nvPr/>
        </p:nvSpPr>
        <p:spPr>
          <a:xfrm>
            <a:off x="804672" y="4069080"/>
            <a:ext cx="2606040" cy="265176"/>
          </a:xfrm>
          <a:prstGeom prst="roundRect">
            <a:avLst>
              <a:gd name="adj" fmla="val 51724"/>
            </a:avLst>
          </a:prstGeom>
          <a:solidFill>
            <a:srgbClr val="FFF0DB"/>
          </a:solidFill>
          <a:ln w="12700">
            <a:solidFill>
              <a:srgbClr val="FFF0DB">
                <a:alpha val="0"/>
              </a:srgbClr>
            </a:solidFill>
            <a:prstDash val="solid"/>
          </a:ln>
        </p:spPr>
        <p:txBody>
          <a:bodyPr/>
          <a:lstStyle/>
          <a:p>
            <a:endParaRPr lang="it-IT"/>
          </a:p>
        </p:txBody>
      </p:sp>
      <p:sp>
        <p:nvSpPr>
          <p:cNvPr id="35" name="Text 32"/>
          <p:cNvSpPr/>
          <p:nvPr/>
        </p:nvSpPr>
        <p:spPr>
          <a:xfrm>
            <a:off x="914400" y="4110228"/>
            <a:ext cx="2386584" cy="182880"/>
          </a:xfrm>
          <a:prstGeom prst="rect">
            <a:avLst/>
          </a:prstGeom>
          <a:noFill/>
          <a:ln/>
        </p:spPr>
        <p:txBody>
          <a:bodyPr wrap="square" lIns="0" tIns="0" rIns="0" bIns="0" rtlCol="0" anchor="t"/>
          <a:lstStyle/>
          <a:p>
            <a:pPr marL="0" indent="0">
              <a:buNone/>
            </a:pPr>
            <a:r>
              <a:rPr lang="en-US" sz="1150" dirty="0">
                <a:solidFill>
                  <a:srgbClr val="9A6828"/>
                </a:solidFill>
                <a:latin typeface="Lato" pitchFamily="34" charset="0"/>
                <a:ea typeface="Lato" pitchFamily="34" charset="-122"/>
                <a:cs typeface="Lato" pitchFamily="34" charset="-120"/>
              </a:rPr>
              <a:t>REPR. 2 / SOLA H362</a:t>
            </a:r>
            <a:endParaRPr lang="en-US" sz="1150" dirty="0"/>
          </a:p>
        </p:txBody>
      </p:sp>
      <p:sp>
        <p:nvSpPr>
          <p:cNvPr id="36" name="Text 33"/>
          <p:cNvSpPr/>
          <p:nvPr/>
        </p:nvSpPr>
        <p:spPr>
          <a:xfrm>
            <a:off x="804672" y="4572000"/>
            <a:ext cx="2743200" cy="621792"/>
          </a:xfrm>
          <a:prstGeom prst="rect">
            <a:avLst/>
          </a:prstGeom>
          <a:noFill/>
          <a:ln/>
        </p:spPr>
        <p:txBody>
          <a:bodyPr wrap="square" lIns="0" tIns="0" rIns="0" bIns="0" rtlCol="0" anchor="t"/>
          <a:lstStyle/>
          <a:p>
            <a:pPr marL="0" indent="0">
              <a:buNone/>
            </a:pPr>
            <a:r>
              <a:rPr lang="en-US" sz="2000" b="1" dirty="0">
                <a:solidFill>
                  <a:srgbClr val="133348"/>
                </a:solidFill>
                <a:latin typeface="Lato" pitchFamily="34" charset="0"/>
                <a:ea typeface="Lato" pitchFamily="34" charset="-122"/>
                <a:cs typeface="Lato" pitchFamily="34" charset="-120"/>
              </a:rPr>
              <a:t>H361 o allattamento</a:t>
            </a:r>
            <a:endParaRPr lang="en-US" sz="2000" dirty="0"/>
          </a:p>
        </p:txBody>
      </p:sp>
      <p:sp>
        <p:nvSpPr>
          <p:cNvPr id="37" name="Shape 34"/>
          <p:cNvSpPr/>
          <p:nvPr/>
        </p:nvSpPr>
        <p:spPr>
          <a:xfrm>
            <a:off x="3621024" y="4498848"/>
            <a:ext cx="338328" cy="347472"/>
          </a:xfrm>
          <a:prstGeom prst="chevron">
            <a:avLst/>
          </a:prstGeom>
          <a:solidFill>
            <a:srgbClr val="B6833E"/>
          </a:solidFill>
          <a:ln w="12700">
            <a:solidFill>
              <a:srgbClr val="B6833E">
                <a:alpha val="0"/>
              </a:srgbClr>
            </a:solidFill>
            <a:prstDash val="solid"/>
          </a:ln>
        </p:spPr>
        <p:txBody>
          <a:bodyPr/>
          <a:lstStyle/>
          <a:p>
            <a:endParaRPr lang="it-IT"/>
          </a:p>
        </p:txBody>
      </p:sp>
      <p:sp>
        <p:nvSpPr>
          <p:cNvPr id="38" name="Text 35"/>
          <p:cNvSpPr/>
          <p:nvPr/>
        </p:nvSpPr>
        <p:spPr>
          <a:xfrm>
            <a:off x="4160520" y="4178808"/>
            <a:ext cx="2953512" cy="877824"/>
          </a:xfrm>
          <a:prstGeom prst="rect">
            <a:avLst/>
          </a:prstGeom>
          <a:noFill/>
          <a:ln/>
        </p:spPr>
        <p:txBody>
          <a:bodyPr wrap="square" lIns="0" tIns="0" rIns="0" bIns="0" rtlCol="0" anchor="t"/>
          <a:lstStyle/>
          <a:p>
            <a:pPr marL="0" indent="0">
              <a:buNone/>
            </a:pPr>
            <a:r>
              <a:rPr lang="en-US" sz="1800" b="1" dirty="0">
                <a:solidFill>
                  <a:srgbClr val="133348"/>
                </a:solidFill>
                <a:latin typeface="Lato" pitchFamily="34" charset="0"/>
                <a:ea typeface="Lato" pitchFamily="34" charset="-122"/>
                <a:cs typeface="Lato" pitchFamily="34" charset="-120"/>
              </a:rPr>
              <a:t>Non bastano per la specifica</a:t>
            </a:r>
            <a:endParaRPr lang="en-US" sz="1800" dirty="0"/>
          </a:p>
          <a:p>
            <a:pPr marL="0" indent="0">
              <a:buNone/>
            </a:pPr>
            <a:r>
              <a:rPr lang="en-US" sz="1800" b="1" dirty="0">
                <a:solidFill>
                  <a:srgbClr val="133348"/>
                </a:solidFill>
                <a:latin typeface="Lato" pitchFamily="34" charset="0"/>
                <a:ea typeface="Lato" pitchFamily="34" charset="-122"/>
                <a:cs typeface="Lato" pitchFamily="34" charset="-120"/>
              </a:rPr>
              <a:t>definizione di reprotossico</a:t>
            </a:r>
            <a:endParaRPr lang="en-US" sz="1800" dirty="0"/>
          </a:p>
          <a:p>
            <a:pPr marL="0" indent="0">
              <a:buNone/>
            </a:pPr>
            <a:r>
              <a:rPr lang="en-US" sz="1800" b="1" dirty="0">
                <a:solidFill>
                  <a:srgbClr val="133348"/>
                </a:solidFill>
                <a:latin typeface="Lato" pitchFamily="34" charset="0"/>
                <a:ea typeface="Lato" pitchFamily="34" charset="-122"/>
                <a:cs typeface="Lato" pitchFamily="34" charset="-120"/>
              </a:rPr>
              <a:t>del Capo II.</a:t>
            </a:r>
            <a:endParaRPr lang="en-US" sz="1800" dirty="0"/>
          </a:p>
        </p:txBody>
      </p:sp>
      <p:sp>
        <p:nvSpPr>
          <p:cNvPr id="39" name="Text 36"/>
          <p:cNvSpPr/>
          <p:nvPr/>
        </p:nvSpPr>
        <p:spPr>
          <a:xfrm>
            <a:off x="4160520" y="5129784"/>
            <a:ext cx="2953512" cy="320040"/>
          </a:xfrm>
          <a:prstGeom prst="rect">
            <a:avLst/>
          </a:prstGeom>
          <a:noFill/>
          <a:ln/>
        </p:spPr>
        <p:txBody>
          <a:bodyPr wrap="square" lIns="0" tIns="0" rIns="0" bIns="0" rtlCol="0" anchor="t"/>
          <a:lstStyle/>
          <a:p>
            <a:pPr marL="0" indent="0">
              <a:buNone/>
            </a:pPr>
            <a:r>
              <a:rPr lang="en-US" sz="1150" dirty="0">
                <a:solidFill>
                  <a:srgbClr val="607780"/>
                </a:solidFill>
                <a:latin typeface="Lato" pitchFamily="34" charset="0"/>
                <a:ea typeface="Lato" pitchFamily="34" charset="-122"/>
                <a:cs typeface="Lato" pitchFamily="34" charset="-120"/>
              </a:rPr>
              <a:t>Restano gli altri pericoli e obblighi pertinenti.</a:t>
            </a:r>
            <a:endParaRPr lang="en-US" sz="1150" dirty="0"/>
          </a:p>
        </p:txBody>
      </p:sp>
      <p:sp>
        <p:nvSpPr>
          <p:cNvPr id="40" name="Shape 37"/>
          <p:cNvSpPr/>
          <p:nvPr/>
        </p:nvSpPr>
        <p:spPr>
          <a:xfrm>
            <a:off x="7626096" y="2148840"/>
            <a:ext cx="3959352" cy="3410712"/>
          </a:xfrm>
          <a:prstGeom prst="roundRect">
            <a:avLst>
              <a:gd name="adj" fmla="val 4021"/>
            </a:avLst>
          </a:prstGeom>
          <a:solidFill>
            <a:srgbClr val="193C4D"/>
          </a:solidFill>
          <a:ln w="12700">
            <a:solidFill>
              <a:srgbClr val="193C4D">
                <a:alpha val="0"/>
              </a:srgbClr>
            </a:solidFill>
            <a:prstDash val="solid"/>
          </a:ln>
        </p:spPr>
        <p:txBody>
          <a:bodyPr/>
          <a:lstStyle/>
          <a:p>
            <a:endParaRPr lang="it-IT"/>
          </a:p>
        </p:txBody>
      </p:sp>
      <p:sp>
        <p:nvSpPr>
          <p:cNvPr id="41" name="Text 38"/>
          <p:cNvSpPr/>
          <p:nvPr/>
        </p:nvSpPr>
        <p:spPr>
          <a:xfrm>
            <a:off x="7882128" y="2414016"/>
            <a:ext cx="3447288" cy="384048"/>
          </a:xfrm>
          <a:prstGeom prst="rect">
            <a:avLst/>
          </a:prstGeom>
          <a:noFill/>
          <a:ln/>
        </p:spPr>
        <p:txBody>
          <a:bodyPr wrap="square" lIns="0" tIns="0" rIns="0" bIns="0" rtlCol="0" anchor="t"/>
          <a:lstStyle/>
          <a:p>
            <a:pPr marL="0" indent="0">
              <a:buNone/>
            </a:pPr>
            <a:r>
              <a:rPr lang="en-US" sz="2150" b="1" dirty="0">
                <a:solidFill>
                  <a:srgbClr val="FFFFFF"/>
                </a:solidFill>
                <a:latin typeface="Lato" pitchFamily="34" charset="0"/>
                <a:ea typeface="Lato" pitchFamily="34" charset="-122"/>
                <a:cs typeface="Lato" pitchFamily="34" charset="-120"/>
              </a:rPr>
              <a:t>Tre informazioni distinte</a:t>
            </a:r>
            <a:endParaRPr lang="en-US" sz="2150" dirty="0"/>
          </a:p>
        </p:txBody>
      </p:sp>
      <p:sp>
        <p:nvSpPr>
          <p:cNvPr id="42" name="Text 39"/>
          <p:cNvSpPr/>
          <p:nvPr/>
        </p:nvSpPr>
        <p:spPr>
          <a:xfrm>
            <a:off x="7900416" y="3063240"/>
            <a:ext cx="3419856" cy="210312"/>
          </a:xfrm>
          <a:prstGeom prst="rect">
            <a:avLst/>
          </a:prstGeom>
          <a:noFill/>
          <a:ln/>
        </p:spPr>
        <p:txBody>
          <a:bodyPr wrap="square" lIns="0" tIns="0" rIns="0" bIns="0" rtlCol="0" anchor="t"/>
          <a:lstStyle/>
          <a:p>
            <a:pPr marL="0" indent="0">
              <a:buNone/>
            </a:pPr>
            <a:r>
              <a:rPr lang="en-US" sz="1200" b="1" dirty="0">
                <a:solidFill>
                  <a:srgbClr val="66DCC5"/>
                </a:solidFill>
                <a:latin typeface="Lato" pitchFamily="34" charset="0"/>
                <a:ea typeface="Lato" pitchFamily="34" charset="-122"/>
                <a:cs typeface="Lato" pitchFamily="34" charset="-120"/>
              </a:rPr>
              <a:t>PERICOLO</a:t>
            </a:r>
            <a:endParaRPr lang="en-US" sz="1200" dirty="0"/>
          </a:p>
        </p:txBody>
      </p:sp>
      <p:sp>
        <p:nvSpPr>
          <p:cNvPr id="43" name="Text 40"/>
          <p:cNvSpPr/>
          <p:nvPr/>
        </p:nvSpPr>
        <p:spPr>
          <a:xfrm>
            <a:off x="7900416" y="3346704"/>
            <a:ext cx="3419856" cy="274320"/>
          </a:xfrm>
          <a:prstGeom prst="rect">
            <a:avLst/>
          </a:prstGeom>
          <a:noFill/>
          <a:ln/>
        </p:spPr>
        <p:txBody>
          <a:bodyPr wrap="square" lIns="0" tIns="0" rIns="0" bIns="0" rtlCol="0" anchor="t"/>
          <a:lstStyle/>
          <a:p>
            <a:pPr marL="0" indent="0">
              <a:buNone/>
            </a:pPr>
            <a:r>
              <a:rPr lang="en-US" sz="1620" dirty="0">
                <a:solidFill>
                  <a:srgbClr val="C0D7DB"/>
                </a:solidFill>
                <a:latin typeface="Lato" pitchFamily="34" charset="0"/>
                <a:ea typeface="Lato" pitchFamily="34" charset="-122"/>
                <a:cs typeface="Lato" pitchFamily="34" charset="-120"/>
              </a:rPr>
              <a:t>Proprietà della sostanza</a:t>
            </a:r>
            <a:endParaRPr lang="en-US" sz="1620" dirty="0"/>
          </a:p>
        </p:txBody>
      </p:sp>
      <p:sp>
        <p:nvSpPr>
          <p:cNvPr id="44" name="Text 41"/>
          <p:cNvSpPr/>
          <p:nvPr/>
        </p:nvSpPr>
        <p:spPr>
          <a:xfrm>
            <a:off x="7900416" y="3813048"/>
            <a:ext cx="3419856" cy="210312"/>
          </a:xfrm>
          <a:prstGeom prst="rect">
            <a:avLst/>
          </a:prstGeom>
          <a:noFill/>
          <a:ln/>
        </p:spPr>
        <p:txBody>
          <a:bodyPr wrap="square" lIns="0" tIns="0" rIns="0" bIns="0" rtlCol="0" anchor="t"/>
          <a:lstStyle/>
          <a:p>
            <a:pPr marL="0" indent="0">
              <a:buNone/>
            </a:pPr>
            <a:r>
              <a:rPr lang="en-US" sz="1200" b="1" dirty="0">
                <a:solidFill>
                  <a:srgbClr val="66DCC5"/>
                </a:solidFill>
                <a:latin typeface="Lato" pitchFamily="34" charset="0"/>
                <a:ea typeface="Lato" pitchFamily="34" charset="-122"/>
                <a:cs typeface="Lato" pitchFamily="34" charset="-120"/>
              </a:rPr>
              <a:t>ESPOSIZIONE</a:t>
            </a:r>
            <a:endParaRPr lang="en-US" sz="1200" dirty="0"/>
          </a:p>
        </p:txBody>
      </p:sp>
      <p:sp>
        <p:nvSpPr>
          <p:cNvPr id="45" name="Text 42"/>
          <p:cNvSpPr/>
          <p:nvPr/>
        </p:nvSpPr>
        <p:spPr>
          <a:xfrm>
            <a:off x="7900416" y="4096512"/>
            <a:ext cx="3419856" cy="274320"/>
          </a:xfrm>
          <a:prstGeom prst="rect">
            <a:avLst/>
          </a:prstGeom>
          <a:noFill/>
          <a:ln/>
        </p:spPr>
        <p:txBody>
          <a:bodyPr wrap="square" lIns="0" tIns="0" rIns="0" bIns="0" rtlCol="0" anchor="t"/>
          <a:lstStyle/>
          <a:p>
            <a:pPr marL="0" indent="0">
              <a:buNone/>
            </a:pPr>
            <a:r>
              <a:rPr lang="en-US" sz="1620" dirty="0">
                <a:solidFill>
                  <a:srgbClr val="C0D7DB"/>
                </a:solidFill>
                <a:latin typeface="Lato" pitchFamily="34" charset="0"/>
                <a:ea typeface="Lato" pitchFamily="34" charset="-122"/>
                <a:cs typeface="Lato" pitchFamily="34" charset="-120"/>
              </a:rPr>
              <a:t>Contatto nelle condizioni d’uso</a:t>
            </a:r>
            <a:endParaRPr lang="en-US" sz="1620" dirty="0"/>
          </a:p>
        </p:txBody>
      </p:sp>
      <p:sp>
        <p:nvSpPr>
          <p:cNvPr id="46" name="Text 43"/>
          <p:cNvSpPr/>
          <p:nvPr/>
        </p:nvSpPr>
        <p:spPr>
          <a:xfrm>
            <a:off x="7900416" y="4562856"/>
            <a:ext cx="3419856" cy="210312"/>
          </a:xfrm>
          <a:prstGeom prst="rect">
            <a:avLst/>
          </a:prstGeom>
          <a:noFill/>
          <a:ln/>
        </p:spPr>
        <p:txBody>
          <a:bodyPr wrap="square" lIns="0" tIns="0" rIns="0" bIns="0" rtlCol="0" anchor="t"/>
          <a:lstStyle/>
          <a:p>
            <a:pPr marL="0" indent="0">
              <a:buNone/>
            </a:pPr>
            <a:r>
              <a:rPr lang="en-US" sz="1200" b="1" dirty="0">
                <a:solidFill>
                  <a:srgbClr val="66DCC5"/>
                </a:solidFill>
                <a:latin typeface="Lato" pitchFamily="34" charset="0"/>
                <a:ea typeface="Lato" pitchFamily="34" charset="-122"/>
                <a:cs typeface="Lato" pitchFamily="34" charset="-120"/>
              </a:rPr>
              <a:t>RISCHIO</a:t>
            </a:r>
            <a:endParaRPr lang="en-US" sz="1200" dirty="0"/>
          </a:p>
        </p:txBody>
      </p:sp>
      <p:sp>
        <p:nvSpPr>
          <p:cNvPr id="47" name="Text 44"/>
          <p:cNvSpPr/>
          <p:nvPr/>
        </p:nvSpPr>
        <p:spPr>
          <a:xfrm>
            <a:off x="7900416" y="4846320"/>
            <a:ext cx="3419856" cy="274320"/>
          </a:xfrm>
          <a:prstGeom prst="rect">
            <a:avLst/>
          </a:prstGeom>
          <a:noFill/>
          <a:ln/>
        </p:spPr>
        <p:txBody>
          <a:bodyPr wrap="square" lIns="0" tIns="0" rIns="0" bIns="0" rtlCol="0" anchor="t"/>
          <a:lstStyle/>
          <a:p>
            <a:pPr marL="0" indent="0">
              <a:buNone/>
            </a:pPr>
            <a:r>
              <a:rPr lang="en-US" sz="1620" dirty="0">
                <a:solidFill>
                  <a:srgbClr val="C0D7DB"/>
                </a:solidFill>
                <a:latin typeface="Lato" pitchFamily="34" charset="0"/>
                <a:ea typeface="Lato" pitchFamily="34" charset="-122"/>
                <a:cs typeface="Lato" pitchFamily="34" charset="-120"/>
              </a:rPr>
              <a:t>Valutazione del caso concreto</a:t>
            </a:r>
            <a:endParaRPr lang="en-US" sz="1620" dirty="0"/>
          </a:p>
        </p:txBody>
      </p:sp>
      <p:sp>
        <p:nvSpPr>
          <p:cNvPr id="48" name="Shape 45"/>
          <p:cNvSpPr/>
          <p:nvPr/>
        </p:nvSpPr>
        <p:spPr>
          <a:xfrm>
            <a:off x="594360" y="5824728"/>
            <a:ext cx="10991088" cy="438912"/>
          </a:xfrm>
          <a:prstGeom prst="roundRect">
            <a:avLst>
              <a:gd name="adj" fmla="val 31250"/>
            </a:avLst>
          </a:prstGeom>
          <a:solidFill>
            <a:srgbClr val="E0F3ED"/>
          </a:solidFill>
          <a:ln w="12700">
            <a:solidFill>
              <a:srgbClr val="E0F3ED">
                <a:alpha val="0"/>
              </a:srgbClr>
            </a:solidFill>
            <a:prstDash val="solid"/>
          </a:ln>
        </p:spPr>
        <p:txBody>
          <a:bodyPr/>
          <a:lstStyle/>
          <a:p>
            <a:endParaRPr lang="it-IT"/>
          </a:p>
        </p:txBody>
      </p:sp>
      <p:sp>
        <p:nvSpPr>
          <p:cNvPr id="49" name="Text 46"/>
          <p:cNvSpPr/>
          <p:nvPr/>
        </p:nvSpPr>
        <p:spPr>
          <a:xfrm>
            <a:off x="758952" y="5897880"/>
            <a:ext cx="10661904" cy="329184"/>
          </a:xfrm>
          <a:prstGeom prst="rect">
            <a:avLst/>
          </a:prstGeom>
          <a:noFill/>
          <a:ln/>
        </p:spPr>
        <p:txBody>
          <a:bodyPr wrap="square" lIns="0" tIns="0" rIns="0" bIns="0" rtlCol="0" anchor="ctr"/>
          <a:lstStyle/>
          <a:p>
            <a:pPr marL="0" indent="0" algn="ctr">
              <a:buNone/>
            </a:pPr>
            <a:r>
              <a:rPr lang="en-US" sz="1410" dirty="0">
                <a:solidFill>
                  <a:srgbClr val="008E89"/>
                </a:solidFill>
                <a:latin typeface="Lato" pitchFamily="34" charset="0"/>
                <a:ea typeface="Lato" pitchFamily="34" charset="-122"/>
                <a:cs typeface="Lato" pitchFamily="34" charset="-120"/>
              </a:rPr>
              <a:t>L’identificazione considera sia la classificazione armonizzata sia l’autoclassificazione pertinente.</a:t>
            </a:r>
            <a:endParaRPr lang="en-US" sz="1410" dirty="0"/>
          </a:p>
        </p:txBody>
      </p:sp>
      <p:sp>
        <p:nvSpPr>
          <p:cNvPr id="5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4">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INTEGRAZIONE NORMATIVA CLP</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H360: un codice da leggere fino in fondo</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Codice, categoria, effetto e via di esposizione non sono informazioni intercambiabili.</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CLP, all. I e III [C1] • INAIL 2026, p. 1 [I1]</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04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48840"/>
            <a:ext cx="7013448" cy="2002536"/>
          </a:xfrm>
          <a:prstGeom prst="roundRect">
            <a:avLst>
              <a:gd name="adj" fmla="val 6849"/>
            </a:avLst>
          </a:prstGeom>
          <a:solidFill>
            <a:srgbClr val="193C4D"/>
          </a:solidFill>
          <a:ln w="12700">
            <a:solidFill>
              <a:srgbClr val="193C4D">
                <a:alpha val="0"/>
              </a:srgbClr>
            </a:solidFill>
            <a:prstDash val="solid"/>
          </a:ln>
        </p:spPr>
        <p:txBody>
          <a:bodyPr/>
          <a:lstStyle/>
          <a:p>
            <a:endParaRPr lang="it-IT"/>
          </a:p>
        </p:txBody>
      </p:sp>
      <p:sp>
        <p:nvSpPr>
          <p:cNvPr id="27" name="Text 24"/>
          <p:cNvSpPr/>
          <p:nvPr/>
        </p:nvSpPr>
        <p:spPr>
          <a:xfrm>
            <a:off x="868680" y="2377440"/>
            <a:ext cx="2788920" cy="841248"/>
          </a:xfrm>
          <a:prstGeom prst="rect">
            <a:avLst/>
          </a:prstGeom>
          <a:noFill/>
          <a:ln/>
        </p:spPr>
        <p:txBody>
          <a:bodyPr wrap="square" lIns="0" tIns="0" rIns="0" bIns="0" rtlCol="0" anchor="t"/>
          <a:lstStyle/>
          <a:p>
            <a:pPr marL="0" indent="0">
              <a:buNone/>
            </a:pPr>
            <a:r>
              <a:rPr lang="en-US" sz="6800" b="1" dirty="0">
                <a:solidFill>
                  <a:srgbClr val="66DCC5"/>
                </a:solidFill>
                <a:latin typeface="Lato" pitchFamily="34" charset="0"/>
                <a:ea typeface="Lato" pitchFamily="34" charset="-122"/>
                <a:cs typeface="Lato" pitchFamily="34" charset="-120"/>
              </a:rPr>
              <a:t>H360</a:t>
            </a:r>
            <a:endParaRPr lang="en-US" sz="6800" dirty="0"/>
          </a:p>
        </p:txBody>
      </p:sp>
      <p:sp>
        <p:nvSpPr>
          <p:cNvPr id="28" name="Text 25"/>
          <p:cNvSpPr/>
          <p:nvPr/>
        </p:nvSpPr>
        <p:spPr>
          <a:xfrm>
            <a:off x="3767328" y="2487168"/>
            <a:ext cx="3456432" cy="219456"/>
          </a:xfrm>
          <a:prstGeom prst="rect">
            <a:avLst/>
          </a:prstGeom>
          <a:noFill/>
          <a:ln/>
        </p:spPr>
        <p:txBody>
          <a:bodyPr wrap="square" lIns="0" tIns="0" rIns="0" bIns="0" rtlCol="0" anchor="t"/>
          <a:lstStyle/>
          <a:p>
            <a:pPr marL="0" indent="0">
              <a:buNone/>
            </a:pPr>
            <a:r>
              <a:rPr lang="en-US" sz="1120" dirty="0">
                <a:solidFill>
                  <a:srgbClr val="C0D7DB"/>
                </a:solidFill>
                <a:latin typeface="Lato" pitchFamily="34" charset="0"/>
                <a:ea typeface="Lato" pitchFamily="34" charset="-122"/>
                <a:cs typeface="Lato" pitchFamily="34" charset="-120"/>
              </a:rPr>
              <a:t>INDICAZIONE GENERALE</a:t>
            </a:r>
            <a:endParaRPr lang="en-US" sz="1120" dirty="0"/>
          </a:p>
        </p:txBody>
      </p:sp>
      <p:sp>
        <p:nvSpPr>
          <p:cNvPr id="29" name="Text 26"/>
          <p:cNvSpPr/>
          <p:nvPr/>
        </p:nvSpPr>
        <p:spPr>
          <a:xfrm>
            <a:off x="3767328" y="2843784"/>
            <a:ext cx="3429000" cy="941832"/>
          </a:xfrm>
          <a:prstGeom prst="rect">
            <a:avLst/>
          </a:prstGeom>
          <a:noFill/>
          <a:ln/>
        </p:spPr>
        <p:txBody>
          <a:bodyPr wrap="square" lIns="0" tIns="0" rIns="0" bIns="0" rtlCol="0" anchor="t"/>
          <a:lstStyle/>
          <a:p>
            <a:pPr marL="0" indent="0">
              <a:buNone/>
            </a:pPr>
            <a:r>
              <a:rPr lang="en-US" sz="2530" b="1" dirty="0">
                <a:solidFill>
                  <a:srgbClr val="FFFFFF"/>
                </a:solidFill>
                <a:latin typeface="Lato" pitchFamily="34" charset="0"/>
                <a:ea typeface="Lato" pitchFamily="34" charset="-122"/>
                <a:cs typeface="Lato" pitchFamily="34" charset="-120"/>
              </a:rPr>
              <a:t>Può nuocere</a:t>
            </a:r>
            <a:endParaRPr lang="en-US" sz="2530" dirty="0"/>
          </a:p>
          <a:p>
            <a:pPr marL="0" indent="0">
              <a:buNone/>
            </a:pPr>
            <a:r>
              <a:rPr lang="en-US" sz="2530" b="1" dirty="0">
                <a:solidFill>
                  <a:srgbClr val="FFFFFF"/>
                </a:solidFill>
                <a:latin typeface="Lato" pitchFamily="34" charset="0"/>
                <a:ea typeface="Lato" pitchFamily="34" charset="-122"/>
                <a:cs typeface="Lato" pitchFamily="34" charset="-120"/>
              </a:rPr>
              <a:t>alla fertilità o al feto.</a:t>
            </a:r>
            <a:endParaRPr lang="en-US" sz="2530" dirty="0"/>
          </a:p>
        </p:txBody>
      </p:sp>
      <p:sp>
        <p:nvSpPr>
          <p:cNvPr id="30" name="Shape 27"/>
          <p:cNvSpPr/>
          <p:nvPr/>
        </p:nvSpPr>
        <p:spPr>
          <a:xfrm>
            <a:off x="594360" y="4389120"/>
            <a:ext cx="2221992" cy="1243584"/>
          </a:xfrm>
          <a:prstGeom prst="roundRect">
            <a:avLst>
              <a:gd name="adj" fmla="val 11029"/>
            </a:avLst>
          </a:prstGeom>
          <a:solidFill>
            <a:srgbClr val="FFFFFF"/>
          </a:solidFill>
          <a:ln w="10160">
            <a:solidFill>
              <a:srgbClr val="D6E1E3"/>
            </a:solidFill>
            <a:prstDash val="solid"/>
          </a:ln>
        </p:spPr>
        <p:txBody>
          <a:bodyPr/>
          <a:lstStyle/>
          <a:p>
            <a:endParaRPr lang="it-IT"/>
          </a:p>
        </p:txBody>
      </p:sp>
      <p:sp>
        <p:nvSpPr>
          <p:cNvPr id="31" name="Text 28"/>
          <p:cNvSpPr/>
          <p:nvPr/>
        </p:nvSpPr>
        <p:spPr>
          <a:xfrm>
            <a:off x="740664" y="4590288"/>
            <a:ext cx="1920240" cy="228600"/>
          </a:xfrm>
          <a:prstGeom prst="rect">
            <a:avLst/>
          </a:prstGeom>
          <a:noFill/>
          <a:ln/>
        </p:spPr>
        <p:txBody>
          <a:bodyPr wrap="square" lIns="0" tIns="0" rIns="0" bIns="0" rtlCol="0" anchor="t"/>
          <a:lstStyle/>
          <a:p>
            <a:pPr marL="0" indent="0">
              <a:buNone/>
            </a:pPr>
            <a:r>
              <a:rPr lang="en-US" sz="1020" b="1" dirty="0">
                <a:solidFill>
                  <a:srgbClr val="008E89"/>
                </a:solidFill>
                <a:latin typeface="Lato" pitchFamily="34" charset="0"/>
                <a:ea typeface="Lato" pitchFamily="34" charset="-122"/>
                <a:cs typeface="Lato" pitchFamily="34" charset="-120"/>
              </a:rPr>
              <a:t>CATEGORIA</a:t>
            </a:r>
            <a:endParaRPr lang="en-US" sz="1020" dirty="0"/>
          </a:p>
        </p:txBody>
      </p:sp>
      <p:sp>
        <p:nvSpPr>
          <p:cNvPr id="32" name="Text 29"/>
          <p:cNvSpPr/>
          <p:nvPr/>
        </p:nvSpPr>
        <p:spPr>
          <a:xfrm>
            <a:off x="740664" y="4965192"/>
            <a:ext cx="1911096" cy="484632"/>
          </a:xfrm>
          <a:prstGeom prst="rect">
            <a:avLst/>
          </a:prstGeom>
          <a:noFill/>
          <a:ln/>
        </p:spPr>
        <p:txBody>
          <a:bodyPr wrap="square" lIns="0" tIns="0" rIns="0" bIns="0" rtlCol="0" anchor="t"/>
          <a:lstStyle/>
          <a:p>
            <a:pPr marL="0" indent="0">
              <a:buNone/>
            </a:pPr>
            <a:r>
              <a:rPr lang="en-US" sz="1510" dirty="0">
                <a:solidFill>
                  <a:srgbClr val="133348"/>
                </a:solidFill>
                <a:latin typeface="Lato" pitchFamily="34" charset="0"/>
                <a:ea typeface="Lato" pitchFamily="34" charset="-122"/>
                <a:cs typeface="Lato" pitchFamily="34" charset="-120"/>
              </a:rPr>
              <a:t>1A o 1B:</a:t>
            </a:r>
            <a:endParaRPr lang="en-US" sz="1510" dirty="0"/>
          </a:p>
          <a:p>
            <a:pPr marL="0" indent="0">
              <a:buNone/>
            </a:pPr>
            <a:r>
              <a:rPr lang="en-US" sz="1510" dirty="0">
                <a:solidFill>
                  <a:srgbClr val="133348"/>
                </a:solidFill>
                <a:latin typeface="Lato" pitchFamily="34" charset="0"/>
                <a:ea typeface="Lato" pitchFamily="34" charset="-122"/>
                <a:cs typeface="Lato" pitchFamily="34" charset="-120"/>
              </a:rPr>
              <a:t>leggere il dato completo.</a:t>
            </a:r>
            <a:endParaRPr lang="en-US" sz="1510" dirty="0"/>
          </a:p>
        </p:txBody>
      </p:sp>
      <p:sp>
        <p:nvSpPr>
          <p:cNvPr id="33" name="Shape 30"/>
          <p:cNvSpPr/>
          <p:nvPr/>
        </p:nvSpPr>
        <p:spPr>
          <a:xfrm>
            <a:off x="2990088" y="4389120"/>
            <a:ext cx="2221992" cy="1243584"/>
          </a:xfrm>
          <a:prstGeom prst="roundRect">
            <a:avLst>
              <a:gd name="adj" fmla="val 11029"/>
            </a:avLst>
          </a:prstGeom>
          <a:solidFill>
            <a:srgbClr val="FFFFFF"/>
          </a:solidFill>
          <a:ln w="10160">
            <a:solidFill>
              <a:srgbClr val="D6E1E3"/>
            </a:solidFill>
            <a:prstDash val="solid"/>
          </a:ln>
        </p:spPr>
        <p:txBody>
          <a:bodyPr/>
          <a:lstStyle/>
          <a:p>
            <a:endParaRPr lang="it-IT"/>
          </a:p>
        </p:txBody>
      </p:sp>
      <p:sp>
        <p:nvSpPr>
          <p:cNvPr id="34" name="Text 31"/>
          <p:cNvSpPr/>
          <p:nvPr/>
        </p:nvSpPr>
        <p:spPr>
          <a:xfrm>
            <a:off x="3136392" y="4590288"/>
            <a:ext cx="1920240" cy="228600"/>
          </a:xfrm>
          <a:prstGeom prst="rect">
            <a:avLst/>
          </a:prstGeom>
          <a:noFill/>
          <a:ln/>
        </p:spPr>
        <p:txBody>
          <a:bodyPr wrap="square" lIns="0" tIns="0" rIns="0" bIns="0" rtlCol="0" anchor="t"/>
          <a:lstStyle/>
          <a:p>
            <a:pPr marL="0" indent="0">
              <a:buNone/>
            </a:pPr>
            <a:r>
              <a:rPr lang="en-US" sz="1020" b="1" dirty="0">
                <a:solidFill>
                  <a:srgbClr val="008E89"/>
                </a:solidFill>
                <a:latin typeface="Lato" pitchFamily="34" charset="0"/>
                <a:ea typeface="Lato" pitchFamily="34" charset="-122"/>
                <a:cs typeface="Lato" pitchFamily="34" charset="-120"/>
              </a:rPr>
              <a:t>EFFETTO</a:t>
            </a:r>
            <a:endParaRPr lang="en-US" sz="1020" dirty="0"/>
          </a:p>
        </p:txBody>
      </p:sp>
      <p:sp>
        <p:nvSpPr>
          <p:cNvPr id="35" name="Text 32"/>
          <p:cNvSpPr/>
          <p:nvPr/>
        </p:nvSpPr>
        <p:spPr>
          <a:xfrm>
            <a:off x="3136392" y="4965192"/>
            <a:ext cx="1911096" cy="484632"/>
          </a:xfrm>
          <a:prstGeom prst="rect">
            <a:avLst/>
          </a:prstGeom>
          <a:noFill/>
          <a:ln/>
        </p:spPr>
        <p:txBody>
          <a:bodyPr wrap="square" lIns="0" tIns="0" rIns="0" bIns="0" rtlCol="0" anchor="t"/>
          <a:lstStyle/>
          <a:p>
            <a:pPr marL="0" indent="0">
              <a:buNone/>
            </a:pPr>
            <a:r>
              <a:rPr lang="en-US" sz="1510" dirty="0">
                <a:solidFill>
                  <a:srgbClr val="133348"/>
                </a:solidFill>
                <a:latin typeface="Lato" pitchFamily="34" charset="0"/>
                <a:ea typeface="Lato" pitchFamily="34" charset="-122"/>
                <a:cs typeface="Lato" pitchFamily="34" charset="-120"/>
              </a:rPr>
              <a:t>Specificare l’effetto</a:t>
            </a:r>
            <a:endParaRPr lang="en-US" sz="1510" dirty="0"/>
          </a:p>
          <a:p>
            <a:pPr marL="0" indent="0">
              <a:buNone/>
            </a:pPr>
            <a:r>
              <a:rPr lang="en-US" sz="1510" dirty="0">
                <a:solidFill>
                  <a:srgbClr val="133348"/>
                </a:solidFill>
                <a:latin typeface="Lato" pitchFamily="34" charset="0"/>
                <a:ea typeface="Lato" pitchFamily="34" charset="-122"/>
                <a:cs typeface="Lato" pitchFamily="34" charset="-120"/>
              </a:rPr>
              <a:t>quando noto.</a:t>
            </a:r>
            <a:endParaRPr lang="en-US" sz="1510" dirty="0"/>
          </a:p>
        </p:txBody>
      </p:sp>
      <p:sp>
        <p:nvSpPr>
          <p:cNvPr id="36" name="Shape 33"/>
          <p:cNvSpPr/>
          <p:nvPr/>
        </p:nvSpPr>
        <p:spPr>
          <a:xfrm>
            <a:off x="5385816" y="4389120"/>
            <a:ext cx="2221992" cy="1243584"/>
          </a:xfrm>
          <a:prstGeom prst="roundRect">
            <a:avLst>
              <a:gd name="adj" fmla="val 11029"/>
            </a:avLst>
          </a:prstGeom>
          <a:solidFill>
            <a:srgbClr val="FFFFFF"/>
          </a:solidFill>
          <a:ln w="10160">
            <a:solidFill>
              <a:srgbClr val="D6E1E3"/>
            </a:solidFill>
            <a:prstDash val="solid"/>
          </a:ln>
        </p:spPr>
        <p:txBody>
          <a:bodyPr/>
          <a:lstStyle/>
          <a:p>
            <a:endParaRPr lang="it-IT"/>
          </a:p>
        </p:txBody>
      </p:sp>
      <p:sp>
        <p:nvSpPr>
          <p:cNvPr id="37" name="Text 34"/>
          <p:cNvSpPr/>
          <p:nvPr/>
        </p:nvSpPr>
        <p:spPr>
          <a:xfrm>
            <a:off x="5532120" y="4590288"/>
            <a:ext cx="1920240" cy="228600"/>
          </a:xfrm>
          <a:prstGeom prst="rect">
            <a:avLst/>
          </a:prstGeom>
          <a:noFill/>
          <a:ln/>
        </p:spPr>
        <p:txBody>
          <a:bodyPr wrap="square" lIns="0" tIns="0" rIns="0" bIns="0" rtlCol="0" anchor="t"/>
          <a:lstStyle/>
          <a:p>
            <a:pPr marL="0" indent="0">
              <a:buNone/>
            </a:pPr>
            <a:r>
              <a:rPr lang="en-US" sz="1020" b="1" dirty="0">
                <a:solidFill>
                  <a:srgbClr val="008E89"/>
                </a:solidFill>
                <a:latin typeface="Lato" pitchFamily="34" charset="0"/>
                <a:ea typeface="Lato" pitchFamily="34" charset="-122"/>
                <a:cs typeface="Lato" pitchFamily="34" charset="-120"/>
              </a:rPr>
              <a:t>VIA DI ESPOSIZIONE</a:t>
            </a:r>
            <a:endParaRPr lang="en-US" sz="1020" dirty="0"/>
          </a:p>
        </p:txBody>
      </p:sp>
      <p:sp>
        <p:nvSpPr>
          <p:cNvPr id="38" name="Text 35"/>
          <p:cNvSpPr/>
          <p:nvPr/>
        </p:nvSpPr>
        <p:spPr>
          <a:xfrm>
            <a:off x="5532120" y="4965192"/>
            <a:ext cx="1911096" cy="484632"/>
          </a:xfrm>
          <a:prstGeom prst="rect">
            <a:avLst/>
          </a:prstGeom>
          <a:noFill/>
          <a:ln/>
        </p:spPr>
        <p:txBody>
          <a:bodyPr wrap="square" lIns="0" tIns="0" rIns="0" bIns="0" rtlCol="0" anchor="t"/>
          <a:lstStyle/>
          <a:p>
            <a:pPr marL="0" indent="0">
              <a:buNone/>
            </a:pPr>
            <a:r>
              <a:rPr lang="en-US" sz="1510" dirty="0">
                <a:solidFill>
                  <a:srgbClr val="133348"/>
                </a:solidFill>
                <a:latin typeface="Lato" pitchFamily="34" charset="0"/>
                <a:ea typeface="Lato" pitchFamily="34" charset="-122"/>
                <a:cs typeface="Lato" pitchFamily="34" charset="-120"/>
              </a:rPr>
              <a:t>Specificarla solo se</a:t>
            </a:r>
            <a:endParaRPr lang="en-US" sz="1510" dirty="0"/>
          </a:p>
          <a:p>
            <a:pPr marL="0" indent="0">
              <a:buNone/>
            </a:pPr>
            <a:r>
              <a:rPr lang="en-US" sz="1510" dirty="0">
                <a:solidFill>
                  <a:srgbClr val="133348"/>
                </a:solidFill>
                <a:latin typeface="Lato" pitchFamily="34" charset="0"/>
                <a:ea typeface="Lato" pitchFamily="34" charset="-122"/>
                <a:cs typeface="Lato" pitchFamily="34" charset="-120"/>
              </a:rPr>
              <a:t>provata come esclusiva.</a:t>
            </a:r>
            <a:endParaRPr lang="en-US" sz="1510" dirty="0"/>
          </a:p>
        </p:txBody>
      </p:sp>
      <p:sp>
        <p:nvSpPr>
          <p:cNvPr id="39" name="Shape 36"/>
          <p:cNvSpPr/>
          <p:nvPr/>
        </p:nvSpPr>
        <p:spPr>
          <a:xfrm>
            <a:off x="7827264" y="2148840"/>
            <a:ext cx="3758184" cy="3483864"/>
          </a:xfrm>
          <a:prstGeom prst="roundRect">
            <a:avLst>
              <a:gd name="adj" fmla="val 3937"/>
            </a:avLst>
          </a:prstGeom>
          <a:solidFill>
            <a:srgbClr val="FFFFFF"/>
          </a:solidFill>
          <a:ln w="10160">
            <a:solidFill>
              <a:srgbClr val="D6E1E3"/>
            </a:solidFill>
            <a:prstDash val="solid"/>
          </a:ln>
        </p:spPr>
        <p:txBody>
          <a:bodyPr/>
          <a:lstStyle/>
          <a:p>
            <a:endParaRPr lang="it-IT"/>
          </a:p>
        </p:txBody>
      </p:sp>
      <p:sp>
        <p:nvSpPr>
          <p:cNvPr id="40" name="Shape 37"/>
          <p:cNvSpPr/>
          <p:nvPr/>
        </p:nvSpPr>
        <p:spPr>
          <a:xfrm>
            <a:off x="8101584" y="2432304"/>
            <a:ext cx="464149" cy="593080"/>
          </a:xfrm>
          <a:prstGeom prst="rect">
            <a:avLst/>
          </a:prstGeom>
          <a:solidFill>
            <a:srgbClr val="FFFFFF"/>
          </a:solidFill>
          <a:ln w="10160">
            <a:solidFill>
              <a:srgbClr val="008E89"/>
            </a:solidFill>
            <a:prstDash val="solid"/>
          </a:ln>
        </p:spPr>
        <p:txBody>
          <a:bodyPr/>
          <a:lstStyle/>
          <a:p>
            <a:endParaRPr lang="it-IT"/>
          </a:p>
        </p:txBody>
      </p:sp>
      <p:sp>
        <p:nvSpPr>
          <p:cNvPr id="41" name="Shape 38"/>
          <p:cNvSpPr/>
          <p:nvPr/>
        </p:nvSpPr>
        <p:spPr>
          <a:xfrm>
            <a:off x="8187538" y="2587020"/>
            <a:ext cx="283647" cy="0"/>
          </a:xfrm>
          <a:prstGeom prst="line">
            <a:avLst/>
          </a:prstGeom>
          <a:noFill/>
          <a:ln w="19050">
            <a:solidFill>
              <a:srgbClr val="008E89"/>
            </a:solidFill>
            <a:prstDash val="solid"/>
          </a:ln>
        </p:spPr>
        <p:txBody>
          <a:bodyPr/>
          <a:lstStyle/>
          <a:p>
            <a:endParaRPr lang="it-IT"/>
          </a:p>
        </p:txBody>
      </p:sp>
      <p:sp>
        <p:nvSpPr>
          <p:cNvPr id="42" name="Shape 39"/>
          <p:cNvSpPr/>
          <p:nvPr/>
        </p:nvSpPr>
        <p:spPr>
          <a:xfrm>
            <a:off x="8187538" y="2690165"/>
            <a:ext cx="283647" cy="0"/>
          </a:xfrm>
          <a:prstGeom prst="line">
            <a:avLst/>
          </a:prstGeom>
          <a:noFill/>
          <a:ln w="19050">
            <a:solidFill>
              <a:srgbClr val="008E89"/>
            </a:solidFill>
            <a:prstDash val="solid"/>
          </a:ln>
        </p:spPr>
        <p:txBody>
          <a:bodyPr/>
          <a:lstStyle/>
          <a:p>
            <a:endParaRPr lang="it-IT"/>
          </a:p>
        </p:txBody>
      </p:sp>
      <p:sp>
        <p:nvSpPr>
          <p:cNvPr id="43" name="Shape 40"/>
          <p:cNvSpPr/>
          <p:nvPr/>
        </p:nvSpPr>
        <p:spPr>
          <a:xfrm>
            <a:off x="8187538" y="2793309"/>
            <a:ext cx="214884" cy="0"/>
          </a:xfrm>
          <a:prstGeom prst="line">
            <a:avLst/>
          </a:prstGeom>
          <a:noFill/>
          <a:ln w="19050">
            <a:solidFill>
              <a:srgbClr val="008E89"/>
            </a:solidFill>
            <a:prstDash val="solid"/>
          </a:ln>
        </p:spPr>
        <p:txBody>
          <a:bodyPr/>
          <a:lstStyle/>
          <a:p>
            <a:endParaRPr lang="it-IT"/>
          </a:p>
        </p:txBody>
      </p:sp>
      <p:sp>
        <p:nvSpPr>
          <p:cNvPr id="44" name="Text 41"/>
          <p:cNvSpPr/>
          <p:nvPr/>
        </p:nvSpPr>
        <p:spPr>
          <a:xfrm>
            <a:off x="8759952" y="2487168"/>
            <a:ext cx="2569464" cy="640080"/>
          </a:xfrm>
          <a:prstGeom prst="rect">
            <a:avLst/>
          </a:prstGeom>
          <a:noFill/>
          <a:ln/>
        </p:spPr>
        <p:txBody>
          <a:bodyPr wrap="square" lIns="0" tIns="0" rIns="0" bIns="0" rtlCol="0" anchor="t"/>
          <a:lstStyle/>
          <a:p>
            <a:pPr marL="0" indent="0">
              <a:buNone/>
            </a:pPr>
            <a:r>
              <a:rPr lang="en-US" sz="2070" b="1" dirty="0">
                <a:solidFill>
                  <a:srgbClr val="133348"/>
                </a:solidFill>
                <a:latin typeface="Lato" pitchFamily="34" charset="0"/>
                <a:ea typeface="Lato" pitchFamily="34" charset="-122"/>
                <a:cs typeface="Lato" pitchFamily="34" charset="-120"/>
              </a:rPr>
              <a:t>Classificazione completa</a:t>
            </a:r>
            <a:endParaRPr lang="en-US" sz="2070" dirty="0"/>
          </a:p>
        </p:txBody>
      </p:sp>
      <p:sp>
        <p:nvSpPr>
          <p:cNvPr id="45" name="Shape 42"/>
          <p:cNvSpPr/>
          <p:nvPr/>
        </p:nvSpPr>
        <p:spPr>
          <a:xfrm>
            <a:off x="8101584" y="3401568"/>
            <a:ext cx="3209544"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46" name="Text 43"/>
          <p:cNvSpPr/>
          <p:nvPr/>
        </p:nvSpPr>
        <p:spPr>
          <a:xfrm>
            <a:off x="8211312" y="3442716"/>
            <a:ext cx="2990088" cy="182880"/>
          </a:xfrm>
          <a:prstGeom prst="rect">
            <a:avLst/>
          </a:prstGeom>
          <a:noFill/>
          <a:ln/>
        </p:spPr>
        <p:txBody>
          <a:bodyPr wrap="square" lIns="0" tIns="0" rIns="0" bIns="0" rtlCol="0" anchor="t"/>
          <a:lstStyle/>
          <a:p>
            <a:pPr marL="0" indent="0">
              <a:buNone/>
            </a:pPr>
            <a:r>
              <a:rPr lang="en-US" sz="1550" dirty="0">
                <a:solidFill>
                  <a:srgbClr val="008E89"/>
                </a:solidFill>
                <a:latin typeface="Lato" pitchFamily="34" charset="0"/>
                <a:ea typeface="Lato" pitchFamily="34" charset="-122"/>
                <a:cs typeface="Lato" pitchFamily="34" charset="-120"/>
              </a:rPr>
              <a:t>Repr. 1B  |  H360…</a:t>
            </a:r>
            <a:endParaRPr lang="en-US" sz="1550" dirty="0"/>
          </a:p>
        </p:txBody>
      </p:sp>
      <p:sp>
        <p:nvSpPr>
          <p:cNvPr id="47" name="Text 44"/>
          <p:cNvSpPr/>
          <p:nvPr/>
        </p:nvSpPr>
        <p:spPr>
          <a:xfrm>
            <a:off x="8101584" y="3995928"/>
            <a:ext cx="3209544" cy="822960"/>
          </a:xfrm>
          <a:prstGeom prst="rect">
            <a:avLst/>
          </a:prstGeom>
          <a:noFill/>
          <a:ln/>
        </p:spPr>
        <p:txBody>
          <a:bodyPr wrap="square" lIns="0" tIns="0" rIns="0" bIns="0" rtlCol="0" anchor="t"/>
          <a:lstStyle/>
          <a:p>
            <a:pPr marL="0" indent="0">
              <a:buNone/>
            </a:pPr>
            <a:r>
              <a:rPr lang="en-US" sz="2100" b="1" dirty="0">
                <a:solidFill>
                  <a:srgbClr val="133348"/>
                </a:solidFill>
                <a:latin typeface="Lato" pitchFamily="34" charset="0"/>
                <a:ea typeface="Lato" pitchFamily="34" charset="-122"/>
                <a:cs typeface="Lato" pitchFamily="34" charset="-120"/>
              </a:rPr>
              <a:t>La sola sigla H360</a:t>
            </a:r>
            <a:endParaRPr lang="en-US" sz="2100" dirty="0"/>
          </a:p>
          <a:p>
            <a:pPr marL="0" indent="0">
              <a:buNone/>
            </a:pPr>
            <a:r>
              <a:rPr lang="en-US" sz="2100" b="1" dirty="0">
                <a:solidFill>
                  <a:srgbClr val="133348"/>
                </a:solidFill>
                <a:latin typeface="Lato" pitchFamily="34" charset="0"/>
                <a:ea typeface="Lato" pitchFamily="34" charset="-122"/>
                <a:cs typeface="Lato" pitchFamily="34" charset="-120"/>
              </a:rPr>
              <a:t>non distingue 1A da 1B.</a:t>
            </a:r>
            <a:endParaRPr lang="en-US" sz="2100" dirty="0"/>
          </a:p>
        </p:txBody>
      </p:sp>
      <p:sp>
        <p:nvSpPr>
          <p:cNvPr id="48" name="Text 45"/>
          <p:cNvSpPr/>
          <p:nvPr/>
        </p:nvSpPr>
        <p:spPr>
          <a:xfrm>
            <a:off x="8101584" y="4983480"/>
            <a:ext cx="3209544" cy="475488"/>
          </a:xfrm>
          <a:prstGeom prst="rect">
            <a:avLst/>
          </a:prstGeom>
          <a:noFill/>
          <a:ln/>
        </p:spPr>
        <p:txBody>
          <a:bodyPr wrap="square" lIns="0" tIns="0" rIns="0" bIns="0" rtlCol="0" anchor="t"/>
          <a:lstStyle/>
          <a:p>
            <a:pPr marL="0" indent="0">
              <a:buNone/>
            </a:pPr>
            <a:r>
              <a:rPr lang="en-US" sz="1440" dirty="0">
                <a:solidFill>
                  <a:srgbClr val="607780"/>
                </a:solidFill>
                <a:latin typeface="Lato" pitchFamily="34" charset="0"/>
                <a:ea typeface="Lato" pitchFamily="34" charset="-122"/>
                <a:cs typeface="Lato" pitchFamily="34" charset="-120"/>
              </a:rPr>
              <a:t>Confrontare SDS, etichetta</a:t>
            </a:r>
            <a:endParaRPr lang="en-US" sz="1440" dirty="0"/>
          </a:p>
          <a:p>
            <a:pPr marL="0" indent="0">
              <a:buNone/>
            </a:pPr>
            <a:r>
              <a:rPr lang="en-US" sz="1440" dirty="0">
                <a:solidFill>
                  <a:srgbClr val="607780"/>
                </a:solidFill>
                <a:latin typeface="Lato" pitchFamily="34" charset="0"/>
                <a:ea typeface="Lato" pitchFamily="34" charset="-122"/>
                <a:cs typeface="Lato" pitchFamily="34" charset="-120"/>
              </a:rPr>
              <a:t>e fonte della classificazione.</a:t>
            </a:r>
            <a:endParaRPr lang="en-US" sz="1440" dirty="0"/>
          </a:p>
        </p:txBody>
      </p:sp>
      <p:sp>
        <p:nvSpPr>
          <p:cNvPr id="49" name="Shape 46"/>
          <p:cNvSpPr/>
          <p:nvPr/>
        </p:nvSpPr>
        <p:spPr>
          <a:xfrm>
            <a:off x="594360" y="5824728"/>
            <a:ext cx="10991088" cy="438912"/>
          </a:xfrm>
          <a:prstGeom prst="roundRect">
            <a:avLst>
              <a:gd name="adj" fmla="val 31250"/>
            </a:avLst>
          </a:prstGeom>
          <a:solidFill>
            <a:srgbClr val="E0F3ED"/>
          </a:solidFill>
          <a:ln w="12700">
            <a:solidFill>
              <a:srgbClr val="E0F3ED">
                <a:alpha val="0"/>
              </a:srgbClr>
            </a:solidFill>
            <a:prstDash val="solid"/>
          </a:ln>
        </p:spPr>
        <p:txBody>
          <a:bodyPr/>
          <a:lstStyle/>
          <a:p>
            <a:endParaRPr lang="it-IT"/>
          </a:p>
        </p:txBody>
      </p:sp>
      <p:sp>
        <p:nvSpPr>
          <p:cNvPr id="50" name="Text 47"/>
          <p:cNvSpPr/>
          <p:nvPr/>
        </p:nvSpPr>
        <p:spPr>
          <a:xfrm>
            <a:off x="758952" y="5897880"/>
            <a:ext cx="10661904" cy="329184"/>
          </a:xfrm>
          <a:prstGeom prst="rect">
            <a:avLst/>
          </a:prstGeom>
          <a:noFill/>
          <a:ln/>
        </p:spPr>
        <p:txBody>
          <a:bodyPr wrap="square" lIns="0" tIns="0" rIns="0" bIns="0" rtlCol="0" anchor="ctr"/>
          <a:lstStyle/>
          <a:p>
            <a:pPr marL="0" indent="0" algn="ctr">
              <a:buNone/>
            </a:pPr>
            <a:r>
              <a:rPr lang="en-US" sz="1430" dirty="0">
                <a:solidFill>
                  <a:srgbClr val="008E89"/>
                </a:solidFill>
                <a:latin typeface="Lato" pitchFamily="34" charset="0"/>
                <a:ea typeface="Lato" pitchFamily="34" charset="-122"/>
                <a:cs typeface="Lato" pitchFamily="34" charset="-120"/>
              </a:rPr>
              <a:t>La frase H descrive il pericolo: non è una misura di esposizione e non è un valore soglia.</a:t>
            </a:r>
            <a:endParaRPr lang="en-US" sz="1430" dirty="0"/>
          </a:p>
        </p:txBody>
      </p:sp>
      <p:sp>
        <p:nvSpPr>
          <p:cNvPr id="5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5">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INTEGRAZIONE NORMATIVA CLP</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F, D e FD: riconoscere l’effetto indicato</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Riprodurre il codice e la formulazione della fonte verificata, senza aggiungere o eliminare effetti.</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INAIL 2026, p. 1 [I1] • CLP, all. III e VI [C1]</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05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57984"/>
            <a:ext cx="3547872" cy="3547872"/>
          </a:xfrm>
          <a:prstGeom prst="roundRect">
            <a:avLst>
              <a:gd name="adj" fmla="val 3866"/>
            </a:avLst>
          </a:prstGeom>
          <a:solidFill>
            <a:srgbClr val="FFFFFF"/>
          </a:solidFill>
          <a:ln w="10160">
            <a:solidFill>
              <a:srgbClr val="D6E1E3"/>
            </a:solidFill>
            <a:prstDash val="solid"/>
          </a:ln>
        </p:spPr>
        <p:txBody>
          <a:bodyPr/>
          <a:lstStyle/>
          <a:p>
            <a:endParaRPr lang="it-IT"/>
          </a:p>
        </p:txBody>
      </p:sp>
      <p:sp>
        <p:nvSpPr>
          <p:cNvPr id="27" name="Text 24"/>
          <p:cNvSpPr/>
          <p:nvPr/>
        </p:nvSpPr>
        <p:spPr>
          <a:xfrm>
            <a:off x="822960" y="2395728"/>
            <a:ext cx="3090672" cy="475488"/>
          </a:xfrm>
          <a:prstGeom prst="rect">
            <a:avLst/>
          </a:prstGeom>
          <a:noFill/>
          <a:ln/>
        </p:spPr>
        <p:txBody>
          <a:bodyPr wrap="square" lIns="0" tIns="0" rIns="0" bIns="0" rtlCol="0" anchor="t"/>
          <a:lstStyle/>
          <a:p>
            <a:pPr marL="0" indent="0">
              <a:buNone/>
            </a:pPr>
            <a:r>
              <a:rPr lang="en-US" sz="3300" b="1" dirty="0">
                <a:solidFill>
                  <a:srgbClr val="008E89"/>
                </a:solidFill>
                <a:latin typeface="Lato" pitchFamily="34" charset="0"/>
                <a:ea typeface="Lato" pitchFamily="34" charset="-122"/>
                <a:cs typeface="Lato" pitchFamily="34" charset="-120"/>
              </a:rPr>
              <a:t>H360F</a:t>
            </a:r>
            <a:endParaRPr lang="en-US" sz="3300" dirty="0"/>
          </a:p>
        </p:txBody>
      </p:sp>
      <p:sp>
        <p:nvSpPr>
          <p:cNvPr id="28" name="Text 25"/>
          <p:cNvSpPr/>
          <p:nvPr/>
        </p:nvSpPr>
        <p:spPr>
          <a:xfrm>
            <a:off x="822960" y="2962656"/>
            <a:ext cx="3090672" cy="237744"/>
          </a:xfrm>
          <a:prstGeom prst="rect">
            <a:avLst/>
          </a:prstGeom>
          <a:noFill/>
          <a:ln/>
        </p:spPr>
        <p:txBody>
          <a:bodyPr wrap="square" lIns="0" tIns="0" rIns="0" bIns="0" rtlCol="0" anchor="t"/>
          <a:lstStyle/>
          <a:p>
            <a:pPr marL="0" indent="0">
              <a:buNone/>
            </a:pPr>
            <a:r>
              <a:rPr lang="en-US" sz="1110" b="1" dirty="0">
                <a:solidFill>
                  <a:srgbClr val="607780"/>
                </a:solidFill>
                <a:latin typeface="Lato" pitchFamily="34" charset="0"/>
                <a:ea typeface="Lato" pitchFamily="34" charset="-122"/>
                <a:cs typeface="Lato" pitchFamily="34" charset="-120"/>
              </a:rPr>
              <a:t>FERTILITÀ</a:t>
            </a:r>
            <a:endParaRPr lang="en-US" sz="1110" dirty="0"/>
          </a:p>
        </p:txBody>
      </p:sp>
      <p:sp>
        <p:nvSpPr>
          <p:cNvPr id="29" name="Shape 26"/>
          <p:cNvSpPr/>
          <p:nvPr/>
        </p:nvSpPr>
        <p:spPr>
          <a:xfrm>
            <a:off x="2153412" y="3547872"/>
            <a:ext cx="616763" cy="616763"/>
          </a:xfrm>
          <a:prstGeom prst="ellipse">
            <a:avLst/>
          </a:prstGeom>
          <a:solidFill>
            <a:srgbClr val="FFFFFF">
              <a:alpha val="0"/>
            </a:srgbClr>
          </a:solidFill>
          <a:ln w="31750">
            <a:solidFill>
              <a:srgbClr val="008E89"/>
            </a:solidFill>
            <a:prstDash val="solid"/>
          </a:ln>
        </p:spPr>
        <p:txBody>
          <a:bodyPr/>
          <a:lstStyle/>
          <a:p>
            <a:endParaRPr lang="it-IT"/>
          </a:p>
        </p:txBody>
      </p:sp>
      <p:sp>
        <p:nvSpPr>
          <p:cNvPr id="30" name="Shape 27"/>
          <p:cNvSpPr/>
          <p:nvPr/>
        </p:nvSpPr>
        <p:spPr>
          <a:xfrm>
            <a:off x="2309774" y="3704234"/>
            <a:ext cx="304038" cy="304038"/>
          </a:xfrm>
          <a:prstGeom prst="ellipse">
            <a:avLst/>
          </a:prstGeom>
          <a:solidFill>
            <a:srgbClr val="E0F3ED"/>
          </a:solidFill>
          <a:ln w="12700">
            <a:solidFill>
              <a:srgbClr val="E0F3ED">
                <a:alpha val="0"/>
              </a:srgbClr>
            </a:solidFill>
            <a:prstDash val="solid"/>
          </a:ln>
        </p:spPr>
        <p:txBody>
          <a:bodyPr/>
          <a:lstStyle/>
          <a:p>
            <a:endParaRPr lang="it-IT"/>
          </a:p>
        </p:txBody>
      </p:sp>
      <p:sp>
        <p:nvSpPr>
          <p:cNvPr id="31" name="Shape 28"/>
          <p:cNvSpPr/>
          <p:nvPr/>
        </p:nvSpPr>
        <p:spPr>
          <a:xfrm>
            <a:off x="1797253" y="3721608"/>
            <a:ext cx="199796" cy="121615"/>
          </a:xfrm>
          <a:prstGeom prst="ellipse">
            <a:avLst/>
          </a:prstGeom>
          <a:solidFill>
            <a:srgbClr val="008E89"/>
          </a:solidFill>
          <a:ln w="12700">
            <a:solidFill>
              <a:srgbClr val="008E89">
                <a:alpha val="0"/>
              </a:srgbClr>
            </a:solidFill>
            <a:prstDash val="solid"/>
          </a:ln>
        </p:spPr>
        <p:txBody>
          <a:bodyPr/>
          <a:lstStyle/>
          <a:p>
            <a:endParaRPr lang="it-IT"/>
          </a:p>
        </p:txBody>
      </p:sp>
      <p:sp>
        <p:nvSpPr>
          <p:cNvPr id="32" name="Shape 29"/>
          <p:cNvSpPr/>
          <p:nvPr/>
        </p:nvSpPr>
        <p:spPr>
          <a:xfrm>
            <a:off x="1788566" y="3782416"/>
            <a:ext cx="0" cy="60808"/>
          </a:xfrm>
          <a:prstGeom prst="line">
            <a:avLst/>
          </a:prstGeom>
          <a:noFill/>
          <a:ln w="27940">
            <a:solidFill>
              <a:srgbClr val="008E89"/>
            </a:solidFill>
            <a:prstDash val="solid"/>
          </a:ln>
        </p:spPr>
        <p:txBody>
          <a:bodyPr/>
          <a:lstStyle/>
          <a:p>
            <a:endParaRPr lang="it-IT"/>
          </a:p>
        </p:txBody>
      </p:sp>
      <p:sp>
        <p:nvSpPr>
          <p:cNvPr id="33" name="Shape 30"/>
          <p:cNvSpPr/>
          <p:nvPr/>
        </p:nvSpPr>
        <p:spPr>
          <a:xfrm>
            <a:off x="1666951" y="3843223"/>
            <a:ext cx="0" cy="0"/>
          </a:xfrm>
          <a:prstGeom prst="line">
            <a:avLst/>
          </a:prstGeom>
          <a:noFill/>
          <a:ln w="27940">
            <a:solidFill>
              <a:srgbClr val="008E89"/>
            </a:solidFill>
            <a:prstDash val="solid"/>
          </a:ln>
        </p:spPr>
        <p:txBody>
          <a:bodyPr/>
          <a:lstStyle/>
          <a:p>
            <a:endParaRPr lang="it-IT"/>
          </a:p>
        </p:txBody>
      </p:sp>
      <p:sp>
        <p:nvSpPr>
          <p:cNvPr id="34" name="Shape 31"/>
          <p:cNvSpPr/>
          <p:nvPr/>
        </p:nvSpPr>
        <p:spPr>
          <a:xfrm>
            <a:off x="1545336" y="3817163"/>
            <a:ext cx="0" cy="78181"/>
          </a:xfrm>
          <a:prstGeom prst="line">
            <a:avLst/>
          </a:prstGeom>
          <a:noFill/>
          <a:ln w="27940">
            <a:solidFill>
              <a:srgbClr val="008E89"/>
            </a:solidFill>
            <a:prstDash val="solid"/>
          </a:ln>
        </p:spPr>
        <p:txBody>
          <a:bodyPr/>
          <a:lstStyle/>
          <a:p>
            <a:endParaRPr lang="it-IT"/>
          </a:p>
        </p:txBody>
      </p:sp>
      <p:sp>
        <p:nvSpPr>
          <p:cNvPr id="35" name="Text 32"/>
          <p:cNvSpPr/>
          <p:nvPr/>
        </p:nvSpPr>
        <p:spPr>
          <a:xfrm>
            <a:off x="822960" y="4709160"/>
            <a:ext cx="3090672" cy="832104"/>
          </a:xfrm>
          <a:prstGeom prst="rect">
            <a:avLst/>
          </a:prstGeom>
          <a:noFill/>
          <a:ln/>
        </p:spPr>
        <p:txBody>
          <a:bodyPr wrap="square" lIns="0" tIns="0" rIns="0" bIns="0" rtlCol="0" anchor="t"/>
          <a:lstStyle/>
          <a:p>
            <a:pPr marL="0" indent="0">
              <a:buNone/>
            </a:pPr>
            <a:r>
              <a:rPr lang="en-US" sz="2340" b="1" dirty="0">
                <a:solidFill>
                  <a:srgbClr val="133348"/>
                </a:solidFill>
                <a:latin typeface="Lato" pitchFamily="34" charset="0"/>
                <a:ea typeface="Lato" pitchFamily="34" charset="-122"/>
                <a:cs typeface="Lato" pitchFamily="34" charset="-120"/>
              </a:rPr>
              <a:t>Può nuocere</a:t>
            </a:r>
            <a:endParaRPr lang="en-US" sz="2340" dirty="0"/>
          </a:p>
          <a:p>
            <a:pPr marL="0" indent="0">
              <a:buNone/>
            </a:pPr>
            <a:r>
              <a:rPr lang="en-US" sz="2340" b="1" dirty="0">
                <a:solidFill>
                  <a:srgbClr val="133348"/>
                </a:solidFill>
                <a:latin typeface="Lato" pitchFamily="34" charset="0"/>
                <a:ea typeface="Lato" pitchFamily="34" charset="-122"/>
                <a:cs typeface="Lato" pitchFamily="34" charset="-120"/>
              </a:rPr>
              <a:t>alla fertilità.</a:t>
            </a:r>
            <a:endParaRPr lang="en-US" sz="2340" dirty="0"/>
          </a:p>
        </p:txBody>
      </p:sp>
      <p:sp>
        <p:nvSpPr>
          <p:cNvPr id="36" name="Shape 33"/>
          <p:cNvSpPr/>
          <p:nvPr/>
        </p:nvSpPr>
        <p:spPr>
          <a:xfrm>
            <a:off x="4315968" y="2157984"/>
            <a:ext cx="3547872" cy="3547872"/>
          </a:xfrm>
          <a:prstGeom prst="roundRect">
            <a:avLst>
              <a:gd name="adj" fmla="val 3866"/>
            </a:avLst>
          </a:prstGeom>
          <a:solidFill>
            <a:srgbClr val="FFFFFF"/>
          </a:solidFill>
          <a:ln w="10160">
            <a:solidFill>
              <a:srgbClr val="D6E1E3"/>
            </a:solidFill>
            <a:prstDash val="solid"/>
          </a:ln>
        </p:spPr>
        <p:txBody>
          <a:bodyPr/>
          <a:lstStyle/>
          <a:p>
            <a:endParaRPr lang="it-IT"/>
          </a:p>
        </p:txBody>
      </p:sp>
      <p:sp>
        <p:nvSpPr>
          <p:cNvPr id="37" name="Text 34"/>
          <p:cNvSpPr/>
          <p:nvPr/>
        </p:nvSpPr>
        <p:spPr>
          <a:xfrm>
            <a:off x="4544568" y="2395728"/>
            <a:ext cx="3090672" cy="475488"/>
          </a:xfrm>
          <a:prstGeom prst="rect">
            <a:avLst/>
          </a:prstGeom>
          <a:noFill/>
          <a:ln/>
        </p:spPr>
        <p:txBody>
          <a:bodyPr wrap="square" lIns="0" tIns="0" rIns="0" bIns="0" rtlCol="0" anchor="t"/>
          <a:lstStyle/>
          <a:p>
            <a:pPr marL="0" indent="0">
              <a:buNone/>
            </a:pPr>
            <a:r>
              <a:rPr lang="en-US" sz="3300" b="1" dirty="0">
                <a:solidFill>
                  <a:srgbClr val="008E89"/>
                </a:solidFill>
                <a:latin typeface="Lato" pitchFamily="34" charset="0"/>
                <a:ea typeface="Lato" pitchFamily="34" charset="-122"/>
                <a:cs typeface="Lato" pitchFamily="34" charset="-120"/>
              </a:rPr>
              <a:t>H360D</a:t>
            </a:r>
            <a:endParaRPr lang="en-US" sz="3300" dirty="0"/>
          </a:p>
        </p:txBody>
      </p:sp>
      <p:sp>
        <p:nvSpPr>
          <p:cNvPr id="38" name="Text 35"/>
          <p:cNvSpPr/>
          <p:nvPr/>
        </p:nvSpPr>
        <p:spPr>
          <a:xfrm>
            <a:off x="4544568" y="2962656"/>
            <a:ext cx="3090672" cy="237744"/>
          </a:xfrm>
          <a:prstGeom prst="rect">
            <a:avLst/>
          </a:prstGeom>
          <a:noFill/>
          <a:ln/>
        </p:spPr>
        <p:txBody>
          <a:bodyPr wrap="square" lIns="0" tIns="0" rIns="0" bIns="0" rtlCol="0" anchor="t"/>
          <a:lstStyle/>
          <a:p>
            <a:pPr marL="0" indent="0">
              <a:buNone/>
            </a:pPr>
            <a:r>
              <a:rPr lang="en-US" sz="1110" b="1" dirty="0">
                <a:solidFill>
                  <a:srgbClr val="607780"/>
                </a:solidFill>
                <a:latin typeface="Lato" pitchFamily="34" charset="0"/>
                <a:ea typeface="Lato" pitchFamily="34" charset="-122"/>
                <a:cs typeface="Lato" pitchFamily="34" charset="-120"/>
              </a:rPr>
              <a:t>SVILUPPO</a:t>
            </a:r>
            <a:endParaRPr lang="en-US" sz="1110" dirty="0"/>
          </a:p>
        </p:txBody>
      </p:sp>
      <p:sp>
        <p:nvSpPr>
          <p:cNvPr id="39" name="Shape 36"/>
          <p:cNvSpPr/>
          <p:nvPr/>
        </p:nvSpPr>
        <p:spPr>
          <a:xfrm>
            <a:off x="5586984" y="3456432"/>
            <a:ext cx="819394" cy="819394"/>
          </a:xfrm>
          <a:prstGeom prst="ellipse">
            <a:avLst/>
          </a:prstGeom>
          <a:solidFill>
            <a:srgbClr val="FFFFFF">
              <a:alpha val="0"/>
            </a:srgbClr>
          </a:solidFill>
          <a:ln w="26670">
            <a:solidFill>
              <a:srgbClr val="008E89"/>
            </a:solidFill>
            <a:prstDash val="solid"/>
          </a:ln>
        </p:spPr>
        <p:txBody>
          <a:bodyPr/>
          <a:lstStyle/>
          <a:p>
            <a:endParaRPr lang="it-IT"/>
          </a:p>
        </p:txBody>
      </p:sp>
      <p:sp>
        <p:nvSpPr>
          <p:cNvPr id="40" name="Shape 37"/>
          <p:cNvSpPr/>
          <p:nvPr/>
        </p:nvSpPr>
        <p:spPr>
          <a:xfrm>
            <a:off x="5666537" y="3535985"/>
            <a:ext cx="660288" cy="660288"/>
          </a:xfrm>
          <a:prstGeom prst="ellipse">
            <a:avLst/>
          </a:prstGeom>
          <a:solidFill>
            <a:srgbClr val="E0F3ED"/>
          </a:solidFill>
          <a:ln w="12700">
            <a:solidFill>
              <a:srgbClr val="E0F3ED">
                <a:alpha val="0"/>
              </a:srgbClr>
            </a:solidFill>
            <a:prstDash val="solid"/>
          </a:ln>
        </p:spPr>
        <p:txBody>
          <a:bodyPr/>
          <a:lstStyle/>
          <a:p>
            <a:endParaRPr lang="it-IT"/>
          </a:p>
        </p:txBody>
      </p:sp>
      <p:sp>
        <p:nvSpPr>
          <p:cNvPr id="41" name="Shape 38"/>
          <p:cNvSpPr/>
          <p:nvPr/>
        </p:nvSpPr>
        <p:spPr>
          <a:xfrm>
            <a:off x="5801777" y="3655314"/>
            <a:ext cx="198882" cy="198882"/>
          </a:xfrm>
          <a:prstGeom prst="ellipse">
            <a:avLst/>
          </a:prstGeom>
          <a:solidFill>
            <a:srgbClr val="83CFC1"/>
          </a:solidFill>
          <a:ln w="10160">
            <a:solidFill>
              <a:srgbClr val="008E89"/>
            </a:solidFill>
            <a:prstDash val="solid"/>
          </a:ln>
        </p:spPr>
        <p:txBody>
          <a:bodyPr/>
          <a:lstStyle/>
          <a:p>
            <a:endParaRPr lang="it-IT"/>
          </a:p>
        </p:txBody>
      </p:sp>
      <p:sp>
        <p:nvSpPr>
          <p:cNvPr id="42" name="Shape 39"/>
          <p:cNvSpPr/>
          <p:nvPr/>
        </p:nvSpPr>
        <p:spPr>
          <a:xfrm>
            <a:off x="5984748" y="3671225"/>
            <a:ext cx="198882" cy="198882"/>
          </a:xfrm>
          <a:prstGeom prst="ellipse">
            <a:avLst/>
          </a:prstGeom>
          <a:solidFill>
            <a:srgbClr val="83CFC1"/>
          </a:solidFill>
          <a:ln w="10160">
            <a:solidFill>
              <a:srgbClr val="008E89"/>
            </a:solidFill>
            <a:prstDash val="solid"/>
          </a:ln>
        </p:spPr>
        <p:txBody>
          <a:bodyPr/>
          <a:lstStyle/>
          <a:p>
            <a:endParaRPr lang="it-IT"/>
          </a:p>
        </p:txBody>
      </p:sp>
      <p:sp>
        <p:nvSpPr>
          <p:cNvPr id="43" name="Shape 40"/>
          <p:cNvSpPr/>
          <p:nvPr/>
        </p:nvSpPr>
        <p:spPr>
          <a:xfrm>
            <a:off x="5817687" y="3846241"/>
            <a:ext cx="198882" cy="198882"/>
          </a:xfrm>
          <a:prstGeom prst="ellipse">
            <a:avLst/>
          </a:prstGeom>
          <a:solidFill>
            <a:srgbClr val="83CFC1"/>
          </a:solidFill>
          <a:ln w="10160">
            <a:solidFill>
              <a:srgbClr val="008E89"/>
            </a:solidFill>
            <a:prstDash val="solid"/>
          </a:ln>
        </p:spPr>
        <p:txBody>
          <a:bodyPr/>
          <a:lstStyle/>
          <a:p>
            <a:endParaRPr lang="it-IT"/>
          </a:p>
        </p:txBody>
      </p:sp>
      <p:sp>
        <p:nvSpPr>
          <p:cNvPr id="44" name="Shape 41"/>
          <p:cNvSpPr/>
          <p:nvPr/>
        </p:nvSpPr>
        <p:spPr>
          <a:xfrm>
            <a:off x="5992703" y="3854196"/>
            <a:ext cx="198882" cy="198882"/>
          </a:xfrm>
          <a:prstGeom prst="ellipse">
            <a:avLst/>
          </a:prstGeom>
          <a:solidFill>
            <a:srgbClr val="83CFC1"/>
          </a:solidFill>
          <a:ln w="10160">
            <a:solidFill>
              <a:srgbClr val="008E89"/>
            </a:solidFill>
            <a:prstDash val="solid"/>
          </a:ln>
        </p:spPr>
        <p:txBody>
          <a:bodyPr/>
          <a:lstStyle/>
          <a:p>
            <a:endParaRPr lang="it-IT"/>
          </a:p>
        </p:txBody>
      </p:sp>
      <p:sp>
        <p:nvSpPr>
          <p:cNvPr id="45" name="Text 42"/>
          <p:cNvSpPr/>
          <p:nvPr/>
        </p:nvSpPr>
        <p:spPr>
          <a:xfrm>
            <a:off x="4544568" y="4709160"/>
            <a:ext cx="3090672" cy="832104"/>
          </a:xfrm>
          <a:prstGeom prst="rect">
            <a:avLst/>
          </a:prstGeom>
          <a:noFill/>
          <a:ln/>
        </p:spPr>
        <p:txBody>
          <a:bodyPr wrap="square" lIns="0" tIns="0" rIns="0" bIns="0" rtlCol="0" anchor="t"/>
          <a:lstStyle/>
          <a:p>
            <a:pPr marL="0" indent="0">
              <a:buNone/>
            </a:pPr>
            <a:r>
              <a:rPr lang="en-US" sz="2340" b="1" dirty="0">
                <a:solidFill>
                  <a:srgbClr val="133348"/>
                </a:solidFill>
                <a:latin typeface="Lato" pitchFamily="34" charset="0"/>
                <a:ea typeface="Lato" pitchFamily="34" charset="-122"/>
                <a:cs typeface="Lato" pitchFamily="34" charset="-120"/>
              </a:rPr>
              <a:t>Può nuocere</a:t>
            </a:r>
            <a:endParaRPr lang="en-US" sz="2340" dirty="0"/>
          </a:p>
          <a:p>
            <a:pPr marL="0" indent="0">
              <a:buNone/>
            </a:pPr>
            <a:r>
              <a:rPr lang="en-US" sz="2340" b="1" dirty="0">
                <a:solidFill>
                  <a:srgbClr val="133348"/>
                </a:solidFill>
                <a:latin typeface="Lato" pitchFamily="34" charset="0"/>
                <a:ea typeface="Lato" pitchFamily="34" charset="-122"/>
                <a:cs typeface="Lato" pitchFamily="34" charset="-120"/>
              </a:rPr>
              <a:t>al feto.</a:t>
            </a:r>
            <a:endParaRPr lang="en-US" sz="2340" dirty="0"/>
          </a:p>
        </p:txBody>
      </p:sp>
      <p:sp>
        <p:nvSpPr>
          <p:cNvPr id="46" name="Shape 43"/>
          <p:cNvSpPr/>
          <p:nvPr/>
        </p:nvSpPr>
        <p:spPr>
          <a:xfrm>
            <a:off x="8037576" y="2157984"/>
            <a:ext cx="3547872" cy="3547872"/>
          </a:xfrm>
          <a:prstGeom prst="roundRect">
            <a:avLst>
              <a:gd name="adj" fmla="val 3866"/>
            </a:avLst>
          </a:prstGeom>
          <a:solidFill>
            <a:srgbClr val="FFFFFF"/>
          </a:solidFill>
          <a:ln w="10160">
            <a:solidFill>
              <a:srgbClr val="D6E1E3"/>
            </a:solidFill>
            <a:prstDash val="solid"/>
          </a:ln>
        </p:spPr>
        <p:txBody>
          <a:bodyPr/>
          <a:lstStyle/>
          <a:p>
            <a:endParaRPr lang="it-IT"/>
          </a:p>
        </p:txBody>
      </p:sp>
      <p:sp>
        <p:nvSpPr>
          <p:cNvPr id="47" name="Text 44"/>
          <p:cNvSpPr/>
          <p:nvPr/>
        </p:nvSpPr>
        <p:spPr>
          <a:xfrm>
            <a:off x="8266176" y="2395728"/>
            <a:ext cx="3090672" cy="475488"/>
          </a:xfrm>
          <a:prstGeom prst="rect">
            <a:avLst/>
          </a:prstGeom>
          <a:noFill/>
          <a:ln/>
        </p:spPr>
        <p:txBody>
          <a:bodyPr wrap="square" lIns="0" tIns="0" rIns="0" bIns="0" rtlCol="0" anchor="t"/>
          <a:lstStyle/>
          <a:p>
            <a:pPr marL="0" indent="0">
              <a:buNone/>
            </a:pPr>
            <a:r>
              <a:rPr lang="en-US" sz="3300" b="1" dirty="0">
                <a:solidFill>
                  <a:srgbClr val="008E89"/>
                </a:solidFill>
                <a:latin typeface="Lato" pitchFamily="34" charset="0"/>
                <a:ea typeface="Lato" pitchFamily="34" charset="-122"/>
                <a:cs typeface="Lato" pitchFamily="34" charset="-120"/>
              </a:rPr>
              <a:t>H360FD</a:t>
            </a:r>
            <a:endParaRPr lang="en-US" sz="3300" dirty="0"/>
          </a:p>
        </p:txBody>
      </p:sp>
      <p:sp>
        <p:nvSpPr>
          <p:cNvPr id="48" name="Text 45"/>
          <p:cNvSpPr/>
          <p:nvPr/>
        </p:nvSpPr>
        <p:spPr>
          <a:xfrm>
            <a:off x="8266176" y="2962656"/>
            <a:ext cx="3090672" cy="237744"/>
          </a:xfrm>
          <a:prstGeom prst="rect">
            <a:avLst/>
          </a:prstGeom>
          <a:noFill/>
          <a:ln/>
        </p:spPr>
        <p:txBody>
          <a:bodyPr wrap="square" lIns="0" tIns="0" rIns="0" bIns="0" rtlCol="0" anchor="t"/>
          <a:lstStyle/>
          <a:p>
            <a:pPr marL="0" indent="0">
              <a:buNone/>
            </a:pPr>
            <a:r>
              <a:rPr lang="en-US" sz="1110" b="1" dirty="0">
                <a:solidFill>
                  <a:srgbClr val="607780"/>
                </a:solidFill>
                <a:latin typeface="Lato" pitchFamily="34" charset="0"/>
                <a:ea typeface="Lato" pitchFamily="34" charset="-122"/>
                <a:cs typeface="Lato" pitchFamily="34" charset="-120"/>
              </a:rPr>
              <a:t>ENTRAMBI GLI EFFETTI</a:t>
            </a:r>
            <a:endParaRPr lang="en-US" sz="1110" dirty="0"/>
          </a:p>
        </p:txBody>
      </p:sp>
      <p:sp>
        <p:nvSpPr>
          <p:cNvPr id="49" name="Shape 46"/>
          <p:cNvSpPr/>
          <p:nvPr/>
        </p:nvSpPr>
        <p:spPr>
          <a:xfrm>
            <a:off x="9102852" y="3584448"/>
            <a:ext cx="421996" cy="421996"/>
          </a:xfrm>
          <a:prstGeom prst="ellipse">
            <a:avLst/>
          </a:prstGeom>
          <a:solidFill>
            <a:srgbClr val="FFFFFF">
              <a:alpha val="0"/>
            </a:srgbClr>
          </a:solidFill>
          <a:ln w="31750">
            <a:solidFill>
              <a:srgbClr val="008E89"/>
            </a:solidFill>
            <a:prstDash val="solid"/>
          </a:ln>
        </p:spPr>
        <p:txBody>
          <a:bodyPr/>
          <a:lstStyle/>
          <a:p>
            <a:endParaRPr lang="it-IT"/>
          </a:p>
        </p:txBody>
      </p:sp>
      <p:sp>
        <p:nvSpPr>
          <p:cNvPr id="50" name="Shape 47"/>
          <p:cNvSpPr/>
          <p:nvPr/>
        </p:nvSpPr>
        <p:spPr>
          <a:xfrm>
            <a:off x="9209837" y="3691433"/>
            <a:ext cx="208026" cy="208026"/>
          </a:xfrm>
          <a:prstGeom prst="ellipse">
            <a:avLst/>
          </a:prstGeom>
          <a:solidFill>
            <a:srgbClr val="E0F3ED"/>
          </a:solidFill>
          <a:ln w="12700">
            <a:solidFill>
              <a:srgbClr val="E0F3ED">
                <a:alpha val="0"/>
              </a:srgbClr>
            </a:solidFill>
            <a:prstDash val="solid"/>
          </a:ln>
        </p:spPr>
        <p:txBody>
          <a:bodyPr/>
          <a:lstStyle/>
          <a:p>
            <a:endParaRPr lang="it-IT"/>
          </a:p>
        </p:txBody>
      </p:sp>
      <p:sp>
        <p:nvSpPr>
          <p:cNvPr id="51" name="Shape 48"/>
          <p:cNvSpPr/>
          <p:nvPr/>
        </p:nvSpPr>
        <p:spPr>
          <a:xfrm>
            <a:off x="8859164" y="3703320"/>
            <a:ext cx="136703" cy="83210"/>
          </a:xfrm>
          <a:prstGeom prst="ellipse">
            <a:avLst/>
          </a:prstGeom>
          <a:solidFill>
            <a:srgbClr val="008E89"/>
          </a:solidFill>
          <a:ln w="12700">
            <a:solidFill>
              <a:srgbClr val="008E89">
                <a:alpha val="0"/>
              </a:srgbClr>
            </a:solidFill>
            <a:prstDash val="solid"/>
          </a:ln>
        </p:spPr>
        <p:txBody>
          <a:bodyPr/>
          <a:lstStyle/>
          <a:p>
            <a:endParaRPr lang="it-IT"/>
          </a:p>
        </p:txBody>
      </p:sp>
      <p:sp>
        <p:nvSpPr>
          <p:cNvPr id="52" name="Shape 49"/>
          <p:cNvSpPr/>
          <p:nvPr/>
        </p:nvSpPr>
        <p:spPr>
          <a:xfrm>
            <a:off x="8853221" y="3744925"/>
            <a:ext cx="0" cy="41605"/>
          </a:xfrm>
          <a:prstGeom prst="line">
            <a:avLst/>
          </a:prstGeom>
          <a:noFill/>
          <a:ln w="27940">
            <a:solidFill>
              <a:srgbClr val="008E89"/>
            </a:solidFill>
            <a:prstDash val="solid"/>
          </a:ln>
        </p:spPr>
        <p:txBody>
          <a:bodyPr/>
          <a:lstStyle/>
          <a:p>
            <a:endParaRPr lang="it-IT"/>
          </a:p>
        </p:txBody>
      </p:sp>
      <p:sp>
        <p:nvSpPr>
          <p:cNvPr id="53" name="Shape 50"/>
          <p:cNvSpPr/>
          <p:nvPr/>
        </p:nvSpPr>
        <p:spPr>
          <a:xfrm>
            <a:off x="8770010" y="3786530"/>
            <a:ext cx="0" cy="0"/>
          </a:xfrm>
          <a:prstGeom prst="line">
            <a:avLst/>
          </a:prstGeom>
          <a:noFill/>
          <a:ln w="27940">
            <a:solidFill>
              <a:srgbClr val="008E89"/>
            </a:solidFill>
            <a:prstDash val="solid"/>
          </a:ln>
        </p:spPr>
        <p:txBody>
          <a:bodyPr/>
          <a:lstStyle/>
          <a:p>
            <a:endParaRPr lang="it-IT"/>
          </a:p>
        </p:txBody>
      </p:sp>
      <p:sp>
        <p:nvSpPr>
          <p:cNvPr id="54" name="Shape 51"/>
          <p:cNvSpPr/>
          <p:nvPr/>
        </p:nvSpPr>
        <p:spPr>
          <a:xfrm>
            <a:off x="8686800" y="3768700"/>
            <a:ext cx="0" cy="53492"/>
          </a:xfrm>
          <a:prstGeom prst="line">
            <a:avLst/>
          </a:prstGeom>
          <a:noFill/>
          <a:ln w="27940">
            <a:solidFill>
              <a:srgbClr val="008E89"/>
            </a:solidFill>
            <a:prstDash val="solid"/>
          </a:ln>
        </p:spPr>
        <p:txBody>
          <a:bodyPr/>
          <a:lstStyle/>
          <a:p>
            <a:endParaRPr lang="it-IT"/>
          </a:p>
        </p:txBody>
      </p:sp>
      <p:sp>
        <p:nvSpPr>
          <p:cNvPr id="55" name="Text 52"/>
          <p:cNvSpPr/>
          <p:nvPr/>
        </p:nvSpPr>
        <p:spPr>
          <a:xfrm>
            <a:off x="9765792" y="3666744"/>
            <a:ext cx="274320" cy="320040"/>
          </a:xfrm>
          <a:prstGeom prst="rect">
            <a:avLst/>
          </a:prstGeom>
          <a:noFill/>
          <a:ln/>
        </p:spPr>
        <p:txBody>
          <a:bodyPr wrap="square" lIns="0" tIns="0" rIns="0" bIns="0" rtlCol="0" anchor="t"/>
          <a:lstStyle/>
          <a:p>
            <a:pPr marL="0" indent="0">
              <a:buNone/>
            </a:pPr>
            <a:r>
              <a:rPr lang="en-US" sz="2100" b="1" dirty="0">
                <a:solidFill>
                  <a:srgbClr val="008E89"/>
                </a:solidFill>
                <a:latin typeface="Lato" pitchFamily="34" charset="0"/>
                <a:ea typeface="Lato" pitchFamily="34" charset="-122"/>
                <a:cs typeface="Lato" pitchFamily="34" charset="-120"/>
              </a:rPr>
              <a:t>+</a:t>
            </a:r>
            <a:endParaRPr lang="en-US" sz="2100" dirty="0"/>
          </a:p>
        </p:txBody>
      </p:sp>
      <p:sp>
        <p:nvSpPr>
          <p:cNvPr id="56" name="Shape 53"/>
          <p:cNvSpPr/>
          <p:nvPr/>
        </p:nvSpPr>
        <p:spPr>
          <a:xfrm>
            <a:off x="10213848" y="3520440"/>
            <a:ext cx="612191" cy="612191"/>
          </a:xfrm>
          <a:prstGeom prst="ellipse">
            <a:avLst/>
          </a:prstGeom>
          <a:solidFill>
            <a:srgbClr val="FFFFFF">
              <a:alpha val="0"/>
            </a:srgbClr>
          </a:solidFill>
          <a:ln w="26670">
            <a:solidFill>
              <a:srgbClr val="008E89"/>
            </a:solidFill>
            <a:prstDash val="solid"/>
          </a:ln>
        </p:spPr>
        <p:txBody>
          <a:bodyPr/>
          <a:lstStyle/>
          <a:p>
            <a:endParaRPr lang="it-IT"/>
          </a:p>
        </p:txBody>
      </p:sp>
      <p:sp>
        <p:nvSpPr>
          <p:cNvPr id="57" name="Shape 54"/>
          <p:cNvSpPr/>
          <p:nvPr/>
        </p:nvSpPr>
        <p:spPr>
          <a:xfrm>
            <a:off x="10273284" y="3579876"/>
            <a:ext cx="493319" cy="493319"/>
          </a:xfrm>
          <a:prstGeom prst="ellipse">
            <a:avLst/>
          </a:prstGeom>
          <a:solidFill>
            <a:srgbClr val="E0F3ED"/>
          </a:solidFill>
          <a:ln w="12700">
            <a:solidFill>
              <a:srgbClr val="E0F3ED">
                <a:alpha val="0"/>
              </a:srgbClr>
            </a:solidFill>
            <a:prstDash val="solid"/>
          </a:ln>
        </p:spPr>
        <p:txBody>
          <a:bodyPr/>
          <a:lstStyle/>
          <a:p>
            <a:endParaRPr lang="it-IT"/>
          </a:p>
        </p:txBody>
      </p:sp>
      <p:sp>
        <p:nvSpPr>
          <p:cNvPr id="58" name="Shape 55"/>
          <p:cNvSpPr/>
          <p:nvPr/>
        </p:nvSpPr>
        <p:spPr>
          <a:xfrm>
            <a:off x="10374325" y="3669030"/>
            <a:ext cx="148590" cy="148590"/>
          </a:xfrm>
          <a:prstGeom prst="ellipse">
            <a:avLst/>
          </a:prstGeom>
          <a:solidFill>
            <a:srgbClr val="83CFC1"/>
          </a:solidFill>
          <a:ln w="10160">
            <a:solidFill>
              <a:srgbClr val="008E89"/>
            </a:solidFill>
            <a:prstDash val="solid"/>
          </a:ln>
        </p:spPr>
        <p:txBody>
          <a:bodyPr/>
          <a:lstStyle/>
          <a:p>
            <a:endParaRPr lang="it-IT"/>
          </a:p>
        </p:txBody>
      </p:sp>
      <p:sp>
        <p:nvSpPr>
          <p:cNvPr id="59" name="Shape 56"/>
          <p:cNvSpPr/>
          <p:nvPr/>
        </p:nvSpPr>
        <p:spPr>
          <a:xfrm>
            <a:off x="10511028" y="3680917"/>
            <a:ext cx="148590" cy="148590"/>
          </a:xfrm>
          <a:prstGeom prst="ellipse">
            <a:avLst/>
          </a:prstGeom>
          <a:solidFill>
            <a:srgbClr val="83CFC1"/>
          </a:solidFill>
          <a:ln w="10160">
            <a:solidFill>
              <a:srgbClr val="008E89"/>
            </a:solidFill>
            <a:prstDash val="solid"/>
          </a:ln>
        </p:spPr>
        <p:txBody>
          <a:bodyPr/>
          <a:lstStyle/>
          <a:p>
            <a:endParaRPr lang="it-IT"/>
          </a:p>
        </p:txBody>
      </p:sp>
      <p:sp>
        <p:nvSpPr>
          <p:cNvPr id="60" name="Shape 57"/>
          <p:cNvSpPr/>
          <p:nvPr/>
        </p:nvSpPr>
        <p:spPr>
          <a:xfrm>
            <a:off x="10386212" y="3811676"/>
            <a:ext cx="148590" cy="148590"/>
          </a:xfrm>
          <a:prstGeom prst="ellipse">
            <a:avLst/>
          </a:prstGeom>
          <a:solidFill>
            <a:srgbClr val="83CFC1"/>
          </a:solidFill>
          <a:ln w="10160">
            <a:solidFill>
              <a:srgbClr val="008E89"/>
            </a:solidFill>
            <a:prstDash val="solid"/>
          </a:ln>
        </p:spPr>
        <p:txBody>
          <a:bodyPr/>
          <a:lstStyle/>
          <a:p>
            <a:endParaRPr lang="it-IT"/>
          </a:p>
        </p:txBody>
      </p:sp>
      <p:sp>
        <p:nvSpPr>
          <p:cNvPr id="61" name="Shape 58"/>
          <p:cNvSpPr/>
          <p:nvPr/>
        </p:nvSpPr>
        <p:spPr>
          <a:xfrm>
            <a:off x="10516972" y="3817620"/>
            <a:ext cx="148590" cy="148590"/>
          </a:xfrm>
          <a:prstGeom prst="ellipse">
            <a:avLst/>
          </a:prstGeom>
          <a:solidFill>
            <a:srgbClr val="83CFC1"/>
          </a:solidFill>
          <a:ln w="10160">
            <a:solidFill>
              <a:srgbClr val="008E89"/>
            </a:solidFill>
            <a:prstDash val="solid"/>
          </a:ln>
        </p:spPr>
        <p:txBody>
          <a:bodyPr/>
          <a:lstStyle/>
          <a:p>
            <a:endParaRPr lang="it-IT"/>
          </a:p>
        </p:txBody>
      </p:sp>
      <p:sp>
        <p:nvSpPr>
          <p:cNvPr id="62" name="Text 59"/>
          <p:cNvSpPr/>
          <p:nvPr/>
        </p:nvSpPr>
        <p:spPr>
          <a:xfrm>
            <a:off x="8266176" y="4709160"/>
            <a:ext cx="3090672" cy="832104"/>
          </a:xfrm>
          <a:prstGeom prst="rect">
            <a:avLst/>
          </a:prstGeom>
          <a:noFill/>
          <a:ln/>
        </p:spPr>
        <p:txBody>
          <a:bodyPr wrap="square" lIns="0" tIns="0" rIns="0" bIns="0" rtlCol="0" anchor="t"/>
          <a:lstStyle/>
          <a:p>
            <a:pPr marL="0" indent="0">
              <a:buNone/>
            </a:pPr>
            <a:r>
              <a:rPr lang="en-US" sz="2010" b="1" dirty="0">
                <a:solidFill>
                  <a:srgbClr val="133348"/>
                </a:solidFill>
                <a:latin typeface="Lato" pitchFamily="34" charset="0"/>
                <a:ea typeface="Lato" pitchFamily="34" charset="-122"/>
                <a:cs typeface="Lato" pitchFamily="34" charset="-120"/>
              </a:rPr>
              <a:t>Può nuocere alla fertilità.</a:t>
            </a:r>
            <a:endParaRPr lang="en-US" sz="2010" dirty="0"/>
          </a:p>
          <a:p>
            <a:pPr marL="0" indent="0">
              <a:buNone/>
            </a:pPr>
            <a:r>
              <a:rPr lang="en-US" sz="2010" b="1" dirty="0">
                <a:solidFill>
                  <a:srgbClr val="133348"/>
                </a:solidFill>
                <a:latin typeface="Lato" pitchFamily="34" charset="0"/>
                <a:ea typeface="Lato" pitchFamily="34" charset="-122"/>
                <a:cs typeface="Lato" pitchFamily="34" charset="-120"/>
              </a:rPr>
              <a:t>Può nuocere al feto.</a:t>
            </a:r>
            <a:endParaRPr lang="en-US" sz="2010" dirty="0"/>
          </a:p>
        </p:txBody>
      </p:sp>
      <p:sp>
        <p:nvSpPr>
          <p:cNvPr id="63" name="Shape 60"/>
          <p:cNvSpPr/>
          <p:nvPr/>
        </p:nvSpPr>
        <p:spPr>
          <a:xfrm>
            <a:off x="594360" y="5861304"/>
            <a:ext cx="10991088" cy="411480"/>
          </a:xfrm>
          <a:prstGeom prst="roundRect">
            <a:avLst>
              <a:gd name="adj" fmla="val 33333"/>
            </a:avLst>
          </a:prstGeom>
          <a:solidFill>
            <a:srgbClr val="E0F3ED"/>
          </a:solidFill>
          <a:ln w="12700">
            <a:solidFill>
              <a:srgbClr val="E0F3ED">
                <a:alpha val="0"/>
              </a:srgbClr>
            </a:solidFill>
            <a:prstDash val="solid"/>
          </a:ln>
        </p:spPr>
        <p:txBody>
          <a:bodyPr/>
          <a:lstStyle/>
          <a:p>
            <a:endParaRPr lang="it-IT"/>
          </a:p>
        </p:txBody>
      </p:sp>
      <p:sp>
        <p:nvSpPr>
          <p:cNvPr id="64" name="Text 61"/>
          <p:cNvSpPr/>
          <p:nvPr/>
        </p:nvSpPr>
        <p:spPr>
          <a:xfrm>
            <a:off x="758952" y="5934456"/>
            <a:ext cx="10661904" cy="301752"/>
          </a:xfrm>
          <a:prstGeom prst="rect">
            <a:avLst/>
          </a:prstGeom>
          <a:noFill/>
          <a:ln/>
        </p:spPr>
        <p:txBody>
          <a:bodyPr wrap="square" lIns="0" tIns="0" rIns="0" bIns="0" rtlCol="0" anchor="ctr"/>
          <a:lstStyle/>
          <a:p>
            <a:pPr marL="0" indent="0" algn="ctr">
              <a:buNone/>
            </a:pPr>
            <a:r>
              <a:rPr lang="en-US" sz="1410" dirty="0">
                <a:solidFill>
                  <a:srgbClr val="008E89"/>
                </a:solidFill>
                <a:latin typeface="Lato" pitchFamily="34" charset="0"/>
                <a:ea typeface="Lato" pitchFamily="34" charset="-122"/>
                <a:cs typeface="Lato" pitchFamily="34" charset="-120"/>
              </a:rPr>
              <a:t>Le lettere identificano l’effetto comunicato: non indicano una soglia né la quantità assorbita.</a:t>
            </a:r>
            <a:endParaRPr lang="en-US" sz="1410" dirty="0"/>
          </a:p>
        </p:txBody>
      </p:sp>
      <p:sp>
        <p:nvSpPr>
          <p:cNvPr id="6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6">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66DCC5"/>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66DCC5"/>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66DCC5"/>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C0D7DB"/>
                </a:solidFill>
                <a:latin typeface="Lato" pitchFamily="34" charset="0"/>
                <a:ea typeface="Lato" pitchFamily="34" charset="-122"/>
                <a:cs typeface="Lato" pitchFamily="34" charset="-120"/>
              </a:rPr>
              <a:t>DECODIFICA DELLE INDICAZIONI H</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FFFFFF"/>
                </a:solidFill>
                <a:latin typeface="Lato" pitchFamily="34" charset="0"/>
                <a:ea typeface="Lato" pitchFamily="34" charset="-122"/>
                <a:cs typeface="Lato" pitchFamily="34" charset="-120"/>
              </a:rPr>
              <a:t>Fd e Df: le minuscole cambiano il significato</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C0D7DB"/>
                </a:solidFill>
                <a:latin typeface="Lato" pitchFamily="34" charset="0"/>
                <a:ea typeface="Lato" pitchFamily="34" charset="-122"/>
                <a:cs typeface="Lato" pitchFamily="34" charset="-120"/>
              </a:rPr>
              <a:t>Un carattere diverso può alterare l’informazione sulla fertilità o sullo sviluppo.</a:t>
            </a:r>
            <a:endParaRPr lang="en-US" sz="1470" dirty="0"/>
          </a:p>
        </p:txBody>
      </p:sp>
      <p:sp>
        <p:nvSpPr>
          <p:cNvPr id="11" name="Shape 9"/>
          <p:cNvSpPr/>
          <p:nvPr/>
        </p:nvSpPr>
        <p:spPr>
          <a:xfrm>
            <a:off x="548640" y="6405372"/>
            <a:ext cx="11100816" cy="0"/>
          </a:xfrm>
          <a:prstGeom prst="line">
            <a:avLst/>
          </a:prstGeom>
          <a:noFill/>
          <a:ln w="7620">
            <a:solidFill>
              <a:srgbClr val="355968"/>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C0D7DB"/>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C0D7DB"/>
                </a:solidFill>
                <a:latin typeface="Lato" pitchFamily="34" charset="0"/>
                <a:ea typeface="Lato" pitchFamily="34" charset="-122"/>
                <a:cs typeface="Lato" pitchFamily="34" charset="-120"/>
              </a:rPr>
              <a:t>INAIL 2026, p. 1 [I1] • CLP, all. III e VI [C1]</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C0D7DB"/>
                </a:solidFill>
                <a:latin typeface="Lato" pitchFamily="34" charset="0"/>
                <a:ea typeface="Lato" pitchFamily="34" charset="-122"/>
                <a:cs typeface="Lato" pitchFamily="34" charset="-120"/>
              </a:rPr>
              <a:t>06 / 10</a:t>
            </a:r>
            <a:endParaRPr lang="en-US" sz="810" dirty="0"/>
          </a:p>
        </p:txBody>
      </p:sp>
      <p:sp>
        <p:nvSpPr>
          <p:cNvPr id="15" name="Shape 13"/>
          <p:cNvSpPr/>
          <p:nvPr/>
        </p:nvSpPr>
        <p:spPr>
          <a:xfrm>
            <a:off x="548640"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355968"/>
          </a:solidFill>
          <a:ln w="12700">
            <a:solidFill>
              <a:srgbClr val="355968">
                <a:alpha val="0"/>
              </a:srgbClr>
            </a:solidFill>
            <a:prstDash val="solid"/>
          </a:ln>
        </p:spPr>
        <p:txBody>
          <a:bodyPr/>
          <a:lstStyle/>
          <a:p>
            <a:endParaRPr lang="it-IT"/>
          </a:p>
        </p:txBody>
      </p:sp>
      <p:sp>
        <p:nvSpPr>
          <p:cNvPr id="26" name="Shape 23"/>
          <p:cNvSpPr/>
          <p:nvPr/>
        </p:nvSpPr>
        <p:spPr>
          <a:xfrm>
            <a:off x="594360" y="2167128"/>
            <a:ext cx="5385816" cy="3456432"/>
          </a:xfrm>
          <a:prstGeom prst="roundRect">
            <a:avLst>
              <a:gd name="adj" fmla="val 3968"/>
            </a:avLst>
          </a:prstGeom>
          <a:solidFill>
            <a:srgbClr val="193C4D"/>
          </a:solidFill>
          <a:ln w="10160">
            <a:solidFill>
              <a:srgbClr val="355968"/>
            </a:solidFill>
            <a:prstDash val="solid"/>
          </a:ln>
        </p:spPr>
        <p:txBody>
          <a:bodyPr/>
          <a:lstStyle/>
          <a:p>
            <a:endParaRPr lang="it-IT"/>
          </a:p>
        </p:txBody>
      </p:sp>
      <p:sp>
        <p:nvSpPr>
          <p:cNvPr id="27" name="Text 24"/>
          <p:cNvSpPr/>
          <p:nvPr/>
        </p:nvSpPr>
        <p:spPr>
          <a:xfrm>
            <a:off x="868680" y="2404872"/>
            <a:ext cx="4800600" cy="777240"/>
          </a:xfrm>
          <a:prstGeom prst="rect">
            <a:avLst/>
          </a:prstGeom>
          <a:noFill/>
          <a:ln/>
        </p:spPr>
        <p:txBody>
          <a:bodyPr wrap="square" lIns="0" tIns="0" rIns="0" bIns="0" rtlCol="0" anchor="t"/>
          <a:lstStyle/>
          <a:p>
            <a:pPr marL="0" indent="0">
              <a:buNone/>
            </a:pPr>
            <a:r>
              <a:rPr lang="en-US" sz="5200" b="1" dirty="0">
                <a:solidFill>
                  <a:srgbClr val="FFFFFF"/>
                </a:solidFill>
                <a:latin typeface="Lato" pitchFamily="34" charset="0"/>
                <a:ea typeface="Lato" pitchFamily="34" charset="-122"/>
                <a:cs typeface="Lato" pitchFamily="34" charset="-120"/>
              </a:rPr>
              <a:t>H360</a:t>
            </a:r>
            <a:r>
              <a:rPr lang="en-US" sz="5200" b="1" dirty="0">
                <a:solidFill>
                  <a:srgbClr val="66DCC5"/>
                </a:solidFill>
                <a:latin typeface="Lato" pitchFamily="34" charset="0"/>
                <a:ea typeface="Lato" pitchFamily="34" charset="-122"/>
                <a:cs typeface="Lato" pitchFamily="34" charset="-120"/>
              </a:rPr>
              <a:t>F</a:t>
            </a:r>
            <a:r>
              <a:rPr lang="en-US" sz="5200" b="1" dirty="0">
                <a:solidFill>
                  <a:srgbClr val="F0BB76"/>
                </a:solidFill>
                <a:latin typeface="Lato" pitchFamily="34" charset="0"/>
                <a:ea typeface="Lato" pitchFamily="34" charset="-122"/>
                <a:cs typeface="Lato" pitchFamily="34" charset="-120"/>
              </a:rPr>
              <a:t>d</a:t>
            </a:r>
            <a:endParaRPr lang="en-US" sz="5200" dirty="0"/>
          </a:p>
        </p:txBody>
      </p:sp>
      <p:sp>
        <p:nvSpPr>
          <p:cNvPr id="28" name="Shape 25"/>
          <p:cNvSpPr/>
          <p:nvPr/>
        </p:nvSpPr>
        <p:spPr>
          <a:xfrm>
            <a:off x="868680" y="3319272"/>
            <a:ext cx="4828032" cy="0"/>
          </a:xfrm>
          <a:prstGeom prst="line">
            <a:avLst/>
          </a:prstGeom>
          <a:noFill/>
          <a:ln w="10160">
            <a:solidFill>
              <a:srgbClr val="355968"/>
            </a:solidFill>
            <a:prstDash val="solid"/>
          </a:ln>
        </p:spPr>
        <p:txBody>
          <a:bodyPr/>
          <a:lstStyle/>
          <a:p>
            <a:endParaRPr lang="it-IT"/>
          </a:p>
        </p:txBody>
      </p:sp>
      <p:sp>
        <p:nvSpPr>
          <p:cNvPr id="29" name="Shape 26"/>
          <p:cNvSpPr/>
          <p:nvPr/>
        </p:nvSpPr>
        <p:spPr>
          <a:xfrm>
            <a:off x="877824" y="3630168"/>
            <a:ext cx="539496" cy="539496"/>
          </a:xfrm>
          <a:prstGeom prst="ellipse">
            <a:avLst/>
          </a:prstGeom>
          <a:solidFill>
            <a:srgbClr val="66DCC5"/>
          </a:solidFill>
          <a:ln w="12700">
            <a:solidFill>
              <a:srgbClr val="66DCC5">
                <a:alpha val="0"/>
              </a:srgbClr>
            </a:solidFill>
            <a:prstDash val="solid"/>
          </a:ln>
        </p:spPr>
        <p:txBody>
          <a:bodyPr/>
          <a:lstStyle/>
          <a:p>
            <a:endParaRPr lang="it-IT"/>
          </a:p>
        </p:txBody>
      </p:sp>
      <p:sp>
        <p:nvSpPr>
          <p:cNvPr id="30" name="Text 27"/>
          <p:cNvSpPr/>
          <p:nvPr/>
        </p:nvSpPr>
        <p:spPr>
          <a:xfrm>
            <a:off x="877824" y="3703320"/>
            <a:ext cx="539496" cy="374904"/>
          </a:xfrm>
          <a:prstGeom prst="rect">
            <a:avLst/>
          </a:prstGeom>
          <a:noFill/>
          <a:ln/>
        </p:spPr>
        <p:txBody>
          <a:bodyPr wrap="square" lIns="0" tIns="0" rIns="0" bIns="0" rtlCol="0" anchor="t"/>
          <a:lstStyle/>
          <a:p>
            <a:pPr marL="0" indent="0" algn="ctr">
              <a:buNone/>
            </a:pPr>
            <a:r>
              <a:rPr lang="en-US" sz="2500" b="1" dirty="0">
                <a:solidFill>
                  <a:srgbClr val="0B2538"/>
                </a:solidFill>
                <a:latin typeface="Lato" pitchFamily="34" charset="0"/>
                <a:ea typeface="Lato" pitchFamily="34" charset="-122"/>
                <a:cs typeface="Lato" pitchFamily="34" charset="-120"/>
              </a:rPr>
              <a:t>F</a:t>
            </a:r>
            <a:endParaRPr lang="en-US" sz="2500" dirty="0"/>
          </a:p>
        </p:txBody>
      </p:sp>
      <p:sp>
        <p:nvSpPr>
          <p:cNvPr id="31" name="Text 28"/>
          <p:cNvSpPr/>
          <p:nvPr/>
        </p:nvSpPr>
        <p:spPr>
          <a:xfrm>
            <a:off x="1591056" y="3639312"/>
            <a:ext cx="4133088" cy="210312"/>
          </a:xfrm>
          <a:prstGeom prst="rect">
            <a:avLst/>
          </a:prstGeom>
          <a:noFill/>
          <a:ln/>
        </p:spPr>
        <p:txBody>
          <a:bodyPr wrap="square" lIns="0" tIns="0" rIns="0" bIns="0" rtlCol="0" anchor="t"/>
          <a:lstStyle/>
          <a:p>
            <a:pPr marL="0" indent="0">
              <a:buNone/>
            </a:pPr>
            <a:r>
              <a:rPr lang="en-US" sz="1050" b="1" dirty="0">
                <a:solidFill>
                  <a:srgbClr val="66DCC5"/>
                </a:solidFill>
                <a:latin typeface="Lato" pitchFamily="34" charset="0"/>
                <a:ea typeface="Lato" pitchFamily="34" charset="-122"/>
                <a:cs typeface="Lato" pitchFamily="34" charset="-120"/>
              </a:rPr>
              <a:t>FERTILITÀ</a:t>
            </a:r>
            <a:endParaRPr lang="en-US" sz="1050" dirty="0"/>
          </a:p>
        </p:txBody>
      </p:sp>
      <p:sp>
        <p:nvSpPr>
          <p:cNvPr id="32" name="Text 29"/>
          <p:cNvSpPr/>
          <p:nvPr/>
        </p:nvSpPr>
        <p:spPr>
          <a:xfrm>
            <a:off x="1591056" y="3959352"/>
            <a:ext cx="4096512" cy="530352"/>
          </a:xfrm>
          <a:prstGeom prst="rect">
            <a:avLst/>
          </a:prstGeom>
          <a:noFill/>
          <a:ln/>
        </p:spPr>
        <p:txBody>
          <a:bodyPr wrap="square" lIns="0" tIns="0" rIns="0" bIns="0" rtlCol="0" anchor="t"/>
          <a:lstStyle/>
          <a:p>
            <a:pPr marL="0" indent="0">
              <a:buNone/>
            </a:pPr>
            <a:r>
              <a:rPr lang="en-US" sz="1750" dirty="0">
                <a:solidFill>
                  <a:srgbClr val="FFFFFF"/>
                </a:solidFill>
                <a:latin typeface="Lato" pitchFamily="34" charset="0"/>
                <a:ea typeface="Lato" pitchFamily="34" charset="-122"/>
                <a:cs typeface="Lato" pitchFamily="34" charset="-120"/>
              </a:rPr>
              <a:t>Può nuocere alla fertilità.</a:t>
            </a:r>
            <a:endParaRPr lang="en-US" sz="1750" dirty="0"/>
          </a:p>
        </p:txBody>
      </p:sp>
      <p:sp>
        <p:nvSpPr>
          <p:cNvPr id="33" name="Shape 30"/>
          <p:cNvSpPr/>
          <p:nvPr/>
        </p:nvSpPr>
        <p:spPr>
          <a:xfrm>
            <a:off x="877824" y="4562856"/>
            <a:ext cx="539496" cy="539496"/>
          </a:xfrm>
          <a:prstGeom prst="ellipse">
            <a:avLst/>
          </a:prstGeom>
          <a:solidFill>
            <a:srgbClr val="F0BB76"/>
          </a:solidFill>
          <a:ln w="12700">
            <a:solidFill>
              <a:srgbClr val="F0BB76">
                <a:alpha val="0"/>
              </a:srgbClr>
            </a:solidFill>
            <a:prstDash val="solid"/>
          </a:ln>
        </p:spPr>
        <p:txBody>
          <a:bodyPr/>
          <a:lstStyle/>
          <a:p>
            <a:endParaRPr lang="it-IT"/>
          </a:p>
        </p:txBody>
      </p:sp>
      <p:sp>
        <p:nvSpPr>
          <p:cNvPr id="34" name="Text 31"/>
          <p:cNvSpPr/>
          <p:nvPr/>
        </p:nvSpPr>
        <p:spPr>
          <a:xfrm>
            <a:off x="877824" y="4636008"/>
            <a:ext cx="539496" cy="374904"/>
          </a:xfrm>
          <a:prstGeom prst="rect">
            <a:avLst/>
          </a:prstGeom>
          <a:noFill/>
          <a:ln/>
        </p:spPr>
        <p:txBody>
          <a:bodyPr wrap="square" lIns="0" tIns="0" rIns="0" bIns="0" rtlCol="0" anchor="t"/>
          <a:lstStyle/>
          <a:p>
            <a:pPr marL="0" indent="0" algn="ctr">
              <a:buNone/>
            </a:pPr>
            <a:r>
              <a:rPr lang="en-US" sz="2500" b="1" dirty="0">
                <a:solidFill>
                  <a:srgbClr val="0B2538"/>
                </a:solidFill>
                <a:latin typeface="Lato" pitchFamily="34" charset="0"/>
                <a:ea typeface="Lato" pitchFamily="34" charset="-122"/>
                <a:cs typeface="Lato" pitchFamily="34" charset="-120"/>
              </a:rPr>
              <a:t>d</a:t>
            </a:r>
            <a:endParaRPr lang="en-US" sz="2500" dirty="0"/>
          </a:p>
        </p:txBody>
      </p:sp>
      <p:sp>
        <p:nvSpPr>
          <p:cNvPr id="35" name="Text 32"/>
          <p:cNvSpPr/>
          <p:nvPr/>
        </p:nvSpPr>
        <p:spPr>
          <a:xfrm>
            <a:off x="1591056" y="4572000"/>
            <a:ext cx="4133088" cy="210312"/>
          </a:xfrm>
          <a:prstGeom prst="rect">
            <a:avLst/>
          </a:prstGeom>
          <a:noFill/>
          <a:ln/>
        </p:spPr>
        <p:txBody>
          <a:bodyPr wrap="square" lIns="0" tIns="0" rIns="0" bIns="0" rtlCol="0" anchor="t"/>
          <a:lstStyle/>
          <a:p>
            <a:pPr marL="0" indent="0">
              <a:buNone/>
            </a:pPr>
            <a:r>
              <a:rPr lang="en-US" sz="1050" b="1" dirty="0">
                <a:solidFill>
                  <a:srgbClr val="F0BB76"/>
                </a:solidFill>
                <a:latin typeface="Lato" pitchFamily="34" charset="0"/>
                <a:ea typeface="Lato" pitchFamily="34" charset="-122"/>
                <a:cs typeface="Lato" pitchFamily="34" charset="-120"/>
              </a:rPr>
              <a:t>SVILUPPO</a:t>
            </a:r>
            <a:endParaRPr lang="en-US" sz="1050" dirty="0"/>
          </a:p>
        </p:txBody>
      </p:sp>
      <p:sp>
        <p:nvSpPr>
          <p:cNvPr id="36" name="Text 33"/>
          <p:cNvSpPr/>
          <p:nvPr/>
        </p:nvSpPr>
        <p:spPr>
          <a:xfrm>
            <a:off x="1591056" y="4892040"/>
            <a:ext cx="4096512" cy="530352"/>
          </a:xfrm>
          <a:prstGeom prst="rect">
            <a:avLst/>
          </a:prstGeom>
          <a:noFill/>
          <a:ln/>
        </p:spPr>
        <p:txBody>
          <a:bodyPr wrap="square" lIns="0" tIns="0" rIns="0" bIns="0" rtlCol="0" anchor="t"/>
          <a:lstStyle/>
          <a:p>
            <a:pPr marL="0" indent="0">
              <a:buNone/>
            </a:pPr>
            <a:r>
              <a:rPr lang="en-US" sz="1750" dirty="0">
                <a:solidFill>
                  <a:srgbClr val="FFFFFF"/>
                </a:solidFill>
                <a:latin typeface="Lato" pitchFamily="34" charset="0"/>
                <a:ea typeface="Lato" pitchFamily="34" charset="-122"/>
                <a:cs typeface="Lato" pitchFamily="34" charset="-120"/>
              </a:rPr>
              <a:t>Sospettato di nuocere al feto.</a:t>
            </a:r>
            <a:endParaRPr lang="en-US" sz="1750" dirty="0"/>
          </a:p>
        </p:txBody>
      </p:sp>
      <p:sp>
        <p:nvSpPr>
          <p:cNvPr id="37" name="Shape 34"/>
          <p:cNvSpPr/>
          <p:nvPr/>
        </p:nvSpPr>
        <p:spPr>
          <a:xfrm>
            <a:off x="6199632" y="2167128"/>
            <a:ext cx="5385816" cy="3456432"/>
          </a:xfrm>
          <a:prstGeom prst="roundRect">
            <a:avLst>
              <a:gd name="adj" fmla="val 3968"/>
            </a:avLst>
          </a:prstGeom>
          <a:solidFill>
            <a:srgbClr val="193C4D"/>
          </a:solidFill>
          <a:ln w="10160">
            <a:solidFill>
              <a:srgbClr val="355968"/>
            </a:solidFill>
            <a:prstDash val="solid"/>
          </a:ln>
        </p:spPr>
        <p:txBody>
          <a:bodyPr/>
          <a:lstStyle/>
          <a:p>
            <a:endParaRPr lang="it-IT"/>
          </a:p>
        </p:txBody>
      </p:sp>
      <p:sp>
        <p:nvSpPr>
          <p:cNvPr id="38" name="Text 35"/>
          <p:cNvSpPr/>
          <p:nvPr/>
        </p:nvSpPr>
        <p:spPr>
          <a:xfrm>
            <a:off x="6473952" y="2404872"/>
            <a:ext cx="4800600" cy="777240"/>
          </a:xfrm>
          <a:prstGeom prst="rect">
            <a:avLst/>
          </a:prstGeom>
          <a:noFill/>
          <a:ln/>
        </p:spPr>
        <p:txBody>
          <a:bodyPr wrap="square" lIns="0" tIns="0" rIns="0" bIns="0" rtlCol="0" anchor="t"/>
          <a:lstStyle/>
          <a:p>
            <a:pPr marL="0" indent="0">
              <a:buNone/>
            </a:pPr>
            <a:r>
              <a:rPr lang="en-US" sz="5200" b="1" dirty="0">
                <a:solidFill>
                  <a:srgbClr val="FFFFFF"/>
                </a:solidFill>
                <a:latin typeface="Lato" pitchFamily="34" charset="0"/>
                <a:ea typeface="Lato" pitchFamily="34" charset="-122"/>
                <a:cs typeface="Lato" pitchFamily="34" charset="-120"/>
              </a:rPr>
              <a:t>H360</a:t>
            </a:r>
            <a:r>
              <a:rPr lang="en-US" sz="5200" b="1" dirty="0">
                <a:solidFill>
                  <a:srgbClr val="66DCC5"/>
                </a:solidFill>
                <a:latin typeface="Lato" pitchFamily="34" charset="0"/>
                <a:ea typeface="Lato" pitchFamily="34" charset="-122"/>
                <a:cs typeface="Lato" pitchFamily="34" charset="-120"/>
              </a:rPr>
              <a:t>D</a:t>
            </a:r>
            <a:r>
              <a:rPr lang="en-US" sz="5200" b="1" dirty="0">
                <a:solidFill>
                  <a:srgbClr val="F0BB76"/>
                </a:solidFill>
                <a:latin typeface="Lato" pitchFamily="34" charset="0"/>
                <a:ea typeface="Lato" pitchFamily="34" charset="-122"/>
                <a:cs typeface="Lato" pitchFamily="34" charset="-120"/>
              </a:rPr>
              <a:t>f</a:t>
            </a:r>
            <a:endParaRPr lang="en-US" sz="5200" dirty="0"/>
          </a:p>
        </p:txBody>
      </p:sp>
      <p:sp>
        <p:nvSpPr>
          <p:cNvPr id="39" name="Shape 36"/>
          <p:cNvSpPr/>
          <p:nvPr/>
        </p:nvSpPr>
        <p:spPr>
          <a:xfrm>
            <a:off x="6473952" y="3319272"/>
            <a:ext cx="4828032" cy="0"/>
          </a:xfrm>
          <a:prstGeom prst="line">
            <a:avLst/>
          </a:prstGeom>
          <a:noFill/>
          <a:ln w="10160">
            <a:solidFill>
              <a:srgbClr val="355968"/>
            </a:solidFill>
            <a:prstDash val="solid"/>
          </a:ln>
        </p:spPr>
        <p:txBody>
          <a:bodyPr/>
          <a:lstStyle/>
          <a:p>
            <a:endParaRPr lang="it-IT"/>
          </a:p>
        </p:txBody>
      </p:sp>
      <p:sp>
        <p:nvSpPr>
          <p:cNvPr id="40" name="Shape 37"/>
          <p:cNvSpPr/>
          <p:nvPr/>
        </p:nvSpPr>
        <p:spPr>
          <a:xfrm>
            <a:off x="6483096" y="3630168"/>
            <a:ext cx="539496" cy="539496"/>
          </a:xfrm>
          <a:prstGeom prst="ellipse">
            <a:avLst/>
          </a:prstGeom>
          <a:solidFill>
            <a:srgbClr val="66DCC5"/>
          </a:solidFill>
          <a:ln w="12700">
            <a:solidFill>
              <a:srgbClr val="66DCC5">
                <a:alpha val="0"/>
              </a:srgbClr>
            </a:solidFill>
            <a:prstDash val="solid"/>
          </a:ln>
        </p:spPr>
        <p:txBody>
          <a:bodyPr/>
          <a:lstStyle/>
          <a:p>
            <a:endParaRPr lang="it-IT"/>
          </a:p>
        </p:txBody>
      </p:sp>
      <p:sp>
        <p:nvSpPr>
          <p:cNvPr id="41" name="Text 38"/>
          <p:cNvSpPr/>
          <p:nvPr/>
        </p:nvSpPr>
        <p:spPr>
          <a:xfrm>
            <a:off x="6483096" y="3703320"/>
            <a:ext cx="539496" cy="374904"/>
          </a:xfrm>
          <a:prstGeom prst="rect">
            <a:avLst/>
          </a:prstGeom>
          <a:noFill/>
          <a:ln/>
        </p:spPr>
        <p:txBody>
          <a:bodyPr wrap="square" lIns="0" tIns="0" rIns="0" bIns="0" rtlCol="0" anchor="t"/>
          <a:lstStyle/>
          <a:p>
            <a:pPr marL="0" indent="0" algn="ctr">
              <a:buNone/>
            </a:pPr>
            <a:r>
              <a:rPr lang="en-US" sz="2500" b="1" dirty="0">
                <a:solidFill>
                  <a:srgbClr val="0B2538"/>
                </a:solidFill>
                <a:latin typeface="Lato" pitchFamily="34" charset="0"/>
                <a:ea typeface="Lato" pitchFamily="34" charset="-122"/>
                <a:cs typeface="Lato" pitchFamily="34" charset="-120"/>
              </a:rPr>
              <a:t>D</a:t>
            </a:r>
            <a:endParaRPr lang="en-US" sz="2500" dirty="0"/>
          </a:p>
        </p:txBody>
      </p:sp>
      <p:sp>
        <p:nvSpPr>
          <p:cNvPr id="42" name="Text 39"/>
          <p:cNvSpPr/>
          <p:nvPr/>
        </p:nvSpPr>
        <p:spPr>
          <a:xfrm>
            <a:off x="7196328" y="3639312"/>
            <a:ext cx="4133088" cy="210312"/>
          </a:xfrm>
          <a:prstGeom prst="rect">
            <a:avLst/>
          </a:prstGeom>
          <a:noFill/>
          <a:ln/>
        </p:spPr>
        <p:txBody>
          <a:bodyPr wrap="square" lIns="0" tIns="0" rIns="0" bIns="0" rtlCol="0" anchor="t"/>
          <a:lstStyle/>
          <a:p>
            <a:pPr marL="0" indent="0">
              <a:buNone/>
            </a:pPr>
            <a:r>
              <a:rPr lang="en-US" sz="1050" b="1" dirty="0">
                <a:solidFill>
                  <a:srgbClr val="66DCC5"/>
                </a:solidFill>
                <a:latin typeface="Lato" pitchFamily="34" charset="0"/>
                <a:ea typeface="Lato" pitchFamily="34" charset="-122"/>
                <a:cs typeface="Lato" pitchFamily="34" charset="-120"/>
              </a:rPr>
              <a:t>SVILUPPO</a:t>
            </a:r>
            <a:endParaRPr lang="en-US" sz="1050" dirty="0"/>
          </a:p>
        </p:txBody>
      </p:sp>
      <p:sp>
        <p:nvSpPr>
          <p:cNvPr id="43" name="Text 40"/>
          <p:cNvSpPr/>
          <p:nvPr/>
        </p:nvSpPr>
        <p:spPr>
          <a:xfrm>
            <a:off x="7196328" y="3959352"/>
            <a:ext cx="4096512" cy="530352"/>
          </a:xfrm>
          <a:prstGeom prst="rect">
            <a:avLst/>
          </a:prstGeom>
          <a:noFill/>
          <a:ln/>
        </p:spPr>
        <p:txBody>
          <a:bodyPr wrap="square" lIns="0" tIns="0" rIns="0" bIns="0" rtlCol="0" anchor="t"/>
          <a:lstStyle/>
          <a:p>
            <a:pPr marL="0" indent="0">
              <a:buNone/>
            </a:pPr>
            <a:r>
              <a:rPr lang="en-US" sz="1750" dirty="0">
                <a:solidFill>
                  <a:srgbClr val="FFFFFF"/>
                </a:solidFill>
                <a:latin typeface="Lato" pitchFamily="34" charset="0"/>
                <a:ea typeface="Lato" pitchFamily="34" charset="-122"/>
                <a:cs typeface="Lato" pitchFamily="34" charset="-120"/>
              </a:rPr>
              <a:t>Può nuocere al feto.</a:t>
            </a:r>
            <a:endParaRPr lang="en-US" sz="1750" dirty="0"/>
          </a:p>
        </p:txBody>
      </p:sp>
      <p:sp>
        <p:nvSpPr>
          <p:cNvPr id="44" name="Shape 41"/>
          <p:cNvSpPr/>
          <p:nvPr/>
        </p:nvSpPr>
        <p:spPr>
          <a:xfrm>
            <a:off x="6483096" y="4562856"/>
            <a:ext cx="539496" cy="539496"/>
          </a:xfrm>
          <a:prstGeom prst="ellipse">
            <a:avLst/>
          </a:prstGeom>
          <a:solidFill>
            <a:srgbClr val="F0BB76"/>
          </a:solidFill>
          <a:ln w="12700">
            <a:solidFill>
              <a:srgbClr val="F0BB76">
                <a:alpha val="0"/>
              </a:srgbClr>
            </a:solidFill>
            <a:prstDash val="solid"/>
          </a:ln>
        </p:spPr>
        <p:txBody>
          <a:bodyPr/>
          <a:lstStyle/>
          <a:p>
            <a:endParaRPr lang="it-IT"/>
          </a:p>
        </p:txBody>
      </p:sp>
      <p:sp>
        <p:nvSpPr>
          <p:cNvPr id="45" name="Text 42"/>
          <p:cNvSpPr/>
          <p:nvPr/>
        </p:nvSpPr>
        <p:spPr>
          <a:xfrm>
            <a:off x="6483096" y="4636008"/>
            <a:ext cx="539496" cy="374904"/>
          </a:xfrm>
          <a:prstGeom prst="rect">
            <a:avLst/>
          </a:prstGeom>
          <a:noFill/>
          <a:ln/>
        </p:spPr>
        <p:txBody>
          <a:bodyPr wrap="square" lIns="0" tIns="0" rIns="0" bIns="0" rtlCol="0" anchor="t"/>
          <a:lstStyle/>
          <a:p>
            <a:pPr marL="0" indent="0" algn="ctr">
              <a:buNone/>
            </a:pPr>
            <a:r>
              <a:rPr lang="en-US" sz="2500" b="1" dirty="0">
                <a:solidFill>
                  <a:srgbClr val="0B2538"/>
                </a:solidFill>
                <a:latin typeface="Lato" pitchFamily="34" charset="0"/>
                <a:ea typeface="Lato" pitchFamily="34" charset="-122"/>
                <a:cs typeface="Lato" pitchFamily="34" charset="-120"/>
              </a:rPr>
              <a:t>f</a:t>
            </a:r>
            <a:endParaRPr lang="en-US" sz="2500" dirty="0"/>
          </a:p>
        </p:txBody>
      </p:sp>
      <p:sp>
        <p:nvSpPr>
          <p:cNvPr id="46" name="Text 43"/>
          <p:cNvSpPr/>
          <p:nvPr/>
        </p:nvSpPr>
        <p:spPr>
          <a:xfrm>
            <a:off x="7196328" y="4572000"/>
            <a:ext cx="4133088" cy="210312"/>
          </a:xfrm>
          <a:prstGeom prst="rect">
            <a:avLst/>
          </a:prstGeom>
          <a:noFill/>
          <a:ln/>
        </p:spPr>
        <p:txBody>
          <a:bodyPr wrap="square" lIns="0" tIns="0" rIns="0" bIns="0" rtlCol="0" anchor="t"/>
          <a:lstStyle/>
          <a:p>
            <a:pPr marL="0" indent="0">
              <a:buNone/>
            </a:pPr>
            <a:r>
              <a:rPr lang="en-US" sz="1050" b="1" dirty="0">
                <a:solidFill>
                  <a:srgbClr val="F0BB76"/>
                </a:solidFill>
                <a:latin typeface="Lato" pitchFamily="34" charset="0"/>
                <a:ea typeface="Lato" pitchFamily="34" charset="-122"/>
                <a:cs typeface="Lato" pitchFamily="34" charset="-120"/>
              </a:rPr>
              <a:t>FERTILITÀ</a:t>
            </a:r>
            <a:endParaRPr lang="en-US" sz="1050" dirty="0"/>
          </a:p>
        </p:txBody>
      </p:sp>
      <p:sp>
        <p:nvSpPr>
          <p:cNvPr id="47" name="Text 44"/>
          <p:cNvSpPr/>
          <p:nvPr/>
        </p:nvSpPr>
        <p:spPr>
          <a:xfrm>
            <a:off x="7196328" y="4892040"/>
            <a:ext cx="4096512" cy="530352"/>
          </a:xfrm>
          <a:prstGeom prst="rect">
            <a:avLst/>
          </a:prstGeom>
          <a:noFill/>
          <a:ln/>
        </p:spPr>
        <p:txBody>
          <a:bodyPr wrap="square" lIns="0" tIns="0" rIns="0" bIns="0" rtlCol="0" anchor="t"/>
          <a:lstStyle/>
          <a:p>
            <a:pPr marL="0" indent="0">
              <a:buNone/>
            </a:pPr>
            <a:r>
              <a:rPr lang="en-US" sz="1750" dirty="0">
                <a:solidFill>
                  <a:srgbClr val="FFFFFF"/>
                </a:solidFill>
                <a:latin typeface="Lato" pitchFamily="34" charset="0"/>
                <a:ea typeface="Lato" pitchFamily="34" charset="-122"/>
                <a:cs typeface="Lato" pitchFamily="34" charset="-120"/>
              </a:rPr>
              <a:t>Sospettato di nuocere alla fertilità.</a:t>
            </a:r>
            <a:endParaRPr lang="en-US" sz="1750" dirty="0"/>
          </a:p>
        </p:txBody>
      </p:sp>
      <p:sp>
        <p:nvSpPr>
          <p:cNvPr id="48" name="Shape 45"/>
          <p:cNvSpPr/>
          <p:nvPr/>
        </p:nvSpPr>
        <p:spPr>
          <a:xfrm>
            <a:off x="594360" y="5843016"/>
            <a:ext cx="10991088" cy="429768"/>
          </a:xfrm>
          <a:prstGeom prst="roundRect">
            <a:avLst>
              <a:gd name="adj" fmla="val 31915"/>
            </a:avLst>
          </a:prstGeom>
          <a:solidFill>
            <a:srgbClr val="244D5E"/>
          </a:solidFill>
          <a:ln w="12700">
            <a:solidFill>
              <a:srgbClr val="244D5E">
                <a:alpha val="0"/>
              </a:srgbClr>
            </a:solidFill>
            <a:prstDash val="solid"/>
          </a:ln>
        </p:spPr>
        <p:txBody>
          <a:bodyPr/>
          <a:lstStyle/>
          <a:p>
            <a:endParaRPr lang="it-IT"/>
          </a:p>
        </p:txBody>
      </p:sp>
      <p:sp>
        <p:nvSpPr>
          <p:cNvPr id="49" name="Text 46"/>
          <p:cNvSpPr/>
          <p:nvPr/>
        </p:nvSpPr>
        <p:spPr>
          <a:xfrm>
            <a:off x="758952" y="5916168"/>
            <a:ext cx="10661904" cy="320040"/>
          </a:xfrm>
          <a:prstGeom prst="rect">
            <a:avLst/>
          </a:prstGeom>
          <a:noFill/>
          <a:ln/>
        </p:spPr>
        <p:txBody>
          <a:bodyPr wrap="square" lIns="0" tIns="0" rIns="0" bIns="0" rtlCol="0" anchor="ctr"/>
          <a:lstStyle/>
          <a:p>
            <a:pPr marL="0" indent="0" algn="ctr">
              <a:buNone/>
            </a:pPr>
            <a:r>
              <a:rPr lang="en-US" sz="1410" dirty="0">
                <a:solidFill>
                  <a:srgbClr val="66DCC5"/>
                </a:solidFill>
                <a:latin typeface="Lato" pitchFamily="34" charset="0"/>
                <a:ea typeface="Lato" pitchFamily="34" charset="-122"/>
                <a:cs typeface="Lato" pitchFamily="34" charset="-120"/>
              </a:rPr>
              <a:t>H360Fd e H360Df restano nella famiglia H360: non equivalgono alla sola categoria 2 / H361.</a:t>
            </a:r>
            <a:endParaRPr lang="en-US" sz="1410" dirty="0"/>
          </a:p>
        </p:txBody>
      </p:sp>
      <p:sp>
        <p:nvSpPr>
          <p:cNvPr id="5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7">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ETICHETTA DIDATTICA PARZIALE</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Etichetta: il pittogramma non basta</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GHS08 è condiviso da più classi di pericolo: leggere sempre anche il testo e la categoria.</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CLP, artt. 17–22; tab. 3.7.3 [C1] • ECHA [E4]</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07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39696"/>
            <a:ext cx="4206240" cy="3429000"/>
          </a:xfrm>
          <a:prstGeom prst="roundRect">
            <a:avLst>
              <a:gd name="adj" fmla="val 4000"/>
            </a:avLst>
          </a:prstGeom>
          <a:solidFill>
            <a:srgbClr val="E9F1EE"/>
          </a:solidFill>
          <a:ln w="10160">
            <a:solidFill>
              <a:srgbClr val="D6E1E3"/>
            </a:solidFill>
            <a:prstDash val="solid"/>
          </a:ln>
        </p:spPr>
        <p:txBody>
          <a:bodyPr/>
          <a:lstStyle/>
          <a:p>
            <a:endParaRPr lang="it-IT"/>
          </a:p>
        </p:txBody>
      </p:sp>
      <p:sp>
        <p:nvSpPr>
          <p:cNvPr id="27" name="Shape 24"/>
          <p:cNvSpPr/>
          <p:nvPr/>
        </p:nvSpPr>
        <p:spPr>
          <a:xfrm>
            <a:off x="1563624" y="2286000"/>
            <a:ext cx="2057400" cy="219456"/>
          </a:xfrm>
          <a:prstGeom prst="rect">
            <a:avLst/>
          </a:prstGeom>
          <a:solidFill>
            <a:srgbClr val="8AB7BA"/>
          </a:solidFill>
          <a:ln w="12700">
            <a:solidFill>
              <a:srgbClr val="8AB7BA">
                <a:alpha val="0"/>
              </a:srgbClr>
            </a:solidFill>
            <a:prstDash val="solid"/>
          </a:ln>
        </p:spPr>
        <p:txBody>
          <a:bodyPr/>
          <a:lstStyle/>
          <a:p>
            <a:endParaRPr lang="it-IT"/>
          </a:p>
        </p:txBody>
      </p:sp>
      <p:sp>
        <p:nvSpPr>
          <p:cNvPr id="28" name="Shape 25"/>
          <p:cNvSpPr/>
          <p:nvPr/>
        </p:nvSpPr>
        <p:spPr>
          <a:xfrm>
            <a:off x="1115568" y="2487168"/>
            <a:ext cx="2953512" cy="2816352"/>
          </a:xfrm>
          <a:prstGeom prst="roundRect">
            <a:avLst>
              <a:gd name="adj" fmla="val 4870"/>
            </a:avLst>
          </a:prstGeom>
          <a:solidFill>
            <a:srgbClr val="A8CFD0"/>
          </a:solidFill>
          <a:ln w="10160">
            <a:solidFill>
              <a:srgbClr val="8AB7BA"/>
            </a:solidFill>
            <a:prstDash val="solid"/>
          </a:ln>
        </p:spPr>
        <p:txBody>
          <a:bodyPr/>
          <a:lstStyle/>
          <a:p>
            <a:endParaRPr lang="it-IT"/>
          </a:p>
        </p:txBody>
      </p:sp>
      <p:sp>
        <p:nvSpPr>
          <p:cNvPr id="29" name="Shape 26"/>
          <p:cNvSpPr/>
          <p:nvPr/>
        </p:nvSpPr>
        <p:spPr>
          <a:xfrm>
            <a:off x="1344168" y="2706624"/>
            <a:ext cx="2496312" cy="2350008"/>
          </a:xfrm>
          <a:prstGeom prst="roundRect">
            <a:avLst>
              <a:gd name="adj" fmla="val 5837"/>
            </a:avLst>
          </a:prstGeom>
          <a:solidFill>
            <a:srgbClr val="FFFFFF"/>
          </a:solidFill>
          <a:ln w="10160">
            <a:solidFill>
              <a:srgbClr val="D6E1E3"/>
            </a:solidFill>
            <a:prstDash val="solid"/>
          </a:ln>
        </p:spPr>
        <p:txBody>
          <a:bodyPr/>
          <a:lstStyle/>
          <a:p>
            <a:endParaRPr lang="it-IT"/>
          </a:p>
        </p:txBody>
      </p:sp>
      <p:sp>
        <p:nvSpPr>
          <p:cNvPr id="30" name="Text 27"/>
          <p:cNvSpPr/>
          <p:nvPr/>
        </p:nvSpPr>
        <p:spPr>
          <a:xfrm>
            <a:off x="1481328" y="2834640"/>
            <a:ext cx="2221992" cy="192024"/>
          </a:xfrm>
          <a:prstGeom prst="rect">
            <a:avLst/>
          </a:prstGeom>
          <a:noFill/>
          <a:ln/>
        </p:spPr>
        <p:txBody>
          <a:bodyPr wrap="square" lIns="0" tIns="0" rIns="0" bIns="0" rtlCol="0" anchor="t"/>
          <a:lstStyle/>
          <a:p>
            <a:pPr marL="0" indent="0" algn="ctr">
              <a:buNone/>
            </a:pPr>
            <a:r>
              <a:rPr lang="en-US" sz="1030" b="1" dirty="0">
                <a:solidFill>
                  <a:srgbClr val="133348"/>
                </a:solidFill>
                <a:latin typeface="Lato" pitchFamily="34" charset="0"/>
                <a:ea typeface="Lato" pitchFamily="34" charset="-122"/>
                <a:cs typeface="Lato" pitchFamily="34" charset="-120"/>
              </a:rPr>
              <a:t>PRODOTTO DIMOSTRATIVO</a:t>
            </a:r>
            <a:endParaRPr lang="en-US" sz="1030" dirty="0"/>
          </a:p>
        </p:txBody>
      </p:sp>
      <p:pic>
        <p:nvPicPr>
          <p:cNvPr id="31" name="Image 0" descr="/mnt/data/repro_mod03_work/assets/ghs08.png"/>
          <p:cNvPicPr>
            <a:picLocks noChangeAspect="1"/>
          </p:cNvPicPr>
          <p:nvPr/>
        </p:nvPicPr>
        <p:blipFill>
          <a:blip r:embed="rId3"/>
          <a:stretch>
            <a:fillRect/>
          </a:stretch>
        </p:blipFill>
        <p:spPr>
          <a:xfrm>
            <a:off x="1517904" y="3227832"/>
            <a:ext cx="896112" cy="896112"/>
          </a:xfrm>
          <a:prstGeom prst="rect">
            <a:avLst/>
          </a:prstGeom>
        </p:spPr>
      </p:pic>
      <p:sp>
        <p:nvSpPr>
          <p:cNvPr id="32" name="Text 28"/>
          <p:cNvSpPr/>
          <p:nvPr/>
        </p:nvSpPr>
        <p:spPr>
          <a:xfrm>
            <a:off x="2532888" y="3273552"/>
            <a:ext cx="1106424" cy="265176"/>
          </a:xfrm>
          <a:prstGeom prst="rect">
            <a:avLst/>
          </a:prstGeom>
          <a:noFill/>
          <a:ln/>
        </p:spPr>
        <p:txBody>
          <a:bodyPr wrap="square" lIns="0" tIns="0" rIns="0" bIns="0" rtlCol="0" anchor="t"/>
          <a:lstStyle/>
          <a:p>
            <a:pPr marL="0" indent="0">
              <a:buNone/>
            </a:pPr>
            <a:r>
              <a:rPr lang="en-US" sz="1300" b="1" dirty="0">
                <a:solidFill>
                  <a:srgbClr val="133348"/>
                </a:solidFill>
                <a:latin typeface="Lato" pitchFamily="34" charset="0"/>
                <a:ea typeface="Lato" pitchFamily="34" charset="-122"/>
                <a:cs typeface="Lato" pitchFamily="34" charset="-120"/>
              </a:rPr>
              <a:t>PERICOLO</a:t>
            </a:r>
            <a:endParaRPr lang="en-US" sz="1300" dirty="0"/>
          </a:p>
        </p:txBody>
      </p:sp>
      <p:sp>
        <p:nvSpPr>
          <p:cNvPr id="33" name="Text 29"/>
          <p:cNvSpPr/>
          <p:nvPr/>
        </p:nvSpPr>
        <p:spPr>
          <a:xfrm>
            <a:off x="2532888" y="3648456"/>
            <a:ext cx="1106424" cy="301752"/>
          </a:xfrm>
          <a:prstGeom prst="rect">
            <a:avLst/>
          </a:prstGeom>
          <a:noFill/>
          <a:ln/>
        </p:spPr>
        <p:txBody>
          <a:bodyPr wrap="square" lIns="0" tIns="0" rIns="0" bIns="0" rtlCol="0" anchor="t"/>
          <a:lstStyle/>
          <a:p>
            <a:pPr marL="0" indent="0">
              <a:buNone/>
            </a:pPr>
            <a:r>
              <a:rPr lang="en-US" sz="1700" b="1" dirty="0">
                <a:solidFill>
                  <a:srgbClr val="008E89"/>
                </a:solidFill>
                <a:latin typeface="Lato" pitchFamily="34" charset="0"/>
                <a:ea typeface="Lato" pitchFamily="34" charset="-122"/>
                <a:cs typeface="Lato" pitchFamily="34" charset="-120"/>
              </a:rPr>
              <a:t>H360D</a:t>
            </a:r>
            <a:endParaRPr lang="en-US" sz="1700" dirty="0"/>
          </a:p>
        </p:txBody>
      </p:sp>
      <p:sp>
        <p:nvSpPr>
          <p:cNvPr id="34" name="Text 30"/>
          <p:cNvSpPr/>
          <p:nvPr/>
        </p:nvSpPr>
        <p:spPr>
          <a:xfrm>
            <a:off x="2532888" y="4014216"/>
            <a:ext cx="1115568" cy="539496"/>
          </a:xfrm>
          <a:prstGeom prst="rect">
            <a:avLst/>
          </a:prstGeom>
          <a:noFill/>
          <a:ln/>
        </p:spPr>
        <p:txBody>
          <a:bodyPr wrap="square" lIns="0" tIns="0" rIns="0" bIns="0" rtlCol="0" anchor="t"/>
          <a:lstStyle/>
          <a:p>
            <a:pPr marL="0" indent="0">
              <a:buNone/>
            </a:pPr>
            <a:r>
              <a:rPr lang="en-US" sz="1330" dirty="0">
                <a:solidFill>
                  <a:srgbClr val="133348"/>
                </a:solidFill>
                <a:latin typeface="Lato" pitchFamily="34" charset="0"/>
                <a:ea typeface="Lato" pitchFamily="34" charset="-122"/>
                <a:cs typeface="Lato" pitchFamily="34" charset="-120"/>
              </a:rPr>
              <a:t>Può nuocere</a:t>
            </a:r>
            <a:endParaRPr lang="en-US" sz="1330" dirty="0"/>
          </a:p>
          <a:p>
            <a:pPr marL="0" indent="0">
              <a:buNone/>
            </a:pPr>
            <a:r>
              <a:rPr lang="en-US" sz="1330" dirty="0">
                <a:solidFill>
                  <a:srgbClr val="133348"/>
                </a:solidFill>
                <a:latin typeface="Lato" pitchFamily="34" charset="0"/>
                <a:ea typeface="Lato" pitchFamily="34" charset="-122"/>
                <a:cs typeface="Lato" pitchFamily="34" charset="-120"/>
              </a:rPr>
              <a:t>al feto.</a:t>
            </a:r>
            <a:endParaRPr lang="en-US" sz="1330" dirty="0"/>
          </a:p>
        </p:txBody>
      </p:sp>
      <p:sp>
        <p:nvSpPr>
          <p:cNvPr id="35" name="Shape 31"/>
          <p:cNvSpPr/>
          <p:nvPr/>
        </p:nvSpPr>
        <p:spPr>
          <a:xfrm>
            <a:off x="1499616" y="4672584"/>
            <a:ext cx="2185416" cy="0"/>
          </a:xfrm>
          <a:prstGeom prst="line">
            <a:avLst/>
          </a:prstGeom>
          <a:noFill/>
          <a:ln w="8890">
            <a:solidFill>
              <a:srgbClr val="D6E1E3"/>
            </a:solidFill>
            <a:prstDash val="solid"/>
          </a:ln>
        </p:spPr>
        <p:txBody>
          <a:bodyPr/>
          <a:lstStyle/>
          <a:p>
            <a:endParaRPr lang="it-IT"/>
          </a:p>
        </p:txBody>
      </p:sp>
      <p:sp>
        <p:nvSpPr>
          <p:cNvPr id="36" name="Text 32"/>
          <p:cNvSpPr/>
          <p:nvPr/>
        </p:nvSpPr>
        <p:spPr>
          <a:xfrm>
            <a:off x="1426464" y="4828032"/>
            <a:ext cx="2340864" cy="173736"/>
          </a:xfrm>
          <a:prstGeom prst="rect">
            <a:avLst/>
          </a:prstGeom>
          <a:noFill/>
          <a:ln/>
        </p:spPr>
        <p:txBody>
          <a:bodyPr wrap="square" lIns="0" tIns="0" rIns="0" bIns="0" rtlCol="0" anchor="t"/>
          <a:lstStyle/>
          <a:p>
            <a:pPr marL="0" indent="0" algn="ctr">
              <a:buNone/>
            </a:pPr>
            <a:r>
              <a:rPr lang="en-US" sz="800" dirty="0">
                <a:solidFill>
                  <a:srgbClr val="607780"/>
                </a:solidFill>
                <a:latin typeface="Lato" pitchFamily="34" charset="0"/>
                <a:ea typeface="Lato" pitchFamily="34" charset="-122"/>
                <a:cs typeface="Lato" pitchFamily="34" charset="-120"/>
              </a:rPr>
              <a:t>Schema parziale: non usare per etichettare.</a:t>
            </a:r>
            <a:endParaRPr lang="en-US" sz="800" dirty="0"/>
          </a:p>
        </p:txBody>
      </p:sp>
      <p:sp>
        <p:nvSpPr>
          <p:cNvPr id="37" name="Shape 33"/>
          <p:cNvSpPr/>
          <p:nvPr/>
        </p:nvSpPr>
        <p:spPr>
          <a:xfrm>
            <a:off x="5138928" y="2221992"/>
            <a:ext cx="411480" cy="411480"/>
          </a:xfrm>
          <a:prstGeom prst="ellipse">
            <a:avLst/>
          </a:prstGeom>
          <a:solidFill>
            <a:srgbClr val="008E89"/>
          </a:solidFill>
          <a:ln w="12700">
            <a:solidFill>
              <a:srgbClr val="008E89">
                <a:alpha val="0"/>
              </a:srgbClr>
            </a:solidFill>
            <a:prstDash val="solid"/>
          </a:ln>
        </p:spPr>
        <p:txBody>
          <a:bodyPr/>
          <a:lstStyle/>
          <a:p>
            <a:endParaRPr lang="it-IT"/>
          </a:p>
        </p:txBody>
      </p:sp>
      <p:sp>
        <p:nvSpPr>
          <p:cNvPr id="38" name="Text 34"/>
          <p:cNvSpPr/>
          <p:nvPr/>
        </p:nvSpPr>
        <p:spPr>
          <a:xfrm>
            <a:off x="5138928" y="2313432"/>
            <a:ext cx="411480" cy="164592"/>
          </a:xfrm>
          <a:prstGeom prst="rect">
            <a:avLst/>
          </a:prstGeom>
          <a:noFill/>
          <a:ln/>
        </p:spPr>
        <p:txBody>
          <a:bodyPr wrap="square" lIns="0" tIns="0" rIns="0" bIns="0" rtlCol="0" anchor="t"/>
          <a:lstStyle/>
          <a:p>
            <a:pPr marL="0" indent="0" algn="ctr">
              <a:buNone/>
            </a:pPr>
            <a:r>
              <a:rPr lang="en-US" sz="1150" b="1" dirty="0">
                <a:solidFill>
                  <a:srgbClr val="FFFFFF"/>
                </a:solidFill>
                <a:latin typeface="Lato" pitchFamily="34" charset="0"/>
                <a:ea typeface="Lato" pitchFamily="34" charset="-122"/>
                <a:cs typeface="Lato" pitchFamily="34" charset="-120"/>
              </a:rPr>
              <a:t>01</a:t>
            </a:r>
            <a:endParaRPr lang="en-US" sz="1150" dirty="0"/>
          </a:p>
        </p:txBody>
      </p:sp>
      <p:sp>
        <p:nvSpPr>
          <p:cNvPr id="39" name="Text 35"/>
          <p:cNvSpPr/>
          <p:nvPr/>
        </p:nvSpPr>
        <p:spPr>
          <a:xfrm>
            <a:off x="5733288" y="2194560"/>
            <a:ext cx="5532120" cy="292608"/>
          </a:xfrm>
          <a:prstGeom prst="rect">
            <a:avLst/>
          </a:prstGeom>
          <a:noFill/>
          <a:ln/>
        </p:spPr>
        <p:txBody>
          <a:bodyPr wrap="square" lIns="0" tIns="0" rIns="0" bIns="0" rtlCol="0" anchor="t"/>
          <a:lstStyle/>
          <a:p>
            <a:pPr marL="0" indent="0">
              <a:buNone/>
            </a:pPr>
            <a:r>
              <a:rPr lang="en-US" sz="1930" b="1" dirty="0">
                <a:solidFill>
                  <a:srgbClr val="133348"/>
                </a:solidFill>
                <a:latin typeface="Lato" pitchFamily="34" charset="0"/>
                <a:ea typeface="Lato" pitchFamily="34" charset="-122"/>
                <a:cs typeface="Lato" pitchFamily="34" charset="-120"/>
              </a:rPr>
              <a:t>Identificatore del prodotto</a:t>
            </a:r>
            <a:endParaRPr lang="en-US" sz="1930" dirty="0"/>
          </a:p>
        </p:txBody>
      </p:sp>
      <p:sp>
        <p:nvSpPr>
          <p:cNvPr id="40" name="Text 36"/>
          <p:cNvSpPr/>
          <p:nvPr/>
        </p:nvSpPr>
        <p:spPr>
          <a:xfrm>
            <a:off x="5733288" y="2560320"/>
            <a:ext cx="5532120" cy="283464"/>
          </a:xfrm>
          <a:prstGeom prst="rect">
            <a:avLst/>
          </a:prstGeom>
          <a:noFill/>
          <a:ln/>
        </p:spPr>
        <p:txBody>
          <a:bodyPr wrap="square" lIns="0" tIns="0" rIns="0" bIns="0" rtlCol="0" anchor="t"/>
          <a:lstStyle/>
          <a:p>
            <a:pPr marL="0" indent="0">
              <a:buNone/>
            </a:pPr>
            <a:r>
              <a:rPr lang="en-US" sz="1420" dirty="0">
                <a:solidFill>
                  <a:srgbClr val="607780"/>
                </a:solidFill>
                <a:latin typeface="Lato" pitchFamily="34" charset="0"/>
                <a:ea typeface="Lato" pitchFamily="34" charset="-122"/>
                <a:cs typeface="Lato" pitchFamily="34" charset="-120"/>
              </a:rPr>
              <a:t>Collegamento univoco a confezione e SDS.</a:t>
            </a:r>
            <a:endParaRPr lang="en-US" sz="1420" dirty="0"/>
          </a:p>
        </p:txBody>
      </p:sp>
      <p:sp>
        <p:nvSpPr>
          <p:cNvPr id="41" name="Shape 37"/>
          <p:cNvSpPr/>
          <p:nvPr/>
        </p:nvSpPr>
        <p:spPr>
          <a:xfrm>
            <a:off x="5733288" y="2907792"/>
            <a:ext cx="5843016" cy="0"/>
          </a:xfrm>
          <a:prstGeom prst="line">
            <a:avLst/>
          </a:prstGeom>
          <a:noFill/>
          <a:ln w="7620">
            <a:solidFill>
              <a:srgbClr val="D6E1E3"/>
            </a:solidFill>
            <a:prstDash val="solid"/>
          </a:ln>
        </p:spPr>
        <p:txBody>
          <a:bodyPr/>
          <a:lstStyle/>
          <a:p>
            <a:endParaRPr lang="it-IT"/>
          </a:p>
        </p:txBody>
      </p:sp>
      <p:sp>
        <p:nvSpPr>
          <p:cNvPr id="42" name="Shape 38"/>
          <p:cNvSpPr/>
          <p:nvPr/>
        </p:nvSpPr>
        <p:spPr>
          <a:xfrm>
            <a:off x="5138928" y="3035808"/>
            <a:ext cx="411480" cy="411480"/>
          </a:xfrm>
          <a:prstGeom prst="ellipse">
            <a:avLst/>
          </a:prstGeom>
          <a:solidFill>
            <a:srgbClr val="008E89"/>
          </a:solidFill>
          <a:ln w="12700">
            <a:solidFill>
              <a:srgbClr val="008E89">
                <a:alpha val="0"/>
              </a:srgbClr>
            </a:solidFill>
            <a:prstDash val="solid"/>
          </a:ln>
        </p:spPr>
        <p:txBody>
          <a:bodyPr/>
          <a:lstStyle/>
          <a:p>
            <a:endParaRPr lang="it-IT"/>
          </a:p>
        </p:txBody>
      </p:sp>
      <p:sp>
        <p:nvSpPr>
          <p:cNvPr id="43" name="Text 39"/>
          <p:cNvSpPr/>
          <p:nvPr/>
        </p:nvSpPr>
        <p:spPr>
          <a:xfrm>
            <a:off x="5138928" y="3127248"/>
            <a:ext cx="411480" cy="164592"/>
          </a:xfrm>
          <a:prstGeom prst="rect">
            <a:avLst/>
          </a:prstGeom>
          <a:noFill/>
          <a:ln/>
        </p:spPr>
        <p:txBody>
          <a:bodyPr wrap="square" lIns="0" tIns="0" rIns="0" bIns="0" rtlCol="0" anchor="t"/>
          <a:lstStyle/>
          <a:p>
            <a:pPr marL="0" indent="0" algn="ctr">
              <a:buNone/>
            </a:pPr>
            <a:r>
              <a:rPr lang="en-US" sz="1150" b="1" dirty="0">
                <a:solidFill>
                  <a:srgbClr val="FFFFFF"/>
                </a:solidFill>
                <a:latin typeface="Lato" pitchFamily="34" charset="0"/>
                <a:ea typeface="Lato" pitchFamily="34" charset="-122"/>
                <a:cs typeface="Lato" pitchFamily="34" charset="-120"/>
              </a:rPr>
              <a:t>02</a:t>
            </a:r>
            <a:endParaRPr lang="en-US" sz="1150" dirty="0"/>
          </a:p>
        </p:txBody>
      </p:sp>
      <p:sp>
        <p:nvSpPr>
          <p:cNvPr id="44" name="Text 40"/>
          <p:cNvSpPr/>
          <p:nvPr/>
        </p:nvSpPr>
        <p:spPr>
          <a:xfrm>
            <a:off x="5733288" y="3008376"/>
            <a:ext cx="5532120" cy="292608"/>
          </a:xfrm>
          <a:prstGeom prst="rect">
            <a:avLst/>
          </a:prstGeom>
          <a:noFill/>
          <a:ln/>
        </p:spPr>
        <p:txBody>
          <a:bodyPr wrap="square" lIns="0" tIns="0" rIns="0" bIns="0" rtlCol="0" anchor="t"/>
          <a:lstStyle/>
          <a:p>
            <a:pPr marL="0" indent="0">
              <a:buNone/>
            </a:pPr>
            <a:r>
              <a:rPr lang="en-US" sz="1930" b="1" dirty="0">
                <a:solidFill>
                  <a:srgbClr val="133348"/>
                </a:solidFill>
                <a:latin typeface="Lato" pitchFamily="34" charset="0"/>
                <a:ea typeface="Lato" pitchFamily="34" charset="-122"/>
                <a:cs typeface="Lato" pitchFamily="34" charset="-120"/>
              </a:rPr>
              <a:t>Pittogramma e avvertenza</a:t>
            </a:r>
            <a:endParaRPr lang="en-US" sz="1930" dirty="0"/>
          </a:p>
        </p:txBody>
      </p:sp>
      <p:sp>
        <p:nvSpPr>
          <p:cNvPr id="45" name="Text 41"/>
          <p:cNvSpPr/>
          <p:nvPr/>
        </p:nvSpPr>
        <p:spPr>
          <a:xfrm>
            <a:off x="5733288" y="3374136"/>
            <a:ext cx="5532120" cy="283464"/>
          </a:xfrm>
          <a:prstGeom prst="rect">
            <a:avLst/>
          </a:prstGeom>
          <a:noFill/>
          <a:ln/>
        </p:spPr>
        <p:txBody>
          <a:bodyPr wrap="square" lIns="0" tIns="0" rIns="0" bIns="0" rtlCol="0" anchor="t"/>
          <a:lstStyle/>
          <a:p>
            <a:pPr marL="0" indent="0">
              <a:buNone/>
            </a:pPr>
            <a:r>
              <a:rPr lang="en-US" sz="1420" dirty="0">
                <a:solidFill>
                  <a:srgbClr val="607780"/>
                </a:solidFill>
                <a:latin typeface="Lato" pitchFamily="34" charset="0"/>
                <a:ea typeface="Lato" pitchFamily="34" charset="-122"/>
                <a:cs typeface="Lato" pitchFamily="34" charset="-120"/>
              </a:rPr>
              <a:t>Interpretarli insieme agli altri pericoli.</a:t>
            </a:r>
            <a:endParaRPr lang="en-US" sz="1420" dirty="0"/>
          </a:p>
        </p:txBody>
      </p:sp>
      <p:sp>
        <p:nvSpPr>
          <p:cNvPr id="46" name="Shape 42"/>
          <p:cNvSpPr/>
          <p:nvPr/>
        </p:nvSpPr>
        <p:spPr>
          <a:xfrm>
            <a:off x="5733288" y="3721608"/>
            <a:ext cx="5843016" cy="0"/>
          </a:xfrm>
          <a:prstGeom prst="line">
            <a:avLst/>
          </a:prstGeom>
          <a:noFill/>
          <a:ln w="7620">
            <a:solidFill>
              <a:srgbClr val="D6E1E3"/>
            </a:solidFill>
            <a:prstDash val="solid"/>
          </a:ln>
        </p:spPr>
        <p:txBody>
          <a:bodyPr/>
          <a:lstStyle/>
          <a:p>
            <a:endParaRPr lang="it-IT"/>
          </a:p>
        </p:txBody>
      </p:sp>
      <p:sp>
        <p:nvSpPr>
          <p:cNvPr id="47" name="Shape 43"/>
          <p:cNvSpPr/>
          <p:nvPr/>
        </p:nvSpPr>
        <p:spPr>
          <a:xfrm>
            <a:off x="5138928" y="3849624"/>
            <a:ext cx="411480" cy="411480"/>
          </a:xfrm>
          <a:prstGeom prst="ellipse">
            <a:avLst/>
          </a:prstGeom>
          <a:solidFill>
            <a:srgbClr val="008E89"/>
          </a:solidFill>
          <a:ln w="12700">
            <a:solidFill>
              <a:srgbClr val="008E89">
                <a:alpha val="0"/>
              </a:srgbClr>
            </a:solidFill>
            <a:prstDash val="solid"/>
          </a:ln>
        </p:spPr>
        <p:txBody>
          <a:bodyPr/>
          <a:lstStyle/>
          <a:p>
            <a:endParaRPr lang="it-IT"/>
          </a:p>
        </p:txBody>
      </p:sp>
      <p:sp>
        <p:nvSpPr>
          <p:cNvPr id="48" name="Text 44"/>
          <p:cNvSpPr/>
          <p:nvPr/>
        </p:nvSpPr>
        <p:spPr>
          <a:xfrm>
            <a:off x="5138928" y="3941064"/>
            <a:ext cx="411480" cy="164592"/>
          </a:xfrm>
          <a:prstGeom prst="rect">
            <a:avLst/>
          </a:prstGeom>
          <a:noFill/>
          <a:ln/>
        </p:spPr>
        <p:txBody>
          <a:bodyPr wrap="square" lIns="0" tIns="0" rIns="0" bIns="0" rtlCol="0" anchor="t"/>
          <a:lstStyle/>
          <a:p>
            <a:pPr marL="0" indent="0" algn="ctr">
              <a:buNone/>
            </a:pPr>
            <a:r>
              <a:rPr lang="en-US" sz="1150" b="1" dirty="0">
                <a:solidFill>
                  <a:srgbClr val="FFFFFF"/>
                </a:solidFill>
                <a:latin typeface="Lato" pitchFamily="34" charset="0"/>
                <a:ea typeface="Lato" pitchFamily="34" charset="-122"/>
                <a:cs typeface="Lato" pitchFamily="34" charset="-120"/>
              </a:rPr>
              <a:t>03</a:t>
            </a:r>
            <a:endParaRPr lang="en-US" sz="1150" dirty="0"/>
          </a:p>
        </p:txBody>
      </p:sp>
      <p:sp>
        <p:nvSpPr>
          <p:cNvPr id="49" name="Text 45"/>
          <p:cNvSpPr/>
          <p:nvPr/>
        </p:nvSpPr>
        <p:spPr>
          <a:xfrm>
            <a:off x="5733288" y="3822192"/>
            <a:ext cx="5532120" cy="292608"/>
          </a:xfrm>
          <a:prstGeom prst="rect">
            <a:avLst/>
          </a:prstGeom>
          <a:noFill/>
          <a:ln/>
        </p:spPr>
        <p:txBody>
          <a:bodyPr wrap="square" lIns="0" tIns="0" rIns="0" bIns="0" rtlCol="0" anchor="t"/>
          <a:lstStyle/>
          <a:p>
            <a:pPr marL="0" indent="0">
              <a:buNone/>
            </a:pPr>
            <a:r>
              <a:rPr lang="en-US" sz="1930" b="1" dirty="0">
                <a:solidFill>
                  <a:srgbClr val="133348"/>
                </a:solidFill>
                <a:latin typeface="Lato" pitchFamily="34" charset="0"/>
                <a:ea typeface="Lato" pitchFamily="34" charset="-122"/>
                <a:cs typeface="Lato" pitchFamily="34" charset="-120"/>
              </a:rPr>
              <a:t>Indicazioni H complete</a:t>
            </a:r>
            <a:endParaRPr lang="en-US" sz="1930" dirty="0"/>
          </a:p>
        </p:txBody>
      </p:sp>
      <p:sp>
        <p:nvSpPr>
          <p:cNvPr id="50" name="Text 46"/>
          <p:cNvSpPr/>
          <p:nvPr/>
        </p:nvSpPr>
        <p:spPr>
          <a:xfrm>
            <a:off x="5733288" y="4187952"/>
            <a:ext cx="5532120" cy="283464"/>
          </a:xfrm>
          <a:prstGeom prst="rect">
            <a:avLst/>
          </a:prstGeom>
          <a:noFill/>
          <a:ln/>
        </p:spPr>
        <p:txBody>
          <a:bodyPr wrap="square" lIns="0" tIns="0" rIns="0" bIns="0" rtlCol="0" anchor="t"/>
          <a:lstStyle/>
          <a:p>
            <a:pPr marL="0" indent="0">
              <a:buNone/>
            </a:pPr>
            <a:r>
              <a:rPr lang="en-US" sz="1420" dirty="0">
                <a:solidFill>
                  <a:srgbClr val="607780"/>
                </a:solidFill>
                <a:latin typeface="Lato" pitchFamily="34" charset="0"/>
                <a:ea typeface="Lato" pitchFamily="34" charset="-122"/>
                <a:cs typeface="Lato" pitchFamily="34" charset="-120"/>
              </a:rPr>
              <a:t>Codice, lettere e formulazione integrale.</a:t>
            </a:r>
            <a:endParaRPr lang="en-US" sz="1420" dirty="0"/>
          </a:p>
        </p:txBody>
      </p:sp>
      <p:sp>
        <p:nvSpPr>
          <p:cNvPr id="51" name="Shape 47"/>
          <p:cNvSpPr/>
          <p:nvPr/>
        </p:nvSpPr>
        <p:spPr>
          <a:xfrm>
            <a:off x="5733288" y="4535424"/>
            <a:ext cx="5843016" cy="0"/>
          </a:xfrm>
          <a:prstGeom prst="line">
            <a:avLst/>
          </a:prstGeom>
          <a:noFill/>
          <a:ln w="7620">
            <a:solidFill>
              <a:srgbClr val="D6E1E3"/>
            </a:solidFill>
            <a:prstDash val="solid"/>
          </a:ln>
        </p:spPr>
        <p:txBody>
          <a:bodyPr/>
          <a:lstStyle/>
          <a:p>
            <a:endParaRPr lang="it-IT"/>
          </a:p>
        </p:txBody>
      </p:sp>
      <p:sp>
        <p:nvSpPr>
          <p:cNvPr id="52" name="Shape 48"/>
          <p:cNvSpPr/>
          <p:nvPr/>
        </p:nvSpPr>
        <p:spPr>
          <a:xfrm>
            <a:off x="5138928" y="4663440"/>
            <a:ext cx="411480" cy="411480"/>
          </a:xfrm>
          <a:prstGeom prst="ellipse">
            <a:avLst/>
          </a:prstGeom>
          <a:solidFill>
            <a:srgbClr val="008E89"/>
          </a:solidFill>
          <a:ln w="12700">
            <a:solidFill>
              <a:srgbClr val="008E89">
                <a:alpha val="0"/>
              </a:srgbClr>
            </a:solidFill>
            <a:prstDash val="solid"/>
          </a:ln>
        </p:spPr>
        <p:txBody>
          <a:bodyPr/>
          <a:lstStyle/>
          <a:p>
            <a:endParaRPr lang="it-IT"/>
          </a:p>
        </p:txBody>
      </p:sp>
      <p:sp>
        <p:nvSpPr>
          <p:cNvPr id="53" name="Text 49"/>
          <p:cNvSpPr/>
          <p:nvPr/>
        </p:nvSpPr>
        <p:spPr>
          <a:xfrm>
            <a:off x="5138928" y="4754880"/>
            <a:ext cx="411480" cy="164592"/>
          </a:xfrm>
          <a:prstGeom prst="rect">
            <a:avLst/>
          </a:prstGeom>
          <a:noFill/>
          <a:ln/>
        </p:spPr>
        <p:txBody>
          <a:bodyPr wrap="square" lIns="0" tIns="0" rIns="0" bIns="0" rtlCol="0" anchor="t"/>
          <a:lstStyle/>
          <a:p>
            <a:pPr marL="0" indent="0" algn="ctr">
              <a:buNone/>
            </a:pPr>
            <a:r>
              <a:rPr lang="en-US" sz="1150" b="1" dirty="0">
                <a:solidFill>
                  <a:srgbClr val="FFFFFF"/>
                </a:solidFill>
                <a:latin typeface="Lato" pitchFamily="34" charset="0"/>
                <a:ea typeface="Lato" pitchFamily="34" charset="-122"/>
                <a:cs typeface="Lato" pitchFamily="34" charset="-120"/>
              </a:rPr>
              <a:t>04</a:t>
            </a:r>
            <a:endParaRPr lang="en-US" sz="1150" dirty="0"/>
          </a:p>
        </p:txBody>
      </p:sp>
      <p:sp>
        <p:nvSpPr>
          <p:cNvPr id="54" name="Text 50"/>
          <p:cNvSpPr/>
          <p:nvPr/>
        </p:nvSpPr>
        <p:spPr>
          <a:xfrm>
            <a:off x="5733288" y="4636008"/>
            <a:ext cx="5532120" cy="292608"/>
          </a:xfrm>
          <a:prstGeom prst="rect">
            <a:avLst/>
          </a:prstGeom>
          <a:noFill/>
          <a:ln/>
        </p:spPr>
        <p:txBody>
          <a:bodyPr wrap="square" lIns="0" tIns="0" rIns="0" bIns="0" rtlCol="0" anchor="t"/>
          <a:lstStyle/>
          <a:p>
            <a:pPr marL="0" indent="0">
              <a:buNone/>
            </a:pPr>
            <a:r>
              <a:rPr lang="en-US" sz="1930" b="1" dirty="0">
                <a:solidFill>
                  <a:srgbClr val="133348"/>
                </a:solidFill>
                <a:latin typeface="Lato" pitchFamily="34" charset="0"/>
                <a:ea typeface="Lato" pitchFamily="34" charset="-122"/>
                <a:cs typeface="Lato" pitchFamily="34" charset="-120"/>
              </a:rPr>
              <a:t>Consigli P e fornitore</a:t>
            </a:r>
            <a:endParaRPr lang="en-US" sz="1930" dirty="0"/>
          </a:p>
        </p:txBody>
      </p:sp>
      <p:sp>
        <p:nvSpPr>
          <p:cNvPr id="55" name="Text 51"/>
          <p:cNvSpPr/>
          <p:nvPr/>
        </p:nvSpPr>
        <p:spPr>
          <a:xfrm>
            <a:off x="5733288" y="5001768"/>
            <a:ext cx="5532120" cy="283464"/>
          </a:xfrm>
          <a:prstGeom prst="rect">
            <a:avLst/>
          </a:prstGeom>
          <a:noFill/>
          <a:ln/>
        </p:spPr>
        <p:txBody>
          <a:bodyPr wrap="square" lIns="0" tIns="0" rIns="0" bIns="0" rtlCol="0" anchor="t"/>
          <a:lstStyle/>
          <a:p>
            <a:pPr marL="0" indent="0">
              <a:buNone/>
            </a:pPr>
            <a:r>
              <a:rPr lang="en-US" sz="1420" dirty="0">
                <a:solidFill>
                  <a:srgbClr val="607780"/>
                </a:solidFill>
                <a:latin typeface="Lato" pitchFamily="34" charset="0"/>
                <a:ea typeface="Lato" pitchFamily="34" charset="-122"/>
                <a:cs typeface="Lato" pitchFamily="34" charset="-120"/>
              </a:rPr>
              <a:t>Selezione pertinente e riferimenti della filiera.</a:t>
            </a:r>
            <a:endParaRPr lang="en-US" sz="1420" dirty="0"/>
          </a:p>
        </p:txBody>
      </p:sp>
      <p:sp>
        <p:nvSpPr>
          <p:cNvPr id="56" name="Shape 52"/>
          <p:cNvSpPr/>
          <p:nvPr/>
        </p:nvSpPr>
        <p:spPr>
          <a:xfrm>
            <a:off x="594360" y="5742432"/>
            <a:ext cx="3474720" cy="521208"/>
          </a:xfrm>
          <a:prstGeom prst="roundRect">
            <a:avLst>
              <a:gd name="adj" fmla="val 26316"/>
            </a:avLst>
          </a:prstGeom>
          <a:solidFill>
            <a:srgbClr val="E0F3ED"/>
          </a:solidFill>
          <a:ln w="12700">
            <a:solidFill>
              <a:srgbClr val="E0F3ED">
                <a:alpha val="0"/>
              </a:srgbClr>
            </a:solidFill>
            <a:prstDash val="solid"/>
          </a:ln>
        </p:spPr>
        <p:txBody>
          <a:bodyPr/>
          <a:lstStyle/>
          <a:p>
            <a:endParaRPr lang="it-IT"/>
          </a:p>
        </p:txBody>
      </p:sp>
      <p:sp>
        <p:nvSpPr>
          <p:cNvPr id="57" name="Text 53"/>
          <p:cNvSpPr/>
          <p:nvPr/>
        </p:nvSpPr>
        <p:spPr>
          <a:xfrm>
            <a:off x="713232" y="5815584"/>
            <a:ext cx="3236976" cy="155448"/>
          </a:xfrm>
          <a:prstGeom prst="rect">
            <a:avLst/>
          </a:prstGeom>
          <a:noFill/>
          <a:ln/>
        </p:spPr>
        <p:txBody>
          <a:bodyPr wrap="square" lIns="0" tIns="0" rIns="0" bIns="0" rtlCol="0" anchor="t"/>
          <a:lstStyle/>
          <a:p>
            <a:pPr marL="0" indent="0">
              <a:buNone/>
            </a:pPr>
            <a:r>
              <a:rPr lang="en-US" sz="870" b="1" dirty="0">
                <a:solidFill>
                  <a:srgbClr val="008E89"/>
                </a:solidFill>
                <a:latin typeface="Lato" pitchFamily="34" charset="0"/>
                <a:ea typeface="Lato" pitchFamily="34" charset="-122"/>
                <a:cs typeface="Lato" pitchFamily="34" charset="-120"/>
              </a:rPr>
              <a:t>CATEGORIE 1A / 1B</a:t>
            </a:r>
            <a:endParaRPr lang="en-US" sz="870" dirty="0"/>
          </a:p>
        </p:txBody>
      </p:sp>
      <p:sp>
        <p:nvSpPr>
          <p:cNvPr id="58" name="Text 54"/>
          <p:cNvSpPr/>
          <p:nvPr/>
        </p:nvSpPr>
        <p:spPr>
          <a:xfrm>
            <a:off x="713232" y="6007608"/>
            <a:ext cx="3236976" cy="182880"/>
          </a:xfrm>
          <a:prstGeom prst="rect">
            <a:avLst/>
          </a:prstGeom>
          <a:noFill/>
          <a:ln/>
        </p:spPr>
        <p:txBody>
          <a:bodyPr wrap="square" lIns="0" tIns="0" rIns="0" bIns="0" rtlCol="0" anchor="t"/>
          <a:lstStyle/>
          <a:p>
            <a:pPr marL="0" indent="0">
              <a:buNone/>
            </a:pPr>
            <a:r>
              <a:rPr lang="en-US" sz="1200" dirty="0">
                <a:solidFill>
                  <a:srgbClr val="133348"/>
                </a:solidFill>
                <a:latin typeface="Lato" pitchFamily="34" charset="0"/>
                <a:ea typeface="Lato" pitchFamily="34" charset="-122"/>
                <a:cs typeface="Lato" pitchFamily="34" charset="-120"/>
              </a:rPr>
              <a:t>GHS08 + Pericolo</a:t>
            </a:r>
            <a:endParaRPr lang="en-US" sz="1200" dirty="0"/>
          </a:p>
        </p:txBody>
      </p:sp>
      <p:sp>
        <p:nvSpPr>
          <p:cNvPr id="59" name="Shape 55"/>
          <p:cNvSpPr/>
          <p:nvPr/>
        </p:nvSpPr>
        <p:spPr>
          <a:xfrm>
            <a:off x="4251960" y="5742432"/>
            <a:ext cx="3474720" cy="521208"/>
          </a:xfrm>
          <a:prstGeom prst="roundRect">
            <a:avLst>
              <a:gd name="adj" fmla="val 26316"/>
            </a:avLst>
          </a:prstGeom>
          <a:solidFill>
            <a:srgbClr val="E0F3ED"/>
          </a:solidFill>
          <a:ln w="12700">
            <a:solidFill>
              <a:srgbClr val="E0F3ED">
                <a:alpha val="0"/>
              </a:srgbClr>
            </a:solidFill>
            <a:prstDash val="solid"/>
          </a:ln>
        </p:spPr>
        <p:txBody>
          <a:bodyPr/>
          <a:lstStyle/>
          <a:p>
            <a:endParaRPr lang="it-IT"/>
          </a:p>
        </p:txBody>
      </p:sp>
      <p:sp>
        <p:nvSpPr>
          <p:cNvPr id="60" name="Text 56"/>
          <p:cNvSpPr/>
          <p:nvPr/>
        </p:nvSpPr>
        <p:spPr>
          <a:xfrm>
            <a:off x="4370832" y="5815584"/>
            <a:ext cx="3236976" cy="155448"/>
          </a:xfrm>
          <a:prstGeom prst="rect">
            <a:avLst/>
          </a:prstGeom>
          <a:noFill/>
          <a:ln/>
        </p:spPr>
        <p:txBody>
          <a:bodyPr wrap="square" lIns="0" tIns="0" rIns="0" bIns="0" rtlCol="0" anchor="t"/>
          <a:lstStyle/>
          <a:p>
            <a:pPr marL="0" indent="0">
              <a:buNone/>
            </a:pPr>
            <a:r>
              <a:rPr lang="en-US" sz="870" b="1" dirty="0">
                <a:solidFill>
                  <a:srgbClr val="008E89"/>
                </a:solidFill>
                <a:latin typeface="Lato" pitchFamily="34" charset="0"/>
                <a:ea typeface="Lato" pitchFamily="34" charset="-122"/>
                <a:cs typeface="Lato" pitchFamily="34" charset="-120"/>
              </a:rPr>
              <a:t>CATEGORIA 2</a:t>
            </a:r>
            <a:endParaRPr lang="en-US" sz="870" dirty="0"/>
          </a:p>
        </p:txBody>
      </p:sp>
      <p:sp>
        <p:nvSpPr>
          <p:cNvPr id="61" name="Text 57"/>
          <p:cNvSpPr/>
          <p:nvPr/>
        </p:nvSpPr>
        <p:spPr>
          <a:xfrm>
            <a:off x="4370832" y="6007608"/>
            <a:ext cx="3236976" cy="182880"/>
          </a:xfrm>
          <a:prstGeom prst="rect">
            <a:avLst/>
          </a:prstGeom>
          <a:noFill/>
          <a:ln/>
        </p:spPr>
        <p:txBody>
          <a:bodyPr wrap="square" lIns="0" tIns="0" rIns="0" bIns="0" rtlCol="0" anchor="t"/>
          <a:lstStyle/>
          <a:p>
            <a:pPr marL="0" indent="0">
              <a:buNone/>
            </a:pPr>
            <a:r>
              <a:rPr lang="en-US" sz="1200" dirty="0">
                <a:solidFill>
                  <a:srgbClr val="133348"/>
                </a:solidFill>
                <a:latin typeface="Lato" pitchFamily="34" charset="0"/>
                <a:ea typeface="Lato" pitchFamily="34" charset="-122"/>
                <a:cs typeface="Lato" pitchFamily="34" charset="-120"/>
              </a:rPr>
              <a:t>GHS08 + Attenzione</a:t>
            </a:r>
            <a:endParaRPr lang="en-US" sz="1200" dirty="0"/>
          </a:p>
        </p:txBody>
      </p:sp>
      <p:sp>
        <p:nvSpPr>
          <p:cNvPr id="62" name="Shape 58"/>
          <p:cNvSpPr/>
          <p:nvPr/>
        </p:nvSpPr>
        <p:spPr>
          <a:xfrm>
            <a:off x="7909560" y="5742432"/>
            <a:ext cx="3675888" cy="521208"/>
          </a:xfrm>
          <a:prstGeom prst="roundRect">
            <a:avLst>
              <a:gd name="adj" fmla="val 26316"/>
            </a:avLst>
          </a:prstGeom>
          <a:solidFill>
            <a:srgbClr val="E0F3ED"/>
          </a:solidFill>
          <a:ln w="12700">
            <a:solidFill>
              <a:srgbClr val="E0F3ED">
                <a:alpha val="0"/>
              </a:srgbClr>
            </a:solidFill>
            <a:prstDash val="solid"/>
          </a:ln>
        </p:spPr>
        <p:txBody>
          <a:bodyPr/>
          <a:lstStyle/>
          <a:p>
            <a:endParaRPr lang="it-IT"/>
          </a:p>
        </p:txBody>
      </p:sp>
      <p:sp>
        <p:nvSpPr>
          <p:cNvPr id="63" name="Text 59"/>
          <p:cNvSpPr/>
          <p:nvPr/>
        </p:nvSpPr>
        <p:spPr>
          <a:xfrm>
            <a:off x="8028432" y="5815584"/>
            <a:ext cx="3438144" cy="155448"/>
          </a:xfrm>
          <a:prstGeom prst="rect">
            <a:avLst/>
          </a:prstGeom>
          <a:noFill/>
          <a:ln/>
        </p:spPr>
        <p:txBody>
          <a:bodyPr wrap="square" lIns="0" tIns="0" rIns="0" bIns="0" rtlCol="0" anchor="t"/>
          <a:lstStyle/>
          <a:p>
            <a:pPr marL="0" indent="0">
              <a:buNone/>
            </a:pPr>
            <a:r>
              <a:rPr lang="en-US" sz="870" b="1" dirty="0">
                <a:solidFill>
                  <a:srgbClr val="008E89"/>
                </a:solidFill>
                <a:latin typeface="Lato" pitchFamily="34" charset="0"/>
                <a:ea typeface="Lato" pitchFamily="34" charset="-122"/>
                <a:cs typeface="Lato" pitchFamily="34" charset="-120"/>
              </a:rPr>
              <a:t>SOLA H362</a:t>
            </a:r>
            <a:endParaRPr lang="en-US" sz="870" dirty="0"/>
          </a:p>
        </p:txBody>
      </p:sp>
      <p:sp>
        <p:nvSpPr>
          <p:cNvPr id="64" name="Text 60"/>
          <p:cNvSpPr/>
          <p:nvPr/>
        </p:nvSpPr>
        <p:spPr>
          <a:xfrm>
            <a:off x="8028432" y="6007608"/>
            <a:ext cx="3438144" cy="182880"/>
          </a:xfrm>
          <a:prstGeom prst="rect">
            <a:avLst/>
          </a:prstGeom>
          <a:noFill/>
          <a:ln/>
        </p:spPr>
        <p:txBody>
          <a:bodyPr wrap="square" lIns="0" tIns="0" rIns="0" bIns="0" rtlCol="0" anchor="t"/>
          <a:lstStyle/>
          <a:p>
            <a:pPr marL="0" indent="0">
              <a:buNone/>
            </a:pPr>
            <a:r>
              <a:rPr lang="en-US" sz="1120" dirty="0">
                <a:solidFill>
                  <a:srgbClr val="133348"/>
                </a:solidFill>
                <a:latin typeface="Lato" pitchFamily="34" charset="0"/>
                <a:ea typeface="Lato" pitchFamily="34" charset="-122"/>
                <a:cs typeface="Lato" pitchFamily="34" charset="-120"/>
              </a:rPr>
              <a:t>Nessun simbolo / avvertenza dedicati</a:t>
            </a:r>
            <a:endParaRPr lang="en-US" sz="1120" dirty="0"/>
          </a:p>
        </p:txBody>
      </p:sp>
      <p:sp>
        <p:nvSpPr>
          <p:cNvPr id="65"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8">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INTEGRAZIONE NORMATIVA REACH / SDS</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SDS: leggere le sezioni in relazione</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Un documento unitario: identità, pericoli, componenti, esposizione e informazioni tossicologiche.</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REACH, all. II / Reg. 2020/878 [R1] • INAIL 2026 [I1]</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08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48840"/>
            <a:ext cx="2889504" cy="3465576"/>
          </a:xfrm>
          <a:prstGeom prst="roundRect">
            <a:avLst>
              <a:gd name="adj" fmla="val 4747"/>
            </a:avLst>
          </a:prstGeom>
          <a:solidFill>
            <a:srgbClr val="193C4D"/>
          </a:solidFill>
          <a:ln w="12700">
            <a:solidFill>
              <a:srgbClr val="193C4D">
                <a:alpha val="0"/>
              </a:srgbClr>
            </a:solidFill>
            <a:prstDash val="solid"/>
          </a:ln>
        </p:spPr>
        <p:txBody>
          <a:bodyPr/>
          <a:lstStyle/>
          <a:p>
            <a:endParaRPr lang="it-IT"/>
          </a:p>
        </p:txBody>
      </p:sp>
      <p:sp>
        <p:nvSpPr>
          <p:cNvPr id="27" name="Shape 24"/>
          <p:cNvSpPr/>
          <p:nvPr/>
        </p:nvSpPr>
        <p:spPr>
          <a:xfrm>
            <a:off x="1069848" y="2660904"/>
            <a:ext cx="1773936" cy="1956816"/>
          </a:xfrm>
          <a:prstGeom prst="rect">
            <a:avLst/>
          </a:prstGeom>
          <a:solidFill>
            <a:srgbClr val="86BBB9"/>
          </a:solidFill>
          <a:ln w="12700">
            <a:solidFill>
              <a:srgbClr val="86BBB9">
                <a:alpha val="0"/>
              </a:srgbClr>
            </a:solidFill>
            <a:prstDash val="solid"/>
          </a:ln>
        </p:spPr>
        <p:txBody>
          <a:bodyPr/>
          <a:lstStyle/>
          <a:p>
            <a:endParaRPr lang="it-IT"/>
          </a:p>
        </p:txBody>
      </p:sp>
      <p:sp>
        <p:nvSpPr>
          <p:cNvPr id="28" name="Shape 25"/>
          <p:cNvSpPr/>
          <p:nvPr/>
        </p:nvSpPr>
        <p:spPr>
          <a:xfrm>
            <a:off x="932688" y="2523744"/>
            <a:ext cx="1773936" cy="1956816"/>
          </a:xfrm>
          <a:prstGeom prst="rect">
            <a:avLst/>
          </a:prstGeom>
          <a:solidFill>
            <a:srgbClr val="FFFFFF"/>
          </a:solidFill>
          <a:ln w="12700">
            <a:solidFill>
              <a:srgbClr val="FFFFFF">
                <a:alpha val="0"/>
              </a:srgbClr>
            </a:solidFill>
            <a:prstDash val="solid"/>
          </a:ln>
        </p:spPr>
        <p:txBody>
          <a:bodyPr/>
          <a:lstStyle/>
          <a:p>
            <a:endParaRPr lang="it-IT"/>
          </a:p>
        </p:txBody>
      </p:sp>
      <p:sp>
        <p:nvSpPr>
          <p:cNvPr id="29" name="Text 26"/>
          <p:cNvSpPr/>
          <p:nvPr/>
        </p:nvSpPr>
        <p:spPr>
          <a:xfrm>
            <a:off x="1133856" y="2779776"/>
            <a:ext cx="1380744" cy="548640"/>
          </a:xfrm>
          <a:prstGeom prst="rect">
            <a:avLst/>
          </a:prstGeom>
          <a:noFill/>
          <a:ln/>
        </p:spPr>
        <p:txBody>
          <a:bodyPr wrap="square" lIns="0" tIns="0" rIns="0" bIns="0" rtlCol="0" anchor="t"/>
          <a:lstStyle/>
          <a:p>
            <a:pPr marL="0" indent="0">
              <a:buNone/>
            </a:pPr>
            <a:r>
              <a:rPr lang="en-US" sz="3800" b="1" dirty="0">
                <a:solidFill>
                  <a:srgbClr val="008E89"/>
                </a:solidFill>
                <a:latin typeface="Lato" pitchFamily="34" charset="0"/>
                <a:ea typeface="Lato" pitchFamily="34" charset="-122"/>
                <a:cs typeface="Lato" pitchFamily="34" charset="-120"/>
              </a:rPr>
              <a:t>SDS</a:t>
            </a:r>
            <a:endParaRPr lang="en-US" sz="3800" dirty="0"/>
          </a:p>
        </p:txBody>
      </p:sp>
      <p:sp>
        <p:nvSpPr>
          <p:cNvPr id="30" name="Shape 27"/>
          <p:cNvSpPr/>
          <p:nvPr/>
        </p:nvSpPr>
        <p:spPr>
          <a:xfrm>
            <a:off x="1143000" y="3520440"/>
            <a:ext cx="1316736" cy="0"/>
          </a:xfrm>
          <a:prstGeom prst="line">
            <a:avLst/>
          </a:prstGeom>
          <a:noFill/>
          <a:ln w="25400">
            <a:solidFill>
              <a:srgbClr val="B8D3D1"/>
            </a:solidFill>
            <a:prstDash val="solid"/>
          </a:ln>
        </p:spPr>
        <p:txBody>
          <a:bodyPr/>
          <a:lstStyle/>
          <a:p>
            <a:endParaRPr lang="it-IT"/>
          </a:p>
        </p:txBody>
      </p:sp>
      <p:sp>
        <p:nvSpPr>
          <p:cNvPr id="31" name="Shape 28"/>
          <p:cNvSpPr/>
          <p:nvPr/>
        </p:nvSpPr>
        <p:spPr>
          <a:xfrm>
            <a:off x="1143000" y="3694176"/>
            <a:ext cx="1088136" cy="0"/>
          </a:xfrm>
          <a:prstGeom prst="line">
            <a:avLst/>
          </a:prstGeom>
          <a:noFill/>
          <a:ln w="25400">
            <a:solidFill>
              <a:srgbClr val="B8D3D1"/>
            </a:solidFill>
            <a:prstDash val="solid"/>
          </a:ln>
        </p:spPr>
        <p:txBody>
          <a:bodyPr/>
          <a:lstStyle/>
          <a:p>
            <a:endParaRPr lang="it-IT"/>
          </a:p>
        </p:txBody>
      </p:sp>
      <p:sp>
        <p:nvSpPr>
          <p:cNvPr id="32" name="Shape 29"/>
          <p:cNvSpPr/>
          <p:nvPr/>
        </p:nvSpPr>
        <p:spPr>
          <a:xfrm>
            <a:off x="1143000" y="3867912"/>
            <a:ext cx="1316736" cy="0"/>
          </a:xfrm>
          <a:prstGeom prst="line">
            <a:avLst/>
          </a:prstGeom>
          <a:noFill/>
          <a:ln w="25400">
            <a:solidFill>
              <a:srgbClr val="B8D3D1"/>
            </a:solidFill>
            <a:prstDash val="solid"/>
          </a:ln>
        </p:spPr>
        <p:txBody>
          <a:bodyPr/>
          <a:lstStyle/>
          <a:p>
            <a:endParaRPr lang="it-IT"/>
          </a:p>
        </p:txBody>
      </p:sp>
      <p:sp>
        <p:nvSpPr>
          <p:cNvPr id="33" name="Shape 30"/>
          <p:cNvSpPr/>
          <p:nvPr/>
        </p:nvSpPr>
        <p:spPr>
          <a:xfrm>
            <a:off x="1143000" y="4041648"/>
            <a:ext cx="1088136" cy="0"/>
          </a:xfrm>
          <a:prstGeom prst="line">
            <a:avLst/>
          </a:prstGeom>
          <a:noFill/>
          <a:ln w="25400">
            <a:solidFill>
              <a:srgbClr val="B8D3D1"/>
            </a:solidFill>
            <a:prstDash val="solid"/>
          </a:ln>
        </p:spPr>
        <p:txBody>
          <a:bodyPr/>
          <a:lstStyle/>
          <a:p>
            <a:endParaRPr lang="it-IT"/>
          </a:p>
        </p:txBody>
      </p:sp>
      <p:sp>
        <p:nvSpPr>
          <p:cNvPr id="34" name="Text 31"/>
          <p:cNvSpPr/>
          <p:nvPr/>
        </p:nvSpPr>
        <p:spPr>
          <a:xfrm>
            <a:off x="822960" y="4736592"/>
            <a:ext cx="2432304" cy="283464"/>
          </a:xfrm>
          <a:prstGeom prst="rect">
            <a:avLst/>
          </a:prstGeom>
          <a:noFill/>
          <a:ln/>
        </p:spPr>
        <p:txBody>
          <a:bodyPr wrap="square" lIns="0" tIns="0" rIns="0" bIns="0" rtlCol="0" anchor="t"/>
          <a:lstStyle/>
          <a:p>
            <a:pPr marL="0" indent="0" algn="ctr">
              <a:buNone/>
            </a:pPr>
            <a:r>
              <a:rPr lang="en-US" sz="1650" b="1" dirty="0">
                <a:solidFill>
                  <a:srgbClr val="FFFFFF"/>
                </a:solidFill>
                <a:latin typeface="Lato" pitchFamily="34" charset="0"/>
                <a:ea typeface="Lato" pitchFamily="34" charset="-122"/>
                <a:cs typeface="Lato" pitchFamily="34" charset="-120"/>
              </a:rPr>
              <a:t>Prodotto • Fornitore</a:t>
            </a:r>
            <a:endParaRPr lang="en-US" sz="1650" dirty="0"/>
          </a:p>
        </p:txBody>
      </p:sp>
      <p:sp>
        <p:nvSpPr>
          <p:cNvPr id="35" name="Text 32"/>
          <p:cNvSpPr/>
          <p:nvPr/>
        </p:nvSpPr>
        <p:spPr>
          <a:xfrm>
            <a:off x="822960" y="5120640"/>
            <a:ext cx="2432304" cy="393192"/>
          </a:xfrm>
          <a:prstGeom prst="rect">
            <a:avLst/>
          </a:prstGeom>
          <a:noFill/>
          <a:ln/>
        </p:spPr>
        <p:txBody>
          <a:bodyPr wrap="square" lIns="0" tIns="0" rIns="0" bIns="0" rtlCol="0" anchor="t"/>
          <a:lstStyle/>
          <a:p>
            <a:pPr marL="0" indent="0" algn="ctr">
              <a:buNone/>
            </a:pPr>
            <a:r>
              <a:rPr lang="en-US" sz="1250" dirty="0">
                <a:solidFill>
                  <a:srgbClr val="C0D7DB"/>
                </a:solidFill>
                <a:latin typeface="Lato" pitchFamily="34" charset="0"/>
                <a:ea typeface="Lato" pitchFamily="34" charset="-122"/>
                <a:cs typeface="Lato" pitchFamily="34" charset="-120"/>
              </a:rPr>
              <a:t>Data e versione</a:t>
            </a:r>
            <a:endParaRPr lang="en-US" sz="1250" dirty="0"/>
          </a:p>
          <a:p>
            <a:pPr marL="0" indent="0" algn="ctr">
              <a:buNone/>
            </a:pPr>
            <a:r>
              <a:rPr lang="en-US" sz="1250" dirty="0">
                <a:solidFill>
                  <a:srgbClr val="C0D7DB"/>
                </a:solidFill>
                <a:latin typeface="Lato" pitchFamily="34" charset="0"/>
                <a:ea typeface="Lato" pitchFamily="34" charset="-122"/>
                <a:cs typeface="Lato" pitchFamily="34" charset="-120"/>
              </a:rPr>
              <a:t>Sezioni 1, 15 e 16</a:t>
            </a:r>
            <a:endParaRPr lang="en-US" sz="1250" dirty="0"/>
          </a:p>
        </p:txBody>
      </p:sp>
      <p:sp>
        <p:nvSpPr>
          <p:cNvPr id="36" name="Shape 33"/>
          <p:cNvSpPr/>
          <p:nvPr/>
        </p:nvSpPr>
        <p:spPr>
          <a:xfrm>
            <a:off x="3749040" y="2148840"/>
            <a:ext cx="3803904" cy="1627632"/>
          </a:xfrm>
          <a:prstGeom prst="roundRect">
            <a:avLst>
              <a:gd name="adj" fmla="val 8427"/>
            </a:avLst>
          </a:prstGeom>
          <a:solidFill>
            <a:srgbClr val="FFFFFF"/>
          </a:solidFill>
          <a:ln w="10160">
            <a:solidFill>
              <a:srgbClr val="D6E1E3"/>
            </a:solidFill>
            <a:prstDash val="solid"/>
          </a:ln>
        </p:spPr>
        <p:txBody>
          <a:bodyPr/>
          <a:lstStyle/>
          <a:p>
            <a:endParaRPr lang="it-IT"/>
          </a:p>
        </p:txBody>
      </p:sp>
      <p:sp>
        <p:nvSpPr>
          <p:cNvPr id="37" name="Shape 34"/>
          <p:cNvSpPr/>
          <p:nvPr/>
        </p:nvSpPr>
        <p:spPr>
          <a:xfrm>
            <a:off x="3941064" y="2350008"/>
            <a:ext cx="502920" cy="502920"/>
          </a:xfrm>
          <a:prstGeom prst="ellipse">
            <a:avLst/>
          </a:prstGeom>
          <a:solidFill>
            <a:srgbClr val="008E89"/>
          </a:solidFill>
          <a:ln w="12700">
            <a:solidFill>
              <a:srgbClr val="008E89">
                <a:alpha val="0"/>
              </a:srgbClr>
            </a:solidFill>
            <a:prstDash val="solid"/>
          </a:ln>
        </p:spPr>
        <p:txBody>
          <a:bodyPr/>
          <a:lstStyle/>
          <a:p>
            <a:endParaRPr lang="it-IT"/>
          </a:p>
        </p:txBody>
      </p:sp>
      <p:sp>
        <p:nvSpPr>
          <p:cNvPr id="38" name="Text 35"/>
          <p:cNvSpPr/>
          <p:nvPr/>
        </p:nvSpPr>
        <p:spPr>
          <a:xfrm>
            <a:off x="3941064" y="2441448"/>
            <a:ext cx="502920" cy="256032"/>
          </a:xfrm>
          <a:prstGeom prst="rect">
            <a:avLst/>
          </a:prstGeom>
          <a:noFill/>
          <a:ln/>
        </p:spPr>
        <p:txBody>
          <a:bodyPr wrap="square" lIns="0" tIns="0" rIns="0" bIns="0" rtlCol="0" anchor="t"/>
          <a:lstStyle/>
          <a:p>
            <a:pPr marL="0" indent="0" algn="ctr">
              <a:buNone/>
            </a:pPr>
            <a:r>
              <a:rPr lang="en-US" sz="1800" b="1" dirty="0">
                <a:solidFill>
                  <a:srgbClr val="FFFFFF"/>
                </a:solidFill>
                <a:latin typeface="Lato" pitchFamily="34" charset="0"/>
                <a:ea typeface="Lato" pitchFamily="34" charset="-122"/>
                <a:cs typeface="Lato" pitchFamily="34" charset="-120"/>
              </a:rPr>
              <a:t>2</a:t>
            </a:r>
            <a:endParaRPr lang="en-US" sz="1800" dirty="0"/>
          </a:p>
        </p:txBody>
      </p:sp>
      <p:sp>
        <p:nvSpPr>
          <p:cNvPr id="39" name="Text 36"/>
          <p:cNvSpPr/>
          <p:nvPr/>
        </p:nvSpPr>
        <p:spPr>
          <a:xfrm>
            <a:off x="4599432" y="2359152"/>
            <a:ext cx="2743200" cy="566928"/>
          </a:xfrm>
          <a:prstGeom prst="rect">
            <a:avLst/>
          </a:prstGeom>
          <a:noFill/>
          <a:ln/>
        </p:spPr>
        <p:txBody>
          <a:bodyPr wrap="square" lIns="0" tIns="0" rIns="0" bIns="0" rtlCol="0" anchor="t"/>
          <a:lstStyle/>
          <a:p>
            <a:pPr marL="0" indent="0">
              <a:buNone/>
            </a:pPr>
            <a:r>
              <a:rPr lang="en-US" sz="1750" b="1" dirty="0">
                <a:solidFill>
                  <a:srgbClr val="133348"/>
                </a:solidFill>
                <a:latin typeface="Lato" pitchFamily="34" charset="0"/>
                <a:ea typeface="Lato" pitchFamily="34" charset="-122"/>
                <a:cs typeface="Lato" pitchFamily="34" charset="-120"/>
              </a:rPr>
              <a:t>Classificazione / etichetta</a:t>
            </a:r>
            <a:endParaRPr lang="en-US" sz="1750" dirty="0"/>
          </a:p>
        </p:txBody>
      </p:sp>
      <p:sp>
        <p:nvSpPr>
          <p:cNvPr id="40" name="Text 37"/>
          <p:cNvSpPr/>
          <p:nvPr/>
        </p:nvSpPr>
        <p:spPr>
          <a:xfrm>
            <a:off x="3959352" y="3118104"/>
            <a:ext cx="3401568" cy="484632"/>
          </a:xfrm>
          <a:prstGeom prst="rect">
            <a:avLst/>
          </a:prstGeom>
          <a:noFill/>
          <a:ln/>
        </p:spPr>
        <p:txBody>
          <a:bodyPr wrap="square" lIns="0" tIns="0" rIns="0" bIns="0" rtlCol="0" anchor="t"/>
          <a:lstStyle/>
          <a:p>
            <a:pPr marL="0" indent="0">
              <a:buNone/>
            </a:pPr>
            <a:r>
              <a:rPr lang="en-US" sz="1400" dirty="0">
                <a:solidFill>
                  <a:srgbClr val="607780"/>
                </a:solidFill>
                <a:latin typeface="Lato" pitchFamily="34" charset="0"/>
                <a:ea typeface="Lato" pitchFamily="34" charset="-122"/>
                <a:cs typeface="Lato" pitchFamily="34" charset="-120"/>
              </a:rPr>
              <a:t>2.1: classificazione del prodotto</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2.2: elementi dell’etichetta</a:t>
            </a:r>
            <a:endParaRPr lang="en-US" sz="1400" dirty="0"/>
          </a:p>
        </p:txBody>
      </p:sp>
      <p:sp>
        <p:nvSpPr>
          <p:cNvPr id="41" name="Shape 38"/>
          <p:cNvSpPr/>
          <p:nvPr/>
        </p:nvSpPr>
        <p:spPr>
          <a:xfrm>
            <a:off x="7781544" y="2148840"/>
            <a:ext cx="3803904" cy="1627632"/>
          </a:xfrm>
          <a:prstGeom prst="roundRect">
            <a:avLst>
              <a:gd name="adj" fmla="val 8427"/>
            </a:avLst>
          </a:prstGeom>
          <a:solidFill>
            <a:srgbClr val="FFFFFF"/>
          </a:solidFill>
          <a:ln w="10160">
            <a:solidFill>
              <a:srgbClr val="D6E1E3"/>
            </a:solidFill>
            <a:prstDash val="solid"/>
          </a:ln>
        </p:spPr>
        <p:txBody>
          <a:bodyPr/>
          <a:lstStyle/>
          <a:p>
            <a:endParaRPr lang="it-IT"/>
          </a:p>
        </p:txBody>
      </p:sp>
      <p:sp>
        <p:nvSpPr>
          <p:cNvPr id="42" name="Shape 39"/>
          <p:cNvSpPr/>
          <p:nvPr/>
        </p:nvSpPr>
        <p:spPr>
          <a:xfrm>
            <a:off x="7973568" y="2350008"/>
            <a:ext cx="502920" cy="502920"/>
          </a:xfrm>
          <a:prstGeom prst="ellipse">
            <a:avLst/>
          </a:prstGeom>
          <a:solidFill>
            <a:srgbClr val="008E89"/>
          </a:solidFill>
          <a:ln w="12700">
            <a:solidFill>
              <a:srgbClr val="008E89">
                <a:alpha val="0"/>
              </a:srgbClr>
            </a:solidFill>
            <a:prstDash val="solid"/>
          </a:ln>
        </p:spPr>
        <p:txBody>
          <a:bodyPr/>
          <a:lstStyle/>
          <a:p>
            <a:endParaRPr lang="it-IT"/>
          </a:p>
        </p:txBody>
      </p:sp>
      <p:sp>
        <p:nvSpPr>
          <p:cNvPr id="43" name="Text 40"/>
          <p:cNvSpPr/>
          <p:nvPr/>
        </p:nvSpPr>
        <p:spPr>
          <a:xfrm>
            <a:off x="7973568" y="2441448"/>
            <a:ext cx="502920" cy="256032"/>
          </a:xfrm>
          <a:prstGeom prst="rect">
            <a:avLst/>
          </a:prstGeom>
          <a:noFill/>
          <a:ln/>
        </p:spPr>
        <p:txBody>
          <a:bodyPr wrap="square" lIns="0" tIns="0" rIns="0" bIns="0" rtlCol="0" anchor="t"/>
          <a:lstStyle/>
          <a:p>
            <a:pPr marL="0" indent="0" algn="ctr">
              <a:buNone/>
            </a:pPr>
            <a:r>
              <a:rPr lang="en-US" sz="1800" b="1" dirty="0">
                <a:solidFill>
                  <a:srgbClr val="FFFFFF"/>
                </a:solidFill>
                <a:latin typeface="Lato" pitchFamily="34" charset="0"/>
                <a:ea typeface="Lato" pitchFamily="34" charset="-122"/>
                <a:cs typeface="Lato" pitchFamily="34" charset="-120"/>
              </a:rPr>
              <a:t>3</a:t>
            </a:r>
            <a:endParaRPr lang="en-US" sz="1800" dirty="0"/>
          </a:p>
        </p:txBody>
      </p:sp>
      <p:sp>
        <p:nvSpPr>
          <p:cNvPr id="44" name="Text 41"/>
          <p:cNvSpPr/>
          <p:nvPr/>
        </p:nvSpPr>
        <p:spPr>
          <a:xfrm>
            <a:off x="8631936" y="2359152"/>
            <a:ext cx="2743200" cy="566928"/>
          </a:xfrm>
          <a:prstGeom prst="rect">
            <a:avLst/>
          </a:prstGeom>
          <a:noFill/>
          <a:ln/>
        </p:spPr>
        <p:txBody>
          <a:bodyPr wrap="square" lIns="0" tIns="0" rIns="0" bIns="0" rtlCol="0" anchor="t"/>
          <a:lstStyle/>
          <a:p>
            <a:pPr marL="0" indent="0">
              <a:buNone/>
            </a:pPr>
            <a:r>
              <a:rPr lang="en-US" sz="1750" b="1" dirty="0">
                <a:solidFill>
                  <a:srgbClr val="133348"/>
                </a:solidFill>
                <a:latin typeface="Lato" pitchFamily="34" charset="0"/>
                <a:ea typeface="Lato" pitchFamily="34" charset="-122"/>
                <a:cs typeface="Lato" pitchFamily="34" charset="-120"/>
              </a:rPr>
              <a:t>Identità / componenti</a:t>
            </a:r>
            <a:endParaRPr lang="en-US" sz="1750" dirty="0"/>
          </a:p>
        </p:txBody>
      </p:sp>
      <p:sp>
        <p:nvSpPr>
          <p:cNvPr id="45" name="Text 42"/>
          <p:cNvSpPr/>
          <p:nvPr/>
        </p:nvSpPr>
        <p:spPr>
          <a:xfrm>
            <a:off x="7991856" y="3118104"/>
            <a:ext cx="3401568" cy="484632"/>
          </a:xfrm>
          <a:prstGeom prst="rect">
            <a:avLst/>
          </a:prstGeom>
          <a:noFill/>
          <a:ln/>
        </p:spPr>
        <p:txBody>
          <a:bodyPr wrap="square" lIns="0" tIns="0" rIns="0" bIns="0" rtlCol="0" anchor="t"/>
          <a:lstStyle/>
          <a:p>
            <a:pPr marL="0" indent="0">
              <a:buNone/>
            </a:pPr>
            <a:r>
              <a:rPr lang="en-US" sz="1400" dirty="0">
                <a:solidFill>
                  <a:srgbClr val="607780"/>
                </a:solidFill>
                <a:latin typeface="Lato" pitchFamily="34" charset="0"/>
                <a:ea typeface="Lato" pitchFamily="34" charset="-122"/>
                <a:cs typeface="Lato" pitchFamily="34" charset="-120"/>
              </a:rPr>
              <a:t>3.1: sostanze  •  3.2: miscele</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Identificatori e concentrazioni</a:t>
            </a:r>
            <a:endParaRPr lang="en-US" sz="1400" dirty="0"/>
          </a:p>
        </p:txBody>
      </p:sp>
      <p:sp>
        <p:nvSpPr>
          <p:cNvPr id="46" name="Shape 43"/>
          <p:cNvSpPr/>
          <p:nvPr/>
        </p:nvSpPr>
        <p:spPr>
          <a:xfrm>
            <a:off x="3749040" y="3986784"/>
            <a:ext cx="3803904" cy="1627632"/>
          </a:xfrm>
          <a:prstGeom prst="roundRect">
            <a:avLst>
              <a:gd name="adj" fmla="val 8427"/>
            </a:avLst>
          </a:prstGeom>
          <a:solidFill>
            <a:srgbClr val="FFFFFF"/>
          </a:solidFill>
          <a:ln w="10160">
            <a:solidFill>
              <a:srgbClr val="D6E1E3"/>
            </a:solidFill>
            <a:prstDash val="solid"/>
          </a:ln>
        </p:spPr>
        <p:txBody>
          <a:bodyPr/>
          <a:lstStyle/>
          <a:p>
            <a:endParaRPr lang="it-IT"/>
          </a:p>
        </p:txBody>
      </p:sp>
      <p:sp>
        <p:nvSpPr>
          <p:cNvPr id="47" name="Shape 44"/>
          <p:cNvSpPr/>
          <p:nvPr/>
        </p:nvSpPr>
        <p:spPr>
          <a:xfrm>
            <a:off x="3941064" y="4187952"/>
            <a:ext cx="502920" cy="502920"/>
          </a:xfrm>
          <a:prstGeom prst="ellipse">
            <a:avLst/>
          </a:prstGeom>
          <a:solidFill>
            <a:srgbClr val="008E89"/>
          </a:solidFill>
          <a:ln w="12700">
            <a:solidFill>
              <a:srgbClr val="008E89">
                <a:alpha val="0"/>
              </a:srgbClr>
            </a:solidFill>
            <a:prstDash val="solid"/>
          </a:ln>
        </p:spPr>
        <p:txBody>
          <a:bodyPr/>
          <a:lstStyle/>
          <a:p>
            <a:endParaRPr lang="it-IT"/>
          </a:p>
        </p:txBody>
      </p:sp>
      <p:sp>
        <p:nvSpPr>
          <p:cNvPr id="48" name="Text 45"/>
          <p:cNvSpPr/>
          <p:nvPr/>
        </p:nvSpPr>
        <p:spPr>
          <a:xfrm>
            <a:off x="3941064" y="4279392"/>
            <a:ext cx="502920" cy="256032"/>
          </a:xfrm>
          <a:prstGeom prst="rect">
            <a:avLst/>
          </a:prstGeom>
          <a:noFill/>
          <a:ln/>
        </p:spPr>
        <p:txBody>
          <a:bodyPr wrap="square" lIns="0" tIns="0" rIns="0" bIns="0" rtlCol="0" anchor="t"/>
          <a:lstStyle/>
          <a:p>
            <a:pPr marL="0" indent="0" algn="ctr">
              <a:buNone/>
            </a:pPr>
            <a:r>
              <a:rPr lang="en-US" sz="1800" b="1" dirty="0">
                <a:solidFill>
                  <a:srgbClr val="FFFFFF"/>
                </a:solidFill>
                <a:latin typeface="Lato" pitchFamily="34" charset="0"/>
                <a:ea typeface="Lato" pitchFamily="34" charset="-122"/>
                <a:cs typeface="Lato" pitchFamily="34" charset="-120"/>
              </a:rPr>
              <a:t>8</a:t>
            </a:r>
            <a:endParaRPr lang="en-US" sz="1800" dirty="0"/>
          </a:p>
        </p:txBody>
      </p:sp>
      <p:sp>
        <p:nvSpPr>
          <p:cNvPr id="49" name="Text 46"/>
          <p:cNvSpPr/>
          <p:nvPr/>
        </p:nvSpPr>
        <p:spPr>
          <a:xfrm>
            <a:off x="4599432" y="4197096"/>
            <a:ext cx="2743200" cy="566928"/>
          </a:xfrm>
          <a:prstGeom prst="rect">
            <a:avLst/>
          </a:prstGeom>
          <a:noFill/>
          <a:ln/>
        </p:spPr>
        <p:txBody>
          <a:bodyPr wrap="square" lIns="0" tIns="0" rIns="0" bIns="0" rtlCol="0" anchor="t"/>
          <a:lstStyle/>
          <a:p>
            <a:pPr marL="0" indent="0">
              <a:buNone/>
            </a:pPr>
            <a:r>
              <a:rPr lang="en-US" sz="1750" b="1" dirty="0">
                <a:solidFill>
                  <a:srgbClr val="133348"/>
                </a:solidFill>
                <a:latin typeface="Lato" pitchFamily="34" charset="0"/>
                <a:ea typeface="Lato" pitchFamily="34" charset="-122"/>
                <a:cs typeface="Lato" pitchFamily="34" charset="-120"/>
              </a:rPr>
              <a:t>Controllo dell’esposizione</a:t>
            </a:r>
            <a:endParaRPr lang="en-US" sz="1750" dirty="0"/>
          </a:p>
        </p:txBody>
      </p:sp>
      <p:sp>
        <p:nvSpPr>
          <p:cNvPr id="50" name="Text 47"/>
          <p:cNvSpPr/>
          <p:nvPr/>
        </p:nvSpPr>
        <p:spPr>
          <a:xfrm>
            <a:off x="3959352" y="4956048"/>
            <a:ext cx="3401568" cy="484632"/>
          </a:xfrm>
          <a:prstGeom prst="rect">
            <a:avLst/>
          </a:prstGeom>
          <a:noFill/>
          <a:ln/>
        </p:spPr>
        <p:txBody>
          <a:bodyPr wrap="square" lIns="0" tIns="0" rIns="0" bIns="0" rtlCol="0" anchor="t"/>
          <a:lstStyle/>
          <a:p>
            <a:pPr marL="0" indent="0">
              <a:buNone/>
            </a:pPr>
            <a:r>
              <a:rPr lang="en-US" sz="1400" dirty="0">
                <a:solidFill>
                  <a:srgbClr val="607780"/>
                </a:solidFill>
                <a:latin typeface="Lato" pitchFamily="34" charset="0"/>
                <a:ea typeface="Lato" pitchFamily="34" charset="-122"/>
                <a:cs typeface="Lato" pitchFamily="34" charset="-120"/>
              </a:rPr>
              <a:t>Parametri, misure e protezioni</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Verificare la pertinenza dei valori</a:t>
            </a:r>
            <a:endParaRPr lang="en-US" sz="1400" dirty="0"/>
          </a:p>
        </p:txBody>
      </p:sp>
      <p:sp>
        <p:nvSpPr>
          <p:cNvPr id="51" name="Shape 48"/>
          <p:cNvSpPr/>
          <p:nvPr/>
        </p:nvSpPr>
        <p:spPr>
          <a:xfrm>
            <a:off x="7781544" y="3986784"/>
            <a:ext cx="3803904" cy="1627632"/>
          </a:xfrm>
          <a:prstGeom prst="roundRect">
            <a:avLst>
              <a:gd name="adj" fmla="val 8427"/>
            </a:avLst>
          </a:prstGeom>
          <a:solidFill>
            <a:srgbClr val="FFFFFF"/>
          </a:solidFill>
          <a:ln w="10160">
            <a:solidFill>
              <a:srgbClr val="D6E1E3"/>
            </a:solidFill>
            <a:prstDash val="solid"/>
          </a:ln>
        </p:spPr>
        <p:txBody>
          <a:bodyPr/>
          <a:lstStyle/>
          <a:p>
            <a:endParaRPr lang="it-IT"/>
          </a:p>
        </p:txBody>
      </p:sp>
      <p:sp>
        <p:nvSpPr>
          <p:cNvPr id="52" name="Shape 49"/>
          <p:cNvSpPr/>
          <p:nvPr/>
        </p:nvSpPr>
        <p:spPr>
          <a:xfrm>
            <a:off x="7973568" y="4187952"/>
            <a:ext cx="502920" cy="502920"/>
          </a:xfrm>
          <a:prstGeom prst="ellipse">
            <a:avLst/>
          </a:prstGeom>
          <a:solidFill>
            <a:srgbClr val="008E89"/>
          </a:solidFill>
          <a:ln w="12700">
            <a:solidFill>
              <a:srgbClr val="008E89">
                <a:alpha val="0"/>
              </a:srgbClr>
            </a:solidFill>
            <a:prstDash val="solid"/>
          </a:ln>
        </p:spPr>
        <p:txBody>
          <a:bodyPr/>
          <a:lstStyle/>
          <a:p>
            <a:endParaRPr lang="it-IT"/>
          </a:p>
        </p:txBody>
      </p:sp>
      <p:sp>
        <p:nvSpPr>
          <p:cNvPr id="53" name="Text 50"/>
          <p:cNvSpPr/>
          <p:nvPr/>
        </p:nvSpPr>
        <p:spPr>
          <a:xfrm>
            <a:off x="7973568" y="4279392"/>
            <a:ext cx="502920" cy="256032"/>
          </a:xfrm>
          <a:prstGeom prst="rect">
            <a:avLst/>
          </a:prstGeom>
          <a:noFill/>
          <a:ln/>
        </p:spPr>
        <p:txBody>
          <a:bodyPr wrap="square" lIns="0" tIns="0" rIns="0" bIns="0" rtlCol="0" anchor="t"/>
          <a:lstStyle/>
          <a:p>
            <a:pPr marL="0" indent="0" algn="ctr">
              <a:buNone/>
            </a:pPr>
            <a:r>
              <a:rPr lang="en-US" sz="1800" b="1" dirty="0">
                <a:solidFill>
                  <a:srgbClr val="FFFFFF"/>
                </a:solidFill>
                <a:latin typeface="Lato" pitchFamily="34" charset="0"/>
                <a:ea typeface="Lato" pitchFamily="34" charset="-122"/>
                <a:cs typeface="Lato" pitchFamily="34" charset="-120"/>
              </a:rPr>
              <a:t>11</a:t>
            </a:r>
            <a:endParaRPr lang="en-US" sz="1800" dirty="0"/>
          </a:p>
        </p:txBody>
      </p:sp>
      <p:sp>
        <p:nvSpPr>
          <p:cNvPr id="54" name="Text 51"/>
          <p:cNvSpPr/>
          <p:nvPr/>
        </p:nvSpPr>
        <p:spPr>
          <a:xfrm>
            <a:off x="8631936" y="4197096"/>
            <a:ext cx="2743200" cy="566928"/>
          </a:xfrm>
          <a:prstGeom prst="rect">
            <a:avLst/>
          </a:prstGeom>
          <a:noFill/>
          <a:ln/>
        </p:spPr>
        <p:txBody>
          <a:bodyPr wrap="square" lIns="0" tIns="0" rIns="0" bIns="0" rtlCol="0" anchor="t"/>
          <a:lstStyle/>
          <a:p>
            <a:pPr marL="0" indent="0">
              <a:buNone/>
            </a:pPr>
            <a:r>
              <a:rPr lang="en-US" sz="1750" b="1" dirty="0">
                <a:solidFill>
                  <a:srgbClr val="133348"/>
                </a:solidFill>
                <a:latin typeface="Lato" pitchFamily="34" charset="0"/>
                <a:ea typeface="Lato" pitchFamily="34" charset="-122"/>
                <a:cs typeface="Lato" pitchFamily="34" charset="-120"/>
              </a:rPr>
              <a:t>Informazioni tossicologiche</a:t>
            </a:r>
            <a:endParaRPr lang="en-US" sz="1750" dirty="0"/>
          </a:p>
        </p:txBody>
      </p:sp>
      <p:sp>
        <p:nvSpPr>
          <p:cNvPr id="55" name="Text 52"/>
          <p:cNvSpPr/>
          <p:nvPr/>
        </p:nvSpPr>
        <p:spPr>
          <a:xfrm>
            <a:off x="7991856" y="4956048"/>
            <a:ext cx="3401568" cy="484632"/>
          </a:xfrm>
          <a:prstGeom prst="rect">
            <a:avLst/>
          </a:prstGeom>
          <a:noFill/>
          <a:ln/>
        </p:spPr>
        <p:txBody>
          <a:bodyPr wrap="square" lIns="0" tIns="0" rIns="0" bIns="0" rtlCol="0" anchor="t"/>
          <a:lstStyle/>
          <a:p>
            <a:pPr marL="0" indent="0">
              <a:buNone/>
            </a:pPr>
            <a:r>
              <a:rPr lang="en-US" sz="1400" dirty="0">
                <a:solidFill>
                  <a:srgbClr val="607780"/>
                </a:solidFill>
                <a:latin typeface="Lato" pitchFamily="34" charset="0"/>
                <a:ea typeface="Lato" pitchFamily="34" charset="-122"/>
                <a:cs typeface="Lato" pitchFamily="34" charset="-120"/>
              </a:rPr>
              <a:t>Effetti sulla salute</a:t>
            </a:r>
            <a:endParaRPr lang="en-US" sz="1400" dirty="0"/>
          </a:p>
          <a:p>
            <a:pPr marL="0" indent="0">
              <a:buNone/>
            </a:pPr>
            <a:r>
              <a:rPr lang="en-US" sz="1400" dirty="0">
                <a:solidFill>
                  <a:srgbClr val="607780"/>
                </a:solidFill>
                <a:latin typeface="Lato" pitchFamily="34" charset="0"/>
                <a:ea typeface="Lato" pitchFamily="34" charset="-122"/>
                <a:cs typeface="Lato" pitchFamily="34" charset="-120"/>
              </a:rPr>
              <a:t>Tossicità riproduttiva</a:t>
            </a:r>
            <a:endParaRPr lang="en-US" sz="1400" dirty="0"/>
          </a:p>
        </p:txBody>
      </p:sp>
      <p:sp>
        <p:nvSpPr>
          <p:cNvPr id="56" name="Shape 53"/>
          <p:cNvSpPr/>
          <p:nvPr/>
        </p:nvSpPr>
        <p:spPr>
          <a:xfrm>
            <a:off x="594360" y="5843016"/>
            <a:ext cx="10991088" cy="429768"/>
          </a:xfrm>
          <a:prstGeom prst="roundRect">
            <a:avLst>
              <a:gd name="adj" fmla="val 31915"/>
            </a:avLst>
          </a:prstGeom>
          <a:solidFill>
            <a:srgbClr val="E0F3ED"/>
          </a:solidFill>
          <a:ln w="12700">
            <a:solidFill>
              <a:srgbClr val="E0F3ED">
                <a:alpha val="0"/>
              </a:srgbClr>
            </a:solidFill>
            <a:prstDash val="solid"/>
          </a:ln>
        </p:spPr>
        <p:txBody>
          <a:bodyPr/>
          <a:lstStyle/>
          <a:p>
            <a:endParaRPr lang="it-IT"/>
          </a:p>
        </p:txBody>
      </p:sp>
      <p:sp>
        <p:nvSpPr>
          <p:cNvPr id="57" name="Text 54"/>
          <p:cNvSpPr/>
          <p:nvPr/>
        </p:nvSpPr>
        <p:spPr>
          <a:xfrm>
            <a:off x="758952" y="5916168"/>
            <a:ext cx="10661904" cy="320040"/>
          </a:xfrm>
          <a:prstGeom prst="rect">
            <a:avLst/>
          </a:prstGeom>
          <a:noFill/>
          <a:ln/>
        </p:spPr>
        <p:txBody>
          <a:bodyPr wrap="square" lIns="0" tIns="0" rIns="0" bIns="0" rtlCol="0" anchor="ctr"/>
          <a:lstStyle/>
          <a:p>
            <a:pPr marL="0" indent="0" algn="ctr">
              <a:buNone/>
            </a:pPr>
            <a:r>
              <a:rPr lang="en-US" sz="1430" dirty="0">
                <a:solidFill>
                  <a:srgbClr val="008E89"/>
                </a:solidFill>
                <a:latin typeface="Lato" pitchFamily="34" charset="0"/>
                <a:ea typeface="Lato" pitchFamily="34" charset="-122"/>
                <a:cs typeface="Lato" pitchFamily="34" charset="-120"/>
              </a:rPr>
              <a:t>Sezione 2: classificazione del prodotto  ≠  Sezione 3: classificazioni degli ingredienti.</a:t>
            </a:r>
            <a:endParaRPr lang="en-US" sz="1430" dirty="0"/>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9">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008E89"/>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008E89"/>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008E89"/>
          </a:solidFill>
          <a:ln w="12700">
            <a:solidFill>
              <a:srgbClr val="008E89">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008E89"/>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607780"/>
                </a:solidFill>
                <a:latin typeface="Lato" pitchFamily="34" charset="0"/>
                <a:ea typeface="Lato" pitchFamily="34" charset="-122"/>
                <a:cs typeface="Lato" pitchFamily="34" charset="-120"/>
              </a:rPr>
              <a:t>ELABORAZIONE OPERATIVA ORIGINALE</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133348"/>
                </a:solidFill>
                <a:latin typeface="Lato" pitchFamily="34" charset="0"/>
                <a:ea typeface="Lato" pitchFamily="34" charset="-122"/>
                <a:cs typeface="Lato" pitchFamily="34" charset="-120"/>
              </a:rPr>
              <a:t>Identificare la sostanza lungo la lavorazione</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607780"/>
                </a:solidFill>
                <a:latin typeface="Lato" pitchFamily="34" charset="0"/>
                <a:ea typeface="Lato" pitchFamily="34" charset="-122"/>
                <a:cs typeface="Lato" pitchFamily="34" charset="-120"/>
              </a:rPr>
              <a:t>Dal prodotto acquistato alle sostanze effettivamente rilevanti nelle singole fasi.</a:t>
            </a:r>
            <a:endParaRPr lang="en-US" sz="1470" dirty="0"/>
          </a:p>
        </p:txBody>
      </p:sp>
      <p:sp>
        <p:nvSpPr>
          <p:cNvPr id="11" name="Shape 9"/>
          <p:cNvSpPr/>
          <p:nvPr/>
        </p:nvSpPr>
        <p:spPr>
          <a:xfrm>
            <a:off x="548640" y="6405372"/>
            <a:ext cx="11100816" cy="0"/>
          </a:xfrm>
          <a:prstGeom prst="line">
            <a:avLst/>
          </a:prstGeom>
          <a:noFill/>
          <a:ln w="7620">
            <a:solidFill>
              <a:srgbClr val="D6E1E3"/>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607780"/>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607780"/>
                </a:solidFill>
                <a:latin typeface="Lato" pitchFamily="34" charset="0"/>
                <a:ea typeface="Lato" pitchFamily="34" charset="-122"/>
                <a:cs typeface="Lato" pitchFamily="34" charset="-120"/>
              </a:rPr>
              <a:t>Elaborazione operativa su [I1] • CLP / SDS [C1, R1] • ECHA [E3]</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607780"/>
                </a:solidFill>
                <a:latin typeface="Lato" pitchFamily="34" charset="0"/>
                <a:ea typeface="Lato" pitchFamily="34" charset="-122"/>
                <a:cs typeface="Lato" pitchFamily="34" charset="-120"/>
              </a:rPr>
              <a:t>09 / 10</a:t>
            </a:r>
            <a:endParaRPr lang="en-US" sz="810" dirty="0"/>
          </a:p>
        </p:txBody>
      </p:sp>
      <p:sp>
        <p:nvSpPr>
          <p:cNvPr id="15" name="Shape 13"/>
          <p:cNvSpPr/>
          <p:nvPr/>
        </p:nvSpPr>
        <p:spPr>
          <a:xfrm>
            <a:off x="54864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008E89"/>
          </a:solidFill>
          <a:ln w="12700">
            <a:solidFill>
              <a:srgbClr val="008E89">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D6E1E3"/>
          </a:solidFill>
          <a:ln w="12700">
            <a:solidFill>
              <a:srgbClr val="D6E1E3">
                <a:alpha val="0"/>
              </a:srgbClr>
            </a:solidFill>
            <a:prstDash val="solid"/>
          </a:ln>
        </p:spPr>
        <p:txBody>
          <a:bodyPr/>
          <a:lstStyle/>
          <a:p>
            <a:endParaRPr lang="it-IT"/>
          </a:p>
        </p:txBody>
      </p:sp>
      <p:sp>
        <p:nvSpPr>
          <p:cNvPr id="26" name="Shape 23"/>
          <p:cNvSpPr/>
          <p:nvPr/>
        </p:nvSpPr>
        <p:spPr>
          <a:xfrm>
            <a:off x="594360" y="2157984"/>
            <a:ext cx="2569464" cy="2587752"/>
          </a:xfrm>
          <a:prstGeom prst="roundRect">
            <a:avLst>
              <a:gd name="adj" fmla="val 5338"/>
            </a:avLst>
          </a:prstGeom>
          <a:solidFill>
            <a:srgbClr val="FFFFFF"/>
          </a:solidFill>
          <a:ln w="10160">
            <a:solidFill>
              <a:srgbClr val="D6E1E3"/>
            </a:solidFill>
            <a:prstDash val="solid"/>
          </a:ln>
        </p:spPr>
        <p:txBody>
          <a:bodyPr/>
          <a:lstStyle/>
          <a:p>
            <a:endParaRPr lang="it-IT"/>
          </a:p>
        </p:txBody>
      </p:sp>
      <p:sp>
        <p:nvSpPr>
          <p:cNvPr id="27" name="Shape 24"/>
          <p:cNvSpPr/>
          <p:nvPr/>
        </p:nvSpPr>
        <p:spPr>
          <a:xfrm>
            <a:off x="758952" y="2340864"/>
            <a:ext cx="493776"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28" name="Text 25"/>
          <p:cNvSpPr/>
          <p:nvPr/>
        </p:nvSpPr>
        <p:spPr>
          <a:xfrm>
            <a:off x="868680" y="2382012"/>
            <a:ext cx="274320" cy="182880"/>
          </a:xfrm>
          <a:prstGeom prst="rect">
            <a:avLst/>
          </a:prstGeom>
          <a:noFill/>
          <a:ln/>
        </p:spPr>
        <p:txBody>
          <a:bodyPr wrap="square" lIns="0" tIns="0" rIns="0" bIns="0" rtlCol="0" anchor="t"/>
          <a:lstStyle/>
          <a:p>
            <a:pPr marL="0" indent="0">
              <a:buNone/>
            </a:pPr>
            <a:r>
              <a:rPr lang="en-US" sz="950" dirty="0">
                <a:solidFill>
                  <a:srgbClr val="008E89"/>
                </a:solidFill>
                <a:latin typeface="Lato" pitchFamily="34" charset="0"/>
                <a:ea typeface="Lato" pitchFamily="34" charset="-122"/>
                <a:cs typeface="Lato" pitchFamily="34" charset="-120"/>
              </a:rPr>
              <a:t>01</a:t>
            </a:r>
            <a:endParaRPr lang="en-US" sz="950" dirty="0"/>
          </a:p>
        </p:txBody>
      </p:sp>
      <p:sp>
        <p:nvSpPr>
          <p:cNvPr id="29" name="Text 26"/>
          <p:cNvSpPr/>
          <p:nvPr/>
        </p:nvSpPr>
        <p:spPr>
          <a:xfrm>
            <a:off x="758952" y="3767328"/>
            <a:ext cx="2240280" cy="438912"/>
          </a:xfrm>
          <a:prstGeom prst="rect">
            <a:avLst/>
          </a:prstGeom>
          <a:noFill/>
          <a:ln/>
        </p:spPr>
        <p:txBody>
          <a:bodyPr wrap="square" lIns="0" tIns="0" rIns="0" bIns="0" rtlCol="0" anchor="t"/>
          <a:lstStyle/>
          <a:p>
            <a:pPr marL="0" indent="0">
              <a:buNone/>
            </a:pPr>
            <a:r>
              <a:rPr lang="en-US" sz="2100" b="1" dirty="0">
                <a:solidFill>
                  <a:srgbClr val="133348"/>
                </a:solidFill>
                <a:latin typeface="Lato" pitchFamily="34" charset="0"/>
                <a:ea typeface="Lato" pitchFamily="34" charset="-122"/>
                <a:cs typeface="Lato" pitchFamily="34" charset="-120"/>
              </a:rPr>
              <a:t>Ingresso</a:t>
            </a:r>
            <a:endParaRPr lang="en-US" sz="2100" dirty="0"/>
          </a:p>
        </p:txBody>
      </p:sp>
      <p:sp>
        <p:nvSpPr>
          <p:cNvPr id="30" name="Text 27"/>
          <p:cNvSpPr/>
          <p:nvPr/>
        </p:nvSpPr>
        <p:spPr>
          <a:xfrm>
            <a:off x="758952" y="4251960"/>
            <a:ext cx="2240280" cy="393192"/>
          </a:xfrm>
          <a:prstGeom prst="rect">
            <a:avLst/>
          </a:prstGeom>
          <a:noFill/>
          <a:ln/>
        </p:spPr>
        <p:txBody>
          <a:bodyPr wrap="square" lIns="0" tIns="0" rIns="0" bIns="0" rtlCol="0" anchor="t"/>
          <a:lstStyle/>
          <a:p>
            <a:pPr marL="0" indent="0">
              <a:buNone/>
            </a:pPr>
            <a:r>
              <a:rPr lang="en-US" sz="1250" dirty="0">
                <a:solidFill>
                  <a:srgbClr val="607780"/>
                </a:solidFill>
                <a:latin typeface="Lato" pitchFamily="34" charset="0"/>
                <a:ea typeface="Lato" pitchFamily="34" charset="-122"/>
                <a:cs typeface="Lato" pitchFamily="34" charset="-120"/>
              </a:rPr>
              <a:t>Prodotti e documenti</a:t>
            </a:r>
            <a:endParaRPr lang="en-US" sz="1250" dirty="0"/>
          </a:p>
          <a:p>
            <a:pPr marL="0" indent="0">
              <a:buNone/>
            </a:pPr>
            <a:r>
              <a:rPr lang="en-US" sz="1250" dirty="0">
                <a:solidFill>
                  <a:srgbClr val="607780"/>
                </a:solidFill>
                <a:latin typeface="Lato" pitchFamily="34" charset="0"/>
                <a:ea typeface="Lato" pitchFamily="34" charset="-122"/>
                <a:cs typeface="Lato" pitchFamily="34" charset="-120"/>
              </a:rPr>
              <a:t>Identità e composizione</a:t>
            </a:r>
            <a:endParaRPr lang="en-US" sz="1250" dirty="0"/>
          </a:p>
        </p:txBody>
      </p:sp>
      <p:sp>
        <p:nvSpPr>
          <p:cNvPr id="31" name="Shape 28"/>
          <p:cNvSpPr/>
          <p:nvPr/>
        </p:nvSpPr>
        <p:spPr>
          <a:xfrm>
            <a:off x="3200400" y="3035808"/>
            <a:ext cx="164592" cy="347472"/>
          </a:xfrm>
          <a:prstGeom prst="chevron">
            <a:avLst/>
          </a:prstGeom>
          <a:solidFill>
            <a:srgbClr val="008E89"/>
          </a:solidFill>
          <a:ln w="12700">
            <a:solidFill>
              <a:srgbClr val="008E89">
                <a:alpha val="0"/>
              </a:srgbClr>
            </a:solidFill>
            <a:prstDash val="solid"/>
          </a:ln>
        </p:spPr>
        <p:txBody>
          <a:bodyPr/>
          <a:lstStyle/>
          <a:p>
            <a:endParaRPr lang="it-IT"/>
          </a:p>
        </p:txBody>
      </p:sp>
      <p:sp>
        <p:nvSpPr>
          <p:cNvPr id="32" name="Shape 29"/>
          <p:cNvSpPr/>
          <p:nvPr/>
        </p:nvSpPr>
        <p:spPr>
          <a:xfrm>
            <a:off x="3401568" y="2157984"/>
            <a:ext cx="2569464" cy="2587752"/>
          </a:xfrm>
          <a:prstGeom prst="roundRect">
            <a:avLst>
              <a:gd name="adj" fmla="val 5338"/>
            </a:avLst>
          </a:prstGeom>
          <a:solidFill>
            <a:srgbClr val="FFFFFF"/>
          </a:solidFill>
          <a:ln w="10160">
            <a:solidFill>
              <a:srgbClr val="D6E1E3"/>
            </a:solidFill>
            <a:prstDash val="solid"/>
          </a:ln>
        </p:spPr>
        <p:txBody>
          <a:bodyPr/>
          <a:lstStyle/>
          <a:p>
            <a:endParaRPr lang="it-IT"/>
          </a:p>
        </p:txBody>
      </p:sp>
      <p:sp>
        <p:nvSpPr>
          <p:cNvPr id="33" name="Shape 30"/>
          <p:cNvSpPr/>
          <p:nvPr/>
        </p:nvSpPr>
        <p:spPr>
          <a:xfrm>
            <a:off x="3566160" y="2340864"/>
            <a:ext cx="493776"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34" name="Text 31"/>
          <p:cNvSpPr/>
          <p:nvPr/>
        </p:nvSpPr>
        <p:spPr>
          <a:xfrm>
            <a:off x="3675888" y="2382012"/>
            <a:ext cx="274320" cy="182880"/>
          </a:xfrm>
          <a:prstGeom prst="rect">
            <a:avLst/>
          </a:prstGeom>
          <a:noFill/>
          <a:ln/>
        </p:spPr>
        <p:txBody>
          <a:bodyPr wrap="square" lIns="0" tIns="0" rIns="0" bIns="0" rtlCol="0" anchor="t"/>
          <a:lstStyle/>
          <a:p>
            <a:pPr marL="0" indent="0">
              <a:buNone/>
            </a:pPr>
            <a:r>
              <a:rPr lang="en-US" sz="950" dirty="0">
                <a:solidFill>
                  <a:srgbClr val="008E89"/>
                </a:solidFill>
                <a:latin typeface="Lato" pitchFamily="34" charset="0"/>
                <a:ea typeface="Lato" pitchFamily="34" charset="-122"/>
                <a:cs typeface="Lato" pitchFamily="34" charset="-120"/>
              </a:rPr>
              <a:t>02</a:t>
            </a:r>
            <a:endParaRPr lang="en-US" sz="950" dirty="0"/>
          </a:p>
        </p:txBody>
      </p:sp>
      <p:sp>
        <p:nvSpPr>
          <p:cNvPr id="35" name="Text 32"/>
          <p:cNvSpPr/>
          <p:nvPr/>
        </p:nvSpPr>
        <p:spPr>
          <a:xfrm>
            <a:off x="3566160" y="3767328"/>
            <a:ext cx="2240280" cy="438912"/>
          </a:xfrm>
          <a:prstGeom prst="rect">
            <a:avLst/>
          </a:prstGeom>
          <a:noFill/>
          <a:ln/>
        </p:spPr>
        <p:txBody>
          <a:bodyPr wrap="square" lIns="0" tIns="0" rIns="0" bIns="0" rtlCol="0" anchor="t"/>
          <a:lstStyle/>
          <a:p>
            <a:pPr marL="0" indent="0">
              <a:buNone/>
            </a:pPr>
            <a:r>
              <a:rPr lang="en-US" sz="2100" b="1" dirty="0">
                <a:solidFill>
                  <a:srgbClr val="133348"/>
                </a:solidFill>
                <a:latin typeface="Lato" pitchFamily="34" charset="0"/>
                <a:ea typeface="Lato" pitchFamily="34" charset="-122"/>
                <a:cs typeface="Lato" pitchFamily="34" charset="-120"/>
              </a:rPr>
              <a:t>Preparazione</a:t>
            </a:r>
            <a:endParaRPr lang="en-US" sz="2100" dirty="0"/>
          </a:p>
        </p:txBody>
      </p:sp>
      <p:sp>
        <p:nvSpPr>
          <p:cNvPr id="36" name="Text 33"/>
          <p:cNvSpPr/>
          <p:nvPr/>
        </p:nvSpPr>
        <p:spPr>
          <a:xfrm>
            <a:off x="3566160" y="4251960"/>
            <a:ext cx="2240280" cy="393192"/>
          </a:xfrm>
          <a:prstGeom prst="rect">
            <a:avLst/>
          </a:prstGeom>
          <a:noFill/>
          <a:ln/>
        </p:spPr>
        <p:txBody>
          <a:bodyPr wrap="square" lIns="0" tIns="0" rIns="0" bIns="0" rtlCol="0" anchor="t"/>
          <a:lstStyle/>
          <a:p>
            <a:pPr marL="0" indent="0">
              <a:buNone/>
            </a:pPr>
            <a:r>
              <a:rPr lang="en-US" sz="1250" dirty="0">
                <a:solidFill>
                  <a:srgbClr val="607780"/>
                </a:solidFill>
                <a:latin typeface="Lato" pitchFamily="34" charset="0"/>
                <a:ea typeface="Lato" pitchFamily="34" charset="-122"/>
                <a:cs typeface="Lato" pitchFamily="34" charset="-120"/>
              </a:rPr>
              <a:t>Miscele e diluizioni</a:t>
            </a:r>
            <a:endParaRPr lang="en-US" sz="1250" dirty="0"/>
          </a:p>
          <a:p>
            <a:pPr marL="0" indent="0">
              <a:buNone/>
            </a:pPr>
            <a:r>
              <a:rPr lang="en-US" sz="1250" dirty="0">
                <a:solidFill>
                  <a:srgbClr val="607780"/>
                </a:solidFill>
                <a:latin typeface="Lato" pitchFamily="34" charset="0"/>
                <a:ea typeface="Lato" pitchFamily="34" charset="-122"/>
                <a:cs typeface="Lato" pitchFamily="34" charset="-120"/>
              </a:rPr>
              <a:t>Condizioni operative</a:t>
            </a:r>
            <a:endParaRPr lang="en-US" sz="1250" dirty="0"/>
          </a:p>
        </p:txBody>
      </p:sp>
      <p:sp>
        <p:nvSpPr>
          <p:cNvPr id="37" name="Shape 34"/>
          <p:cNvSpPr/>
          <p:nvPr/>
        </p:nvSpPr>
        <p:spPr>
          <a:xfrm>
            <a:off x="6007608" y="3035808"/>
            <a:ext cx="164592" cy="347472"/>
          </a:xfrm>
          <a:prstGeom prst="chevron">
            <a:avLst/>
          </a:prstGeom>
          <a:solidFill>
            <a:srgbClr val="008E89"/>
          </a:solidFill>
          <a:ln w="12700">
            <a:solidFill>
              <a:srgbClr val="008E89">
                <a:alpha val="0"/>
              </a:srgbClr>
            </a:solidFill>
            <a:prstDash val="solid"/>
          </a:ln>
        </p:spPr>
        <p:txBody>
          <a:bodyPr/>
          <a:lstStyle/>
          <a:p>
            <a:endParaRPr lang="it-IT"/>
          </a:p>
        </p:txBody>
      </p:sp>
      <p:sp>
        <p:nvSpPr>
          <p:cNvPr id="38" name="Shape 35"/>
          <p:cNvSpPr/>
          <p:nvPr/>
        </p:nvSpPr>
        <p:spPr>
          <a:xfrm>
            <a:off x="6208776" y="2157984"/>
            <a:ext cx="2569464" cy="2587752"/>
          </a:xfrm>
          <a:prstGeom prst="roundRect">
            <a:avLst>
              <a:gd name="adj" fmla="val 5338"/>
            </a:avLst>
          </a:prstGeom>
          <a:solidFill>
            <a:srgbClr val="FFFFFF"/>
          </a:solidFill>
          <a:ln w="10160">
            <a:solidFill>
              <a:srgbClr val="D6E1E3"/>
            </a:solidFill>
            <a:prstDash val="solid"/>
          </a:ln>
        </p:spPr>
        <p:txBody>
          <a:bodyPr/>
          <a:lstStyle/>
          <a:p>
            <a:endParaRPr lang="it-IT"/>
          </a:p>
        </p:txBody>
      </p:sp>
      <p:sp>
        <p:nvSpPr>
          <p:cNvPr id="39" name="Shape 36"/>
          <p:cNvSpPr/>
          <p:nvPr/>
        </p:nvSpPr>
        <p:spPr>
          <a:xfrm>
            <a:off x="6373368" y="2340864"/>
            <a:ext cx="493776"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40" name="Text 37"/>
          <p:cNvSpPr/>
          <p:nvPr/>
        </p:nvSpPr>
        <p:spPr>
          <a:xfrm>
            <a:off x="6483096" y="2382012"/>
            <a:ext cx="274320" cy="182880"/>
          </a:xfrm>
          <a:prstGeom prst="rect">
            <a:avLst/>
          </a:prstGeom>
          <a:noFill/>
          <a:ln/>
        </p:spPr>
        <p:txBody>
          <a:bodyPr wrap="square" lIns="0" tIns="0" rIns="0" bIns="0" rtlCol="0" anchor="t"/>
          <a:lstStyle/>
          <a:p>
            <a:pPr marL="0" indent="0">
              <a:buNone/>
            </a:pPr>
            <a:r>
              <a:rPr lang="en-US" sz="950" dirty="0">
                <a:solidFill>
                  <a:srgbClr val="008E89"/>
                </a:solidFill>
                <a:latin typeface="Lato" pitchFamily="34" charset="0"/>
                <a:ea typeface="Lato" pitchFamily="34" charset="-122"/>
                <a:cs typeface="Lato" pitchFamily="34" charset="-120"/>
              </a:rPr>
              <a:t>03</a:t>
            </a:r>
            <a:endParaRPr lang="en-US" sz="950" dirty="0"/>
          </a:p>
        </p:txBody>
      </p:sp>
      <p:sp>
        <p:nvSpPr>
          <p:cNvPr id="41" name="Text 38"/>
          <p:cNvSpPr/>
          <p:nvPr/>
        </p:nvSpPr>
        <p:spPr>
          <a:xfrm>
            <a:off x="6373368" y="3767328"/>
            <a:ext cx="2240280" cy="438912"/>
          </a:xfrm>
          <a:prstGeom prst="rect">
            <a:avLst/>
          </a:prstGeom>
          <a:noFill/>
          <a:ln/>
        </p:spPr>
        <p:txBody>
          <a:bodyPr wrap="square" lIns="0" tIns="0" rIns="0" bIns="0" rtlCol="0" anchor="t"/>
          <a:lstStyle/>
          <a:p>
            <a:pPr marL="0" indent="0">
              <a:buNone/>
            </a:pPr>
            <a:r>
              <a:rPr lang="en-US" sz="2100" b="1" dirty="0">
                <a:solidFill>
                  <a:srgbClr val="133348"/>
                </a:solidFill>
                <a:latin typeface="Lato" pitchFamily="34" charset="0"/>
                <a:ea typeface="Lato" pitchFamily="34" charset="-122"/>
                <a:cs typeface="Lato" pitchFamily="34" charset="-120"/>
              </a:rPr>
              <a:t>Uso</a:t>
            </a:r>
            <a:endParaRPr lang="en-US" sz="2100" dirty="0"/>
          </a:p>
        </p:txBody>
      </p:sp>
      <p:sp>
        <p:nvSpPr>
          <p:cNvPr id="42" name="Text 39"/>
          <p:cNvSpPr/>
          <p:nvPr/>
        </p:nvSpPr>
        <p:spPr>
          <a:xfrm>
            <a:off x="6373368" y="4251960"/>
            <a:ext cx="2240280" cy="393192"/>
          </a:xfrm>
          <a:prstGeom prst="rect">
            <a:avLst/>
          </a:prstGeom>
          <a:noFill/>
          <a:ln/>
        </p:spPr>
        <p:txBody>
          <a:bodyPr wrap="square" lIns="0" tIns="0" rIns="0" bIns="0" rtlCol="0" anchor="t"/>
          <a:lstStyle/>
          <a:p>
            <a:pPr marL="0" indent="0">
              <a:buNone/>
            </a:pPr>
            <a:r>
              <a:rPr lang="en-US" sz="1250" dirty="0">
                <a:solidFill>
                  <a:srgbClr val="607780"/>
                </a:solidFill>
                <a:latin typeface="Lato" pitchFamily="34" charset="0"/>
                <a:ea typeface="Lato" pitchFamily="34" charset="-122"/>
                <a:cs typeface="Lato" pitchFamily="34" charset="-120"/>
              </a:rPr>
              <a:t>Trasferimenti ed emissioni</a:t>
            </a:r>
            <a:endParaRPr lang="en-US" sz="1250" dirty="0"/>
          </a:p>
          <a:p>
            <a:pPr marL="0" indent="0">
              <a:buNone/>
            </a:pPr>
            <a:r>
              <a:rPr lang="en-US" sz="1250" dirty="0">
                <a:solidFill>
                  <a:srgbClr val="607780"/>
                </a:solidFill>
                <a:latin typeface="Lato" pitchFamily="34" charset="0"/>
                <a:ea typeface="Lato" pitchFamily="34" charset="-122"/>
                <a:cs typeface="Lato" pitchFamily="34" charset="-120"/>
              </a:rPr>
              <a:t>Sostanze effettive</a:t>
            </a:r>
            <a:endParaRPr lang="en-US" sz="1250" dirty="0"/>
          </a:p>
        </p:txBody>
      </p:sp>
      <p:sp>
        <p:nvSpPr>
          <p:cNvPr id="43" name="Shape 40"/>
          <p:cNvSpPr/>
          <p:nvPr/>
        </p:nvSpPr>
        <p:spPr>
          <a:xfrm>
            <a:off x="8814816" y="3035808"/>
            <a:ext cx="164592" cy="347472"/>
          </a:xfrm>
          <a:prstGeom prst="chevron">
            <a:avLst/>
          </a:prstGeom>
          <a:solidFill>
            <a:srgbClr val="008E89"/>
          </a:solidFill>
          <a:ln w="12700">
            <a:solidFill>
              <a:srgbClr val="008E89">
                <a:alpha val="0"/>
              </a:srgbClr>
            </a:solidFill>
            <a:prstDash val="solid"/>
          </a:ln>
        </p:spPr>
        <p:txBody>
          <a:bodyPr/>
          <a:lstStyle/>
          <a:p>
            <a:endParaRPr lang="it-IT"/>
          </a:p>
        </p:txBody>
      </p:sp>
      <p:sp>
        <p:nvSpPr>
          <p:cNvPr id="44" name="Shape 41"/>
          <p:cNvSpPr/>
          <p:nvPr/>
        </p:nvSpPr>
        <p:spPr>
          <a:xfrm>
            <a:off x="9015984" y="2157984"/>
            <a:ext cx="2569464" cy="2587752"/>
          </a:xfrm>
          <a:prstGeom prst="roundRect">
            <a:avLst>
              <a:gd name="adj" fmla="val 5338"/>
            </a:avLst>
          </a:prstGeom>
          <a:solidFill>
            <a:srgbClr val="FFFFFF"/>
          </a:solidFill>
          <a:ln w="10160">
            <a:solidFill>
              <a:srgbClr val="D6E1E3"/>
            </a:solidFill>
            <a:prstDash val="solid"/>
          </a:ln>
        </p:spPr>
        <p:txBody>
          <a:bodyPr/>
          <a:lstStyle/>
          <a:p>
            <a:endParaRPr lang="it-IT"/>
          </a:p>
        </p:txBody>
      </p:sp>
      <p:sp>
        <p:nvSpPr>
          <p:cNvPr id="45" name="Shape 42"/>
          <p:cNvSpPr/>
          <p:nvPr/>
        </p:nvSpPr>
        <p:spPr>
          <a:xfrm>
            <a:off x="9180576" y="2340864"/>
            <a:ext cx="493776" cy="265176"/>
          </a:xfrm>
          <a:prstGeom prst="roundRect">
            <a:avLst>
              <a:gd name="adj" fmla="val 51724"/>
            </a:avLst>
          </a:prstGeom>
          <a:solidFill>
            <a:srgbClr val="E0F3ED"/>
          </a:solidFill>
          <a:ln w="12700">
            <a:solidFill>
              <a:srgbClr val="E0F3ED">
                <a:alpha val="0"/>
              </a:srgbClr>
            </a:solidFill>
            <a:prstDash val="solid"/>
          </a:ln>
        </p:spPr>
        <p:txBody>
          <a:bodyPr/>
          <a:lstStyle/>
          <a:p>
            <a:endParaRPr lang="it-IT"/>
          </a:p>
        </p:txBody>
      </p:sp>
      <p:sp>
        <p:nvSpPr>
          <p:cNvPr id="46" name="Text 43"/>
          <p:cNvSpPr/>
          <p:nvPr/>
        </p:nvSpPr>
        <p:spPr>
          <a:xfrm>
            <a:off x="9290304" y="2382012"/>
            <a:ext cx="274320" cy="182880"/>
          </a:xfrm>
          <a:prstGeom prst="rect">
            <a:avLst/>
          </a:prstGeom>
          <a:noFill/>
          <a:ln/>
        </p:spPr>
        <p:txBody>
          <a:bodyPr wrap="square" lIns="0" tIns="0" rIns="0" bIns="0" rtlCol="0" anchor="t"/>
          <a:lstStyle/>
          <a:p>
            <a:pPr marL="0" indent="0">
              <a:buNone/>
            </a:pPr>
            <a:r>
              <a:rPr lang="en-US" sz="950" dirty="0">
                <a:solidFill>
                  <a:srgbClr val="008E89"/>
                </a:solidFill>
                <a:latin typeface="Lato" pitchFamily="34" charset="0"/>
                <a:ea typeface="Lato" pitchFamily="34" charset="-122"/>
                <a:cs typeface="Lato" pitchFamily="34" charset="-120"/>
              </a:rPr>
              <a:t>04</a:t>
            </a:r>
            <a:endParaRPr lang="en-US" sz="950" dirty="0"/>
          </a:p>
        </p:txBody>
      </p:sp>
      <p:sp>
        <p:nvSpPr>
          <p:cNvPr id="47" name="Text 44"/>
          <p:cNvSpPr/>
          <p:nvPr/>
        </p:nvSpPr>
        <p:spPr>
          <a:xfrm>
            <a:off x="9180576" y="3767328"/>
            <a:ext cx="2240280" cy="438912"/>
          </a:xfrm>
          <a:prstGeom prst="rect">
            <a:avLst/>
          </a:prstGeom>
          <a:noFill/>
          <a:ln/>
        </p:spPr>
        <p:txBody>
          <a:bodyPr wrap="square" lIns="0" tIns="0" rIns="0" bIns="0" rtlCol="0" anchor="t"/>
          <a:lstStyle/>
          <a:p>
            <a:pPr marL="0" indent="0">
              <a:buNone/>
            </a:pPr>
            <a:r>
              <a:rPr lang="en-US" sz="1720" b="1" dirty="0">
                <a:solidFill>
                  <a:srgbClr val="133348"/>
                </a:solidFill>
                <a:latin typeface="Lato" pitchFamily="34" charset="0"/>
                <a:ea typeface="Lato" pitchFamily="34" charset="-122"/>
                <a:cs typeface="Lato" pitchFamily="34" charset="-120"/>
              </a:rPr>
              <a:t>Pulizia / manutenzione</a:t>
            </a:r>
            <a:endParaRPr lang="en-US" sz="1720" dirty="0"/>
          </a:p>
        </p:txBody>
      </p:sp>
      <p:sp>
        <p:nvSpPr>
          <p:cNvPr id="48" name="Text 45"/>
          <p:cNvSpPr/>
          <p:nvPr/>
        </p:nvSpPr>
        <p:spPr>
          <a:xfrm>
            <a:off x="9180576" y="4251960"/>
            <a:ext cx="2240280" cy="393192"/>
          </a:xfrm>
          <a:prstGeom prst="rect">
            <a:avLst/>
          </a:prstGeom>
          <a:noFill/>
          <a:ln/>
        </p:spPr>
        <p:txBody>
          <a:bodyPr wrap="square" lIns="0" tIns="0" rIns="0" bIns="0" rtlCol="0" anchor="t"/>
          <a:lstStyle/>
          <a:p>
            <a:pPr marL="0" indent="0">
              <a:buNone/>
            </a:pPr>
            <a:r>
              <a:rPr lang="en-US" sz="1250" dirty="0">
                <a:solidFill>
                  <a:srgbClr val="607780"/>
                </a:solidFill>
                <a:latin typeface="Lato" pitchFamily="34" charset="0"/>
                <a:ea typeface="Lato" pitchFamily="34" charset="-122"/>
                <a:cs typeface="Lato" pitchFamily="34" charset="-120"/>
              </a:rPr>
              <a:t>Residui e operazioni</a:t>
            </a:r>
            <a:endParaRPr lang="en-US" sz="1250" dirty="0"/>
          </a:p>
          <a:p>
            <a:pPr marL="0" indent="0">
              <a:buNone/>
            </a:pPr>
            <a:r>
              <a:rPr lang="en-US" sz="1250" dirty="0">
                <a:solidFill>
                  <a:srgbClr val="607780"/>
                </a:solidFill>
                <a:latin typeface="Lato" pitchFamily="34" charset="0"/>
                <a:ea typeface="Lato" pitchFamily="34" charset="-122"/>
                <a:cs typeface="Lato" pitchFamily="34" charset="-120"/>
              </a:rPr>
              <a:t>non ordinarie</a:t>
            </a:r>
            <a:endParaRPr lang="en-US" sz="1250" dirty="0"/>
          </a:p>
        </p:txBody>
      </p:sp>
      <p:sp>
        <p:nvSpPr>
          <p:cNvPr id="49" name="Shape 46"/>
          <p:cNvSpPr/>
          <p:nvPr/>
        </p:nvSpPr>
        <p:spPr>
          <a:xfrm>
            <a:off x="978408" y="2770632"/>
            <a:ext cx="422453" cy="633679"/>
          </a:xfrm>
          <a:prstGeom prst="can">
            <a:avLst/>
          </a:prstGeom>
          <a:solidFill>
            <a:srgbClr val="8FD5D0"/>
          </a:solidFill>
          <a:ln w="10160">
            <a:solidFill>
              <a:srgbClr val="008E89"/>
            </a:solidFill>
            <a:prstDash val="solid"/>
          </a:ln>
        </p:spPr>
        <p:txBody>
          <a:bodyPr/>
          <a:lstStyle/>
          <a:p>
            <a:endParaRPr lang="it-IT"/>
          </a:p>
        </p:txBody>
      </p:sp>
      <p:sp>
        <p:nvSpPr>
          <p:cNvPr id="50" name="Shape 47"/>
          <p:cNvSpPr/>
          <p:nvPr/>
        </p:nvSpPr>
        <p:spPr>
          <a:xfrm>
            <a:off x="1008583" y="2981858"/>
            <a:ext cx="362102" cy="0"/>
          </a:xfrm>
          <a:prstGeom prst="line">
            <a:avLst/>
          </a:prstGeom>
          <a:noFill/>
          <a:ln w="17780">
            <a:solidFill>
              <a:srgbClr val="008E89"/>
            </a:solidFill>
            <a:prstDash val="solid"/>
          </a:ln>
        </p:spPr>
        <p:txBody>
          <a:bodyPr/>
          <a:lstStyle/>
          <a:p>
            <a:endParaRPr lang="it-IT"/>
          </a:p>
        </p:txBody>
      </p:sp>
      <p:sp>
        <p:nvSpPr>
          <p:cNvPr id="51" name="Shape 48"/>
          <p:cNvSpPr/>
          <p:nvPr/>
        </p:nvSpPr>
        <p:spPr>
          <a:xfrm>
            <a:off x="1008583" y="3229295"/>
            <a:ext cx="362102" cy="0"/>
          </a:xfrm>
          <a:prstGeom prst="line">
            <a:avLst/>
          </a:prstGeom>
          <a:noFill/>
          <a:ln w="17780">
            <a:solidFill>
              <a:srgbClr val="008E89"/>
            </a:solidFill>
            <a:prstDash val="solid"/>
          </a:ln>
        </p:spPr>
        <p:txBody>
          <a:bodyPr/>
          <a:lstStyle/>
          <a:p>
            <a:endParaRPr lang="it-IT"/>
          </a:p>
        </p:txBody>
      </p:sp>
      <p:sp>
        <p:nvSpPr>
          <p:cNvPr id="52" name="Shape 49"/>
          <p:cNvSpPr/>
          <p:nvPr/>
        </p:nvSpPr>
        <p:spPr>
          <a:xfrm>
            <a:off x="1087039" y="3030139"/>
            <a:ext cx="205191" cy="150876"/>
          </a:xfrm>
          <a:prstGeom prst="rect">
            <a:avLst/>
          </a:prstGeom>
          <a:solidFill>
            <a:srgbClr val="F4FCF8"/>
          </a:solidFill>
          <a:ln w="12700">
            <a:solidFill>
              <a:srgbClr val="F4FCF8">
                <a:alpha val="0"/>
              </a:srgbClr>
            </a:solidFill>
            <a:prstDash val="solid"/>
          </a:ln>
        </p:spPr>
        <p:txBody>
          <a:bodyPr/>
          <a:lstStyle/>
          <a:p>
            <a:endParaRPr lang="it-IT"/>
          </a:p>
        </p:txBody>
      </p:sp>
      <p:sp>
        <p:nvSpPr>
          <p:cNvPr id="53" name="Shape 50"/>
          <p:cNvSpPr/>
          <p:nvPr/>
        </p:nvSpPr>
        <p:spPr>
          <a:xfrm>
            <a:off x="1508760" y="2651760"/>
            <a:ext cx="524866" cy="787298"/>
          </a:xfrm>
          <a:prstGeom prst="can">
            <a:avLst/>
          </a:prstGeom>
          <a:solidFill>
            <a:srgbClr val="8FD5D0"/>
          </a:solidFill>
          <a:ln w="10160">
            <a:solidFill>
              <a:srgbClr val="008E89"/>
            </a:solidFill>
            <a:prstDash val="solid"/>
          </a:ln>
        </p:spPr>
        <p:txBody>
          <a:bodyPr/>
          <a:lstStyle/>
          <a:p>
            <a:endParaRPr lang="it-IT"/>
          </a:p>
        </p:txBody>
      </p:sp>
      <p:sp>
        <p:nvSpPr>
          <p:cNvPr id="54" name="Shape 51"/>
          <p:cNvSpPr/>
          <p:nvPr/>
        </p:nvSpPr>
        <p:spPr>
          <a:xfrm>
            <a:off x="1546250" y="2914193"/>
            <a:ext cx="449885" cy="0"/>
          </a:xfrm>
          <a:prstGeom prst="line">
            <a:avLst/>
          </a:prstGeom>
          <a:noFill/>
          <a:ln w="17780">
            <a:solidFill>
              <a:srgbClr val="008E89"/>
            </a:solidFill>
            <a:prstDash val="solid"/>
          </a:ln>
        </p:spPr>
        <p:txBody>
          <a:bodyPr/>
          <a:lstStyle/>
          <a:p>
            <a:endParaRPr lang="it-IT"/>
          </a:p>
        </p:txBody>
      </p:sp>
      <p:sp>
        <p:nvSpPr>
          <p:cNvPr id="55" name="Shape 52"/>
          <p:cNvSpPr/>
          <p:nvPr/>
        </p:nvSpPr>
        <p:spPr>
          <a:xfrm>
            <a:off x="1546250" y="3221614"/>
            <a:ext cx="449885" cy="0"/>
          </a:xfrm>
          <a:prstGeom prst="line">
            <a:avLst/>
          </a:prstGeom>
          <a:noFill/>
          <a:ln w="17780">
            <a:solidFill>
              <a:srgbClr val="008E89"/>
            </a:solidFill>
            <a:prstDash val="solid"/>
          </a:ln>
        </p:spPr>
        <p:txBody>
          <a:bodyPr/>
          <a:lstStyle/>
          <a:p>
            <a:endParaRPr lang="it-IT"/>
          </a:p>
        </p:txBody>
      </p:sp>
      <p:sp>
        <p:nvSpPr>
          <p:cNvPr id="56" name="Shape 53"/>
          <p:cNvSpPr/>
          <p:nvPr/>
        </p:nvSpPr>
        <p:spPr>
          <a:xfrm>
            <a:off x="1643725" y="2974177"/>
            <a:ext cx="254935" cy="187452"/>
          </a:xfrm>
          <a:prstGeom prst="rect">
            <a:avLst/>
          </a:prstGeom>
          <a:solidFill>
            <a:srgbClr val="F4FCF8"/>
          </a:solidFill>
          <a:ln w="12700">
            <a:solidFill>
              <a:srgbClr val="F4FCF8">
                <a:alpha val="0"/>
              </a:srgbClr>
            </a:solidFill>
            <a:prstDash val="solid"/>
          </a:ln>
        </p:spPr>
        <p:txBody>
          <a:bodyPr/>
          <a:lstStyle/>
          <a:p>
            <a:endParaRPr lang="it-IT"/>
          </a:p>
        </p:txBody>
      </p:sp>
      <p:sp>
        <p:nvSpPr>
          <p:cNvPr id="57" name="Shape 54"/>
          <p:cNvSpPr/>
          <p:nvPr/>
        </p:nvSpPr>
        <p:spPr>
          <a:xfrm>
            <a:off x="2322576" y="2926080"/>
            <a:ext cx="316017" cy="403799"/>
          </a:xfrm>
          <a:prstGeom prst="rect">
            <a:avLst/>
          </a:prstGeom>
          <a:solidFill>
            <a:srgbClr val="FFFFFF"/>
          </a:solidFill>
          <a:ln w="10160">
            <a:solidFill>
              <a:srgbClr val="008E89"/>
            </a:solidFill>
            <a:prstDash val="solid"/>
          </a:ln>
        </p:spPr>
        <p:txBody>
          <a:bodyPr/>
          <a:lstStyle/>
          <a:p>
            <a:endParaRPr lang="it-IT"/>
          </a:p>
        </p:txBody>
      </p:sp>
      <p:sp>
        <p:nvSpPr>
          <p:cNvPr id="58" name="Shape 55"/>
          <p:cNvSpPr/>
          <p:nvPr/>
        </p:nvSpPr>
        <p:spPr>
          <a:xfrm>
            <a:off x="2381098" y="3031419"/>
            <a:ext cx="193121" cy="0"/>
          </a:xfrm>
          <a:prstGeom prst="line">
            <a:avLst/>
          </a:prstGeom>
          <a:noFill/>
          <a:ln w="19050">
            <a:solidFill>
              <a:srgbClr val="008E89"/>
            </a:solidFill>
            <a:prstDash val="solid"/>
          </a:ln>
        </p:spPr>
        <p:txBody>
          <a:bodyPr/>
          <a:lstStyle/>
          <a:p>
            <a:endParaRPr lang="it-IT"/>
          </a:p>
        </p:txBody>
      </p:sp>
      <p:sp>
        <p:nvSpPr>
          <p:cNvPr id="59" name="Shape 56"/>
          <p:cNvSpPr/>
          <p:nvPr/>
        </p:nvSpPr>
        <p:spPr>
          <a:xfrm>
            <a:off x="2381098" y="3101645"/>
            <a:ext cx="193121" cy="0"/>
          </a:xfrm>
          <a:prstGeom prst="line">
            <a:avLst/>
          </a:prstGeom>
          <a:noFill/>
          <a:ln w="19050">
            <a:solidFill>
              <a:srgbClr val="008E89"/>
            </a:solidFill>
            <a:prstDash val="solid"/>
          </a:ln>
        </p:spPr>
        <p:txBody>
          <a:bodyPr/>
          <a:lstStyle/>
          <a:p>
            <a:endParaRPr lang="it-IT"/>
          </a:p>
        </p:txBody>
      </p:sp>
      <p:sp>
        <p:nvSpPr>
          <p:cNvPr id="60" name="Shape 57"/>
          <p:cNvSpPr/>
          <p:nvPr/>
        </p:nvSpPr>
        <p:spPr>
          <a:xfrm>
            <a:off x="2381098" y="3171871"/>
            <a:ext cx="146304" cy="0"/>
          </a:xfrm>
          <a:prstGeom prst="line">
            <a:avLst/>
          </a:prstGeom>
          <a:noFill/>
          <a:ln w="19050">
            <a:solidFill>
              <a:srgbClr val="008E89"/>
            </a:solidFill>
            <a:prstDash val="solid"/>
          </a:ln>
        </p:spPr>
        <p:txBody>
          <a:bodyPr/>
          <a:lstStyle/>
          <a:p>
            <a:endParaRPr lang="it-IT"/>
          </a:p>
        </p:txBody>
      </p:sp>
      <p:sp>
        <p:nvSpPr>
          <p:cNvPr id="61" name="Shape 58"/>
          <p:cNvSpPr/>
          <p:nvPr/>
        </p:nvSpPr>
        <p:spPr>
          <a:xfrm>
            <a:off x="4169664" y="2798064"/>
            <a:ext cx="914400" cy="832104"/>
          </a:xfrm>
          <a:prstGeom prst="can">
            <a:avLst/>
          </a:prstGeom>
          <a:solidFill>
            <a:srgbClr val="A8D9D2"/>
          </a:solidFill>
          <a:ln w="10160">
            <a:solidFill>
              <a:srgbClr val="008E89"/>
            </a:solidFill>
            <a:prstDash val="solid"/>
          </a:ln>
        </p:spPr>
        <p:txBody>
          <a:bodyPr/>
          <a:lstStyle/>
          <a:p>
            <a:endParaRPr lang="it-IT"/>
          </a:p>
        </p:txBody>
      </p:sp>
      <p:sp>
        <p:nvSpPr>
          <p:cNvPr id="62" name="Shape 59"/>
          <p:cNvSpPr/>
          <p:nvPr/>
        </p:nvSpPr>
        <p:spPr>
          <a:xfrm>
            <a:off x="4425696" y="2532888"/>
            <a:ext cx="365760" cy="219456"/>
          </a:xfrm>
          <a:prstGeom prst="rect">
            <a:avLst/>
          </a:prstGeom>
          <a:solidFill>
            <a:srgbClr val="193C4D"/>
          </a:solidFill>
          <a:ln w="12700">
            <a:solidFill>
              <a:srgbClr val="193C4D">
                <a:alpha val="0"/>
              </a:srgbClr>
            </a:solidFill>
            <a:prstDash val="solid"/>
          </a:ln>
        </p:spPr>
        <p:txBody>
          <a:bodyPr/>
          <a:lstStyle/>
          <a:p>
            <a:endParaRPr lang="it-IT"/>
          </a:p>
        </p:txBody>
      </p:sp>
      <p:sp>
        <p:nvSpPr>
          <p:cNvPr id="63" name="Shape 60"/>
          <p:cNvSpPr/>
          <p:nvPr/>
        </p:nvSpPr>
        <p:spPr>
          <a:xfrm>
            <a:off x="4608576" y="2697480"/>
            <a:ext cx="0" cy="658368"/>
          </a:xfrm>
          <a:prstGeom prst="line">
            <a:avLst/>
          </a:prstGeom>
          <a:noFill/>
          <a:ln w="27940">
            <a:solidFill>
              <a:srgbClr val="008E89"/>
            </a:solidFill>
            <a:prstDash val="solid"/>
          </a:ln>
        </p:spPr>
        <p:txBody>
          <a:bodyPr/>
          <a:lstStyle/>
          <a:p>
            <a:endParaRPr lang="it-IT"/>
          </a:p>
        </p:txBody>
      </p:sp>
      <p:sp>
        <p:nvSpPr>
          <p:cNvPr id="64" name="Shape 61"/>
          <p:cNvSpPr/>
          <p:nvPr/>
        </p:nvSpPr>
        <p:spPr>
          <a:xfrm>
            <a:off x="4379976" y="3246120"/>
            <a:ext cx="457200" cy="0"/>
          </a:xfrm>
          <a:prstGeom prst="line">
            <a:avLst/>
          </a:prstGeom>
          <a:noFill/>
          <a:ln w="25400">
            <a:solidFill>
              <a:srgbClr val="008E89"/>
            </a:solidFill>
            <a:prstDash val="solid"/>
          </a:ln>
        </p:spPr>
        <p:txBody>
          <a:bodyPr/>
          <a:lstStyle/>
          <a:p>
            <a:endParaRPr lang="it-IT"/>
          </a:p>
        </p:txBody>
      </p:sp>
      <p:sp>
        <p:nvSpPr>
          <p:cNvPr id="65" name="Shape 62"/>
          <p:cNvSpPr/>
          <p:nvPr/>
        </p:nvSpPr>
        <p:spPr>
          <a:xfrm>
            <a:off x="3749040" y="2980944"/>
            <a:ext cx="438912" cy="0"/>
          </a:xfrm>
          <a:prstGeom prst="line">
            <a:avLst/>
          </a:prstGeom>
          <a:noFill/>
          <a:ln w="29210">
            <a:solidFill>
              <a:srgbClr val="008E89"/>
            </a:solidFill>
            <a:prstDash val="solid"/>
          </a:ln>
        </p:spPr>
        <p:txBody>
          <a:bodyPr/>
          <a:lstStyle/>
          <a:p>
            <a:endParaRPr lang="it-IT"/>
          </a:p>
        </p:txBody>
      </p:sp>
      <p:sp>
        <p:nvSpPr>
          <p:cNvPr id="66" name="Shape 63"/>
          <p:cNvSpPr/>
          <p:nvPr/>
        </p:nvSpPr>
        <p:spPr>
          <a:xfrm>
            <a:off x="3749040" y="2770632"/>
            <a:ext cx="0" cy="210312"/>
          </a:xfrm>
          <a:prstGeom prst="line">
            <a:avLst/>
          </a:prstGeom>
          <a:noFill/>
          <a:ln w="29210">
            <a:solidFill>
              <a:srgbClr val="008E89"/>
            </a:solidFill>
            <a:prstDash val="solid"/>
          </a:ln>
        </p:spPr>
        <p:txBody>
          <a:bodyPr/>
          <a:lstStyle/>
          <a:p>
            <a:endParaRPr lang="it-IT"/>
          </a:p>
        </p:txBody>
      </p:sp>
      <p:sp>
        <p:nvSpPr>
          <p:cNvPr id="67" name="Shape 64"/>
          <p:cNvSpPr/>
          <p:nvPr/>
        </p:nvSpPr>
        <p:spPr>
          <a:xfrm>
            <a:off x="4215384" y="3611880"/>
            <a:ext cx="91440" cy="109728"/>
          </a:xfrm>
          <a:prstGeom prst="rect">
            <a:avLst/>
          </a:prstGeom>
          <a:solidFill>
            <a:srgbClr val="193C4D"/>
          </a:solidFill>
          <a:ln w="12700">
            <a:solidFill>
              <a:srgbClr val="193C4D">
                <a:alpha val="0"/>
              </a:srgbClr>
            </a:solidFill>
            <a:prstDash val="solid"/>
          </a:ln>
        </p:spPr>
        <p:txBody>
          <a:bodyPr/>
          <a:lstStyle/>
          <a:p>
            <a:endParaRPr lang="it-IT"/>
          </a:p>
        </p:txBody>
      </p:sp>
      <p:sp>
        <p:nvSpPr>
          <p:cNvPr id="68" name="Shape 65"/>
          <p:cNvSpPr/>
          <p:nvPr/>
        </p:nvSpPr>
        <p:spPr>
          <a:xfrm>
            <a:off x="4937760" y="3611880"/>
            <a:ext cx="91440" cy="109728"/>
          </a:xfrm>
          <a:prstGeom prst="rect">
            <a:avLst/>
          </a:prstGeom>
          <a:solidFill>
            <a:srgbClr val="193C4D"/>
          </a:solidFill>
          <a:ln w="12700">
            <a:solidFill>
              <a:srgbClr val="193C4D">
                <a:alpha val="0"/>
              </a:srgbClr>
            </a:solidFill>
            <a:prstDash val="solid"/>
          </a:ln>
        </p:spPr>
        <p:txBody>
          <a:bodyPr/>
          <a:lstStyle/>
          <a:p>
            <a:endParaRPr lang="it-IT"/>
          </a:p>
        </p:txBody>
      </p:sp>
      <p:sp>
        <p:nvSpPr>
          <p:cNvPr id="69" name="Shape 66"/>
          <p:cNvSpPr/>
          <p:nvPr/>
        </p:nvSpPr>
        <p:spPr>
          <a:xfrm>
            <a:off x="6793992" y="2986796"/>
            <a:ext cx="1135685" cy="529986"/>
          </a:xfrm>
          <a:prstGeom prst="rect">
            <a:avLst/>
          </a:prstGeom>
          <a:solidFill>
            <a:srgbClr val="193C4D"/>
          </a:solidFill>
          <a:ln w="12700">
            <a:solidFill>
              <a:srgbClr val="193C4D">
                <a:alpha val="0"/>
              </a:srgbClr>
            </a:solidFill>
            <a:prstDash val="solid"/>
          </a:ln>
        </p:spPr>
        <p:txBody>
          <a:bodyPr/>
          <a:lstStyle/>
          <a:p>
            <a:endParaRPr lang="it-IT"/>
          </a:p>
        </p:txBody>
      </p:sp>
      <p:sp>
        <p:nvSpPr>
          <p:cNvPr id="70" name="Shape 67"/>
          <p:cNvSpPr/>
          <p:nvPr/>
        </p:nvSpPr>
        <p:spPr>
          <a:xfrm>
            <a:off x="6852879" y="2692359"/>
            <a:ext cx="159837" cy="420624"/>
          </a:xfrm>
          <a:prstGeom prst="rect">
            <a:avLst/>
          </a:prstGeom>
          <a:solidFill>
            <a:srgbClr val="008E89"/>
          </a:solidFill>
          <a:ln w="12700">
            <a:solidFill>
              <a:srgbClr val="008E89">
                <a:alpha val="0"/>
              </a:srgbClr>
            </a:solidFill>
            <a:prstDash val="solid"/>
          </a:ln>
        </p:spPr>
        <p:txBody>
          <a:bodyPr/>
          <a:lstStyle/>
          <a:p>
            <a:endParaRPr lang="it-IT"/>
          </a:p>
        </p:txBody>
      </p:sp>
      <p:sp>
        <p:nvSpPr>
          <p:cNvPr id="71" name="Shape 68"/>
          <p:cNvSpPr/>
          <p:nvPr/>
        </p:nvSpPr>
        <p:spPr>
          <a:xfrm>
            <a:off x="7147316" y="2826959"/>
            <a:ext cx="168250" cy="286024"/>
          </a:xfrm>
          <a:prstGeom prst="rect">
            <a:avLst/>
          </a:prstGeom>
          <a:solidFill>
            <a:srgbClr val="008E89"/>
          </a:solidFill>
          <a:ln w="12700">
            <a:solidFill>
              <a:srgbClr val="008E89">
                <a:alpha val="0"/>
              </a:srgbClr>
            </a:solidFill>
            <a:prstDash val="solid"/>
          </a:ln>
        </p:spPr>
        <p:txBody>
          <a:bodyPr/>
          <a:lstStyle/>
          <a:p>
            <a:endParaRPr lang="it-IT"/>
          </a:p>
        </p:txBody>
      </p:sp>
      <p:sp>
        <p:nvSpPr>
          <p:cNvPr id="72" name="Shape 69"/>
          <p:cNvSpPr/>
          <p:nvPr/>
        </p:nvSpPr>
        <p:spPr>
          <a:xfrm>
            <a:off x="6903354" y="3171871"/>
            <a:ext cx="117775" cy="134600"/>
          </a:xfrm>
          <a:prstGeom prst="rect">
            <a:avLst/>
          </a:prstGeom>
          <a:solidFill>
            <a:srgbClr val="66DCC5"/>
          </a:solidFill>
          <a:ln w="12700">
            <a:solidFill>
              <a:srgbClr val="66DCC5">
                <a:alpha val="0"/>
              </a:srgbClr>
            </a:solidFill>
            <a:prstDash val="solid"/>
          </a:ln>
        </p:spPr>
        <p:txBody>
          <a:bodyPr/>
          <a:lstStyle/>
          <a:p>
            <a:endParaRPr lang="it-IT"/>
          </a:p>
        </p:txBody>
      </p:sp>
      <p:sp>
        <p:nvSpPr>
          <p:cNvPr id="73" name="Shape 70"/>
          <p:cNvSpPr/>
          <p:nvPr/>
        </p:nvSpPr>
        <p:spPr>
          <a:xfrm>
            <a:off x="7147316" y="3171871"/>
            <a:ext cx="117775" cy="134600"/>
          </a:xfrm>
          <a:prstGeom prst="rect">
            <a:avLst/>
          </a:prstGeom>
          <a:solidFill>
            <a:srgbClr val="66DCC5"/>
          </a:solidFill>
          <a:ln w="12700">
            <a:solidFill>
              <a:srgbClr val="66DCC5">
                <a:alpha val="0"/>
              </a:srgbClr>
            </a:solidFill>
            <a:prstDash val="solid"/>
          </a:ln>
        </p:spPr>
        <p:txBody>
          <a:bodyPr/>
          <a:lstStyle/>
          <a:p>
            <a:endParaRPr lang="it-IT"/>
          </a:p>
        </p:txBody>
      </p:sp>
      <p:sp>
        <p:nvSpPr>
          <p:cNvPr id="74" name="Shape 71"/>
          <p:cNvSpPr/>
          <p:nvPr/>
        </p:nvSpPr>
        <p:spPr>
          <a:xfrm>
            <a:off x="7391278" y="3171871"/>
            <a:ext cx="117775" cy="134600"/>
          </a:xfrm>
          <a:prstGeom prst="rect">
            <a:avLst/>
          </a:prstGeom>
          <a:solidFill>
            <a:srgbClr val="66DCC5"/>
          </a:solidFill>
          <a:ln w="12700">
            <a:solidFill>
              <a:srgbClr val="66DCC5">
                <a:alpha val="0"/>
              </a:srgbClr>
            </a:solidFill>
            <a:prstDash val="solid"/>
          </a:ln>
        </p:spPr>
        <p:txBody>
          <a:bodyPr/>
          <a:lstStyle/>
          <a:p>
            <a:endParaRPr lang="it-IT"/>
          </a:p>
        </p:txBody>
      </p:sp>
      <p:sp>
        <p:nvSpPr>
          <p:cNvPr id="75" name="Shape 72"/>
          <p:cNvSpPr/>
          <p:nvPr/>
        </p:nvSpPr>
        <p:spPr>
          <a:xfrm>
            <a:off x="7635240" y="3171871"/>
            <a:ext cx="117775" cy="134600"/>
          </a:xfrm>
          <a:prstGeom prst="rect">
            <a:avLst/>
          </a:prstGeom>
          <a:solidFill>
            <a:srgbClr val="66DCC5"/>
          </a:solidFill>
          <a:ln w="12700">
            <a:solidFill>
              <a:srgbClr val="66DCC5">
                <a:alpha val="0"/>
              </a:srgbClr>
            </a:solidFill>
            <a:prstDash val="solid"/>
          </a:ln>
        </p:spPr>
        <p:txBody>
          <a:bodyPr/>
          <a:lstStyle/>
          <a:p>
            <a:endParaRPr lang="it-IT"/>
          </a:p>
        </p:txBody>
      </p:sp>
      <p:sp>
        <p:nvSpPr>
          <p:cNvPr id="76" name="Shape 73"/>
          <p:cNvSpPr/>
          <p:nvPr/>
        </p:nvSpPr>
        <p:spPr>
          <a:xfrm>
            <a:off x="6601968" y="3182112"/>
            <a:ext cx="201168" cy="0"/>
          </a:xfrm>
          <a:prstGeom prst="line">
            <a:avLst/>
          </a:prstGeom>
          <a:noFill/>
          <a:ln w="27940">
            <a:solidFill>
              <a:srgbClr val="008E89"/>
            </a:solidFill>
            <a:prstDash val="solid"/>
          </a:ln>
        </p:spPr>
        <p:txBody>
          <a:bodyPr/>
          <a:lstStyle/>
          <a:p>
            <a:endParaRPr lang="it-IT"/>
          </a:p>
        </p:txBody>
      </p:sp>
      <p:sp>
        <p:nvSpPr>
          <p:cNvPr id="77" name="Shape 74"/>
          <p:cNvSpPr/>
          <p:nvPr/>
        </p:nvSpPr>
        <p:spPr>
          <a:xfrm>
            <a:off x="7936992" y="3319272"/>
            <a:ext cx="283464" cy="0"/>
          </a:xfrm>
          <a:prstGeom prst="line">
            <a:avLst/>
          </a:prstGeom>
          <a:noFill/>
          <a:ln w="27940">
            <a:solidFill>
              <a:srgbClr val="008E89"/>
            </a:solidFill>
            <a:prstDash val="solid"/>
          </a:ln>
        </p:spPr>
        <p:txBody>
          <a:bodyPr/>
          <a:lstStyle/>
          <a:p>
            <a:endParaRPr lang="it-IT"/>
          </a:p>
        </p:txBody>
      </p:sp>
      <p:sp>
        <p:nvSpPr>
          <p:cNvPr id="78" name="Shape 75"/>
          <p:cNvSpPr/>
          <p:nvPr/>
        </p:nvSpPr>
        <p:spPr>
          <a:xfrm>
            <a:off x="8220456" y="3319272"/>
            <a:ext cx="0" cy="0"/>
          </a:xfrm>
          <a:prstGeom prst="line">
            <a:avLst/>
          </a:prstGeom>
          <a:noFill/>
          <a:ln w="27940">
            <a:solidFill>
              <a:srgbClr val="008E89"/>
            </a:solidFill>
            <a:prstDash val="solid"/>
          </a:ln>
        </p:spPr>
        <p:txBody>
          <a:bodyPr/>
          <a:lstStyle/>
          <a:p>
            <a:endParaRPr lang="it-IT"/>
          </a:p>
        </p:txBody>
      </p:sp>
      <p:sp>
        <p:nvSpPr>
          <p:cNvPr id="79" name="Shape 76"/>
          <p:cNvSpPr/>
          <p:nvPr/>
        </p:nvSpPr>
        <p:spPr>
          <a:xfrm>
            <a:off x="8147304" y="2843784"/>
            <a:ext cx="146304" cy="146304"/>
          </a:xfrm>
          <a:prstGeom prst="ellipse">
            <a:avLst/>
          </a:prstGeom>
          <a:solidFill>
            <a:srgbClr val="008E89"/>
          </a:solidFill>
          <a:ln w="12700">
            <a:solidFill>
              <a:srgbClr val="008E89">
                <a:alpha val="0"/>
              </a:srgbClr>
            </a:solidFill>
            <a:prstDash val="solid"/>
          </a:ln>
        </p:spPr>
        <p:txBody>
          <a:bodyPr/>
          <a:lstStyle/>
          <a:p>
            <a:endParaRPr lang="it-IT"/>
          </a:p>
        </p:txBody>
      </p:sp>
      <p:sp>
        <p:nvSpPr>
          <p:cNvPr id="80" name="Shape 77"/>
          <p:cNvSpPr/>
          <p:nvPr/>
        </p:nvSpPr>
        <p:spPr>
          <a:xfrm>
            <a:off x="9464040" y="2916936"/>
            <a:ext cx="658368" cy="713232"/>
          </a:xfrm>
          <a:prstGeom prst="can">
            <a:avLst/>
          </a:prstGeom>
          <a:solidFill>
            <a:srgbClr val="A9D8D1"/>
          </a:solidFill>
          <a:ln w="10160">
            <a:solidFill>
              <a:srgbClr val="008E89"/>
            </a:solidFill>
            <a:prstDash val="solid"/>
          </a:ln>
        </p:spPr>
        <p:txBody>
          <a:bodyPr/>
          <a:lstStyle/>
          <a:p>
            <a:endParaRPr lang="it-IT"/>
          </a:p>
        </p:txBody>
      </p:sp>
      <p:sp>
        <p:nvSpPr>
          <p:cNvPr id="81" name="Shape 78"/>
          <p:cNvSpPr/>
          <p:nvPr/>
        </p:nvSpPr>
        <p:spPr>
          <a:xfrm>
            <a:off x="9409176" y="2898648"/>
            <a:ext cx="768096" cy="91440"/>
          </a:xfrm>
          <a:prstGeom prst="rect">
            <a:avLst/>
          </a:prstGeom>
          <a:solidFill>
            <a:srgbClr val="193C4D"/>
          </a:solidFill>
          <a:ln w="12700">
            <a:solidFill>
              <a:srgbClr val="193C4D">
                <a:alpha val="0"/>
              </a:srgbClr>
            </a:solidFill>
            <a:prstDash val="solid"/>
          </a:ln>
        </p:spPr>
        <p:txBody>
          <a:bodyPr/>
          <a:lstStyle/>
          <a:p>
            <a:endParaRPr lang="it-IT"/>
          </a:p>
        </p:txBody>
      </p:sp>
      <p:sp>
        <p:nvSpPr>
          <p:cNvPr id="82" name="Shape 79"/>
          <p:cNvSpPr/>
          <p:nvPr/>
        </p:nvSpPr>
        <p:spPr>
          <a:xfrm>
            <a:off x="10405872" y="2697480"/>
            <a:ext cx="548640" cy="548640"/>
          </a:xfrm>
          <a:prstGeom prst="gear6">
            <a:avLst/>
          </a:prstGeom>
          <a:solidFill>
            <a:srgbClr val="008E89"/>
          </a:solidFill>
          <a:ln w="12700">
            <a:solidFill>
              <a:srgbClr val="008E89">
                <a:alpha val="0"/>
              </a:srgbClr>
            </a:solidFill>
            <a:prstDash val="solid"/>
          </a:ln>
        </p:spPr>
        <p:txBody>
          <a:bodyPr/>
          <a:lstStyle/>
          <a:p>
            <a:endParaRPr lang="it-IT"/>
          </a:p>
        </p:txBody>
      </p:sp>
      <p:sp>
        <p:nvSpPr>
          <p:cNvPr id="83" name="Shape 80"/>
          <p:cNvSpPr/>
          <p:nvPr/>
        </p:nvSpPr>
        <p:spPr>
          <a:xfrm>
            <a:off x="10570464" y="2862072"/>
            <a:ext cx="219456" cy="219456"/>
          </a:xfrm>
          <a:prstGeom prst="ellipse">
            <a:avLst/>
          </a:prstGeom>
          <a:solidFill>
            <a:srgbClr val="FFFFFF"/>
          </a:solidFill>
          <a:ln w="12700">
            <a:solidFill>
              <a:srgbClr val="FFFFFF">
                <a:alpha val="0"/>
              </a:srgbClr>
            </a:solidFill>
            <a:prstDash val="solid"/>
          </a:ln>
        </p:spPr>
        <p:txBody>
          <a:bodyPr/>
          <a:lstStyle/>
          <a:p>
            <a:endParaRPr lang="it-IT"/>
          </a:p>
        </p:txBody>
      </p:sp>
      <p:sp>
        <p:nvSpPr>
          <p:cNvPr id="84" name="Shape 81"/>
          <p:cNvSpPr/>
          <p:nvPr/>
        </p:nvSpPr>
        <p:spPr>
          <a:xfrm>
            <a:off x="10515600" y="3154680"/>
            <a:ext cx="0" cy="448056"/>
          </a:xfrm>
          <a:prstGeom prst="line">
            <a:avLst/>
          </a:prstGeom>
          <a:noFill/>
          <a:ln w="101600">
            <a:solidFill>
              <a:srgbClr val="193C4D"/>
            </a:solidFill>
            <a:prstDash val="solid"/>
          </a:ln>
        </p:spPr>
        <p:txBody>
          <a:bodyPr/>
          <a:lstStyle/>
          <a:p>
            <a:endParaRPr lang="it-IT"/>
          </a:p>
        </p:txBody>
      </p:sp>
      <p:sp>
        <p:nvSpPr>
          <p:cNvPr id="85" name="Shape 82"/>
          <p:cNvSpPr/>
          <p:nvPr/>
        </p:nvSpPr>
        <p:spPr>
          <a:xfrm>
            <a:off x="10744200" y="3328416"/>
            <a:ext cx="448056" cy="283464"/>
          </a:xfrm>
          <a:prstGeom prst="parallelogram">
            <a:avLst/>
          </a:prstGeom>
          <a:solidFill>
            <a:srgbClr val="B7D9D7"/>
          </a:solidFill>
          <a:ln w="10160">
            <a:solidFill>
              <a:srgbClr val="008E89"/>
            </a:solidFill>
            <a:prstDash val="solid"/>
          </a:ln>
        </p:spPr>
        <p:txBody>
          <a:bodyPr/>
          <a:lstStyle/>
          <a:p>
            <a:endParaRPr lang="it-IT"/>
          </a:p>
        </p:txBody>
      </p:sp>
      <p:sp>
        <p:nvSpPr>
          <p:cNvPr id="86" name="Shape 83"/>
          <p:cNvSpPr/>
          <p:nvPr/>
        </p:nvSpPr>
        <p:spPr>
          <a:xfrm>
            <a:off x="594360" y="4965192"/>
            <a:ext cx="10991088" cy="640080"/>
          </a:xfrm>
          <a:prstGeom prst="roundRect">
            <a:avLst>
              <a:gd name="adj" fmla="val 21429"/>
            </a:avLst>
          </a:prstGeom>
          <a:solidFill>
            <a:srgbClr val="193C4D"/>
          </a:solidFill>
          <a:ln w="12700">
            <a:solidFill>
              <a:srgbClr val="193C4D">
                <a:alpha val="0"/>
              </a:srgbClr>
            </a:solidFill>
            <a:prstDash val="solid"/>
          </a:ln>
        </p:spPr>
        <p:txBody>
          <a:bodyPr/>
          <a:lstStyle/>
          <a:p>
            <a:endParaRPr lang="it-IT"/>
          </a:p>
        </p:txBody>
      </p:sp>
      <p:sp>
        <p:nvSpPr>
          <p:cNvPr id="87" name="Text 84"/>
          <p:cNvSpPr/>
          <p:nvPr/>
        </p:nvSpPr>
        <p:spPr>
          <a:xfrm>
            <a:off x="786384" y="5111496"/>
            <a:ext cx="2423160" cy="329184"/>
          </a:xfrm>
          <a:prstGeom prst="rect">
            <a:avLst/>
          </a:prstGeom>
          <a:noFill/>
          <a:ln/>
        </p:spPr>
        <p:txBody>
          <a:bodyPr wrap="square" lIns="0" tIns="0" rIns="0" bIns="0" rtlCol="0" anchor="t"/>
          <a:lstStyle/>
          <a:p>
            <a:pPr marL="0" indent="0">
              <a:buNone/>
            </a:pPr>
            <a:r>
              <a:rPr lang="en-US" sz="1190" b="1" dirty="0">
                <a:solidFill>
                  <a:srgbClr val="66DCC5"/>
                </a:solidFill>
                <a:latin typeface="Lato" pitchFamily="34" charset="0"/>
                <a:ea typeface="Lato" pitchFamily="34" charset="-122"/>
                <a:cs typeface="Lato" pitchFamily="34" charset="-120"/>
              </a:rPr>
              <a:t>SCHEDA DI IDENTITÀ AZIENDALE</a:t>
            </a:r>
            <a:endParaRPr lang="en-US" sz="1190" dirty="0"/>
          </a:p>
        </p:txBody>
      </p:sp>
      <p:sp>
        <p:nvSpPr>
          <p:cNvPr id="88" name="Text 85"/>
          <p:cNvSpPr/>
          <p:nvPr/>
        </p:nvSpPr>
        <p:spPr>
          <a:xfrm>
            <a:off x="3246120" y="5166360"/>
            <a:ext cx="1271016" cy="219456"/>
          </a:xfrm>
          <a:prstGeom prst="rect">
            <a:avLst/>
          </a:prstGeom>
          <a:noFill/>
          <a:ln/>
        </p:spPr>
        <p:txBody>
          <a:bodyPr wrap="square" lIns="0" tIns="0" rIns="0" bIns="0" rtlCol="0" anchor="t"/>
          <a:lstStyle/>
          <a:p>
            <a:pPr marL="0" indent="0" algn="ctr">
              <a:buNone/>
            </a:pPr>
            <a:r>
              <a:rPr lang="en-US" sz="1050" dirty="0">
                <a:solidFill>
                  <a:srgbClr val="FFFFFF"/>
                </a:solidFill>
                <a:latin typeface="Lato" pitchFamily="34" charset="0"/>
                <a:ea typeface="Lato" pitchFamily="34" charset="-122"/>
                <a:cs typeface="Lato" pitchFamily="34" charset="-120"/>
              </a:rPr>
              <a:t>Nome + CAS/CE</a:t>
            </a:r>
            <a:endParaRPr lang="en-US" sz="1050" dirty="0"/>
          </a:p>
        </p:txBody>
      </p:sp>
      <p:sp>
        <p:nvSpPr>
          <p:cNvPr id="89" name="Shape 86"/>
          <p:cNvSpPr/>
          <p:nvPr/>
        </p:nvSpPr>
        <p:spPr>
          <a:xfrm>
            <a:off x="4562856" y="5129784"/>
            <a:ext cx="0" cy="292608"/>
          </a:xfrm>
          <a:prstGeom prst="line">
            <a:avLst/>
          </a:prstGeom>
          <a:noFill/>
          <a:ln w="7620">
            <a:solidFill>
              <a:srgbClr val="355968"/>
            </a:solidFill>
            <a:prstDash val="solid"/>
          </a:ln>
        </p:spPr>
        <p:txBody>
          <a:bodyPr/>
          <a:lstStyle/>
          <a:p>
            <a:endParaRPr lang="it-IT"/>
          </a:p>
        </p:txBody>
      </p:sp>
      <p:sp>
        <p:nvSpPr>
          <p:cNvPr id="90" name="Text 87"/>
          <p:cNvSpPr/>
          <p:nvPr/>
        </p:nvSpPr>
        <p:spPr>
          <a:xfrm>
            <a:off x="4608576" y="5166360"/>
            <a:ext cx="1271016" cy="219456"/>
          </a:xfrm>
          <a:prstGeom prst="rect">
            <a:avLst/>
          </a:prstGeom>
          <a:noFill/>
          <a:ln/>
        </p:spPr>
        <p:txBody>
          <a:bodyPr wrap="square" lIns="0" tIns="0" rIns="0" bIns="0" rtlCol="0" anchor="t"/>
          <a:lstStyle/>
          <a:p>
            <a:pPr marL="0" indent="0" algn="ctr">
              <a:buNone/>
            </a:pPr>
            <a:r>
              <a:rPr lang="en-US" sz="1050" dirty="0">
                <a:solidFill>
                  <a:srgbClr val="FFFFFF"/>
                </a:solidFill>
                <a:latin typeface="Lato" pitchFamily="34" charset="0"/>
                <a:ea typeface="Lato" pitchFamily="34" charset="-122"/>
                <a:cs typeface="Lato" pitchFamily="34" charset="-120"/>
              </a:rPr>
              <a:t>Categoria + H</a:t>
            </a:r>
            <a:endParaRPr lang="en-US" sz="1050" dirty="0"/>
          </a:p>
        </p:txBody>
      </p:sp>
      <p:sp>
        <p:nvSpPr>
          <p:cNvPr id="91" name="Shape 88"/>
          <p:cNvSpPr/>
          <p:nvPr/>
        </p:nvSpPr>
        <p:spPr>
          <a:xfrm>
            <a:off x="5925312" y="5129784"/>
            <a:ext cx="0" cy="292608"/>
          </a:xfrm>
          <a:prstGeom prst="line">
            <a:avLst/>
          </a:prstGeom>
          <a:noFill/>
          <a:ln w="7620">
            <a:solidFill>
              <a:srgbClr val="355968"/>
            </a:solidFill>
            <a:prstDash val="solid"/>
          </a:ln>
        </p:spPr>
        <p:txBody>
          <a:bodyPr/>
          <a:lstStyle/>
          <a:p>
            <a:endParaRPr lang="it-IT"/>
          </a:p>
        </p:txBody>
      </p:sp>
      <p:sp>
        <p:nvSpPr>
          <p:cNvPr id="92" name="Text 89"/>
          <p:cNvSpPr/>
          <p:nvPr/>
        </p:nvSpPr>
        <p:spPr>
          <a:xfrm>
            <a:off x="5971032" y="5166360"/>
            <a:ext cx="1271016" cy="219456"/>
          </a:xfrm>
          <a:prstGeom prst="rect">
            <a:avLst/>
          </a:prstGeom>
          <a:noFill/>
          <a:ln/>
        </p:spPr>
        <p:txBody>
          <a:bodyPr wrap="square" lIns="0" tIns="0" rIns="0" bIns="0" rtlCol="0" anchor="t"/>
          <a:lstStyle/>
          <a:p>
            <a:pPr marL="0" indent="0" algn="ctr">
              <a:buNone/>
            </a:pPr>
            <a:r>
              <a:rPr lang="en-US" sz="1050" dirty="0">
                <a:solidFill>
                  <a:srgbClr val="FFFFFF"/>
                </a:solidFill>
                <a:latin typeface="Lato" pitchFamily="34" charset="0"/>
                <a:ea typeface="Lato" pitchFamily="34" charset="-122"/>
                <a:cs typeface="Lato" pitchFamily="34" charset="-120"/>
              </a:rPr>
              <a:t>Fonte / revisione</a:t>
            </a:r>
            <a:endParaRPr lang="en-US" sz="1050" dirty="0"/>
          </a:p>
        </p:txBody>
      </p:sp>
      <p:sp>
        <p:nvSpPr>
          <p:cNvPr id="93" name="Shape 90"/>
          <p:cNvSpPr/>
          <p:nvPr/>
        </p:nvSpPr>
        <p:spPr>
          <a:xfrm>
            <a:off x="7287768" y="5129784"/>
            <a:ext cx="0" cy="292608"/>
          </a:xfrm>
          <a:prstGeom prst="line">
            <a:avLst/>
          </a:prstGeom>
          <a:noFill/>
          <a:ln w="7620">
            <a:solidFill>
              <a:srgbClr val="355968"/>
            </a:solidFill>
            <a:prstDash val="solid"/>
          </a:ln>
        </p:spPr>
        <p:txBody>
          <a:bodyPr/>
          <a:lstStyle/>
          <a:p>
            <a:endParaRPr lang="it-IT"/>
          </a:p>
        </p:txBody>
      </p:sp>
      <p:sp>
        <p:nvSpPr>
          <p:cNvPr id="94" name="Text 91"/>
          <p:cNvSpPr/>
          <p:nvPr/>
        </p:nvSpPr>
        <p:spPr>
          <a:xfrm>
            <a:off x="7333488" y="5166360"/>
            <a:ext cx="1271016" cy="219456"/>
          </a:xfrm>
          <a:prstGeom prst="rect">
            <a:avLst/>
          </a:prstGeom>
          <a:noFill/>
          <a:ln/>
        </p:spPr>
        <p:txBody>
          <a:bodyPr wrap="square" lIns="0" tIns="0" rIns="0" bIns="0" rtlCol="0" anchor="t"/>
          <a:lstStyle/>
          <a:p>
            <a:pPr marL="0" indent="0" algn="ctr">
              <a:buNone/>
            </a:pPr>
            <a:r>
              <a:rPr lang="en-US" sz="1050" dirty="0">
                <a:solidFill>
                  <a:srgbClr val="FFFFFF"/>
                </a:solidFill>
                <a:latin typeface="Lato" pitchFamily="34" charset="0"/>
                <a:ea typeface="Lato" pitchFamily="34" charset="-122"/>
                <a:cs typeface="Lato" pitchFamily="34" charset="-120"/>
              </a:rPr>
              <a:t>Composizione</a:t>
            </a:r>
            <a:endParaRPr lang="en-US" sz="1050" dirty="0"/>
          </a:p>
        </p:txBody>
      </p:sp>
      <p:sp>
        <p:nvSpPr>
          <p:cNvPr id="95" name="Shape 92"/>
          <p:cNvSpPr/>
          <p:nvPr/>
        </p:nvSpPr>
        <p:spPr>
          <a:xfrm>
            <a:off x="8650224" y="5129784"/>
            <a:ext cx="0" cy="292608"/>
          </a:xfrm>
          <a:prstGeom prst="line">
            <a:avLst/>
          </a:prstGeom>
          <a:noFill/>
          <a:ln w="7620">
            <a:solidFill>
              <a:srgbClr val="355968"/>
            </a:solidFill>
            <a:prstDash val="solid"/>
          </a:ln>
        </p:spPr>
        <p:txBody>
          <a:bodyPr/>
          <a:lstStyle/>
          <a:p>
            <a:endParaRPr lang="it-IT"/>
          </a:p>
        </p:txBody>
      </p:sp>
      <p:sp>
        <p:nvSpPr>
          <p:cNvPr id="96" name="Text 93"/>
          <p:cNvSpPr/>
          <p:nvPr/>
        </p:nvSpPr>
        <p:spPr>
          <a:xfrm>
            <a:off x="8695944" y="5166360"/>
            <a:ext cx="1271016" cy="219456"/>
          </a:xfrm>
          <a:prstGeom prst="rect">
            <a:avLst/>
          </a:prstGeom>
          <a:noFill/>
          <a:ln/>
        </p:spPr>
        <p:txBody>
          <a:bodyPr wrap="square" lIns="0" tIns="0" rIns="0" bIns="0" rtlCol="0" anchor="t"/>
          <a:lstStyle/>
          <a:p>
            <a:pPr marL="0" indent="0" algn="ctr">
              <a:buNone/>
            </a:pPr>
            <a:r>
              <a:rPr lang="en-US" sz="1050" dirty="0">
                <a:solidFill>
                  <a:srgbClr val="FFFFFF"/>
                </a:solidFill>
                <a:latin typeface="Lato" pitchFamily="34" charset="0"/>
                <a:ea typeface="Lato" pitchFamily="34" charset="-122"/>
                <a:cs typeface="Lato" pitchFamily="34" charset="-120"/>
              </a:rPr>
              <a:t>Fase / mansione</a:t>
            </a:r>
            <a:endParaRPr lang="en-US" sz="1050" dirty="0"/>
          </a:p>
        </p:txBody>
      </p:sp>
      <p:sp>
        <p:nvSpPr>
          <p:cNvPr id="97" name="Shape 94"/>
          <p:cNvSpPr/>
          <p:nvPr/>
        </p:nvSpPr>
        <p:spPr>
          <a:xfrm>
            <a:off x="10012680" y="5129784"/>
            <a:ext cx="0" cy="292608"/>
          </a:xfrm>
          <a:prstGeom prst="line">
            <a:avLst/>
          </a:prstGeom>
          <a:noFill/>
          <a:ln w="7620">
            <a:solidFill>
              <a:srgbClr val="355968"/>
            </a:solidFill>
            <a:prstDash val="solid"/>
          </a:ln>
        </p:spPr>
        <p:txBody>
          <a:bodyPr/>
          <a:lstStyle/>
          <a:p>
            <a:endParaRPr lang="it-IT"/>
          </a:p>
        </p:txBody>
      </p:sp>
      <p:sp>
        <p:nvSpPr>
          <p:cNvPr id="98" name="Text 95"/>
          <p:cNvSpPr/>
          <p:nvPr/>
        </p:nvSpPr>
        <p:spPr>
          <a:xfrm>
            <a:off x="10058400" y="5166360"/>
            <a:ext cx="1271016" cy="219456"/>
          </a:xfrm>
          <a:prstGeom prst="rect">
            <a:avLst/>
          </a:prstGeom>
          <a:noFill/>
          <a:ln/>
        </p:spPr>
        <p:txBody>
          <a:bodyPr wrap="square" lIns="0" tIns="0" rIns="0" bIns="0" rtlCol="0" anchor="t"/>
          <a:lstStyle/>
          <a:p>
            <a:pPr marL="0" indent="0" algn="ctr">
              <a:buNone/>
            </a:pPr>
            <a:r>
              <a:rPr lang="en-US" sz="1050" dirty="0">
                <a:solidFill>
                  <a:srgbClr val="FFFFFF"/>
                </a:solidFill>
                <a:latin typeface="Lato" pitchFamily="34" charset="0"/>
                <a:ea typeface="Lato" pitchFamily="34" charset="-122"/>
                <a:cs typeface="Lato" pitchFamily="34" charset="-120"/>
              </a:rPr>
              <a:t>Vie possibili</a:t>
            </a:r>
            <a:endParaRPr lang="en-US" sz="1050" dirty="0"/>
          </a:p>
        </p:txBody>
      </p:sp>
      <p:sp>
        <p:nvSpPr>
          <p:cNvPr id="99" name="Shape 96"/>
          <p:cNvSpPr/>
          <p:nvPr/>
        </p:nvSpPr>
        <p:spPr>
          <a:xfrm>
            <a:off x="594360" y="5843016"/>
            <a:ext cx="10991088" cy="429768"/>
          </a:xfrm>
          <a:prstGeom prst="roundRect">
            <a:avLst>
              <a:gd name="adj" fmla="val 31915"/>
            </a:avLst>
          </a:prstGeom>
          <a:solidFill>
            <a:srgbClr val="E0F3ED"/>
          </a:solidFill>
          <a:ln w="12700">
            <a:solidFill>
              <a:srgbClr val="E0F3ED">
                <a:alpha val="0"/>
              </a:srgbClr>
            </a:solidFill>
            <a:prstDash val="solid"/>
          </a:ln>
        </p:spPr>
        <p:txBody>
          <a:bodyPr/>
          <a:lstStyle/>
          <a:p>
            <a:endParaRPr lang="it-IT"/>
          </a:p>
        </p:txBody>
      </p:sp>
      <p:sp>
        <p:nvSpPr>
          <p:cNvPr id="100" name="Text 97"/>
          <p:cNvSpPr/>
          <p:nvPr/>
        </p:nvSpPr>
        <p:spPr>
          <a:xfrm>
            <a:off x="758952" y="5916168"/>
            <a:ext cx="10661904" cy="320040"/>
          </a:xfrm>
          <a:prstGeom prst="rect">
            <a:avLst/>
          </a:prstGeom>
          <a:noFill/>
          <a:ln/>
        </p:spPr>
        <p:txBody>
          <a:bodyPr wrap="square" lIns="0" tIns="0" rIns="0" bIns="0" rtlCol="0" anchor="ctr"/>
          <a:lstStyle/>
          <a:p>
            <a:pPr marL="0" indent="0" algn="ctr">
              <a:buNone/>
            </a:pPr>
            <a:r>
              <a:rPr lang="en-US" sz="1400" dirty="0">
                <a:solidFill>
                  <a:srgbClr val="008E89"/>
                </a:solidFill>
                <a:latin typeface="Lato" pitchFamily="34" charset="0"/>
                <a:ea typeface="Lato" pitchFamily="34" charset="-122"/>
                <a:cs typeface="Lato" pitchFamily="34" charset="-120"/>
              </a:rPr>
              <a:t>I limiti di concentrazione CLP classificano la miscela: non sono limiti di esposizione del lavoratore.</a:t>
            </a:r>
            <a:endParaRPr lang="en-US" sz="1400" dirty="0"/>
          </a:p>
        </p:txBody>
      </p:sp>
      <p:sp>
        <p:nvSpPr>
          <p:cNvPr id="10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10">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603504" y="429768"/>
            <a:ext cx="155448" cy="0"/>
          </a:xfrm>
          <a:prstGeom prst="line">
            <a:avLst/>
          </a:prstGeom>
          <a:noFill/>
          <a:ln w="15240">
            <a:solidFill>
              <a:srgbClr val="66DCC5"/>
            </a:solidFill>
            <a:prstDash val="solid"/>
          </a:ln>
        </p:spPr>
        <p:txBody>
          <a:bodyPr/>
          <a:lstStyle/>
          <a:p>
            <a:endParaRPr lang="it-IT"/>
          </a:p>
        </p:txBody>
      </p:sp>
      <p:sp>
        <p:nvSpPr>
          <p:cNvPr id="3" name="Shape 1"/>
          <p:cNvSpPr/>
          <p:nvPr/>
        </p:nvSpPr>
        <p:spPr>
          <a:xfrm>
            <a:off x="758952" y="388620"/>
            <a:ext cx="137160" cy="86868"/>
          </a:xfrm>
          <a:prstGeom prst="line">
            <a:avLst/>
          </a:prstGeom>
          <a:noFill/>
          <a:ln w="15240">
            <a:solidFill>
              <a:srgbClr val="66DCC5"/>
            </a:solidFill>
            <a:prstDash val="solid"/>
          </a:ln>
        </p:spPr>
        <p:txBody>
          <a:bodyPr/>
          <a:lstStyle/>
          <a:p>
            <a:endParaRPr lang="it-IT"/>
          </a:p>
        </p:txBody>
      </p:sp>
      <p:sp>
        <p:nvSpPr>
          <p:cNvPr id="4" name="Shape 2"/>
          <p:cNvSpPr/>
          <p:nvPr/>
        </p:nvSpPr>
        <p:spPr>
          <a:xfrm>
            <a:off x="548640" y="374904"/>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5" name="Shape 3"/>
          <p:cNvSpPr/>
          <p:nvPr/>
        </p:nvSpPr>
        <p:spPr>
          <a:xfrm>
            <a:off x="704088" y="342900"/>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6" name="Shape 4"/>
          <p:cNvSpPr/>
          <p:nvPr/>
        </p:nvSpPr>
        <p:spPr>
          <a:xfrm>
            <a:off x="841248" y="425196"/>
            <a:ext cx="96012" cy="96012"/>
          </a:xfrm>
          <a:prstGeom prst="ellipse">
            <a:avLst/>
          </a:prstGeom>
          <a:solidFill>
            <a:srgbClr val="66DCC5"/>
          </a:solidFill>
          <a:ln w="12700">
            <a:solidFill>
              <a:srgbClr val="66DCC5">
                <a:alpha val="0"/>
              </a:srgbClr>
            </a:solidFill>
            <a:prstDash val="solid"/>
          </a:ln>
        </p:spPr>
        <p:txBody>
          <a:bodyPr/>
          <a:lstStyle/>
          <a:p>
            <a:endParaRPr lang="it-IT"/>
          </a:p>
        </p:txBody>
      </p:sp>
      <p:sp>
        <p:nvSpPr>
          <p:cNvPr id="7" name="Text 5"/>
          <p:cNvSpPr/>
          <p:nvPr/>
        </p:nvSpPr>
        <p:spPr>
          <a:xfrm>
            <a:off x="1069848" y="315468"/>
            <a:ext cx="6400800" cy="228600"/>
          </a:xfrm>
          <a:prstGeom prst="rect">
            <a:avLst/>
          </a:prstGeom>
          <a:noFill/>
          <a:ln/>
        </p:spPr>
        <p:txBody>
          <a:bodyPr wrap="square" lIns="0" tIns="0" rIns="0" bIns="0" rtlCol="0" anchor="t"/>
          <a:lstStyle/>
          <a:p>
            <a:pPr marL="0" indent="0">
              <a:buNone/>
            </a:pPr>
            <a:r>
              <a:rPr lang="en-US" sz="1060" dirty="0">
                <a:solidFill>
                  <a:srgbClr val="66DCC5"/>
                </a:solidFill>
                <a:latin typeface="Lato" pitchFamily="34" charset="0"/>
                <a:ea typeface="Lato" pitchFamily="34" charset="-122"/>
                <a:cs typeface="Lato" pitchFamily="34" charset="-120"/>
              </a:rPr>
              <a:t>MODULO 03 / CLASSIFICAZIONE E IDENTIFICAZIONE</a:t>
            </a:r>
            <a:endParaRPr lang="en-US" sz="1060" dirty="0"/>
          </a:p>
        </p:txBody>
      </p:sp>
      <p:sp>
        <p:nvSpPr>
          <p:cNvPr id="8" name="Text 6"/>
          <p:cNvSpPr/>
          <p:nvPr/>
        </p:nvSpPr>
        <p:spPr>
          <a:xfrm>
            <a:off x="7644384" y="329184"/>
            <a:ext cx="3977640" cy="201168"/>
          </a:xfrm>
          <a:prstGeom prst="rect">
            <a:avLst/>
          </a:prstGeom>
          <a:noFill/>
          <a:ln/>
        </p:spPr>
        <p:txBody>
          <a:bodyPr wrap="square" lIns="0" tIns="0" rIns="0" bIns="0" rtlCol="0" anchor="t"/>
          <a:lstStyle/>
          <a:p>
            <a:pPr marL="0" indent="0" algn="r">
              <a:buNone/>
            </a:pPr>
            <a:r>
              <a:rPr lang="en-US" sz="820" dirty="0">
                <a:solidFill>
                  <a:srgbClr val="C0D7DB"/>
                </a:solidFill>
                <a:latin typeface="Lato" pitchFamily="34" charset="0"/>
                <a:ea typeface="Lato" pitchFamily="34" charset="-122"/>
                <a:cs typeface="Lato" pitchFamily="34" charset="-120"/>
              </a:rPr>
              <a:t>MAPPA DI SINTESI ORIGINALE</a:t>
            </a:r>
            <a:endParaRPr lang="en-US" sz="820" dirty="0"/>
          </a:p>
        </p:txBody>
      </p:sp>
      <p:sp>
        <p:nvSpPr>
          <p:cNvPr id="9" name="Text 7"/>
          <p:cNvSpPr/>
          <p:nvPr/>
        </p:nvSpPr>
        <p:spPr>
          <a:xfrm>
            <a:off x="548640" y="905256"/>
            <a:ext cx="11082528" cy="566928"/>
          </a:xfrm>
          <a:prstGeom prst="rect">
            <a:avLst/>
          </a:prstGeom>
          <a:noFill/>
          <a:ln/>
        </p:spPr>
        <p:txBody>
          <a:bodyPr wrap="square" lIns="0" tIns="0" rIns="0" bIns="0" rtlCol="0" anchor="t"/>
          <a:lstStyle/>
          <a:p>
            <a:pPr marL="0" indent="0">
              <a:buNone/>
            </a:pPr>
            <a:r>
              <a:rPr lang="en-US" sz="2900" b="1" dirty="0">
                <a:solidFill>
                  <a:srgbClr val="FFFFFF"/>
                </a:solidFill>
                <a:latin typeface="Lato" pitchFamily="34" charset="0"/>
                <a:ea typeface="Lato" pitchFamily="34" charset="-122"/>
                <a:cs typeface="Lato" pitchFamily="34" charset="-120"/>
              </a:rPr>
              <a:t>Dall’identificazione all’ingresso nel diagramma INAIL</a:t>
            </a:r>
            <a:endParaRPr lang="en-US" sz="2900" dirty="0"/>
          </a:p>
        </p:txBody>
      </p:sp>
      <p:sp>
        <p:nvSpPr>
          <p:cNvPr id="10" name="Text 8"/>
          <p:cNvSpPr/>
          <p:nvPr/>
        </p:nvSpPr>
        <p:spPr>
          <a:xfrm>
            <a:off x="566928" y="1536192"/>
            <a:ext cx="11000232" cy="429768"/>
          </a:xfrm>
          <a:prstGeom prst="rect">
            <a:avLst/>
          </a:prstGeom>
          <a:noFill/>
          <a:ln/>
        </p:spPr>
        <p:txBody>
          <a:bodyPr wrap="square" lIns="0" tIns="0" rIns="0" bIns="0" rtlCol="0" anchor="t"/>
          <a:lstStyle/>
          <a:p>
            <a:pPr marL="0" indent="0">
              <a:buNone/>
            </a:pPr>
            <a:r>
              <a:rPr lang="en-US" sz="1470" dirty="0">
                <a:solidFill>
                  <a:srgbClr val="C0D7DB"/>
                </a:solidFill>
                <a:latin typeface="Lato" pitchFamily="34" charset="0"/>
                <a:ea typeface="Lato" pitchFamily="34" charset="-122"/>
                <a:cs typeface="Lato" pitchFamily="34" charset="-120"/>
              </a:rPr>
              <a:t>Prima qualificare il pericolo; poi accertare l’esposizione e affrontare il tema della soglia.</a:t>
            </a:r>
            <a:endParaRPr lang="en-US" sz="1470" dirty="0"/>
          </a:p>
        </p:txBody>
      </p:sp>
      <p:sp>
        <p:nvSpPr>
          <p:cNvPr id="11" name="Shape 9"/>
          <p:cNvSpPr/>
          <p:nvPr/>
        </p:nvSpPr>
        <p:spPr>
          <a:xfrm>
            <a:off x="548640" y="6405372"/>
            <a:ext cx="11100816" cy="0"/>
          </a:xfrm>
          <a:prstGeom prst="line">
            <a:avLst/>
          </a:prstGeom>
          <a:noFill/>
          <a:ln w="7620">
            <a:solidFill>
              <a:srgbClr val="355968"/>
            </a:solidFill>
            <a:prstDash val="solid"/>
          </a:ln>
        </p:spPr>
        <p:txBody>
          <a:bodyPr/>
          <a:lstStyle/>
          <a:p>
            <a:endParaRPr lang="it-IT"/>
          </a:p>
        </p:txBody>
      </p:sp>
      <p:sp>
        <p:nvSpPr>
          <p:cNvPr id="12" name="Text 10"/>
          <p:cNvSpPr/>
          <p:nvPr/>
        </p:nvSpPr>
        <p:spPr>
          <a:xfrm>
            <a:off x="548640" y="6510528"/>
            <a:ext cx="4572000" cy="164592"/>
          </a:xfrm>
          <a:prstGeom prst="rect">
            <a:avLst/>
          </a:prstGeom>
          <a:noFill/>
          <a:ln/>
        </p:spPr>
        <p:txBody>
          <a:bodyPr wrap="square" lIns="0" tIns="0" rIns="0" bIns="0" rtlCol="0" anchor="t"/>
          <a:lstStyle/>
          <a:p>
            <a:pPr marL="0" indent="0">
              <a:buNone/>
            </a:pPr>
            <a:r>
              <a:rPr lang="en-US" sz="760" dirty="0">
                <a:solidFill>
                  <a:srgbClr val="C0D7DB"/>
                </a:solidFill>
                <a:latin typeface="Lato" pitchFamily="34" charset="0"/>
                <a:ea typeface="Lato" pitchFamily="34" charset="-122"/>
                <a:cs typeface="Lato" pitchFamily="34" charset="-120"/>
              </a:rPr>
              <a:t>REPROTOSSICI  2026</a:t>
            </a:r>
            <a:endParaRPr lang="en-US" sz="760" dirty="0"/>
          </a:p>
        </p:txBody>
      </p:sp>
      <p:sp>
        <p:nvSpPr>
          <p:cNvPr id="13" name="Text 11"/>
          <p:cNvSpPr/>
          <p:nvPr/>
        </p:nvSpPr>
        <p:spPr>
          <a:xfrm>
            <a:off x="4709160" y="6492240"/>
            <a:ext cx="5897880" cy="210312"/>
          </a:xfrm>
          <a:prstGeom prst="rect">
            <a:avLst/>
          </a:prstGeom>
          <a:noFill/>
          <a:ln/>
        </p:spPr>
        <p:txBody>
          <a:bodyPr wrap="square" lIns="0" tIns="0" rIns="0" bIns="0" rtlCol="0" anchor="t"/>
          <a:lstStyle/>
          <a:p>
            <a:pPr marL="0" indent="0" algn="r">
              <a:buNone/>
            </a:pPr>
            <a:r>
              <a:rPr lang="en-US" sz="770" dirty="0">
                <a:solidFill>
                  <a:srgbClr val="C0D7DB"/>
                </a:solidFill>
                <a:latin typeface="Lato" pitchFamily="34" charset="0"/>
                <a:ea typeface="Lato" pitchFamily="34" charset="-122"/>
                <a:cs typeface="Lato" pitchFamily="34" charset="-120"/>
              </a:rPr>
              <a:t>INAIL 2026, p. 1–4 [I1] • CLP [C1] • SDS [R1]</a:t>
            </a:r>
            <a:endParaRPr lang="en-US" sz="770" dirty="0"/>
          </a:p>
        </p:txBody>
      </p:sp>
      <p:sp>
        <p:nvSpPr>
          <p:cNvPr id="14" name="Text 12"/>
          <p:cNvSpPr/>
          <p:nvPr/>
        </p:nvSpPr>
        <p:spPr>
          <a:xfrm>
            <a:off x="10881360" y="6492240"/>
            <a:ext cx="758952" cy="210312"/>
          </a:xfrm>
          <a:prstGeom prst="rect">
            <a:avLst/>
          </a:prstGeom>
          <a:noFill/>
          <a:ln/>
        </p:spPr>
        <p:txBody>
          <a:bodyPr wrap="square" lIns="0" tIns="0" rIns="0" bIns="0" rtlCol="0" anchor="t"/>
          <a:lstStyle/>
          <a:p>
            <a:pPr marL="0" indent="0" algn="r">
              <a:buNone/>
            </a:pPr>
            <a:r>
              <a:rPr lang="en-US" sz="810" dirty="0">
                <a:solidFill>
                  <a:srgbClr val="C0D7DB"/>
                </a:solidFill>
                <a:latin typeface="Lato" pitchFamily="34" charset="0"/>
                <a:ea typeface="Lato" pitchFamily="34" charset="-122"/>
                <a:cs typeface="Lato" pitchFamily="34" charset="-120"/>
              </a:rPr>
              <a:t>10 / 10</a:t>
            </a:r>
            <a:endParaRPr lang="en-US" sz="810" dirty="0"/>
          </a:p>
        </p:txBody>
      </p:sp>
      <p:sp>
        <p:nvSpPr>
          <p:cNvPr id="15" name="Shape 13"/>
          <p:cNvSpPr/>
          <p:nvPr/>
        </p:nvSpPr>
        <p:spPr>
          <a:xfrm>
            <a:off x="548640"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6" name="Shape 14"/>
          <p:cNvSpPr/>
          <p:nvPr/>
        </p:nvSpPr>
        <p:spPr>
          <a:xfrm>
            <a:off x="772668"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7" name="Shape 15"/>
          <p:cNvSpPr/>
          <p:nvPr/>
        </p:nvSpPr>
        <p:spPr>
          <a:xfrm>
            <a:off x="996696"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8" name="Shape 16"/>
          <p:cNvSpPr/>
          <p:nvPr/>
        </p:nvSpPr>
        <p:spPr>
          <a:xfrm>
            <a:off x="1220724"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19" name="Shape 17"/>
          <p:cNvSpPr/>
          <p:nvPr/>
        </p:nvSpPr>
        <p:spPr>
          <a:xfrm>
            <a:off x="1444752"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0" name="Shape 18"/>
          <p:cNvSpPr/>
          <p:nvPr/>
        </p:nvSpPr>
        <p:spPr>
          <a:xfrm>
            <a:off x="1668780"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1" name="Shape 19"/>
          <p:cNvSpPr/>
          <p:nvPr/>
        </p:nvSpPr>
        <p:spPr>
          <a:xfrm>
            <a:off x="1892808"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2" name="Shape 20"/>
          <p:cNvSpPr/>
          <p:nvPr/>
        </p:nvSpPr>
        <p:spPr>
          <a:xfrm>
            <a:off x="2116836"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3" name="Shape 21"/>
          <p:cNvSpPr/>
          <p:nvPr/>
        </p:nvSpPr>
        <p:spPr>
          <a:xfrm>
            <a:off x="2340864"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4" name="Shape 22"/>
          <p:cNvSpPr/>
          <p:nvPr/>
        </p:nvSpPr>
        <p:spPr>
          <a:xfrm>
            <a:off x="2564892" y="6766560"/>
            <a:ext cx="182880" cy="32004"/>
          </a:xfrm>
          <a:prstGeom prst="rect">
            <a:avLst/>
          </a:prstGeom>
          <a:solidFill>
            <a:srgbClr val="66DCC5"/>
          </a:solidFill>
          <a:ln w="12700">
            <a:solidFill>
              <a:srgbClr val="66DCC5">
                <a:alpha val="0"/>
              </a:srgbClr>
            </a:solidFill>
            <a:prstDash val="solid"/>
          </a:ln>
        </p:spPr>
        <p:txBody>
          <a:bodyPr/>
          <a:lstStyle/>
          <a:p>
            <a:endParaRPr lang="it-IT"/>
          </a:p>
        </p:txBody>
      </p:sp>
      <p:sp>
        <p:nvSpPr>
          <p:cNvPr id="26" name="Shape 23"/>
          <p:cNvSpPr/>
          <p:nvPr/>
        </p:nvSpPr>
        <p:spPr>
          <a:xfrm>
            <a:off x="594360" y="2167128"/>
            <a:ext cx="3547872" cy="1563624"/>
          </a:xfrm>
          <a:prstGeom prst="roundRect">
            <a:avLst>
              <a:gd name="adj" fmla="val 8772"/>
            </a:avLst>
          </a:prstGeom>
          <a:solidFill>
            <a:srgbClr val="193C4D"/>
          </a:solidFill>
          <a:ln w="10160">
            <a:solidFill>
              <a:srgbClr val="355968"/>
            </a:solidFill>
            <a:prstDash val="solid"/>
          </a:ln>
        </p:spPr>
        <p:txBody>
          <a:bodyPr/>
          <a:lstStyle/>
          <a:p>
            <a:endParaRPr lang="it-IT"/>
          </a:p>
        </p:txBody>
      </p:sp>
      <p:sp>
        <p:nvSpPr>
          <p:cNvPr id="27" name="Shape 24"/>
          <p:cNvSpPr/>
          <p:nvPr/>
        </p:nvSpPr>
        <p:spPr>
          <a:xfrm>
            <a:off x="813816" y="2395728"/>
            <a:ext cx="493776" cy="493776"/>
          </a:xfrm>
          <a:prstGeom prst="ellipse">
            <a:avLst/>
          </a:prstGeom>
          <a:solidFill>
            <a:srgbClr val="66DCC5"/>
          </a:solidFill>
          <a:ln w="12700">
            <a:solidFill>
              <a:srgbClr val="66DCC5">
                <a:alpha val="0"/>
              </a:srgbClr>
            </a:solidFill>
            <a:prstDash val="solid"/>
          </a:ln>
        </p:spPr>
        <p:txBody>
          <a:bodyPr/>
          <a:lstStyle/>
          <a:p>
            <a:endParaRPr lang="it-IT"/>
          </a:p>
        </p:txBody>
      </p:sp>
      <p:sp>
        <p:nvSpPr>
          <p:cNvPr id="28" name="Text 25"/>
          <p:cNvSpPr/>
          <p:nvPr/>
        </p:nvSpPr>
        <p:spPr>
          <a:xfrm>
            <a:off x="813816" y="2478024"/>
            <a:ext cx="493776" cy="274320"/>
          </a:xfrm>
          <a:prstGeom prst="rect">
            <a:avLst/>
          </a:prstGeom>
          <a:noFill/>
          <a:ln/>
        </p:spPr>
        <p:txBody>
          <a:bodyPr wrap="square" lIns="0" tIns="0" rIns="0" bIns="0" rtlCol="0" anchor="t"/>
          <a:lstStyle/>
          <a:p>
            <a:pPr marL="0" indent="0" algn="ctr">
              <a:buNone/>
            </a:pPr>
            <a:r>
              <a:rPr lang="en-US" sz="2000" b="1" dirty="0">
                <a:solidFill>
                  <a:srgbClr val="0B2538"/>
                </a:solidFill>
                <a:latin typeface="Lato" pitchFamily="34" charset="0"/>
                <a:ea typeface="Lato" pitchFamily="34" charset="-122"/>
                <a:cs typeface="Lato" pitchFamily="34" charset="-120"/>
              </a:rPr>
              <a:t>1</a:t>
            </a:r>
            <a:endParaRPr lang="en-US" sz="2000" dirty="0"/>
          </a:p>
        </p:txBody>
      </p:sp>
      <p:sp>
        <p:nvSpPr>
          <p:cNvPr id="29" name="Text 26"/>
          <p:cNvSpPr/>
          <p:nvPr/>
        </p:nvSpPr>
        <p:spPr>
          <a:xfrm>
            <a:off x="1508760" y="2423160"/>
            <a:ext cx="2377440" cy="274320"/>
          </a:xfrm>
          <a:prstGeom prst="rect">
            <a:avLst/>
          </a:prstGeom>
          <a:noFill/>
          <a:ln/>
        </p:spPr>
        <p:txBody>
          <a:bodyPr wrap="square" lIns="0" tIns="0" rIns="0" bIns="0" rtlCol="0" anchor="t"/>
          <a:lstStyle/>
          <a:p>
            <a:pPr marL="0" indent="0">
              <a:buNone/>
            </a:pPr>
            <a:r>
              <a:rPr lang="en-US" sz="1720" b="1" dirty="0">
                <a:solidFill>
                  <a:srgbClr val="FFFFFF"/>
                </a:solidFill>
                <a:latin typeface="Lato" pitchFamily="34" charset="0"/>
                <a:ea typeface="Lato" pitchFamily="34" charset="-122"/>
                <a:cs typeface="Lato" pitchFamily="34" charset="-120"/>
              </a:rPr>
              <a:t>IDENTIFICA</a:t>
            </a:r>
            <a:endParaRPr lang="en-US" sz="1720" dirty="0"/>
          </a:p>
        </p:txBody>
      </p:sp>
      <p:sp>
        <p:nvSpPr>
          <p:cNvPr id="30" name="Text 27"/>
          <p:cNvSpPr/>
          <p:nvPr/>
        </p:nvSpPr>
        <p:spPr>
          <a:xfrm>
            <a:off x="822960" y="3044952"/>
            <a:ext cx="3090672" cy="512064"/>
          </a:xfrm>
          <a:prstGeom prst="rect">
            <a:avLst/>
          </a:prstGeom>
          <a:noFill/>
          <a:ln/>
        </p:spPr>
        <p:txBody>
          <a:bodyPr wrap="square" lIns="0" tIns="0" rIns="0" bIns="0" rtlCol="0" anchor="t"/>
          <a:lstStyle/>
          <a:p>
            <a:pPr marL="0" indent="0">
              <a:buNone/>
            </a:pPr>
            <a:r>
              <a:rPr lang="en-US" sz="1550" dirty="0">
                <a:solidFill>
                  <a:srgbClr val="C0D7DB"/>
                </a:solidFill>
                <a:latin typeface="Lato" pitchFamily="34" charset="0"/>
                <a:ea typeface="Lato" pitchFamily="34" charset="-122"/>
                <a:cs typeface="Lato" pitchFamily="34" charset="-120"/>
              </a:rPr>
              <a:t>Prodotto e sostanza</a:t>
            </a:r>
            <a:endParaRPr lang="en-US" sz="1550" dirty="0"/>
          </a:p>
          <a:p>
            <a:pPr marL="0" indent="0">
              <a:buNone/>
            </a:pPr>
            <a:r>
              <a:rPr lang="en-US" sz="1550" dirty="0">
                <a:solidFill>
                  <a:srgbClr val="C0D7DB"/>
                </a:solidFill>
                <a:latin typeface="Lato" pitchFamily="34" charset="0"/>
                <a:ea typeface="Lato" pitchFamily="34" charset="-122"/>
                <a:cs typeface="Lato" pitchFamily="34" charset="-120"/>
              </a:rPr>
              <a:t>SDS coerente + CAS / CE</a:t>
            </a:r>
            <a:endParaRPr lang="en-US" sz="1550" dirty="0"/>
          </a:p>
        </p:txBody>
      </p:sp>
      <p:sp>
        <p:nvSpPr>
          <p:cNvPr id="31" name="Shape 28"/>
          <p:cNvSpPr/>
          <p:nvPr/>
        </p:nvSpPr>
        <p:spPr>
          <a:xfrm>
            <a:off x="4187952" y="2779776"/>
            <a:ext cx="109728" cy="347472"/>
          </a:xfrm>
          <a:prstGeom prst="chevron">
            <a:avLst/>
          </a:prstGeom>
          <a:solidFill>
            <a:srgbClr val="66DCC5"/>
          </a:solidFill>
          <a:ln w="12700">
            <a:solidFill>
              <a:srgbClr val="66DCC5">
                <a:alpha val="0"/>
              </a:srgbClr>
            </a:solidFill>
            <a:prstDash val="solid"/>
          </a:ln>
        </p:spPr>
        <p:txBody>
          <a:bodyPr/>
          <a:lstStyle/>
          <a:p>
            <a:endParaRPr lang="it-IT"/>
          </a:p>
        </p:txBody>
      </p:sp>
      <p:sp>
        <p:nvSpPr>
          <p:cNvPr id="32" name="Shape 29"/>
          <p:cNvSpPr/>
          <p:nvPr/>
        </p:nvSpPr>
        <p:spPr>
          <a:xfrm>
            <a:off x="4315968" y="2167128"/>
            <a:ext cx="3547872" cy="1563624"/>
          </a:xfrm>
          <a:prstGeom prst="roundRect">
            <a:avLst>
              <a:gd name="adj" fmla="val 8772"/>
            </a:avLst>
          </a:prstGeom>
          <a:solidFill>
            <a:srgbClr val="193C4D"/>
          </a:solidFill>
          <a:ln w="10160">
            <a:solidFill>
              <a:srgbClr val="355968"/>
            </a:solidFill>
            <a:prstDash val="solid"/>
          </a:ln>
        </p:spPr>
        <p:txBody>
          <a:bodyPr/>
          <a:lstStyle/>
          <a:p>
            <a:endParaRPr lang="it-IT"/>
          </a:p>
        </p:txBody>
      </p:sp>
      <p:sp>
        <p:nvSpPr>
          <p:cNvPr id="33" name="Shape 30"/>
          <p:cNvSpPr/>
          <p:nvPr/>
        </p:nvSpPr>
        <p:spPr>
          <a:xfrm>
            <a:off x="4535424" y="2395728"/>
            <a:ext cx="493776" cy="493776"/>
          </a:xfrm>
          <a:prstGeom prst="ellipse">
            <a:avLst/>
          </a:prstGeom>
          <a:solidFill>
            <a:srgbClr val="66DCC5"/>
          </a:solidFill>
          <a:ln w="12700">
            <a:solidFill>
              <a:srgbClr val="66DCC5">
                <a:alpha val="0"/>
              </a:srgbClr>
            </a:solidFill>
            <a:prstDash val="solid"/>
          </a:ln>
        </p:spPr>
        <p:txBody>
          <a:bodyPr/>
          <a:lstStyle/>
          <a:p>
            <a:endParaRPr lang="it-IT"/>
          </a:p>
        </p:txBody>
      </p:sp>
      <p:sp>
        <p:nvSpPr>
          <p:cNvPr id="34" name="Text 31"/>
          <p:cNvSpPr/>
          <p:nvPr/>
        </p:nvSpPr>
        <p:spPr>
          <a:xfrm>
            <a:off x="4535424" y="2478024"/>
            <a:ext cx="493776" cy="274320"/>
          </a:xfrm>
          <a:prstGeom prst="rect">
            <a:avLst/>
          </a:prstGeom>
          <a:noFill/>
          <a:ln/>
        </p:spPr>
        <p:txBody>
          <a:bodyPr wrap="square" lIns="0" tIns="0" rIns="0" bIns="0" rtlCol="0" anchor="t"/>
          <a:lstStyle/>
          <a:p>
            <a:pPr marL="0" indent="0" algn="ctr">
              <a:buNone/>
            </a:pPr>
            <a:r>
              <a:rPr lang="en-US" sz="2000" b="1" dirty="0">
                <a:solidFill>
                  <a:srgbClr val="0B2538"/>
                </a:solidFill>
                <a:latin typeface="Lato" pitchFamily="34" charset="0"/>
                <a:ea typeface="Lato" pitchFamily="34" charset="-122"/>
                <a:cs typeface="Lato" pitchFamily="34" charset="-120"/>
              </a:rPr>
              <a:t>2</a:t>
            </a:r>
            <a:endParaRPr lang="en-US" sz="2000" dirty="0"/>
          </a:p>
        </p:txBody>
      </p:sp>
      <p:sp>
        <p:nvSpPr>
          <p:cNvPr id="35" name="Text 32"/>
          <p:cNvSpPr/>
          <p:nvPr/>
        </p:nvSpPr>
        <p:spPr>
          <a:xfrm>
            <a:off x="5230368" y="2423160"/>
            <a:ext cx="2377440" cy="274320"/>
          </a:xfrm>
          <a:prstGeom prst="rect">
            <a:avLst/>
          </a:prstGeom>
          <a:noFill/>
          <a:ln/>
        </p:spPr>
        <p:txBody>
          <a:bodyPr wrap="square" lIns="0" tIns="0" rIns="0" bIns="0" rtlCol="0" anchor="t"/>
          <a:lstStyle/>
          <a:p>
            <a:pPr marL="0" indent="0">
              <a:buNone/>
            </a:pPr>
            <a:r>
              <a:rPr lang="en-US" sz="1720" b="1" dirty="0">
                <a:solidFill>
                  <a:srgbClr val="FFFFFF"/>
                </a:solidFill>
                <a:latin typeface="Lato" pitchFamily="34" charset="0"/>
                <a:ea typeface="Lato" pitchFamily="34" charset="-122"/>
                <a:cs typeface="Lato" pitchFamily="34" charset="-120"/>
              </a:rPr>
              <a:t>VERIFICA</a:t>
            </a:r>
            <a:endParaRPr lang="en-US" sz="1720" dirty="0"/>
          </a:p>
        </p:txBody>
      </p:sp>
      <p:sp>
        <p:nvSpPr>
          <p:cNvPr id="36" name="Text 33"/>
          <p:cNvSpPr/>
          <p:nvPr/>
        </p:nvSpPr>
        <p:spPr>
          <a:xfrm>
            <a:off x="4544568" y="3044952"/>
            <a:ext cx="3090672" cy="512064"/>
          </a:xfrm>
          <a:prstGeom prst="rect">
            <a:avLst/>
          </a:prstGeom>
          <a:noFill/>
          <a:ln/>
        </p:spPr>
        <p:txBody>
          <a:bodyPr wrap="square" lIns="0" tIns="0" rIns="0" bIns="0" rtlCol="0" anchor="t"/>
          <a:lstStyle/>
          <a:p>
            <a:pPr marL="0" indent="0">
              <a:buNone/>
            </a:pPr>
            <a:r>
              <a:rPr lang="en-US" sz="1550" dirty="0">
                <a:solidFill>
                  <a:srgbClr val="C0D7DB"/>
                </a:solidFill>
                <a:latin typeface="Lato" pitchFamily="34" charset="0"/>
                <a:ea typeface="Lato" pitchFamily="34" charset="-122"/>
                <a:cs typeface="Lato" pitchFamily="34" charset="-120"/>
              </a:rPr>
              <a:t>Categoria + codice H esatto</a:t>
            </a:r>
            <a:endParaRPr lang="en-US" sz="1550" dirty="0"/>
          </a:p>
          <a:p>
            <a:pPr marL="0" indent="0">
              <a:buNone/>
            </a:pPr>
            <a:r>
              <a:rPr lang="en-US" sz="1550" dirty="0">
                <a:solidFill>
                  <a:srgbClr val="C0D7DB"/>
                </a:solidFill>
                <a:latin typeface="Lato" pitchFamily="34" charset="0"/>
                <a:ea typeface="Lato" pitchFamily="34" charset="-122"/>
                <a:cs typeface="Lato" pitchFamily="34" charset="-120"/>
              </a:rPr>
              <a:t>Altre classificazioni C / M</a:t>
            </a:r>
            <a:endParaRPr lang="en-US" sz="1550" dirty="0"/>
          </a:p>
        </p:txBody>
      </p:sp>
      <p:sp>
        <p:nvSpPr>
          <p:cNvPr id="37" name="Shape 34"/>
          <p:cNvSpPr/>
          <p:nvPr/>
        </p:nvSpPr>
        <p:spPr>
          <a:xfrm>
            <a:off x="7909560" y="2779776"/>
            <a:ext cx="109728" cy="347472"/>
          </a:xfrm>
          <a:prstGeom prst="chevron">
            <a:avLst/>
          </a:prstGeom>
          <a:solidFill>
            <a:srgbClr val="66DCC5"/>
          </a:solidFill>
          <a:ln w="12700">
            <a:solidFill>
              <a:srgbClr val="66DCC5">
                <a:alpha val="0"/>
              </a:srgbClr>
            </a:solidFill>
            <a:prstDash val="solid"/>
          </a:ln>
        </p:spPr>
        <p:txBody>
          <a:bodyPr/>
          <a:lstStyle/>
          <a:p>
            <a:endParaRPr lang="it-IT"/>
          </a:p>
        </p:txBody>
      </p:sp>
      <p:sp>
        <p:nvSpPr>
          <p:cNvPr id="38" name="Shape 35"/>
          <p:cNvSpPr/>
          <p:nvPr/>
        </p:nvSpPr>
        <p:spPr>
          <a:xfrm>
            <a:off x="8037576" y="2167128"/>
            <a:ext cx="3547872" cy="1563624"/>
          </a:xfrm>
          <a:prstGeom prst="roundRect">
            <a:avLst>
              <a:gd name="adj" fmla="val 8772"/>
            </a:avLst>
          </a:prstGeom>
          <a:solidFill>
            <a:srgbClr val="193C4D"/>
          </a:solidFill>
          <a:ln w="10160">
            <a:solidFill>
              <a:srgbClr val="355968"/>
            </a:solidFill>
            <a:prstDash val="solid"/>
          </a:ln>
        </p:spPr>
        <p:txBody>
          <a:bodyPr/>
          <a:lstStyle/>
          <a:p>
            <a:endParaRPr lang="it-IT"/>
          </a:p>
        </p:txBody>
      </p:sp>
      <p:sp>
        <p:nvSpPr>
          <p:cNvPr id="39" name="Shape 36"/>
          <p:cNvSpPr/>
          <p:nvPr/>
        </p:nvSpPr>
        <p:spPr>
          <a:xfrm>
            <a:off x="8257032" y="2395728"/>
            <a:ext cx="493776" cy="493776"/>
          </a:xfrm>
          <a:prstGeom prst="ellipse">
            <a:avLst/>
          </a:prstGeom>
          <a:solidFill>
            <a:srgbClr val="66DCC5"/>
          </a:solidFill>
          <a:ln w="12700">
            <a:solidFill>
              <a:srgbClr val="66DCC5">
                <a:alpha val="0"/>
              </a:srgbClr>
            </a:solidFill>
            <a:prstDash val="solid"/>
          </a:ln>
        </p:spPr>
        <p:txBody>
          <a:bodyPr/>
          <a:lstStyle/>
          <a:p>
            <a:endParaRPr lang="it-IT"/>
          </a:p>
        </p:txBody>
      </p:sp>
      <p:sp>
        <p:nvSpPr>
          <p:cNvPr id="40" name="Text 37"/>
          <p:cNvSpPr/>
          <p:nvPr/>
        </p:nvSpPr>
        <p:spPr>
          <a:xfrm>
            <a:off x="8257032" y="2478024"/>
            <a:ext cx="493776" cy="274320"/>
          </a:xfrm>
          <a:prstGeom prst="rect">
            <a:avLst/>
          </a:prstGeom>
          <a:noFill/>
          <a:ln/>
        </p:spPr>
        <p:txBody>
          <a:bodyPr wrap="square" lIns="0" tIns="0" rIns="0" bIns="0" rtlCol="0" anchor="t"/>
          <a:lstStyle/>
          <a:p>
            <a:pPr marL="0" indent="0" algn="ctr">
              <a:buNone/>
            </a:pPr>
            <a:r>
              <a:rPr lang="en-US" sz="2000" b="1" dirty="0">
                <a:solidFill>
                  <a:srgbClr val="0B2538"/>
                </a:solidFill>
                <a:latin typeface="Lato" pitchFamily="34" charset="0"/>
                <a:ea typeface="Lato" pitchFamily="34" charset="-122"/>
                <a:cs typeface="Lato" pitchFamily="34" charset="-120"/>
              </a:rPr>
              <a:t>3</a:t>
            </a:r>
            <a:endParaRPr lang="en-US" sz="2000" dirty="0"/>
          </a:p>
        </p:txBody>
      </p:sp>
      <p:sp>
        <p:nvSpPr>
          <p:cNvPr id="41" name="Text 38"/>
          <p:cNvSpPr/>
          <p:nvPr/>
        </p:nvSpPr>
        <p:spPr>
          <a:xfrm>
            <a:off x="8951976" y="2423160"/>
            <a:ext cx="2377440" cy="274320"/>
          </a:xfrm>
          <a:prstGeom prst="rect">
            <a:avLst/>
          </a:prstGeom>
          <a:noFill/>
          <a:ln/>
        </p:spPr>
        <p:txBody>
          <a:bodyPr wrap="square" lIns="0" tIns="0" rIns="0" bIns="0" rtlCol="0" anchor="t"/>
          <a:lstStyle/>
          <a:p>
            <a:pPr marL="0" indent="0">
              <a:buNone/>
            </a:pPr>
            <a:r>
              <a:rPr lang="en-US" sz="1720" b="1" dirty="0">
                <a:solidFill>
                  <a:srgbClr val="FFFFFF"/>
                </a:solidFill>
                <a:latin typeface="Lato" pitchFamily="34" charset="0"/>
                <a:ea typeface="Lato" pitchFamily="34" charset="-122"/>
                <a:cs typeface="Lato" pitchFamily="34" charset="-120"/>
              </a:rPr>
              <a:t>DOCUMENTA</a:t>
            </a:r>
            <a:endParaRPr lang="en-US" sz="1720" dirty="0"/>
          </a:p>
        </p:txBody>
      </p:sp>
      <p:sp>
        <p:nvSpPr>
          <p:cNvPr id="42" name="Text 39"/>
          <p:cNvSpPr/>
          <p:nvPr/>
        </p:nvSpPr>
        <p:spPr>
          <a:xfrm>
            <a:off x="8266176" y="3044952"/>
            <a:ext cx="3090672" cy="512064"/>
          </a:xfrm>
          <a:prstGeom prst="rect">
            <a:avLst/>
          </a:prstGeom>
          <a:noFill/>
          <a:ln/>
        </p:spPr>
        <p:txBody>
          <a:bodyPr wrap="square" lIns="0" tIns="0" rIns="0" bIns="0" rtlCol="0" anchor="t"/>
          <a:lstStyle/>
          <a:p>
            <a:pPr marL="0" indent="0">
              <a:buNone/>
            </a:pPr>
            <a:r>
              <a:rPr lang="en-US" sz="1550" dirty="0">
                <a:solidFill>
                  <a:srgbClr val="C0D7DB"/>
                </a:solidFill>
                <a:latin typeface="Lato" pitchFamily="34" charset="0"/>
                <a:ea typeface="Lato" pitchFamily="34" charset="-122"/>
                <a:cs typeface="Lato" pitchFamily="34" charset="-120"/>
              </a:rPr>
              <a:t>Singola sostanza e fase</a:t>
            </a:r>
            <a:endParaRPr lang="en-US" sz="1550" dirty="0"/>
          </a:p>
          <a:p>
            <a:pPr marL="0" indent="0">
              <a:buNone/>
            </a:pPr>
            <a:r>
              <a:rPr lang="en-US" sz="1550" dirty="0">
                <a:solidFill>
                  <a:srgbClr val="C0D7DB"/>
                </a:solidFill>
                <a:latin typeface="Lato" pitchFamily="34" charset="0"/>
                <a:ea typeface="Lato" pitchFamily="34" charset="-122"/>
                <a:cs typeface="Lato" pitchFamily="34" charset="-120"/>
              </a:rPr>
              <a:t>Fonti, revisioni, incertezze</a:t>
            </a:r>
            <a:endParaRPr lang="en-US" sz="1550" dirty="0"/>
          </a:p>
        </p:txBody>
      </p:sp>
      <p:sp>
        <p:nvSpPr>
          <p:cNvPr id="43" name="Shape 40"/>
          <p:cNvSpPr/>
          <p:nvPr/>
        </p:nvSpPr>
        <p:spPr>
          <a:xfrm>
            <a:off x="6099048" y="3739896"/>
            <a:ext cx="0" cy="283464"/>
          </a:xfrm>
          <a:prstGeom prst="line">
            <a:avLst/>
          </a:prstGeom>
          <a:noFill/>
          <a:ln w="19050">
            <a:solidFill>
              <a:srgbClr val="66DCC5"/>
            </a:solidFill>
            <a:prstDash val="solid"/>
            <a:headEnd type="none"/>
            <a:tailEnd type="triangle"/>
          </a:ln>
        </p:spPr>
        <p:txBody>
          <a:bodyPr/>
          <a:lstStyle/>
          <a:p>
            <a:endParaRPr lang="it-IT"/>
          </a:p>
        </p:txBody>
      </p:sp>
      <p:sp>
        <p:nvSpPr>
          <p:cNvPr id="44" name="Shape 41"/>
          <p:cNvSpPr/>
          <p:nvPr/>
        </p:nvSpPr>
        <p:spPr>
          <a:xfrm>
            <a:off x="594360" y="4133088"/>
            <a:ext cx="3547872" cy="1389888"/>
          </a:xfrm>
          <a:prstGeom prst="roundRect">
            <a:avLst>
              <a:gd name="adj" fmla="val 9868"/>
            </a:avLst>
          </a:prstGeom>
          <a:solidFill>
            <a:srgbClr val="193C4D"/>
          </a:solidFill>
          <a:ln w="10160">
            <a:solidFill>
              <a:srgbClr val="355968"/>
            </a:solidFill>
            <a:prstDash val="solid"/>
          </a:ln>
        </p:spPr>
        <p:txBody>
          <a:bodyPr/>
          <a:lstStyle/>
          <a:p>
            <a:endParaRPr lang="it-IT"/>
          </a:p>
        </p:txBody>
      </p:sp>
      <p:sp>
        <p:nvSpPr>
          <p:cNvPr id="45" name="Shape 42"/>
          <p:cNvSpPr/>
          <p:nvPr/>
        </p:nvSpPr>
        <p:spPr>
          <a:xfrm>
            <a:off x="594360" y="4133088"/>
            <a:ext cx="3547872" cy="50292"/>
          </a:xfrm>
          <a:prstGeom prst="rect">
            <a:avLst/>
          </a:prstGeom>
          <a:solidFill>
            <a:srgbClr val="66DCC5"/>
          </a:solidFill>
          <a:ln w="12700">
            <a:solidFill>
              <a:srgbClr val="66DCC5">
                <a:alpha val="0"/>
              </a:srgbClr>
            </a:solidFill>
            <a:prstDash val="solid"/>
          </a:ln>
        </p:spPr>
        <p:txBody>
          <a:bodyPr/>
          <a:lstStyle/>
          <a:p>
            <a:endParaRPr lang="it-IT"/>
          </a:p>
        </p:txBody>
      </p:sp>
      <p:sp>
        <p:nvSpPr>
          <p:cNvPr id="46" name="Text 43"/>
          <p:cNvSpPr/>
          <p:nvPr/>
        </p:nvSpPr>
        <p:spPr>
          <a:xfrm>
            <a:off x="795528" y="4334256"/>
            <a:ext cx="3145536" cy="228600"/>
          </a:xfrm>
          <a:prstGeom prst="rect">
            <a:avLst/>
          </a:prstGeom>
          <a:noFill/>
          <a:ln/>
        </p:spPr>
        <p:txBody>
          <a:bodyPr wrap="square" lIns="0" tIns="0" rIns="0" bIns="0" rtlCol="0" anchor="t"/>
          <a:lstStyle/>
          <a:p>
            <a:pPr marL="0" indent="0">
              <a:buNone/>
            </a:pPr>
            <a:r>
              <a:rPr lang="en-US" sz="1180" b="1" dirty="0">
                <a:solidFill>
                  <a:srgbClr val="66DCC5"/>
                </a:solidFill>
                <a:latin typeface="Lato" pitchFamily="34" charset="0"/>
                <a:ea typeface="Lato" pitchFamily="34" charset="-122"/>
                <a:cs typeface="Lato" pitchFamily="34" charset="-120"/>
              </a:rPr>
              <a:t>PERIMETRO INAIL</a:t>
            </a:r>
            <a:endParaRPr lang="en-US" sz="1180" dirty="0"/>
          </a:p>
        </p:txBody>
      </p:sp>
      <p:sp>
        <p:nvSpPr>
          <p:cNvPr id="47" name="Text 44"/>
          <p:cNvSpPr/>
          <p:nvPr/>
        </p:nvSpPr>
        <p:spPr>
          <a:xfrm>
            <a:off x="795528" y="4709160"/>
            <a:ext cx="3145536" cy="640080"/>
          </a:xfrm>
          <a:prstGeom prst="rect">
            <a:avLst/>
          </a:prstGeom>
          <a:noFill/>
          <a:ln/>
        </p:spPr>
        <p:txBody>
          <a:bodyPr wrap="square" lIns="0" tIns="0" rIns="0" bIns="0" rtlCol="0" anchor="t"/>
          <a:lstStyle/>
          <a:p>
            <a:pPr marL="0" indent="0">
              <a:buNone/>
            </a:pPr>
            <a:r>
              <a:rPr lang="en-US" sz="1560" dirty="0">
                <a:solidFill>
                  <a:srgbClr val="FFFFFF"/>
                </a:solidFill>
                <a:latin typeface="Lato" pitchFamily="34" charset="0"/>
                <a:ea typeface="Lato" pitchFamily="34" charset="-122"/>
                <a:cs typeface="Lato" pitchFamily="34" charset="-120"/>
              </a:rPr>
              <a:t>Repr. 1A / 1B, non C / M:</a:t>
            </a:r>
            <a:endParaRPr lang="en-US" sz="1560" dirty="0"/>
          </a:p>
          <a:p>
            <a:pPr marL="0" indent="0">
              <a:buNone/>
            </a:pPr>
            <a:r>
              <a:rPr lang="en-US" sz="1560" dirty="0">
                <a:solidFill>
                  <a:srgbClr val="FFFFFF"/>
                </a:solidFill>
                <a:latin typeface="Lato" pitchFamily="34" charset="0"/>
                <a:ea typeface="Lato" pitchFamily="34" charset="-122"/>
                <a:cs typeface="Lato" pitchFamily="34" charset="-120"/>
              </a:rPr>
              <a:t>ingresso nello schema</a:t>
            </a:r>
            <a:endParaRPr lang="en-US" sz="1560" dirty="0"/>
          </a:p>
          <a:p>
            <a:pPr marL="0" indent="0">
              <a:buNone/>
            </a:pPr>
            <a:r>
              <a:rPr lang="en-US" sz="1560" dirty="0">
                <a:solidFill>
                  <a:srgbClr val="FFFFFF"/>
                </a:solidFill>
                <a:latin typeface="Lato" pitchFamily="34" charset="0"/>
                <a:ea typeface="Lato" pitchFamily="34" charset="-122"/>
                <a:cs typeface="Lato" pitchFamily="34" charset="-120"/>
              </a:rPr>
              <a:t>per singola sostanza.</a:t>
            </a:r>
            <a:endParaRPr lang="en-US" sz="1560" dirty="0"/>
          </a:p>
        </p:txBody>
      </p:sp>
      <p:sp>
        <p:nvSpPr>
          <p:cNvPr id="48" name="Shape 45"/>
          <p:cNvSpPr/>
          <p:nvPr/>
        </p:nvSpPr>
        <p:spPr>
          <a:xfrm>
            <a:off x="4315968" y="4133088"/>
            <a:ext cx="3547872" cy="1389888"/>
          </a:xfrm>
          <a:prstGeom prst="roundRect">
            <a:avLst>
              <a:gd name="adj" fmla="val 9868"/>
            </a:avLst>
          </a:prstGeom>
          <a:solidFill>
            <a:srgbClr val="193C4D"/>
          </a:solidFill>
          <a:ln w="10160">
            <a:solidFill>
              <a:srgbClr val="355968"/>
            </a:solidFill>
            <a:prstDash val="solid"/>
          </a:ln>
        </p:spPr>
        <p:txBody>
          <a:bodyPr/>
          <a:lstStyle/>
          <a:p>
            <a:endParaRPr lang="it-IT"/>
          </a:p>
        </p:txBody>
      </p:sp>
      <p:sp>
        <p:nvSpPr>
          <p:cNvPr id="49" name="Shape 46"/>
          <p:cNvSpPr/>
          <p:nvPr/>
        </p:nvSpPr>
        <p:spPr>
          <a:xfrm>
            <a:off x="4315968" y="4133088"/>
            <a:ext cx="3547872" cy="50292"/>
          </a:xfrm>
          <a:prstGeom prst="rect">
            <a:avLst/>
          </a:prstGeom>
          <a:solidFill>
            <a:srgbClr val="78C6D8"/>
          </a:solidFill>
          <a:ln w="12700">
            <a:solidFill>
              <a:srgbClr val="78C6D8">
                <a:alpha val="0"/>
              </a:srgbClr>
            </a:solidFill>
            <a:prstDash val="solid"/>
          </a:ln>
        </p:spPr>
        <p:txBody>
          <a:bodyPr/>
          <a:lstStyle/>
          <a:p>
            <a:endParaRPr lang="it-IT"/>
          </a:p>
        </p:txBody>
      </p:sp>
      <p:sp>
        <p:nvSpPr>
          <p:cNvPr id="50" name="Text 47"/>
          <p:cNvSpPr/>
          <p:nvPr/>
        </p:nvSpPr>
        <p:spPr>
          <a:xfrm>
            <a:off x="4517136" y="4334256"/>
            <a:ext cx="3145536" cy="228600"/>
          </a:xfrm>
          <a:prstGeom prst="rect">
            <a:avLst/>
          </a:prstGeom>
          <a:noFill/>
          <a:ln/>
        </p:spPr>
        <p:txBody>
          <a:bodyPr wrap="square" lIns="0" tIns="0" rIns="0" bIns="0" rtlCol="0" anchor="t"/>
          <a:lstStyle/>
          <a:p>
            <a:pPr marL="0" indent="0">
              <a:buNone/>
            </a:pPr>
            <a:r>
              <a:rPr lang="en-US" sz="1180" b="1" dirty="0">
                <a:solidFill>
                  <a:srgbClr val="78C6D8"/>
                </a:solidFill>
                <a:latin typeface="Lato" pitchFamily="34" charset="0"/>
                <a:ea typeface="Lato" pitchFamily="34" charset="-122"/>
                <a:cs typeface="Lato" pitchFamily="34" charset="-120"/>
              </a:rPr>
              <a:t>VALUTAZIONE INTEGRATA</a:t>
            </a:r>
            <a:endParaRPr lang="en-US" sz="1180" dirty="0"/>
          </a:p>
        </p:txBody>
      </p:sp>
      <p:sp>
        <p:nvSpPr>
          <p:cNvPr id="51" name="Text 48"/>
          <p:cNvSpPr/>
          <p:nvPr/>
        </p:nvSpPr>
        <p:spPr>
          <a:xfrm>
            <a:off x="4517136" y="4709160"/>
            <a:ext cx="3145536" cy="640080"/>
          </a:xfrm>
          <a:prstGeom prst="rect">
            <a:avLst/>
          </a:prstGeom>
          <a:noFill/>
          <a:ln/>
        </p:spPr>
        <p:txBody>
          <a:bodyPr wrap="square" lIns="0" tIns="0" rIns="0" bIns="0" rtlCol="0" anchor="t"/>
          <a:lstStyle/>
          <a:p>
            <a:pPr marL="0" indent="0">
              <a:buNone/>
            </a:pPr>
            <a:r>
              <a:rPr lang="en-US" sz="1560" dirty="0">
                <a:solidFill>
                  <a:srgbClr val="FFFFFF"/>
                </a:solidFill>
                <a:latin typeface="Lato" pitchFamily="34" charset="0"/>
                <a:ea typeface="Lato" pitchFamily="34" charset="-122"/>
                <a:cs typeface="Lato" pitchFamily="34" charset="-120"/>
              </a:rPr>
              <a:t>Co-classificazioni C / M</a:t>
            </a:r>
            <a:endParaRPr lang="en-US" sz="1560" dirty="0"/>
          </a:p>
          <a:p>
            <a:pPr marL="0" indent="0">
              <a:buNone/>
            </a:pPr>
            <a:r>
              <a:rPr lang="en-US" sz="1560" dirty="0">
                <a:solidFill>
                  <a:srgbClr val="FFFFFF"/>
                </a:solidFill>
                <a:latin typeface="Lato" pitchFamily="34" charset="0"/>
                <a:ea typeface="Lato" pitchFamily="34" charset="-122"/>
                <a:cs typeface="Lato" pitchFamily="34" charset="-120"/>
              </a:rPr>
              <a:t>o più esposizioni:</a:t>
            </a:r>
            <a:endParaRPr lang="en-US" sz="1560" dirty="0"/>
          </a:p>
          <a:p>
            <a:pPr marL="0" indent="0">
              <a:buNone/>
            </a:pPr>
            <a:r>
              <a:rPr lang="en-US" sz="1560" dirty="0">
                <a:solidFill>
                  <a:srgbClr val="FFFFFF"/>
                </a:solidFill>
                <a:latin typeface="Lato" pitchFamily="34" charset="0"/>
                <a:ea typeface="Lato" pitchFamily="34" charset="-122"/>
                <a:cs typeface="Lato" pitchFamily="34" charset="-120"/>
              </a:rPr>
              <a:t>lo schema non è esaustivo.</a:t>
            </a:r>
            <a:endParaRPr lang="en-US" sz="1560" dirty="0"/>
          </a:p>
        </p:txBody>
      </p:sp>
      <p:sp>
        <p:nvSpPr>
          <p:cNvPr id="52" name="Shape 49"/>
          <p:cNvSpPr/>
          <p:nvPr/>
        </p:nvSpPr>
        <p:spPr>
          <a:xfrm>
            <a:off x="8037576" y="4133088"/>
            <a:ext cx="3547872" cy="1389888"/>
          </a:xfrm>
          <a:prstGeom prst="roundRect">
            <a:avLst>
              <a:gd name="adj" fmla="val 9868"/>
            </a:avLst>
          </a:prstGeom>
          <a:solidFill>
            <a:srgbClr val="193C4D"/>
          </a:solidFill>
          <a:ln w="10160">
            <a:solidFill>
              <a:srgbClr val="355968"/>
            </a:solidFill>
            <a:prstDash val="solid"/>
          </a:ln>
        </p:spPr>
        <p:txBody>
          <a:bodyPr/>
          <a:lstStyle/>
          <a:p>
            <a:endParaRPr lang="it-IT"/>
          </a:p>
        </p:txBody>
      </p:sp>
      <p:sp>
        <p:nvSpPr>
          <p:cNvPr id="53" name="Shape 50"/>
          <p:cNvSpPr/>
          <p:nvPr/>
        </p:nvSpPr>
        <p:spPr>
          <a:xfrm>
            <a:off x="8037576" y="4133088"/>
            <a:ext cx="3547872" cy="50292"/>
          </a:xfrm>
          <a:prstGeom prst="rect">
            <a:avLst/>
          </a:prstGeom>
          <a:solidFill>
            <a:srgbClr val="F0BB76"/>
          </a:solidFill>
          <a:ln w="12700">
            <a:solidFill>
              <a:srgbClr val="F0BB76">
                <a:alpha val="0"/>
              </a:srgbClr>
            </a:solidFill>
            <a:prstDash val="solid"/>
          </a:ln>
        </p:spPr>
        <p:txBody>
          <a:bodyPr/>
          <a:lstStyle/>
          <a:p>
            <a:endParaRPr lang="it-IT"/>
          </a:p>
        </p:txBody>
      </p:sp>
      <p:sp>
        <p:nvSpPr>
          <p:cNvPr id="54" name="Text 51"/>
          <p:cNvSpPr/>
          <p:nvPr/>
        </p:nvSpPr>
        <p:spPr>
          <a:xfrm>
            <a:off x="8238744" y="4334256"/>
            <a:ext cx="3145536" cy="228600"/>
          </a:xfrm>
          <a:prstGeom prst="rect">
            <a:avLst/>
          </a:prstGeom>
          <a:noFill/>
          <a:ln/>
        </p:spPr>
        <p:txBody>
          <a:bodyPr wrap="square" lIns="0" tIns="0" rIns="0" bIns="0" rtlCol="0" anchor="t"/>
          <a:lstStyle/>
          <a:p>
            <a:pPr marL="0" indent="0">
              <a:buNone/>
            </a:pPr>
            <a:r>
              <a:rPr lang="en-US" sz="1180" b="1" dirty="0">
                <a:solidFill>
                  <a:srgbClr val="F0BB76"/>
                </a:solidFill>
                <a:latin typeface="Lato" pitchFamily="34" charset="0"/>
                <a:ea typeface="Lato" pitchFamily="34" charset="-122"/>
                <a:cs typeface="Lato" pitchFamily="34" charset="-120"/>
              </a:rPr>
              <a:t>DATI DA CHIARIRE</a:t>
            </a:r>
            <a:endParaRPr lang="en-US" sz="1180" dirty="0"/>
          </a:p>
        </p:txBody>
      </p:sp>
      <p:sp>
        <p:nvSpPr>
          <p:cNvPr id="55" name="Text 52"/>
          <p:cNvSpPr/>
          <p:nvPr/>
        </p:nvSpPr>
        <p:spPr>
          <a:xfrm>
            <a:off x="8238744" y="4709160"/>
            <a:ext cx="3145536" cy="640080"/>
          </a:xfrm>
          <a:prstGeom prst="rect">
            <a:avLst/>
          </a:prstGeom>
          <a:noFill/>
          <a:ln/>
        </p:spPr>
        <p:txBody>
          <a:bodyPr wrap="square" lIns="0" tIns="0" rIns="0" bIns="0" rtlCol="0" anchor="t"/>
          <a:lstStyle/>
          <a:p>
            <a:pPr marL="0" indent="0">
              <a:buNone/>
            </a:pPr>
            <a:r>
              <a:rPr lang="en-US" sz="1560" dirty="0">
                <a:solidFill>
                  <a:srgbClr val="FFFFFF"/>
                </a:solidFill>
                <a:latin typeface="Lato" pitchFamily="34" charset="0"/>
                <a:ea typeface="Lato" pitchFamily="34" charset="-122"/>
                <a:cs typeface="Lato" pitchFamily="34" charset="-120"/>
              </a:rPr>
              <a:t>Identità o classificazione</a:t>
            </a:r>
            <a:endParaRPr lang="en-US" sz="1560" dirty="0"/>
          </a:p>
          <a:p>
            <a:pPr marL="0" indent="0">
              <a:buNone/>
            </a:pPr>
            <a:r>
              <a:rPr lang="en-US" sz="1560" dirty="0">
                <a:solidFill>
                  <a:srgbClr val="FFFFFF"/>
                </a:solidFill>
                <a:latin typeface="Lato" pitchFamily="34" charset="0"/>
                <a:ea typeface="Lato" pitchFamily="34" charset="-122"/>
                <a:cs typeface="Lato" pitchFamily="34" charset="-120"/>
              </a:rPr>
              <a:t>incerte: acquisire evidenze,</a:t>
            </a:r>
            <a:endParaRPr lang="en-US" sz="1560" dirty="0"/>
          </a:p>
          <a:p>
            <a:pPr marL="0" indent="0">
              <a:buNone/>
            </a:pPr>
            <a:r>
              <a:rPr lang="en-US" sz="1560" dirty="0">
                <a:solidFill>
                  <a:srgbClr val="FFFFFF"/>
                </a:solidFill>
                <a:latin typeface="Lato" pitchFamily="34" charset="0"/>
                <a:ea typeface="Lato" pitchFamily="34" charset="-122"/>
                <a:cs typeface="Lato" pitchFamily="34" charset="-120"/>
              </a:rPr>
              <a:t>non presumere sicurezza.</a:t>
            </a:r>
            <a:endParaRPr lang="en-US" sz="1560" dirty="0"/>
          </a:p>
        </p:txBody>
      </p:sp>
      <p:sp>
        <p:nvSpPr>
          <p:cNvPr id="56" name="Shape 53"/>
          <p:cNvSpPr/>
          <p:nvPr/>
        </p:nvSpPr>
        <p:spPr>
          <a:xfrm>
            <a:off x="594360" y="5824728"/>
            <a:ext cx="10991088" cy="448056"/>
          </a:xfrm>
          <a:prstGeom prst="roundRect">
            <a:avLst>
              <a:gd name="adj" fmla="val 30612"/>
            </a:avLst>
          </a:prstGeom>
          <a:solidFill>
            <a:srgbClr val="244D5E"/>
          </a:solidFill>
          <a:ln w="12700">
            <a:solidFill>
              <a:srgbClr val="244D5E">
                <a:alpha val="0"/>
              </a:srgbClr>
            </a:solidFill>
            <a:prstDash val="solid"/>
          </a:ln>
        </p:spPr>
        <p:txBody>
          <a:bodyPr/>
          <a:lstStyle/>
          <a:p>
            <a:endParaRPr lang="it-IT"/>
          </a:p>
        </p:txBody>
      </p:sp>
      <p:sp>
        <p:nvSpPr>
          <p:cNvPr id="57" name="Text 54"/>
          <p:cNvSpPr/>
          <p:nvPr/>
        </p:nvSpPr>
        <p:spPr>
          <a:xfrm>
            <a:off x="758952" y="5897880"/>
            <a:ext cx="10661904" cy="338328"/>
          </a:xfrm>
          <a:prstGeom prst="rect">
            <a:avLst/>
          </a:prstGeom>
          <a:noFill/>
          <a:ln/>
        </p:spPr>
        <p:txBody>
          <a:bodyPr wrap="square" lIns="0" tIns="0" rIns="0" bIns="0" rtlCol="0" anchor="ctr"/>
          <a:lstStyle/>
          <a:p>
            <a:pPr marL="0" indent="0" algn="ctr">
              <a:buNone/>
            </a:pPr>
            <a:r>
              <a:rPr lang="en-US" sz="1530" dirty="0">
                <a:solidFill>
                  <a:srgbClr val="66DCC5"/>
                </a:solidFill>
                <a:latin typeface="Lato" pitchFamily="34" charset="0"/>
                <a:ea typeface="Lato" pitchFamily="34" charset="-122"/>
                <a:cs typeface="Lato" pitchFamily="34" charset="-120"/>
              </a:rPr>
              <a:t>PROSSIMO MODULO 04  |  Valori soglia e sostanze prive di soglia</a:t>
            </a:r>
            <a:endParaRPr lang="en-US" sz="1530" dirty="0"/>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1">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6428232" y="0"/>
            <a:ext cx="5763463" cy="6400800"/>
          </a:xfrm>
          <a:prstGeom prst="rect">
            <a:avLst/>
          </a:prstGeom>
          <a:solidFill>
            <a:srgbClr val="193C4D"/>
          </a:solidFill>
          <a:ln w="9525">
            <a:solidFill>
              <a:srgbClr val="193C4D"/>
            </a:solidFill>
            <a:prstDash val="solid"/>
          </a:ln>
        </p:spPr>
        <p:txBody>
          <a:bodyPr/>
          <a:lstStyle/>
          <a:p>
            <a:endParaRPr lang="it-IT"/>
          </a:p>
        </p:txBody>
      </p:sp>
      <p:sp>
        <p:nvSpPr>
          <p:cNvPr id="3" name="Shape 1"/>
          <p:cNvSpPr/>
          <p:nvPr/>
        </p:nvSpPr>
        <p:spPr>
          <a:xfrm flipV="1">
            <a:off x="708660" y="523037"/>
            <a:ext cx="170993" cy="60350"/>
          </a:xfrm>
          <a:prstGeom prst="line">
            <a:avLst/>
          </a:prstGeom>
          <a:noFill/>
          <a:ln w="12700">
            <a:solidFill>
              <a:srgbClr val="66DCC5"/>
            </a:solidFill>
            <a:prstDash val="solid"/>
          </a:ln>
        </p:spPr>
        <p:txBody>
          <a:bodyPr/>
          <a:lstStyle/>
          <a:p>
            <a:endParaRPr lang="it-IT"/>
          </a:p>
        </p:txBody>
      </p:sp>
      <p:sp>
        <p:nvSpPr>
          <p:cNvPr id="4" name="Shape 2"/>
          <p:cNvSpPr/>
          <p:nvPr/>
        </p:nvSpPr>
        <p:spPr>
          <a:xfrm>
            <a:off x="879653" y="523037"/>
            <a:ext cx="140818" cy="110642"/>
          </a:xfrm>
          <a:prstGeom prst="line">
            <a:avLst/>
          </a:prstGeom>
          <a:noFill/>
          <a:ln w="12700">
            <a:solidFill>
              <a:srgbClr val="66DCC5"/>
            </a:solidFill>
            <a:prstDash val="solid"/>
          </a:ln>
        </p:spPr>
        <p:txBody>
          <a:bodyPr/>
          <a:lstStyle/>
          <a:p>
            <a:endParaRPr lang="it-IT"/>
          </a:p>
        </p:txBody>
      </p:sp>
      <p:sp>
        <p:nvSpPr>
          <p:cNvPr id="5" name="Shape 3"/>
          <p:cNvSpPr/>
          <p:nvPr/>
        </p:nvSpPr>
        <p:spPr>
          <a:xfrm>
            <a:off x="658368" y="528066"/>
            <a:ext cx="95555" cy="95555"/>
          </a:xfrm>
          <a:prstGeom prst="ellipse">
            <a:avLst/>
          </a:prstGeom>
          <a:solidFill>
            <a:srgbClr val="66DCC5"/>
          </a:solidFill>
          <a:ln w="12700">
            <a:solidFill>
              <a:srgbClr val="66DCC5"/>
            </a:solidFill>
            <a:prstDash val="solid"/>
          </a:ln>
        </p:spPr>
        <p:txBody>
          <a:bodyPr/>
          <a:lstStyle/>
          <a:p>
            <a:endParaRPr lang="it-IT"/>
          </a:p>
        </p:txBody>
      </p:sp>
      <p:sp>
        <p:nvSpPr>
          <p:cNvPr id="6" name="Shape 4"/>
          <p:cNvSpPr/>
          <p:nvPr/>
        </p:nvSpPr>
        <p:spPr>
          <a:xfrm>
            <a:off x="819302" y="477774"/>
            <a:ext cx="95555" cy="95555"/>
          </a:xfrm>
          <a:prstGeom prst="ellipse">
            <a:avLst/>
          </a:prstGeom>
          <a:solidFill>
            <a:srgbClr val="66DCC5"/>
          </a:solidFill>
          <a:ln w="12700">
            <a:solidFill>
              <a:srgbClr val="66DCC5"/>
            </a:solidFill>
            <a:prstDash val="solid"/>
          </a:ln>
        </p:spPr>
        <p:txBody>
          <a:bodyPr/>
          <a:lstStyle/>
          <a:p>
            <a:endParaRPr lang="it-IT"/>
          </a:p>
        </p:txBody>
      </p:sp>
      <p:sp>
        <p:nvSpPr>
          <p:cNvPr id="7" name="Shape 5"/>
          <p:cNvSpPr/>
          <p:nvPr/>
        </p:nvSpPr>
        <p:spPr>
          <a:xfrm>
            <a:off x="980237" y="583387"/>
            <a:ext cx="95555" cy="95555"/>
          </a:xfrm>
          <a:prstGeom prst="ellipse">
            <a:avLst/>
          </a:prstGeom>
          <a:solidFill>
            <a:srgbClr val="66DCC5"/>
          </a:solidFill>
          <a:ln w="12700">
            <a:solidFill>
              <a:srgbClr val="66DCC5"/>
            </a:solidFill>
            <a:prstDash val="solid"/>
          </a:ln>
        </p:spPr>
        <p:txBody>
          <a:bodyPr/>
          <a:lstStyle/>
          <a:p>
            <a:endParaRPr lang="it-IT"/>
          </a:p>
        </p:txBody>
      </p:sp>
      <p:sp>
        <p:nvSpPr>
          <p:cNvPr id="8" name="Text 6"/>
          <p:cNvSpPr/>
          <p:nvPr/>
        </p:nvSpPr>
        <p:spPr>
          <a:xfrm>
            <a:off x="1188720" y="393192"/>
            <a:ext cx="4389120" cy="329184"/>
          </a:xfrm>
          <a:prstGeom prst="rect">
            <a:avLst/>
          </a:prstGeom>
          <a:noFill/>
          <a:ln/>
        </p:spPr>
        <p:txBody>
          <a:bodyPr wrap="square" lIns="0" tIns="0" rIns="0" bIns="0" rtlCol="0" anchor="ctr"/>
          <a:lstStyle/>
          <a:p>
            <a:pPr marL="0" indent="0">
              <a:buNone/>
            </a:pPr>
            <a:r>
              <a:rPr lang="en-US" sz="1650" b="1" dirty="0">
                <a:solidFill>
                  <a:srgbClr val="FFFFFF"/>
                </a:solidFill>
                <a:latin typeface="Lato" pitchFamily="34" charset="0"/>
                <a:ea typeface="Lato" pitchFamily="34" charset="-122"/>
                <a:cs typeface="Lato" pitchFamily="34" charset="-120"/>
              </a:rPr>
              <a:t>REPROTOSSICI</a:t>
            </a:r>
            <a:endParaRPr lang="en-US" sz="1650" dirty="0"/>
          </a:p>
        </p:txBody>
      </p:sp>
      <p:sp>
        <p:nvSpPr>
          <p:cNvPr id="9" name="Text 7"/>
          <p:cNvSpPr/>
          <p:nvPr/>
        </p:nvSpPr>
        <p:spPr>
          <a:xfrm>
            <a:off x="1188720" y="813816"/>
            <a:ext cx="4572000" cy="201168"/>
          </a:xfrm>
          <a:prstGeom prst="rect">
            <a:avLst/>
          </a:prstGeom>
          <a:noFill/>
          <a:ln/>
        </p:spPr>
        <p:txBody>
          <a:bodyPr wrap="square" lIns="0" tIns="0" rIns="0" bIns="0" rtlCol="0" anchor="ctr"/>
          <a:lstStyle/>
          <a:p>
            <a:pPr marL="0" indent="0">
              <a:buNone/>
            </a:pPr>
            <a:r>
              <a:rPr lang="en-US" sz="1060" dirty="0">
                <a:solidFill>
                  <a:srgbClr val="C0D7DB"/>
                </a:solidFill>
                <a:latin typeface="Lato" pitchFamily="34" charset="0"/>
                <a:ea typeface="Lato" pitchFamily="34" charset="-122"/>
                <a:cs typeface="Lato" pitchFamily="34" charset="-120"/>
              </a:rPr>
              <a:t>PROFESSIONAL TRAINER 2026</a:t>
            </a:r>
            <a:endParaRPr lang="en-US" sz="1060" dirty="0"/>
          </a:p>
        </p:txBody>
      </p:sp>
      <p:sp>
        <p:nvSpPr>
          <p:cNvPr id="10" name="Shape 8"/>
          <p:cNvSpPr/>
          <p:nvPr/>
        </p:nvSpPr>
        <p:spPr>
          <a:xfrm>
            <a:off x="658368" y="1417320"/>
            <a:ext cx="2057400" cy="265176"/>
          </a:xfrm>
          <a:prstGeom prst="roundRect">
            <a:avLst>
              <a:gd name="adj" fmla="val 44828"/>
            </a:avLst>
          </a:prstGeom>
          <a:solidFill>
            <a:srgbClr val="244D5E"/>
          </a:solidFill>
          <a:ln w="9525">
            <a:solidFill>
              <a:srgbClr val="244D5E"/>
            </a:solidFill>
            <a:prstDash val="solid"/>
          </a:ln>
        </p:spPr>
        <p:txBody>
          <a:bodyPr/>
          <a:lstStyle/>
          <a:p>
            <a:endParaRPr lang="it-IT"/>
          </a:p>
        </p:txBody>
      </p:sp>
      <p:sp>
        <p:nvSpPr>
          <p:cNvPr id="11" name="Text 9"/>
          <p:cNvSpPr/>
          <p:nvPr/>
        </p:nvSpPr>
        <p:spPr>
          <a:xfrm>
            <a:off x="768096" y="1435608"/>
            <a:ext cx="1837944" cy="210312"/>
          </a:xfrm>
          <a:prstGeom prst="rect">
            <a:avLst/>
          </a:prstGeom>
          <a:noFill/>
          <a:ln/>
        </p:spPr>
        <p:txBody>
          <a:bodyPr wrap="square" lIns="0" tIns="0" rIns="0" bIns="0" rtlCol="0" anchor="ctr"/>
          <a:lstStyle/>
          <a:p>
            <a:pPr marL="0" indent="0">
              <a:buNone/>
            </a:pPr>
            <a:r>
              <a:rPr lang="en-US" sz="1060" dirty="0">
                <a:solidFill>
                  <a:srgbClr val="66DCC5"/>
                </a:solidFill>
                <a:latin typeface="Lato" pitchFamily="34" charset="0"/>
                <a:ea typeface="Lato" pitchFamily="34" charset="-122"/>
                <a:cs typeface="Lato" pitchFamily="34" charset="-120"/>
              </a:rPr>
              <a:t>MODULO 04 / 12</a:t>
            </a:r>
            <a:endParaRPr lang="en-US" sz="1060" dirty="0"/>
          </a:p>
        </p:txBody>
      </p:sp>
      <p:sp>
        <p:nvSpPr>
          <p:cNvPr id="12" name="Text 10"/>
          <p:cNvSpPr/>
          <p:nvPr/>
        </p:nvSpPr>
        <p:spPr>
          <a:xfrm>
            <a:off x="658368" y="1984248"/>
            <a:ext cx="5486400" cy="1874520"/>
          </a:xfrm>
          <a:prstGeom prst="rect">
            <a:avLst/>
          </a:prstGeom>
          <a:noFill/>
          <a:ln/>
        </p:spPr>
        <p:txBody>
          <a:bodyPr wrap="square" lIns="0" tIns="0" rIns="0" bIns="0" rtlCol="0" anchor="t"/>
          <a:lstStyle/>
          <a:p>
            <a:pPr marL="0" indent="0">
              <a:lnSpc>
                <a:spcPct val="105000"/>
              </a:lnSpc>
              <a:buNone/>
            </a:pPr>
            <a:r>
              <a:rPr lang="en-US" sz="3600" b="1" dirty="0">
                <a:solidFill>
                  <a:srgbClr val="FFFFFF"/>
                </a:solidFill>
                <a:latin typeface="Lato" pitchFamily="34" charset="0"/>
                <a:ea typeface="Lato" pitchFamily="34" charset="-122"/>
                <a:cs typeface="Lato" pitchFamily="34" charset="-120"/>
              </a:rPr>
              <a:t>Valori soglia</a:t>
            </a:r>
            <a:endParaRPr lang="en-US" sz="3600" dirty="0"/>
          </a:p>
          <a:p>
            <a:pPr marL="0" indent="0">
              <a:lnSpc>
                <a:spcPct val="105000"/>
              </a:lnSpc>
              <a:buNone/>
            </a:pPr>
            <a:r>
              <a:rPr lang="en-US" sz="3600" b="1" dirty="0">
                <a:solidFill>
                  <a:srgbClr val="FFFFFF"/>
                </a:solidFill>
                <a:latin typeface="Lato" pitchFamily="34" charset="0"/>
                <a:ea typeface="Lato" pitchFamily="34" charset="-122"/>
                <a:cs typeface="Lato" pitchFamily="34" charset="-120"/>
              </a:rPr>
              <a:t>e sostanze</a:t>
            </a:r>
            <a:endParaRPr lang="en-US" sz="3600" dirty="0"/>
          </a:p>
          <a:p>
            <a:pPr marL="0" indent="0">
              <a:lnSpc>
                <a:spcPct val="105000"/>
              </a:lnSpc>
              <a:buNone/>
            </a:pPr>
            <a:r>
              <a:rPr lang="en-US" sz="3600" b="1" dirty="0">
                <a:solidFill>
                  <a:srgbClr val="FFFFFF"/>
                </a:solidFill>
                <a:latin typeface="Lato" pitchFamily="34" charset="0"/>
                <a:ea typeface="Lato" pitchFamily="34" charset="-122"/>
                <a:cs typeface="Lato" pitchFamily="34" charset="-120"/>
              </a:rPr>
              <a:t>prive di soglia</a:t>
            </a:r>
            <a:endParaRPr lang="en-US" sz="3600" dirty="0"/>
          </a:p>
        </p:txBody>
      </p:sp>
      <p:sp>
        <p:nvSpPr>
          <p:cNvPr id="13" name="Text 11"/>
          <p:cNvSpPr/>
          <p:nvPr/>
        </p:nvSpPr>
        <p:spPr>
          <a:xfrm>
            <a:off x="667512" y="4050792"/>
            <a:ext cx="5367528" cy="658368"/>
          </a:xfrm>
          <a:prstGeom prst="rect">
            <a:avLst/>
          </a:prstGeom>
          <a:noFill/>
          <a:ln/>
        </p:spPr>
        <p:txBody>
          <a:bodyPr wrap="square" lIns="0" tIns="0" rIns="0" bIns="0" rtlCol="0" anchor="ctr"/>
          <a:lstStyle/>
          <a:p>
            <a:pPr marL="0" indent="0">
              <a:buNone/>
            </a:pPr>
            <a:r>
              <a:rPr lang="en-US" sz="1850" dirty="0">
                <a:solidFill>
                  <a:srgbClr val="C0D7DB"/>
                </a:solidFill>
                <a:latin typeface="Lato" pitchFamily="34" charset="0"/>
                <a:ea typeface="Lato" pitchFamily="34" charset="-122"/>
                <a:cs typeface="Lato" pitchFamily="34" charset="-120"/>
              </a:rPr>
              <a:t>Dalla definizione tossicologica</a:t>
            </a:r>
            <a:endParaRPr lang="en-US" sz="1850" dirty="0"/>
          </a:p>
          <a:p>
            <a:pPr marL="0" indent="0">
              <a:buNone/>
            </a:pPr>
            <a:r>
              <a:rPr lang="en-US" sz="1850" dirty="0">
                <a:solidFill>
                  <a:srgbClr val="C0D7DB"/>
                </a:solidFill>
                <a:latin typeface="Lato" pitchFamily="34" charset="0"/>
                <a:ea typeface="Lato" pitchFamily="34" charset="-122"/>
                <a:cs typeface="Lato" pitchFamily="34" charset="-120"/>
              </a:rPr>
              <a:t>alla scelta delle misure preventive.</a:t>
            </a:r>
            <a:endParaRPr lang="en-US" sz="1850" dirty="0"/>
          </a:p>
        </p:txBody>
      </p:sp>
      <p:sp>
        <p:nvSpPr>
          <p:cNvPr id="14" name="Shape 12"/>
          <p:cNvSpPr/>
          <p:nvPr/>
        </p:nvSpPr>
        <p:spPr>
          <a:xfrm>
            <a:off x="667512" y="5111496"/>
            <a:ext cx="5230368" cy="0"/>
          </a:xfrm>
          <a:prstGeom prst="line">
            <a:avLst/>
          </a:prstGeom>
          <a:noFill/>
          <a:ln w="12700">
            <a:solidFill>
              <a:srgbClr val="355968"/>
            </a:solidFill>
            <a:prstDash val="solid"/>
          </a:ln>
        </p:spPr>
        <p:txBody>
          <a:bodyPr/>
          <a:lstStyle/>
          <a:p>
            <a:endParaRPr lang="it-IT"/>
          </a:p>
        </p:txBody>
      </p:sp>
      <p:sp>
        <p:nvSpPr>
          <p:cNvPr id="15" name="Text 13"/>
          <p:cNvSpPr/>
          <p:nvPr/>
        </p:nvSpPr>
        <p:spPr>
          <a:xfrm>
            <a:off x="676656" y="5367528"/>
            <a:ext cx="1755648" cy="338328"/>
          </a:xfrm>
          <a:prstGeom prst="rect">
            <a:avLst/>
          </a:prstGeom>
          <a:noFill/>
          <a:ln/>
        </p:spPr>
        <p:txBody>
          <a:bodyPr wrap="square" lIns="0" tIns="0" rIns="0" bIns="0" rtlCol="0" anchor="ctr"/>
          <a:lstStyle/>
          <a:p>
            <a:pPr marL="0" indent="0">
              <a:buNone/>
            </a:pPr>
            <a:r>
              <a:rPr lang="en-US" sz="1800" b="1" dirty="0">
                <a:solidFill>
                  <a:srgbClr val="66DCC5"/>
                </a:solidFill>
                <a:latin typeface="Lato" pitchFamily="34" charset="0"/>
                <a:ea typeface="Lato" pitchFamily="34" charset="-122"/>
                <a:cs typeface="Lato" pitchFamily="34" charset="-120"/>
              </a:rPr>
              <a:t>SOGLIA</a:t>
            </a:r>
            <a:endParaRPr lang="en-US" sz="1800" dirty="0"/>
          </a:p>
        </p:txBody>
      </p:sp>
      <p:sp>
        <p:nvSpPr>
          <p:cNvPr id="16" name="Text 14"/>
          <p:cNvSpPr/>
          <p:nvPr/>
        </p:nvSpPr>
        <p:spPr>
          <a:xfrm>
            <a:off x="685800" y="5760720"/>
            <a:ext cx="1737360" cy="164592"/>
          </a:xfrm>
          <a:prstGeom prst="rect">
            <a:avLst/>
          </a:prstGeom>
          <a:noFill/>
          <a:ln/>
        </p:spPr>
        <p:txBody>
          <a:bodyPr wrap="square" lIns="0" tIns="0" rIns="0" bIns="0" rtlCol="0" anchor="ctr"/>
          <a:lstStyle/>
          <a:p>
            <a:pPr marL="0" indent="0">
              <a:buNone/>
            </a:pPr>
            <a:r>
              <a:rPr lang="en-US" sz="850" dirty="0">
                <a:solidFill>
                  <a:srgbClr val="C0D7DB"/>
                </a:solidFill>
                <a:latin typeface="Lato" pitchFamily="34" charset="0"/>
                <a:ea typeface="Lato" pitchFamily="34" charset="-122"/>
                <a:cs typeface="Lato" pitchFamily="34" charset="-120"/>
              </a:rPr>
              <a:t>SIGNIFICATO</a:t>
            </a:r>
            <a:endParaRPr lang="en-US" sz="850" dirty="0"/>
          </a:p>
        </p:txBody>
      </p:sp>
      <p:sp>
        <p:nvSpPr>
          <p:cNvPr id="17" name="Text 15"/>
          <p:cNvSpPr/>
          <p:nvPr/>
        </p:nvSpPr>
        <p:spPr>
          <a:xfrm>
            <a:off x="2450592" y="5367528"/>
            <a:ext cx="1755648" cy="338328"/>
          </a:xfrm>
          <a:prstGeom prst="rect">
            <a:avLst/>
          </a:prstGeom>
          <a:noFill/>
          <a:ln/>
        </p:spPr>
        <p:txBody>
          <a:bodyPr wrap="square" lIns="0" tIns="0" rIns="0" bIns="0" rtlCol="0" anchor="ctr"/>
          <a:lstStyle/>
          <a:p>
            <a:pPr marL="0" indent="0">
              <a:buNone/>
            </a:pPr>
            <a:r>
              <a:rPr lang="en-US" sz="1800" b="1" dirty="0">
                <a:solidFill>
                  <a:srgbClr val="66DCC5"/>
                </a:solidFill>
                <a:latin typeface="Lato" pitchFamily="34" charset="0"/>
                <a:ea typeface="Lato" pitchFamily="34" charset="-122"/>
                <a:cs typeface="Lato" pitchFamily="34" charset="-120"/>
              </a:rPr>
              <a:t>ESPOSIZIONE</a:t>
            </a:r>
            <a:endParaRPr lang="en-US" sz="1800" dirty="0"/>
          </a:p>
        </p:txBody>
      </p:sp>
      <p:sp>
        <p:nvSpPr>
          <p:cNvPr id="18" name="Text 16"/>
          <p:cNvSpPr/>
          <p:nvPr/>
        </p:nvSpPr>
        <p:spPr>
          <a:xfrm>
            <a:off x="2459736" y="5760720"/>
            <a:ext cx="1737360" cy="164592"/>
          </a:xfrm>
          <a:prstGeom prst="rect">
            <a:avLst/>
          </a:prstGeom>
          <a:noFill/>
          <a:ln/>
        </p:spPr>
        <p:txBody>
          <a:bodyPr wrap="square" lIns="0" tIns="0" rIns="0" bIns="0" rtlCol="0" anchor="ctr"/>
          <a:lstStyle/>
          <a:p>
            <a:pPr marL="0" indent="0">
              <a:buNone/>
            </a:pPr>
            <a:r>
              <a:rPr lang="en-US" sz="850" dirty="0">
                <a:solidFill>
                  <a:srgbClr val="C0D7DB"/>
                </a:solidFill>
                <a:latin typeface="Lato" pitchFamily="34" charset="0"/>
                <a:ea typeface="Lato" pitchFamily="34" charset="-122"/>
                <a:cs typeface="Lato" pitchFamily="34" charset="-120"/>
              </a:rPr>
              <a:t>VALUTAZIONE</a:t>
            </a:r>
            <a:endParaRPr lang="en-US" sz="850" dirty="0"/>
          </a:p>
        </p:txBody>
      </p:sp>
      <p:sp>
        <p:nvSpPr>
          <p:cNvPr id="19" name="Text 17"/>
          <p:cNvSpPr/>
          <p:nvPr/>
        </p:nvSpPr>
        <p:spPr>
          <a:xfrm>
            <a:off x="4224528" y="5367528"/>
            <a:ext cx="1755648" cy="338328"/>
          </a:xfrm>
          <a:prstGeom prst="rect">
            <a:avLst/>
          </a:prstGeom>
          <a:noFill/>
          <a:ln/>
        </p:spPr>
        <p:txBody>
          <a:bodyPr wrap="square" lIns="0" tIns="0" rIns="0" bIns="0" rtlCol="0" anchor="ctr"/>
          <a:lstStyle/>
          <a:p>
            <a:pPr marL="0" indent="0">
              <a:buNone/>
            </a:pPr>
            <a:r>
              <a:rPr lang="en-US" sz="1800" b="1" dirty="0">
                <a:solidFill>
                  <a:srgbClr val="66DCC5"/>
                </a:solidFill>
                <a:latin typeface="Lato" pitchFamily="34" charset="0"/>
                <a:ea typeface="Lato" pitchFamily="34" charset="-122"/>
                <a:cs typeface="Lato" pitchFamily="34" charset="-120"/>
              </a:rPr>
              <a:t>MISURE</a:t>
            </a:r>
            <a:endParaRPr lang="en-US" sz="1800" dirty="0"/>
          </a:p>
        </p:txBody>
      </p:sp>
      <p:sp>
        <p:nvSpPr>
          <p:cNvPr id="20" name="Text 18"/>
          <p:cNvSpPr/>
          <p:nvPr/>
        </p:nvSpPr>
        <p:spPr>
          <a:xfrm>
            <a:off x="4233672" y="5760720"/>
            <a:ext cx="1737360" cy="164592"/>
          </a:xfrm>
          <a:prstGeom prst="rect">
            <a:avLst/>
          </a:prstGeom>
          <a:noFill/>
          <a:ln/>
        </p:spPr>
        <p:txBody>
          <a:bodyPr wrap="square" lIns="0" tIns="0" rIns="0" bIns="0" rtlCol="0" anchor="ctr"/>
          <a:lstStyle/>
          <a:p>
            <a:pPr marL="0" indent="0">
              <a:buNone/>
            </a:pPr>
            <a:r>
              <a:rPr lang="en-US" sz="850" dirty="0">
                <a:solidFill>
                  <a:srgbClr val="C0D7DB"/>
                </a:solidFill>
                <a:latin typeface="Lato" pitchFamily="34" charset="0"/>
                <a:ea typeface="Lato" pitchFamily="34" charset="-122"/>
                <a:cs typeface="Lato" pitchFamily="34" charset="-120"/>
              </a:rPr>
              <a:t>GESTIONE</a:t>
            </a:r>
            <a:endParaRPr lang="en-US" sz="850" dirty="0"/>
          </a:p>
        </p:txBody>
      </p:sp>
      <p:sp>
        <p:nvSpPr>
          <p:cNvPr id="21" name="Text 19"/>
          <p:cNvSpPr/>
          <p:nvPr/>
        </p:nvSpPr>
        <p:spPr>
          <a:xfrm>
            <a:off x="667512" y="6053328"/>
            <a:ext cx="5440680" cy="237744"/>
          </a:xfrm>
          <a:prstGeom prst="rect">
            <a:avLst/>
          </a:prstGeom>
          <a:noFill/>
          <a:ln/>
        </p:spPr>
        <p:txBody>
          <a:bodyPr wrap="square" lIns="0" tIns="0" rIns="0" bIns="0" rtlCol="0" anchor="ctr"/>
          <a:lstStyle/>
          <a:p>
            <a:pPr marL="0" indent="0">
              <a:buNone/>
            </a:pPr>
            <a:r>
              <a:rPr lang="en-US" sz="860" dirty="0">
                <a:solidFill>
                  <a:srgbClr val="C0D7DB"/>
                </a:solidFill>
                <a:latin typeface="Lato" pitchFamily="34" charset="0"/>
                <a:ea typeface="Lato" pitchFamily="34" charset="-122"/>
                <a:cs typeface="Lato" pitchFamily="34" charset="-120"/>
              </a:rPr>
              <a:t>Base: fact sheet INAIL 2026. Elaborazione indipendente.</a:t>
            </a:r>
            <a:endParaRPr lang="en-US" sz="860" dirty="0"/>
          </a:p>
          <a:p>
            <a:pPr marL="0" indent="0">
              <a:buNone/>
            </a:pPr>
            <a:r>
              <a:rPr lang="en-US" sz="860" dirty="0">
                <a:solidFill>
                  <a:srgbClr val="C0D7DB"/>
                </a:solidFill>
                <a:latin typeface="Lato" pitchFamily="34" charset="0"/>
                <a:ea typeface="Lato" pitchFamily="34" charset="-122"/>
                <a:cs typeface="Lato" pitchFamily="34" charset="-120"/>
              </a:rPr>
              <a:t>Schemi concettuali: nessun valore numerico per sostanze reali.</a:t>
            </a:r>
            <a:endParaRPr lang="en-US" sz="860" dirty="0"/>
          </a:p>
        </p:txBody>
      </p:sp>
      <p:sp>
        <p:nvSpPr>
          <p:cNvPr id="22" name="Shape 20"/>
          <p:cNvSpPr/>
          <p:nvPr/>
        </p:nvSpPr>
        <p:spPr>
          <a:xfrm>
            <a:off x="6903720" y="557784"/>
            <a:ext cx="4434840" cy="265176"/>
          </a:xfrm>
          <a:prstGeom prst="roundRect">
            <a:avLst>
              <a:gd name="adj" fmla="val 44828"/>
            </a:avLst>
          </a:prstGeom>
          <a:solidFill>
            <a:srgbClr val="244D5E"/>
          </a:solidFill>
          <a:ln w="9525">
            <a:solidFill>
              <a:srgbClr val="244D5E"/>
            </a:solidFill>
            <a:prstDash val="solid"/>
          </a:ln>
        </p:spPr>
        <p:txBody>
          <a:bodyPr/>
          <a:lstStyle/>
          <a:p>
            <a:endParaRPr lang="it-IT"/>
          </a:p>
        </p:txBody>
      </p:sp>
      <p:sp>
        <p:nvSpPr>
          <p:cNvPr id="23" name="Text 21"/>
          <p:cNvSpPr/>
          <p:nvPr/>
        </p:nvSpPr>
        <p:spPr>
          <a:xfrm>
            <a:off x="7013448" y="576072"/>
            <a:ext cx="4215384" cy="210312"/>
          </a:xfrm>
          <a:prstGeom prst="rect">
            <a:avLst/>
          </a:prstGeom>
          <a:noFill/>
          <a:ln/>
        </p:spPr>
        <p:txBody>
          <a:bodyPr wrap="square" lIns="0" tIns="0" rIns="0" bIns="0" rtlCol="0" anchor="ctr"/>
          <a:lstStyle/>
          <a:p>
            <a:pPr marL="0" indent="0">
              <a:buNone/>
            </a:pPr>
            <a:r>
              <a:rPr lang="en-US" sz="930" dirty="0">
                <a:solidFill>
                  <a:srgbClr val="66DCC5"/>
                </a:solidFill>
                <a:latin typeface="Lato" pitchFamily="34" charset="0"/>
                <a:ea typeface="Lato" pitchFamily="34" charset="-122"/>
                <a:cs typeface="Lato" pitchFamily="34" charset="-120"/>
              </a:rPr>
              <a:t>ILLUSTRAZIONE CONCETTUALE ORIGINALE</a:t>
            </a:r>
            <a:endParaRPr lang="en-US" sz="930" dirty="0"/>
          </a:p>
        </p:txBody>
      </p:sp>
      <p:pic>
        <p:nvPicPr>
          <p:cNvPr id="24" name="Image 0" descr="/mnt/data/repro_mod04_work/assets/hero.png"/>
          <p:cNvPicPr>
            <a:picLocks noChangeAspect="1"/>
          </p:cNvPicPr>
          <p:nvPr/>
        </p:nvPicPr>
        <p:blipFill>
          <a:blip r:embed="rId3"/>
          <a:stretch>
            <a:fillRect/>
          </a:stretch>
        </p:blipFill>
        <p:spPr>
          <a:xfrm>
            <a:off x="6565392" y="960120"/>
            <a:ext cx="5486400" cy="5486400"/>
          </a:xfrm>
          <a:prstGeom prst="rect">
            <a:avLst/>
          </a:prstGeom>
        </p:spPr>
      </p:pic>
      <p:sp>
        <p:nvSpPr>
          <p:cNvPr id="25" name="Shape 22"/>
          <p:cNvSpPr/>
          <p:nvPr/>
        </p:nvSpPr>
        <p:spPr>
          <a:xfrm>
            <a:off x="548640" y="6409944"/>
            <a:ext cx="11082528" cy="0"/>
          </a:xfrm>
          <a:prstGeom prst="line">
            <a:avLst/>
          </a:prstGeom>
          <a:noFill/>
          <a:ln w="8890">
            <a:solidFill>
              <a:srgbClr val="355968"/>
            </a:solidFill>
            <a:prstDash val="solid"/>
          </a:ln>
        </p:spPr>
        <p:txBody>
          <a:bodyPr/>
          <a:lstStyle/>
          <a:p>
            <a:endParaRPr lang="it-IT"/>
          </a:p>
        </p:txBody>
      </p:sp>
      <p:sp>
        <p:nvSpPr>
          <p:cNvPr id="26" name="Text 23"/>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C0D7DB"/>
                </a:solidFill>
                <a:latin typeface="Lato" pitchFamily="34" charset="0"/>
                <a:ea typeface="Lato" pitchFamily="34" charset="-122"/>
                <a:cs typeface="Lato" pitchFamily="34" charset="-120"/>
              </a:rPr>
              <a:t>REPROTOSSICI  2026</a:t>
            </a:r>
            <a:endParaRPr lang="en-US" sz="740" dirty="0"/>
          </a:p>
        </p:txBody>
      </p:sp>
      <p:sp>
        <p:nvSpPr>
          <p:cNvPr id="27" name="Text 24"/>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C0D7DB"/>
                </a:solidFill>
                <a:latin typeface="Lato" pitchFamily="34" charset="0"/>
                <a:ea typeface="Lato" pitchFamily="34" charset="-122"/>
                <a:cs typeface="Lato" pitchFamily="34" charset="-120"/>
              </a:rPr>
              <a:t>INAIL 2026 [I1] • Artt. 234–235 [L1, L2]</a:t>
            </a:r>
            <a:endParaRPr lang="en-US" sz="750" dirty="0"/>
          </a:p>
        </p:txBody>
      </p:sp>
      <p:sp>
        <p:nvSpPr>
          <p:cNvPr id="28" name="Text 25"/>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C0D7DB"/>
                </a:solidFill>
                <a:latin typeface="Lato" pitchFamily="34" charset="0"/>
                <a:ea typeface="Lato" pitchFamily="34" charset="-122"/>
                <a:cs typeface="Lato" pitchFamily="34" charset="-120"/>
              </a:rPr>
              <a:t>01 / 10</a:t>
            </a:r>
            <a:endParaRPr lang="en-US" sz="800" dirty="0"/>
          </a:p>
        </p:txBody>
      </p:sp>
      <p:sp>
        <p:nvSpPr>
          <p:cNvPr id="29" name="Shape 26"/>
          <p:cNvSpPr/>
          <p:nvPr/>
        </p:nvSpPr>
        <p:spPr>
          <a:xfrm>
            <a:off x="548640"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30" name="Shape 27"/>
          <p:cNvSpPr/>
          <p:nvPr/>
        </p:nvSpPr>
        <p:spPr>
          <a:xfrm>
            <a:off x="771754"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1" name="Shape 28"/>
          <p:cNvSpPr/>
          <p:nvPr/>
        </p:nvSpPr>
        <p:spPr>
          <a:xfrm>
            <a:off x="994867"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2" name="Shape 29"/>
          <p:cNvSpPr/>
          <p:nvPr/>
        </p:nvSpPr>
        <p:spPr>
          <a:xfrm>
            <a:off x="1217981"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3" name="Shape 30"/>
          <p:cNvSpPr/>
          <p:nvPr/>
        </p:nvSpPr>
        <p:spPr>
          <a:xfrm>
            <a:off x="1441094"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4" name="Shape 31"/>
          <p:cNvSpPr/>
          <p:nvPr/>
        </p:nvSpPr>
        <p:spPr>
          <a:xfrm>
            <a:off x="1664208"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5" name="Shape 32"/>
          <p:cNvSpPr/>
          <p:nvPr/>
        </p:nvSpPr>
        <p:spPr>
          <a:xfrm>
            <a:off x="1887322"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6" name="Shape 33"/>
          <p:cNvSpPr/>
          <p:nvPr/>
        </p:nvSpPr>
        <p:spPr>
          <a:xfrm>
            <a:off x="2110435"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7" name="Shape 34"/>
          <p:cNvSpPr/>
          <p:nvPr/>
        </p:nvSpPr>
        <p:spPr>
          <a:xfrm>
            <a:off x="2333549"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8" name="Shape 35"/>
          <p:cNvSpPr/>
          <p:nvPr/>
        </p:nvSpPr>
        <p:spPr>
          <a:xfrm>
            <a:off x="2556662"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39" name="NAV_INDICE">
            <a:hlinkClick r:id="rId4"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008E89"/>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008E89"/>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008E89"/>
          </a:solidFill>
          <a:ln w="12700">
            <a:solidFill>
              <a:srgbClr val="008E89"/>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008E89"/>
          </a:solidFill>
          <a:ln w="12700">
            <a:solidFill>
              <a:srgbClr val="008E89"/>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607780"/>
                </a:solidFill>
                <a:latin typeface="Lato" pitchFamily="34" charset="0"/>
                <a:ea typeface="Lato" pitchFamily="34" charset="-122"/>
                <a:cs typeface="Lato" pitchFamily="34" charset="-120"/>
              </a:rPr>
              <a:t>INTEGRAZIONE DIDATTICA TOSSICOLOGICA</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133348"/>
                </a:solidFill>
                <a:latin typeface="Lato" pitchFamily="34" charset="0"/>
                <a:ea typeface="Lato" pitchFamily="34" charset="-122"/>
                <a:cs typeface="Lato" pitchFamily="34" charset="-120"/>
              </a:rPr>
              <a:t>Esposizione, dose, effetto: tre piani distinti</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607780"/>
                </a:solidFill>
                <a:latin typeface="Lato" pitchFamily="34" charset="0"/>
                <a:ea typeface="Lato" pitchFamily="34" charset="-122"/>
                <a:cs typeface="Lato" pitchFamily="34" charset="-120"/>
              </a:rPr>
              <a:t>Prima del confronto con una soglia, qualificare il dato e le condizioni a cui si riferisce.</a:t>
            </a:r>
            <a:endParaRPr lang="en-US" sz="1460" dirty="0"/>
          </a:p>
        </p:txBody>
      </p:sp>
      <p:sp>
        <p:nvSpPr>
          <p:cNvPr id="11" name="Shape 9"/>
          <p:cNvSpPr/>
          <p:nvPr/>
        </p:nvSpPr>
        <p:spPr>
          <a:xfrm>
            <a:off x="548640" y="6409944"/>
            <a:ext cx="11082528" cy="0"/>
          </a:xfrm>
          <a:prstGeom prst="line">
            <a:avLst/>
          </a:prstGeom>
          <a:noFill/>
          <a:ln w="8890">
            <a:solidFill>
              <a:srgbClr val="D6E1E3"/>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607780"/>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607780"/>
                </a:solidFill>
                <a:latin typeface="Lato" pitchFamily="34" charset="0"/>
                <a:ea typeface="Lato" pitchFamily="34" charset="-122"/>
                <a:cs typeface="Lato" pitchFamily="34" charset="-120"/>
              </a:rPr>
              <a:t>INAIL 2026, p. 2 [I1] • EPA [E1, E2]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607780"/>
                </a:solidFill>
                <a:latin typeface="Lato" pitchFamily="34" charset="0"/>
                <a:ea typeface="Lato" pitchFamily="34" charset="-122"/>
                <a:cs typeface="Lato" pitchFamily="34" charset="-120"/>
              </a:rPr>
              <a:t>02 / 10</a:t>
            </a:r>
            <a:endParaRPr lang="en-US" sz="800" dirty="0"/>
          </a:p>
        </p:txBody>
      </p:sp>
      <p:sp>
        <p:nvSpPr>
          <p:cNvPr id="15" name="Shape 13"/>
          <p:cNvSpPr/>
          <p:nvPr/>
        </p:nvSpPr>
        <p:spPr>
          <a:xfrm>
            <a:off x="548640"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6" name="Shape 23"/>
          <p:cNvSpPr/>
          <p:nvPr/>
        </p:nvSpPr>
        <p:spPr>
          <a:xfrm>
            <a:off x="603504" y="2212848"/>
            <a:ext cx="3502152" cy="2624328"/>
          </a:xfrm>
          <a:prstGeom prst="roundRect">
            <a:avLst>
              <a:gd name="adj" fmla="val 4530"/>
            </a:avLst>
          </a:prstGeom>
          <a:solidFill>
            <a:srgbClr val="FFFFFF"/>
          </a:solidFill>
          <a:ln w="9525">
            <a:solidFill>
              <a:srgbClr val="D6E1E3"/>
            </a:solidFill>
            <a:prstDash val="solid"/>
          </a:ln>
        </p:spPr>
        <p:txBody>
          <a:bodyPr/>
          <a:lstStyle/>
          <a:p>
            <a:endParaRPr lang="it-IT"/>
          </a:p>
        </p:txBody>
      </p:sp>
      <p:sp>
        <p:nvSpPr>
          <p:cNvPr id="27" name="Text 24"/>
          <p:cNvSpPr/>
          <p:nvPr/>
        </p:nvSpPr>
        <p:spPr>
          <a:xfrm>
            <a:off x="832104" y="2432304"/>
            <a:ext cx="3044952"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ESPOSIZIONE</a:t>
            </a:r>
            <a:endParaRPr lang="en-US" sz="1030" dirty="0"/>
          </a:p>
        </p:txBody>
      </p:sp>
      <p:sp>
        <p:nvSpPr>
          <p:cNvPr id="28" name="Shape 25"/>
          <p:cNvSpPr/>
          <p:nvPr/>
        </p:nvSpPr>
        <p:spPr>
          <a:xfrm>
            <a:off x="3456432" y="2350008"/>
            <a:ext cx="402336" cy="402336"/>
          </a:xfrm>
          <a:prstGeom prst="ellipse">
            <a:avLst/>
          </a:prstGeom>
          <a:solidFill>
            <a:srgbClr val="008E89"/>
          </a:solidFill>
          <a:ln w="12700">
            <a:solidFill>
              <a:srgbClr val="008E89"/>
            </a:solidFill>
            <a:prstDash val="solid"/>
          </a:ln>
        </p:spPr>
        <p:txBody>
          <a:bodyPr/>
          <a:lstStyle/>
          <a:p>
            <a:endParaRPr lang="it-IT"/>
          </a:p>
        </p:txBody>
      </p:sp>
      <p:sp>
        <p:nvSpPr>
          <p:cNvPr id="29" name="Text 26"/>
          <p:cNvSpPr/>
          <p:nvPr/>
        </p:nvSpPr>
        <p:spPr>
          <a:xfrm>
            <a:off x="3456432" y="2350008"/>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01</a:t>
            </a:r>
            <a:endParaRPr lang="en-US" sz="1600" dirty="0"/>
          </a:p>
        </p:txBody>
      </p:sp>
      <p:sp>
        <p:nvSpPr>
          <p:cNvPr id="30" name="Text 27"/>
          <p:cNvSpPr/>
          <p:nvPr/>
        </p:nvSpPr>
        <p:spPr>
          <a:xfrm>
            <a:off x="822960" y="3611880"/>
            <a:ext cx="3063240" cy="411480"/>
          </a:xfrm>
          <a:prstGeom prst="rect">
            <a:avLst/>
          </a:prstGeom>
          <a:noFill/>
          <a:ln/>
        </p:spPr>
        <p:txBody>
          <a:bodyPr wrap="square" lIns="0" tIns="0" rIns="0" bIns="0" rtlCol="0" anchor="ctr"/>
          <a:lstStyle/>
          <a:p>
            <a:pPr marL="0" indent="0">
              <a:buNone/>
            </a:pPr>
            <a:r>
              <a:rPr lang="en-US" sz="2300" b="1" dirty="0">
                <a:solidFill>
                  <a:srgbClr val="133348"/>
                </a:solidFill>
                <a:latin typeface="Lato" pitchFamily="34" charset="0"/>
                <a:ea typeface="Lato" pitchFamily="34" charset="-122"/>
                <a:cs typeface="Lato" pitchFamily="34" charset="-120"/>
              </a:rPr>
              <a:t>Il contatto</a:t>
            </a:r>
            <a:endParaRPr lang="en-US" sz="2300" dirty="0"/>
          </a:p>
        </p:txBody>
      </p:sp>
      <p:sp>
        <p:nvSpPr>
          <p:cNvPr id="31" name="Text 28"/>
          <p:cNvSpPr/>
          <p:nvPr/>
        </p:nvSpPr>
        <p:spPr>
          <a:xfrm>
            <a:off x="822960" y="4105656"/>
            <a:ext cx="3063240" cy="539496"/>
          </a:xfrm>
          <a:prstGeom prst="rect">
            <a:avLst/>
          </a:prstGeom>
          <a:noFill/>
          <a:ln/>
        </p:spPr>
        <p:txBody>
          <a:bodyPr wrap="square" lIns="0" tIns="0" rIns="0" bIns="0" rtlCol="0" anchor="ctr"/>
          <a:lstStyle/>
          <a:p>
            <a:pPr marL="0" indent="0">
              <a:buNone/>
            </a:pPr>
            <a:r>
              <a:rPr lang="en-US" sz="1500" dirty="0">
                <a:solidFill>
                  <a:srgbClr val="607780"/>
                </a:solidFill>
                <a:latin typeface="Lato" pitchFamily="34" charset="0"/>
                <a:ea typeface="Lato" pitchFamily="34" charset="-122"/>
                <a:cs typeface="Lato" pitchFamily="34" charset="-120"/>
              </a:rPr>
              <a:t>Via, intensità e durata</a:t>
            </a:r>
            <a:endParaRPr lang="en-US" sz="1500" dirty="0"/>
          </a:p>
          <a:p>
            <a:pPr marL="0" indent="0">
              <a:buNone/>
            </a:pPr>
            <a:r>
              <a:rPr lang="en-US" sz="1500" dirty="0">
                <a:solidFill>
                  <a:srgbClr val="607780"/>
                </a:solidFill>
                <a:latin typeface="Lato" pitchFamily="34" charset="0"/>
                <a:ea typeface="Lato" pitchFamily="34" charset="-122"/>
                <a:cs typeface="Lato" pitchFamily="34" charset="-120"/>
              </a:rPr>
              <a:t>nelle condizioni di lavoro.</a:t>
            </a:r>
            <a:endParaRPr lang="en-US" sz="1500" dirty="0"/>
          </a:p>
        </p:txBody>
      </p:sp>
      <p:sp>
        <p:nvSpPr>
          <p:cNvPr id="32" name="Shape 29"/>
          <p:cNvSpPr/>
          <p:nvPr/>
        </p:nvSpPr>
        <p:spPr>
          <a:xfrm>
            <a:off x="4343400" y="2212848"/>
            <a:ext cx="3502152" cy="2624328"/>
          </a:xfrm>
          <a:prstGeom prst="roundRect">
            <a:avLst>
              <a:gd name="adj" fmla="val 4530"/>
            </a:avLst>
          </a:prstGeom>
          <a:solidFill>
            <a:srgbClr val="FFFFFF"/>
          </a:solidFill>
          <a:ln w="9525">
            <a:solidFill>
              <a:srgbClr val="D6E1E3"/>
            </a:solidFill>
            <a:prstDash val="solid"/>
          </a:ln>
        </p:spPr>
        <p:txBody>
          <a:bodyPr/>
          <a:lstStyle/>
          <a:p>
            <a:endParaRPr lang="it-IT"/>
          </a:p>
        </p:txBody>
      </p:sp>
      <p:sp>
        <p:nvSpPr>
          <p:cNvPr id="33" name="Text 30"/>
          <p:cNvSpPr/>
          <p:nvPr/>
        </p:nvSpPr>
        <p:spPr>
          <a:xfrm>
            <a:off x="4572000" y="2432304"/>
            <a:ext cx="3044952"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DOSE INTERNA</a:t>
            </a:r>
            <a:endParaRPr lang="en-US" sz="1030" dirty="0"/>
          </a:p>
        </p:txBody>
      </p:sp>
      <p:sp>
        <p:nvSpPr>
          <p:cNvPr id="34" name="Shape 31"/>
          <p:cNvSpPr/>
          <p:nvPr/>
        </p:nvSpPr>
        <p:spPr>
          <a:xfrm>
            <a:off x="7196328" y="2350008"/>
            <a:ext cx="402336" cy="402336"/>
          </a:xfrm>
          <a:prstGeom prst="ellipse">
            <a:avLst/>
          </a:prstGeom>
          <a:solidFill>
            <a:srgbClr val="008E89"/>
          </a:solidFill>
          <a:ln w="12700">
            <a:solidFill>
              <a:srgbClr val="008E89"/>
            </a:solidFill>
            <a:prstDash val="solid"/>
          </a:ln>
        </p:spPr>
        <p:txBody>
          <a:bodyPr/>
          <a:lstStyle/>
          <a:p>
            <a:endParaRPr lang="it-IT"/>
          </a:p>
        </p:txBody>
      </p:sp>
      <p:sp>
        <p:nvSpPr>
          <p:cNvPr id="35" name="Text 32"/>
          <p:cNvSpPr/>
          <p:nvPr/>
        </p:nvSpPr>
        <p:spPr>
          <a:xfrm>
            <a:off x="7196328" y="2350008"/>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02</a:t>
            </a:r>
            <a:endParaRPr lang="en-US" sz="1600" dirty="0"/>
          </a:p>
        </p:txBody>
      </p:sp>
      <p:sp>
        <p:nvSpPr>
          <p:cNvPr id="36" name="Text 33"/>
          <p:cNvSpPr/>
          <p:nvPr/>
        </p:nvSpPr>
        <p:spPr>
          <a:xfrm>
            <a:off x="4562856" y="3611880"/>
            <a:ext cx="3063240" cy="411480"/>
          </a:xfrm>
          <a:prstGeom prst="rect">
            <a:avLst/>
          </a:prstGeom>
          <a:noFill/>
          <a:ln/>
        </p:spPr>
        <p:txBody>
          <a:bodyPr wrap="square" lIns="0" tIns="0" rIns="0" bIns="0" rtlCol="0" anchor="ctr"/>
          <a:lstStyle/>
          <a:p>
            <a:pPr marL="0" indent="0">
              <a:buNone/>
            </a:pPr>
            <a:r>
              <a:rPr lang="en-US" sz="2300" b="1" dirty="0">
                <a:solidFill>
                  <a:srgbClr val="133348"/>
                </a:solidFill>
                <a:latin typeface="Lato" pitchFamily="34" charset="0"/>
                <a:ea typeface="Lato" pitchFamily="34" charset="-122"/>
                <a:cs typeface="Lato" pitchFamily="34" charset="-120"/>
              </a:rPr>
              <a:t>La quantità assorbita</a:t>
            </a:r>
            <a:endParaRPr lang="en-US" sz="2300" dirty="0"/>
          </a:p>
        </p:txBody>
      </p:sp>
      <p:sp>
        <p:nvSpPr>
          <p:cNvPr id="37" name="Text 34"/>
          <p:cNvSpPr/>
          <p:nvPr/>
        </p:nvSpPr>
        <p:spPr>
          <a:xfrm>
            <a:off x="4562856" y="4105656"/>
            <a:ext cx="3063240" cy="539496"/>
          </a:xfrm>
          <a:prstGeom prst="rect">
            <a:avLst/>
          </a:prstGeom>
          <a:noFill/>
          <a:ln/>
        </p:spPr>
        <p:txBody>
          <a:bodyPr wrap="square" lIns="0" tIns="0" rIns="0" bIns="0" rtlCol="0" anchor="ctr"/>
          <a:lstStyle/>
          <a:p>
            <a:pPr marL="0" indent="0">
              <a:buNone/>
            </a:pPr>
            <a:r>
              <a:rPr lang="en-US" sz="1500" dirty="0">
                <a:solidFill>
                  <a:srgbClr val="607780"/>
                </a:solidFill>
                <a:latin typeface="Lato" pitchFamily="34" charset="0"/>
                <a:ea typeface="Lato" pitchFamily="34" charset="-122"/>
                <a:cs typeface="Lato" pitchFamily="34" charset="-120"/>
              </a:rPr>
              <a:t>Non coincide automaticamente</a:t>
            </a:r>
            <a:endParaRPr lang="en-US" sz="1500" dirty="0"/>
          </a:p>
          <a:p>
            <a:pPr marL="0" indent="0">
              <a:buNone/>
            </a:pPr>
            <a:r>
              <a:rPr lang="en-US" sz="1500" dirty="0">
                <a:solidFill>
                  <a:srgbClr val="607780"/>
                </a:solidFill>
                <a:latin typeface="Lato" pitchFamily="34" charset="0"/>
                <a:ea typeface="Lato" pitchFamily="34" charset="-122"/>
                <a:cs typeface="Lato" pitchFamily="34" charset="-120"/>
              </a:rPr>
              <a:t>con la concentrazione nell’aria.</a:t>
            </a:r>
            <a:endParaRPr lang="en-US" sz="1500" dirty="0"/>
          </a:p>
        </p:txBody>
      </p:sp>
      <p:sp>
        <p:nvSpPr>
          <p:cNvPr id="38" name="Shape 35"/>
          <p:cNvSpPr/>
          <p:nvPr/>
        </p:nvSpPr>
        <p:spPr>
          <a:xfrm>
            <a:off x="8083296" y="2212848"/>
            <a:ext cx="3502152" cy="2624328"/>
          </a:xfrm>
          <a:prstGeom prst="roundRect">
            <a:avLst>
              <a:gd name="adj" fmla="val 4530"/>
            </a:avLst>
          </a:prstGeom>
          <a:solidFill>
            <a:srgbClr val="FFFFFF"/>
          </a:solidFill>
          <a:ln w="9525">
            <a:solidFill>
              <a:srgbClr val="D6E1E3"/>
            </a:solidFill>
            <a:prstDash val="solid"/>
          </a:ln>
        </p:spPr>
        <p:txBody>
          <a:bodyPr/>
          <a:lstStyle/>
          <a:p>
            <a:endParaRPr lang="it-IT"/>
          </a:p>
        </p:txBody>
      </p:sp>
      <p:sp>
        <p:nvSpPr>
          <p:cNvPr id="39" name="Text 36"/>
          <p:cNvSpPr/>
          <p:nvPr/>
        </p:nvSpPr>
        <p:spPr>
          <a:xfrm>
            <a:off x="8311896" y="2432304"/>
            <a:ext cx="3044952"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EFFETTO</a:t>
            </a:r>
            <a:endParaRPr lang="en-US" sz="1030" dirty="0"/>
          </a:p>
        </p:txBody>
      </p:sp>
      <p:sp>
        <p:nvSpPr>
          <p:cNvPr id="40" name="Shape 37"/>
          <p:cNvSpPr/>
          <p:nvPr/>
        </p:nvSpPr>
        <p:spPr>
          <a:xfrm>
            <a:off x="10936224" y="2350008"/>
            <a:ext cx="402336" cy="402336"/>
          </a:xfrm>
          <a:prstGeom prst="ellipse">
            <a:avLst/>
          </a:prstGeom>
          <a:solidFill>
            <a:srgbClr val="008E89"/>
          </a:solidFill>
          <a:ln w="12700">
            <a:solidFill>
              <a:srgbClr val="008E89"/>
            </a:solidFill>
            <a:prstDash val="solid"/>
          </a:ln>
        </p:spPr>
        <p:txBody>
          <a:bodyPr/>
          <a:lstStyle/>
          <a:p>
            <a:endParaRPr lang="it-IT"/>
          </a:p>
        </p:txBody>
      </p:sp>
      <p:sp>
        <p:nvSpPr>
          <p:cNvPr id="41" name="Text 38"/>
          <p:cNvSpPr/>
          <p:nvPr/>
        </p:nvSpPr>
        <p:spPr>
          <a:xfrm>
            <a:off x="10936224" y="2350008"/>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03</a:t>
            </a:r>
            <a:endParaRPr lang="en-US" sz="1600" dirty="0"/>
          </a:p>
        </p:txBody>
      </p:sp>
      <p:sp>
        <p:nvSpPr>
          <p:cNvPr id="42" name="Text 39"/>
          <p:cNvSpPr/>
          <p:nvPr/>
        </p:nvSpPr>
        <p:spPr>
          <a:xfrm>
            <a:off x="8302752" y="3611880"/>
            <a:ext cx="3063240" cy="411480"/>
          </a:xfrm>
          <a:prstGeom prst="rect">
            <a:avLst/>
          </a:prstGeom>
          <a:noFill/>
          <a:ln/>
        </p:spPr>
        <p:txBody>
          <a:bodyPr wrap="square" lIns="0" tIns="0" rIns="0" bIns="0" rtlCol="0" anchor="ctr"/>
          <a:lstStyle/>
          <a:p>
            <a:pPr marL="0" indent="0">
              <a:buNone/>
            </a:pPr>
            <a:r>
              <a:rPr lang="en-US" sz="2300" b="1" dirty="0">
                <a:solidFill>
                  <a:srgbClr val="133348"/>
                </a:solidFill>
                <a:latin typeface="Lato" pitchFamily="34" charset="0"/>
                <a:ea typeface="Lato" pitchFamily="34" charset="-122"/>
                <a:cs typeface="Lato" pitchFamily="34" charset="-120"/>
              </a:rPr>
              <a:t>La risposta biologica</a:t>
            </a:r>
            <a:endParaRPr lang="en-US" sz="2300" dirty="0"/>
          </a:p>
        </p:txBody>
      </p:sp>
      <p:sp>
        <p:nvSpPr>
          <p:cNvPr id="43" name="Text 40"/>
          <p:cNvSpPr/>
          <p:nvPr/>
        </p:nvSpPr>
        <p:spPr>
          <a:xfrm>
            <a:off x="8302752" y="4105656"/>
            <a:ext cx="3063240" cy="539496"/>
          </a:xfrm>
          <a:prstGeom prst="rect">
            <a:avLst/>
          </a:prstGeom>
          <a:noFill/>
          <a:ln/>
        </p:spPr>
        <p:txBody>
          <a:bodyPr wrap="square" lIns="0" tIns="0" rIns="0" bIns="0" rtlCol="0" anchor="ctr"/>
          <a:lstStyle/>
          <a:p>
            <a:pPr marL="0" indent="0">
              <a:buNone/>
            </a:pPr>
            <a:r>
              <a:rPr lang="en-US" sz="1500" dirty="0">
                <a:solidFill>
                  <a:srgbClr val="607780"/>
                </a:solidFill>
                <a:latin typeface="Lato" pitchFamily="34" charset="0"/>
                <a:ea typeface="Lato" pitchFamily="34" charset="-122"/>
                <a:cs typeface="Lato" pitchFamily="34" charset="-120"/>
              </a:rPr>
              <a:t>L’effetto riproduttivo</a:t>
            </a:r>
            <a:endParaRPr lang="en-US" sz="1500" dirty="0"/>
          </a:p>
          <a:p>
            <a:pPr marL="0" indent="0">
              <a:buNone/>
            </a:pPr>
            <a:r>
              <a:rPr lang="en-US" sz="1500" dirty="0">
                <a:solidFill>
                  <a:srgbClr val="607780"/>
                </a:solidFill>
                <a:latin typeface="Lato" pitchFamily="34" charset="0"/>
                <a:ea typeface="Lato" pitchFamily="34" charset="-122"/>
                <a:cs typeface="Lato" pitchFamily="34" charset="-120"/>
              </a:rPr>
              <a:t>oggetto della valutazione.</a:t>
            </a:r>
            <a:endParaRPr lang="en-US" sz="1500" dirty="0"/>
          </a:p>
        </p:txBody>
      </p:sp>
      <p:sp>
        <p:nvSpPr>
          <p:cNvPr id="44" name="Shape 41"/>
          <p:cNvSpPr/>
          <p:nvPr/>
        </p:nvSpPr>
        <p:spPr>
          <a:xfrm>
            <a:off x="1318565" y="2834640"/>
            <a:ext cx="0" cy="236281"/>
          </a:xfrm>
          <a:prstGeom prst="line">
            <a:avLst/>
          </a:prstGeom>
          <a:noFill/>
          <a:ln w="38100">
            <a:solidFill>
              <a:srgbClr val="008E89"/>
            </a:solidFill>
            <a:prstDash val="solid"/>
          </a:ln>
        </p:spPr>
        <p:txBody>
          <a:bodyPr/>
          <a:lstStyle/>
          <a:p>
            <a:endParaRPr lang="it-IT"/>
          </a:p>
        </p:txBody>
      </p:sp>
      <p:sp>
        <p:nvSpPr>
          <p:cNvPr id="45" name="Shape 42"/>
          <p:cNvSpPr/>
          <p:nvPr/>
        </p:nvSpPr>
        <p:spPr>
          <a:xfrm flipH="1">
            <a:off x="1193475" y="3008376"/>
            <a:ext cx="125090" cy="173736"/>
          </a:xfrm>
          <a:prstGeom prst="line">
            <a:avLst/>
          </a:prstGeom>
          <a:noFill/>
          <a:ln w="31750">
            <a:solidFill>
              <a:srgbClr val="008E89"/>
            </a:solidFill>
            <a:prstDash val="solid"/>
          </a:ln>
        </p:spPr>
        <p:txBody>
          <a:bodyPr/>
          <a:lstStyle/>
          <a:p>
            <a:endParaRPr lang="it-IT"/>
          </a:p>
        </p:txBody>
      </p:sp>
      <p:sp>
        <p:nvSpPr>
          <p:cNvPr id="46" name="Shape 43"/>
          <p:cNvSpPr/>
          <p:nvPr/>
        </p:nvSpPr>
        <p:spPr>
          <a:xfrm>
            <a:off x="1318565" y="3008376"/>
            <a:ext cx="125090" cy="173736"/>
          </a:xfrm>
          <a:prstGeom prst="line">
            <a:avLst/>
          </a:prstGeom>
          <a:noFill/>
          <a:ln w="31750">
            <a:solidFill>
              <a:srgbClr val="008E89"/>
            </a:solidFill>
            <a:prstDash val="solid"/>
          </a:ln>
        </p:spPr>
        <p:txBody>
          <a:bodyPr/>
          <a:lstStyle/>
          <a:p>
            <a:endParaRPr lang="it-IT"/>
          </a:p>
        </p:txBody>
      </p:sp>
      <p:sp>
        <p:nvSpPr>
          <p:cNvPr id="47" name="Shape 44"/>
          <p:cNvSpPr/>
          <p:nvPr/>
        </p:nvSpPr>
        <p:spPr>
          <a:xfrm rot="900000">
            <a:off x="1019739" y="2980578"/>
            <a:ext cx="250180" cy="430865"/>
          </a:xfrm>
          <a:prstGeom prst="ellipse">
            <a:avLst/>
          </a:prstGeom>
          <a:solidFill>
            <a:srgbClr val="E0F3ED"/>
          </a:solidFill>
          <a:ln w="20320">
            <a:solidFill>
              <a:srgbClr val="008E89"/>
            </a:solidFill>
            <a:prstDash val="solid"/>
          </a:ln>
        </p:spPr>
        <p:txBody>
          <a:bodyPr/>
          <a:lstStyle/>
          <a:p>
            <a:endParaRPr lang="it-IT"/>
          </a:p>
        </p:txBody>
      </p:sp>
      <p:sp>
        <p:nvSpPr>
          <p:cNvPr id="48" name="Shape 45"/>
          <p:cNvSpPr/>
          <p:nvPr/>
        </p:nvSpPr>
        <p:spPr>
          <a:xfrm rot="-900000">
            <a:off x="1367211" y="2980578"/>
            <a:ext cx="250180" cy="430865"/>
          </a:xfrm>
          <a:prstGeom prst="ellipse">
            <a:avLst/>
          </a:prstGeom>
          <a:solidFill>
            <a:srgbClr val="E0F3ED"/>
          </a:solidFill>
          <a:ln w="20320">
            <a:solidFill>
              <a:srgbClr val="008E89"/>
            </a:solidFill>
            <a:prstDash val="solid"/>
          </a:ln>
        </p:spPr>
        <p:txBody>
          <a:bodyPr/>
          <a:lstStyle/>
          <a:p>
            <a:endParaRPr lang="it-IT"/>
          </a:p>
        </p:txBody>
      </p:sp>
      <p:sp>
        <p:nvSpPr>
          <p:cNvPr id="49" name="Shape 46"/>
          <p:cNvSpPr/>
          <p:nvPr/>
        </p:nvSpPr>
        <p:spPr>
          <a:xfrm>
            <a:off x="2313432" y="2999232"/>
            <a:ext cx="679033" cy="93909"/>
          </a:xfrm>
          <a:prstGeom prst="roundRect">
            <a:avLst>
              <a:gd name="adj" fmla="val 126582"/>
            </a:avLst>
          </a:prstGeom>
          <a:solidFill>
            <a:srgbClr val="E0F3ED"/>
          </a:solidFill>
          <a:ln w="9525">
            <a:solidFill>
              <a:srgbClr val="008E89"/>
            </a:solidFill>
            <a:prstDash val="solid"/>
          </a:ln>
        </p:spPr>
        <p:txBody>
          <a:bodyPr/>
          <a:lstStyle/>
          <a:p>
            <a:endParaRPr lang="it-IT"/>
          </a:p>
        </p:txBody>
      </p:sp>
      <p:sp>
        <p:nvSpPr>
          <p:cNvPr id="50" name="Shape 47"/>
          <p:cNvSpPr/>
          <p:nvPr/>
        </p:nvSpPr>
        <p:spPr>
          <a:xfrm>
            <a:off x="2313432" y="3158155"/>
            <a:ext cx="679033" cy="93909"/>
          </a:xfrm>
          <a:prstGeom prst="roundRect">
            <a:avLst>
              <a:gd name="adj" fmla="val 126582"/>
            </a:avLst>
          </a:prstGeom>
          <a:solidFill>
            <a:srgbClr val="E0F3ED"/>
          </a:solidFill>
          <a:ln w="9525">
            <a:solidFill>
              <a:srgbClr val="008E89"/>
            </a:solidFill>
            <a:prstDash val="solid"/>
          </a:ln>
        </p:spPr>
        <p:txBody>
          <a:bodyPr/>
          <a:lstStyle/>
          <a:p>
            <a:endParaRPr lang="it-IT"/>
          </a:p>
        </p:txBody>
      </p:sp>
      <p:sp>
        <p:nvSpPr>
          <p:cNvPr id="51" name="Shape 48"/>
          <p:cNvSpPr/>
          <p:nvPr/>
        </p:nvSpPr>
        <p:spPr>
          <a:xfrm>
            <a:off x="2313432" y="3317077"/>
            <a:ext cx="679033" cy="93909"/>
          </a:xfrm>
          <a:prstGeom prst="roundRect">
            <a:avLst>
              <a:gd name="adj" fmla="val 126582"/>
            </a:avLst>
          </a:prstGeom>
          <a:solidFill>
            <a:srgbClr val="E0F3ED"/>
          </a:solidFill>
          <a:ln w="9525">
            <a:solidFill>
              <a:srgbClr val="008E89"/>
            </a:solidFill>
            <a:prstDash val="solid"/>
          </a:ln>
        </p:spPr>
        <p:txBody>
          <a:bodyPr/>
          <a:lstStyle/>
          <a:p>
            <a:endParaRPr lang="it-IT"/>
          </a:p>
        </p:txBody>
      </p:sp>
      <p:sp>
        <p:nvSpPr>
          <p:cNvPr id="52" name="Shape 49"/>
          <p:cNvSpPr/>
          <p:nvPr/>
        </p:nvSpPr>
        <p:spPr>
          <a:xfrm>
            <a:off x="2660172" y="2854757"/>
            <a:ext cx="0" cy="303398"/>
          </a:xfrm>
          <a:prstGeom prst="line">
            <a:avLst/>
          </a:prstGeom>
          <a:noFill/>
          <a:ln w="25400">
            <a:solidFill>
              <a:srgbClr val="008E89"/>
            </a:solidFill>
            <a:prstDash val="solid"/>
            <a:tailEnd type="triangle"/>
          </a:ln>
        </p:spPr>
        <p:txBody>
          <a:bodyPr/>
          <a:lstStyle/>
          <a:p>
            <a:endParaRPr lang="it-IT"/>
          </a:p>
        </p:txBody>
      </p:sp>
      <p:sp>
        <p:nvSpPr>
          <p:cNvPr id="53" name="Shape 50"/>
          <p:cNvSpPr/>
          <p:nvPr/>
        </p:nvSpPr>
        <p:spPr>
          <a:xfrm>
            <a:off x="2602382" y="2739177"/>
            <a:ext cx="108356" cy="108356"/>
          </a:xfrm>
          <a:prstGeom prst="ellipse">
            <a:avLst/>
          </a:prstGeom>
          <a:solidFill>
            <a:srgbClr val="008E89"/>
          </a:solidFill>
          <a:ln w="12700">
            <a:solidFill>
              <a:srgbClr val="008E89"/>
            </a:solidFill>
            <a:prstDash val="solid"/>
          </a:ln>
        </p:spPr>
        <p:txBody>
          <a:bodyPr/>
          <a:lstStyle/>
          <a:p>
            <a:endParaRPr lang="it-IT"/>
          </a:p>
        </p:txBody>
      </p:sp>
      <p:sp>
        <p:nvSpPr>
          <p:cNvPr id="54" name="Shape 51"/>
          <p:cNvSpPr/>
          <p:nvPr/>
        </p:nvSpPr>
        <p:spPr>
          <a:xfrm>
            <a:off x="4736592" y="2825496"/>
            <a:ext cx="786384" cy="786384"/>
          </a:xfrm>
          <a:prstGeom prst="ellipse">
            <a:avLst/>
          </a:prstGeom>
          <a:solidFill>
            <a:srgbClr val="E0F3ED"/>
          </a:solidFill>
          <a:ln w="19050">
            <a:solidFill>
              <a:srgbClr val="008E89"/>
            </a:solidFill>
            <a:prstDash val="solid"/>
          </a:ln>
        </p:spPr>
        <p:txBody>
          <a:bodyPr/>
          <a:lstStyle/>
          <a:p>
            <a:endParaRPr lang="it-IT"/>
          </a:p>
        </p:txBody>
      </p:sp>
      <p:sp>
        <p:nvSpPr>
          <p:cNvPr id="55" name="Shape 52"/>
          <p:cNvSpPr/>
          <p:nvPr/>
        </p:nvSpPr>
        <p:spPr>
          <a:xfrm>
            <a:off x="4562856" y="3218688"/>
            <a:ext cx="1133856" cy="0"/>
          </a:xfrm>
          <a:prstGeom prst="line">
            <a:avLst/>
          </a:prstGeom>
          <a:noFill/>
          <a:ln w="27940">
            <a:solidFill>
              <a:srgbClr val="008E89"/>
            </a:solidFill>
            <a:prstDash val="solid"/>
            <a:tailEnd type="triangle"/>
          </a:ln>
        </p:spPr>
        <p:txBody>
          <a:bodyPr/>
          <a:lstStyle/>
          <a:p>
            <a:endParaRPr lang="it-IT"/>
          </a:p>
        </p:txBody>
      </p:sp>
      <p:sp>
        <p:nvSpPr>
          <p:cNvPr id="56" name="Shape 53"/>
          <p:cNvSpPr/>
          <p:nvPr/>
        </p:nvSpPr>
        <p:spPr>
          <a:xfrm>
            <a:off x="5010912" y="3099816"/>
            <a:ext cx="219456" cy="219456"/>
          </a:xfrm>
          <a:prstGeom prst="ellipse">
            <a:avLst/>
          </a:prstGeom>
          <a:solidFill>
            <a:srgbClr val="008E89"/>
          </a:solidFill>
          <a:ln w="12700">
            <a:solidFill>
              <a:srgbClr val="008E89"/>
            </a:solidFill>
            <a:prstDash val="solid"/>
          </a:ln>
        </p:spPr>
        <p:txBody>
          <a:bodyPr/>
          <a:lstStyle/>
          <a:p>
            <a:endParaRPr lang="it-IT"/>
          </a:p>
        </p:txBody>
      </p:sp>
      <p:sp>
        <p:nvSpPr>
          <p:cNvPr id="57" name="Shape 54"/>
          <p:cNvSpPr/>
          <p:nvPr/>
        </p:nvSpPr>
        <p:spPr>
          <a:xfrm>
            <a:off x="8394192" y="2852928"/>
            <a:ext cx="633679" cy="633679"/>
          </a:xfrm>
          <a:prstGeom prst="ellipse">
            <a:avLst/>
          </a:prstGeom>
          <a:solidFill>
            <a:srgbClr val="E0F3ED"/>
          </a:solidFill>
          <a:ln w="19050">
            <a:solidFill>
              <a:srgbClr val="008E89"/>
            </a:solidFill>
            <a:prstDash val="solid"/>
          </a:ln>
        </p:spPr>
        <p:txBody>
          <a:bodyPr/>
          <a:lstStyle/>
          <a:p>
            <a:endParaRPr lang="it-IT"/>
          </a:p>
        </p:txBody>
      </p:sp>
      <p:sp>
        <p:nvSpPr>
          <p:cNvPr id="58" name="Shape 55"/>
          <p:cNvSpPr/>
          <p:nvPr/>
        </p:nvSpPr>
        <p:spPr>
          <a:xfrm>
            <a:off x="8529980" y="2988716"/>
            <a:ext cx="362102" cy="362102"/>
          </a:xfrm>
          <a:prstGeom prst="ellipse">
            <a:avLst/>
          </a:prstGeom>
          <a:solidFill>
            <a:srgbClr val="E0F3ED"/>
          </a:solidFill>
          <a:ln w="19050">
            <a:solidFill>
              <a:srgbClr val="008E89"/>
            </a:solidFill>
            <a:prstDash val="solid"/>
          </a:ln>
        </p:spPr>
        <p:txBody>
          <a:bodyPr/>
          <a:lstStyle/>
          <a:p>
            <a:endParaRPr lang="it-IT"/>
          </a:p>
        </p:txBody>
      </p:sp>
      <p:sp>
        <p:nvSpPr>
          <p:cNvPr id="59" name="Shape 56"/>
          <p:cNvSpPr/>
          <p:nvPr/>
        </p:nvSpPr>
        <p:spPr>
          <a:xfrm>
            <a:off x="8647664" y="3106400"/>
            <a:ext cx="126736" cy="126736"/>
          </a:xfrm>
          <a:prstGeom prst="ellipse">
            <a:avLst/>
          </a:prstGeom>
          <a:solidFill>
            <a:srgbClr val="008E89"/>
          </a:solidFill>
          <a:ln w="12700">
            <a:solidFill>
              <a:srgbClr val="008E89"/>
            </a:solidFill>
            <a:prstDash val="solid"/>
          </a:ln>
        </p:spPr>
        <p:txBody>
          <a:bodyPr/>
          <a:lstStyle/>
          <a:p>
            <a:endParaRPr lang="it-IT"/>
          </a:p>
        </p:txBody>
      </p:sp>
      <p:sp>
        <p:nvSpPr>
          <p:cNvPr id="60" name="Shape 57"/>
          <p:cNvSpPr/>
          <p:nvPr/>
        </p:nvSpPr>
        <p:spPr>
          <a:xfrm>
            <a:off x="4105656" y="3319272"/>
            <a:ext cx="228600" cy="0"/>
          </a:xfrm>
          <a:prstGeom prst="line">
            <a:avLst/>
          </a:prstGeom>
          <a:noFill/>
          <a:ln w="25400">
            <a:solidFill>
              <a:srgbClr val="008E89"/>
            </a:solidFill>
            <a:prstDash val="solid"/>
            <a:tailEnd type="triangle"/>
          </a:ln>
        </p:spPr>
        <p:txBody>
          <a:bodyPr/>
          <a:lstStyle/>
          <a:p>
            <a:endParaRPr lang="it-IT"/>
          </a:p>
        </p:txBody>
      </p:sp>
      <p:sp>
        <p:nvSpPr>
          <p:cNvPr id="61" name="Shape 58"/>
          <p:cNvSpPr/>
          <p:nvPr/>
        </p:nvSpPr>
        <p:spPr>
          <a:xfrm>
            <a:off x="7845552" y="3319272"/>
            <a:ext cx="228600" cy="0"/>
          </a:xfrm>
          <a:prstGeom prst="line">
            <a:avLst/>
          </a:prstGeom>
          <a:noFill/>
          <a:ln w="25400">
            <a:solidFill>
              <a:srgbClr val="008E89"/>
            </a:solidFill>
            <a:prstDash val="solid"/>
            <a:tailEnd type="triangle"/>
          </a:ln>
        </p:spPr>
        <p:txBody>
          <a:bodyPr/>
          <a:lstStyle/>
          <a:p>
            <a:endParaRPr lang="it-IT"/>
          </a:p>
        </p:txBody>
      </p:sp>
      <p:sp>
        <p:nvSpPr>
          <p:cNvPr id="62" name="Shape 59"/>
          <p:cNvSpPr/>
          <p:nvPr/>
        </p:nvSpPr>
        <p:spPr>
          <a:xfrm>
            <a:off x="603504" y="5038344"/>
            <a:ext cx="10981944" cy="603504"/>
          </a:xfrm>
          <a:prstGeom prst="roundRect">
            <a:avLst>
              <a:gd name="adj" fmla="val 19697"/>
            </a:avLst>
          </a:prstGeom>
          <a:solidFill>
            <a:srgbClr val="E6F2F8"/>
          </a:solidFill>
          <a:ln w="9525">
            <a:solidFill>
              <a:srgbClr val="E6F2F8"/>
            </a:solidFill>
            <a:prstDash val="solid"/>
          </a:ln>
        </p:spPr>
        <p:txBody>
          <a:bodyPr/>
          <a:lstStyle/>
          <a:p>
            <a:endParaRPr lang="it-IT"/>
          </a:p>
        </p:txBody>
      </p:sp>
      <p:sp>
        <p:nvSpPr>
          <p:cNvPr id="63" name="Text 60"/>
          <p:cNvSpPr/>
          <p:nvPr/>
        </p:nvSpPr>
        <p:spPr>
          <a:xfrm>
            <a:off x="841248" y="5202936"/>
            <a:ext cx="2834640" cy="210312"/>
          </a:xfrm>
          <a:prstGeom prst="rect">
            <a:avLst/>
          </a:prstGeom>
          <a:noFill/>
          <a:ln/>
        </p:spPr>
        <p:txBody>
          <a:bodyPr wrap="square" lIns="0" tIns="0" rIns="0" bIns="0" rtlCol="0" anchor="ctr"/>
          <a:lstStyle/>
          <a:p>
            <a:pPr marL="0" indent="0">
              <a:buNone/>
            </a:pPr>
            <a:r>
              <a:rPr lang="en-US" sz="1250" b="1" dirty="0">
                <a:solidFill>
                  <a:srgbClr val="287BA3"/>
                </a:solidFill>
                <a:latin typeface="Lato" pitchFamily="34" charset="0"/>
                <a:ea typeface="Lato" pitchFamily="34" charset="-122"/>
                <a:cs typeface="Lato" pitchFamily="34" charset="-120"/>
              </a:rPr>
              <a:t>CONFRONTO PERTINENTE</a:t>
            </a:r>
            <a:endParaRPr lang="en-US" sz="1250" dirty="0"/>
          </a:p>
        </p:txBody>
      </p:sp>
      <p:sp>
        <p:nvSpPr>
          <p:cNvPr id="64" name="Text 61"/>
          <p:cNvSpPr/>
          <p:nvPr/>
        </p:nvSpPr>
        <p:spPr>
          <a:xfrm>
            <a:off x="3822192" y="5193792"/>
            <a:ext cx="2103120" cy="228600"/>
          </a:xfrm>
          <a:prstGeom prst="rect">
            <a:avLst/>
          </a:prstGeom>
          <a:noFill/>
          <a:ln/>
        </p:spPr>
        <p:txBody>
          <a:bodyPr wrap="square" lIns="0" tIns="0" rIns="0" bIns="0" rtlCol="0" anchor="ctr"/>
          <a:lstStyle/>
          <a:p>
            <a:pPr marL="0" indent="0">
              <a:buNone/>
            </a:pPr>
            <a:r>
              <a:rPr lang="en-US" sz="1500" b="1" dirty="0">
                <a:solidFill>
                  <a:srgbClr val="133348"/>
                </a:solidFill>
                <a:latin typeface="Lato" pitchFamily="34" charset="0"/>
                <a:ea typeface="Lato" pitchFamily="34" charset="-122"/>
                <a:cs typeface="Lato" pitchFamily="34" charset="-120"/>
              </a:rPr>
              <a:t>Effetto protetto</a:t>
            </a:r>
            <a:endParaRPr lang="en-US" sz="1500" dirty="0"/>
          </a:p>
        </p:txBody>
      </p:sp>
      <p:sp>
        <p:nvSpPr>
          <p:cNvPr id="65" name="Text 62"/>
          <p:cNvSpPr/>
          <p:nvPr/>
        </p:nvSpPr>
        <p:spPr>
          <a:xfrm>
            <a:off x="6519672" y="5193792"/>
            <a:ext cx="731520" cy="228600"/>
          </a:xfrm>
          <a:prstGeom prst="rect">
            <a:avLst/>
          </a:prstGeom>
          <a:noFill/>
          <a:ln/>
        </p:spPr>
        <p:txBody>
          <a:bodyPr wrap="square" lIns="0" tIns="0" rIns="0" bIns="0" rtlCol="0" anchor="ctr"/>
          <a:lstStyle/>
          <a:p>
            <a:pPr marL="0" indent="0">
              <a:buNone/>
            </a:pPr>
            <a:r>
              <a:rPr lang="en-US" sz="1500" b="1" dirty="0">
                <a:solidFill>
                  <a:srgbClr val="133348"/>
                </a:solidFill>
                <a:latin typeface="Lato" pitchFamily="34" charset="0"/>
                <a:ea typeface="Lato" pitchFamily="34" charset="-122"/>
                <a:cs typeface="Lato" pitchFamily="34" charset="-120"/>
              </a:rPr>
              <a:t>Via</a:t>
            </a:r>
            <a:endParaRPr lang="en-US" sz="1500" dirty="0"/>
          </a:p>
        </p:txBody>
      </p:sp>
      <p:sp>
        <p:nvSpPr>
          <p:cNvPr id="66" name="Text 63"/>
          <p:cNvSpPr/>
          <p:nvPr/>
        </p:nvSpPr>
        <p:spPr>
          <a:xfrm>
            <a:off x="8540496" y="5193792"/>
            <a:ext cx="1371600" cy="228600"/>
          </a:xfrm>
          <a:prstGeom prst="rect">
            <a:avLst/>
          </a:prstGeom>
          <a:noFill/>
          <a:ln/>
        </p:spPr>
        <p:txBody>
          <a:bodyPr wrap="square" lIns="0" tIns="0" rIns="0" bIns="0" rtlCol="0" anchor="ctr"/>
          <a:lstStyle/>
          <a:p>
            <a:pPr marL="0" indent="0">
              <a:buNone/>
            </a:pPr>
            <a:r>
              <a:rPr lang="en-US" sz="1500" b="1" dirty="0">
                <a:solidFill>
                  <a:srgbClr val="133348"/>
                </a:solidFill>
                <a:latin typeface="Lato" pitchFamily="34" charset="0"/>
                <a:ea typeface="Lato" pitchFamily="34" charset="-122"/>
                <a:cs typeface="Lato" pitchFamily="34" charset="-120"/>
              </a:rPr>
              <a:t>Durata</a:t>
            </a:r>
            <a:endParaRPr lang="en-US" sz="1500" dirty="0"/>
          </a:p>
        </p:txBody>
      </p:sp>
      <p:sp>
        <p:nvSpPr>
          <p:cNvPr id="67" name="Shape 64"/>
          <p:cNvSpPr/>
          <p:nvPr/>
        </p:nvSpPr>
        <p:spPr>
          <a:xfrm>
            <a:off x="6181344" y="5184648"/>
            <a:ext cx="0" cy="292608"/>
          </a:xfrm>
          <a:prstGeom prst="line">
            <a:avLst/>
          </a:prstGeom>
          <a:noFill/>
          <a:ln w="12700">
            <a:solidFill>
              <a:srgbClr val="D6E1E3"/>
            </a:solidFill>
            <a:prstDash val="solid"/>
          </a:ln>
        </p:spPr>
        <p:txBody>
          <a:bodyPr/>
          <a:lstStyle/>
          <a:p>
            <a:endParaRPr lang="it-IT"/>
          </a:p>
        </p:txBody>
      </p:sp>
      <p:sp>
        <p:nvSpPr>
          <p:cNvPr id="68" name="Shape 65"/>
          <p:cNvSpPr/>
          <p:nvPr/>
        </p:nvSpPr>
        <p:spPr>
          <a:xfrm>
            <a:off x="8138160" y="5184648"/>
            <a:ext cx="0" cy="292608"/>
          </a:xfrm>
          <a:prstGeom prst="line">
            <a:avLst/>
          </a:prstGeom>
          <a:noFill/>
          <a:ln w="12700">
            <a:solidFill>
              <a:srgbClr val="D6E1E3"/>
            </a:solidFill>
            <a:prstDash val="solid"/>
          </a:ln>
        </p:spPr>
        <p:txBody>
          <a:bodyPr/>
          <a:lstStyle/>
          <a:p>
            <a:endParaRPr lang="it-IT"/>
          </a:p>
        </p:txBody>
      </p:sp>
      <p:sp>
        <p:nvSpPr>
          <p:cNvPr id="69" name="Shape 66"/>
          <p:cNvSpPr/>
          <p:nvPr/>
        </p:nvSpPr>
        <p:spPr>
          <a:xfrm>
            <a:off x="585216" y="5916168"/>
            <a:ext cx="11027664" cy="411480"/>
          </a:xfrm>
          <a:prstGeom prst="roundRect">
            <a:avLst>
              <a:gd name="adj" fmla="val 28889"/>
            </a:avLst>
          </a:prstGeom>
          <a:solidFill>
            <a:srgbClr val="E0F3ED"/>
          </a:solidFill>
          <a:ln w="9525">
            <a:solidFill>
              <a:srgbClr val="E0F3ED"/>
            </a:solidFill>
            <a:prstDash val="solid"/>
          </a:ln>
        </p:spPr>
        <p:txBody>
          <a:bodyPr/>
          <a:lstStyle/>
          <a:p>
            <a:endParaRPr lang="it-IT"/>
          </a:p>
        </p:txBody>
      </p:sp>
      <p:sp>
        <p:nvSpPr>
          <p:cNvPr id="70" name="Text 67"/>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008E89"/>
                </a:solidFill>
                <a:latin typeface="Lato" pitchFamily="34" charset="0"/>
                <a:ea typeface="Lato" pitchFamily="34" charset="-122"/>
                <a:cs typeface="Lato" pitchFamily="34" charset="-120"/>
              </a:rPr>
              <a:t>Schema concettuale: le frecce non rappresentano equivalenze numeriche né una formula di calcolo.</a:t>
            </a:r>
            <a:endParaRPr lang="en-US" sz="1330" dirty="0"/>
          </a:p>
        </p:txBody>
      </p:sp>
      <p:sp>
        <p:nvSpPr>
          <p:cNvPr id="7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66DCC5"/>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66DCC5"/>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66DCC5"/>
          </a:solidFill>
          <a:ln w="12700">
            <a:solidFill>
              <a:srgbClr val="66DCC5"/>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66DCC5"/>
          </a:solidFill>
          <a:ln w="12700">
            <a:solidFill>
              <a:srgbClr val="66DCC5"/>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66DCC5"/>
          </a:solidFill>
          <a:ln w="12700">
            <a:solidFill>
              <a:srgbClr val="66DCC5"/>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66DCC5"/>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C0D7DB"/>
                </a:solidFill>
                <a:latin typeface="Lato" pitchFamily="34" charset="0"/>
                <a:ea typeface="Lato" pitchFamily="34" charset="-122"/>
                <a:cs typeface="Lato" pitchFamily="34" charset="-120"/>
              </a:rPr>
              <a:t>ART. 234, COMMA 1, LETTERA b-ter</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FFFFFF"/>
                </a:solidFill>
                <a:latin typeface="Lato" pitchFamily="34" charset="0"/>
                <a:ea typeface="Lato" pitchFamily="34" charset="-122"/>
                <a:cs typeface="Lato" pitchFamily="34" charset="-120"/>
              </a:rPr>
              <a:t>Priva di soglia: una definizione precisa</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C0D7DB"/>
                </a:solidFill>
                <a:latin typeface="Lato" pitchFamily="34" charset="0"/>
                <a:ea typeface="Lato" pitchFamily="34" charset="-122"/>
                <a:cs typeface="Lato" pitchFamily="34" charset="-120"/>
              </a:rPr>
              <a:t>Il significato tossicologico e l’identificazione normativa devono essere letti insieme.</a:t>
            </a:r>
            <a:endParaRPr lang="en-US" sz="1460" dirty="0"/>
          </a:p>
        </p:txBody>
      </p:sp>
      <p:sp>
        <p:nvSpPr>
          <p:cNvPr id="11" name="Shape 9"/>
          <p:cNvSpPr/>
          <p:nvPr/>
        </p:nvSpPr>
        <p:spPr>
          <a:xfrm>
            <a:off x="548640" y="6409944"/>
            <a:ext cx="11082528" cy="0"/>
          </a:xfrm>
          <a:prstGeom prst="line">
            <a:avLst/>
          </a:prstGeom>
          <a:noFill/>
          <a:ln w="8890">
            <a:solidFill>
              <a:srgbClr val="355968"/>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C0D7DB"/>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C0D7DB"/>
                </a:solidFill>
                <a:latin typeface="Lato" pitchFamily="34" charset="0"/>
                <a:ea typeface="Lato" pitchFamily="34" charset="-122"/>
                <a:cs typeface="Lato" pitchFamily="34" charset="-120"/>
              </a:rPr>
              <a:t>INAIL 2026, pp. 1–3 [I1] • Art. 234 [L1]</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C0D7DB"/>
                </a:solidFill>
                <a:latin typeface="Lato" pitchFamily="34" charset="0"/>
                <a:ea typeface="Lato" pitchFamily="34" charset="-122"/>
                <a:cs typeface="Lato" pitchFamily="34" charset="-120"/>
              </a:rPr>
              <a:t>03 / 10</a:t>
            </a:r>
            <a:endParaRPr lang="en-US" sz="800" dirty="0"/>
          </a:p>
        </p:txBody>
      </p:sp>
      <p:sp>
        <p:nvSpPr>
          <p:cNvPr id="15" name="Shape 13"/>
          <p:cNvSpPr/>
          <p:nvPr/>
        </p:nvSpPr>
        <p:spPr>
          <a:xfrm>
            <a:off x="548640"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6" name="Shape 23"/>
          <p:cNvSpPr/>
          <p:nvPr/>
        </p:nvSpPr>
        <p:spPr>
          <a:xfrm>
            <a:off x="603504" y="2148840"/>
            <a:ext cx="2788920" cy="3401568"/>
          </a:xfrm>
          <a:prstGeom prst="roundRect">
            <a:avLst>
              <a:gd name="adj" fmla="val 4262"/>
            </a:avLst>
          </a:prstGeom>
          <a:solidFill>
            <a:srgbClr val="193C4D"/>
          </a:solidFill>
          <a:ln w="9525">
            <a:solidFill>
              <a:srgbClr val="355968"/>
            </a:solidFill>
            <a:prstDash val="solid"/>
          </a:ln>
        </p:spPr>
        <p:txBody>
          <a:bodyPr/>
          <a:lstStyle/>
          <a:p>
            <a:endParaRPr lang="it-IT"/>
          </a:p>
        </p:txBody>
      </p:sp>
      <p:sp>
        <p:nvSpPr>
          <p:cNvPr id="27" name="Shape 24"/>
          <p:cNvSpPr/>
          <p:nvPr/>
        </p:nvSpPr>
        <p:spPr>
          <a:xfrm>
            <a:off x="1636776" y="2432304"/>
            <a:ext cx="651967" cy="883310"/>
          </a:xfrm>
          <a:prstGeom prst="rect">
            <a:avLst/>
          </a:prstGeom>
          <a:solidFill>
            <a:srgbClr val="193C4D"/>
          </a:solidFill>
          <a:ln w="9525">
            <a:solidFill>
              <a:srgbClr val="66DCC5"/>
            </a:solidFill>
            <a:prstDash val="solid"/>
          </a:ln>
        </p:spPr>
        <p:txBody>
          <a:bodyPr/>
          <a:lstStyle/>
          <a:p>
            <a:endParaRPr lang="it-IT"/>
          </a:p>
        </p:txBody>
      </p:sp>
      <p:sp>
        <p:nvSpPr>
          <p:cNvPr id="28" name="Shape 25"/>
          <p:cNvSpPr/>
          <p:nvPr/>
        </p:nvSpPr>
        <p:spPr>
          <a:xfrm>
            <a:off x="1762963" y="2674163"/>
            <a:ext cx="399593" cy="0"/>
          </a:xfrm>
          <a:prstGeom prst="line">
            <a:avLst/>
          </a:prstGeom>
          <a:noFill/>
          <a:ln w="22860">
            <a:solidFill>
              <a:srgbClr val="66DCC5"/>
            </a:solidFill>
            <a:prstDash val="solid"/>
          </a:ln>
        </p:spPr>
        <p:txBody>
          <a:bodyPr/>
          <a:lstStyle/>
          <a:p>
            <a:endParaRPr lang="it-IT"/>
          </a:p>
        </p:txBody>
      </p:sp>
      <p:sp>
        <p:nvSpPr>
          <p:cNvPr id="29" name="Shape 26"/>
          <p:cNvSpPr/>
          <p:nvPr/>
        </p:nvSpPr>
        <p:spPr>
          <a:xfrm>
            <a:off x="1762963" y="2842412"/>
            <a:ext cx="399593" cy="0"/>
          </a:xfrm>
          <a:prstGeom prst="line">
            <a:avLst/>
          </a:prstGeom>
          <a:noFill/>
          <a:ln w="22860">
            <a:solidFill>
              <a:srgbClr val="66DCC5"/>
            </a:solidFill>
            <a:prstDash val="solid"/>
          </a:ln>
        </p:spPr>
        <p:txBody>
          <a:bodyPr/>
          <a:lstStyle/>
          <a:p>
            <a:endParaRPr lang="it-IT"/>
          </a:p>
        </p:txBody>
      </p:sp>
      <p:sp>
        <p:nvSpPr>
          <p:cNvPr id="30" name="Shape 27"/>
          <p:cNvSpPr/>
          <p:nvPr/>
        </p:nvSpPr>
        <p:spPr>
          <a:xfrm>
            <a:off x="1762963" y="3010662"/>
            <a:ext cx="399593" cy="0"/>
          </a:xfrm>
          <a:prstGeom prst="line">
            <a:avLst/>
          </a:prstGeom>
          <a:noFill/>
          <a:ln w="22860">
            <a:solidFill>
              <a:srgbClr val="66DCC5"/>
            </a:solidFill>
            <a:prstDash val="solid"/>
          </a:ln>
        </p:spPr>
        <p:txBody>
          <a:bodyPr/>
          <a:lstStyle/>
          <a:p>
            <a:endParaRPr lang="it-IT"/>
          </a:p>
        </p:txBody>
      </p:sp>
      <p:sp>
        <p:nvSpPr>
          <p:cNvPr id="31" name="Shape 28"/>
          <p:cNvSpPr/>
          <p:nvPr/>
        </p:nvSpPr>
        <p:spPr>
          <a:xfrm>
            <a:off x="1762963" y="3189427"/>
            <a:ext cx="273406" cy="0"/>
          </a:xfrm>
          <a:prstGeom prst="line">
            <a:avLst/>
          </a:prstGeom>
          <a:noFill/>
          <a:ln w="22860">
            <a:solidFill>
              <a:srgbClr val="66DCC5"/>
            </a:solidFill>
            <a:prstDash val="solid"/>
          </a:ln>
        </p:spPr>
        <p:txBody>
          <a:bodyPr/>
          <a:lstStyle/>
          <a:p>
            <a:endParaRPr lang="it-IT"/>
          </a:p>
        </p:txBody>
      </p:sp>
      <p:sp>
        <p:nvSpPr>
          <p:cNvPr id="32" name="Text 29"/>
          <p:cNvSpPr/>
          <p:nvPr/>
        </p:nvSpPr>
        <p:spPr>
          <a:xfrm>
            <a:off x="850392" y="3602736"/>
            <a:ext cx="2331720" cy="347472"/>
          </a:xfrm>
          <a:prstGeom prst="rect">
            <a:avLst/>
          </a:prstGeom>
          <a:noFill/>
          <a:ln/>
        </p:spPr>
        <p:txBody>
          <a:bodyPr wrap="square" lIns="0" tIns="0" rIns="0" bIns="0" rtlCol="0" anchor="ctr"/>
          <a:lstStyle/>
          <a:p>
            <a:pPr marL="0" indent="0" algn="ctr">
              <a:buNone/>
            </a:pPr>
            <a:r>
              <a:rPr lang="en-US" sz="2200" b="1" dirty="0">
                <a:solidFill>
                  <a:srgbClr val="FFFFFF"/>
                </a:solidFill>
                <a:latin typeface="Lato" pitchFamily="34" charset="0"/>
                <a:ea typeface="Lato" pitchFamily="34" charset="-122"/>
                <a:cs typeface="Lato" pitchFamily="34" charset="-120"/>
              </a:rPr>
              <a:t>ALLEGATO XLIII</a:t>
            </a:r>
            <a:endParaRPr lang="en-US" sz="2200" dirty="0"/>
          </a:p>
        </p:txBody>
      </p:sp>
      <p:sp>
        <p:nvSpPr>
          <p:cNvPr id="33" name="Text 30"/>
          <p:cNvSpPr/>
          <p:nvPr/>
        </p:nvSpPr>
        <p:spPr>
          <a:xfrm>
            <a:off x="850392" y="4096512"/>
            <a:ext cx="2331720" cy="603504"/>
          </a:xfrm>
          <a:prstGeom prst="rect">
            <a:avLst/>
          </a:prstGeom>
          <a:noFill/>
          <a:ln/>
        </p:spPr>
        <p:txBody>
          <a:bodyPr wrap="square" lIns="0" tIns="0" rIns="0" bIns="0" rtlCol="0" anchor="ctr"/>
          <a:lstStyle/>
          <a:p>
            <a:pPr marL="0" indent="0" algn="ctr">
              <a:buNone/>
            </a:pPr>
            <a:r>
              <a:rPr lang="en-US" sz="1750" dirty="0">
                <a:solidFill>
                  <a:srgbClr val="C0D7DB"/>
                </a:solidFill>
                <a:latin typeface="Lato" pitchFamily="34" charset="0"/>
                <a:ea typeface="Lato" pitchFamily="34" charset="-122"/>
                <a:cs typeface="Lato" pitchFamily="34" charset="-120"/>
              </a:rPr>
              <a:t>Colonna</a:t>
            </a:r>
            <a:endParaRPr lang="en-US" sz="1750" dirty="0"/>
          </a:p>
          <a:p>
            <a:pPr marL="0" indent="0" algn="ctr">
              <a:buNone/>
            </a:pPr>
            <a:r>
              <a:rPr lang="en-US" sz="1750" dirty="0">
                <a:solidFill>
                  <a:srgbClr val="C0D7DB"/>
                </a:solidFill>
                <a:latin typeface="Lato" pitchFamily="34" charset="0"/>
                <a:ea typeface="Lato" pitchFamily="34" charset="-122"/>
                <a:cs typeface="Lato" pitchFamily="34" charset="-120"/>
              </a:rPr>
              <a:t>«Osservazioni»</a:t>
            </a:r>
            <a:endParaRPr lang="en-US" sz="1750" dirty="0"/>
          </a:p>
        </p:txBody>
      </p:sp>
      <p:sp>
        <p:nvSpPr>
          <p:cNvPr id="34" name="Shape 31"/>
          <p:cNvSpPr/>
          <p:nvPr/>
        </p:nvSpPr>
        <p:spPr>
          <a:xfrm>
            <a:off x="841248" y="4992624"/>
            <a:ext cx="2313432" cy="265176"/>
          </a:xfrm>
          <a:prstGeom prst="roundRect">
            <a:avLst>
              <a:gd name="adj" fmla="val 44828"/>
            </a:avLst>
          </a:prstGeom>
          <a:solidFill>
            <a:srgbClr val="244D5E"/>
          </a:solidFill>
          <a:ln w="9525">
            <a:solidFill>
              <a:srgbClr val="244D5E"/>
            </a:solidFill>
            <a:prstDash val="solid"/>
          </a:ln>
        </p:spPr>
        <p:txBody>
          <a:bodyPr/>
          <a:lstStyle/>
          <a:p>
            <a:endParaRPr lang="it-IT"/>
          </a:p>
        </p:txBody>
      </p:sp>
      <p:sp>
        <p:nvSpPr>
          <p:cNvPr id="35" name="Text 32"/>
          <p:cNvSpPr/>
          <p:nvPr/>
        </p:nvSpPr>
        <p:spPr>
          <a:xfrm>
            <a:off x="950976" y="5010912"/>
            <a:ext cx="2093976" cy="210312"/>
          </a:xfrm>
          <a:prstGeom prst="rect">
            <a:avLst/>
          </a:prstGeom>
          <a:noFill/>
          <a:ln/>
        </p:spPr>
        <p:txBody>
          <a:bodyPr wrap="square" lIns="0" tIns="0" rIns="0" bIns="0" rtlCol="0" anchor="ctr"/>
          <a:lstStyle/>
          <a:p>
            <a:pPr marL="0" indent="0">
              <a:buNone/>
            </a:pPr>
            <a:r>
              <a:rPr lang="en-US" sz="840" dirty="0">
                <a:solidFill>
                  <a:srgbClr val="66DCC5"/>
                </a:solidFill>
                <a:latin typeface="Lato" pitchFamily="34" charset="0"/>
                <a:ea typeface="Lato" pitchFamily="34" charset="-122"/>
                <a:cs typeface="Lato" pitchFamily="34" charset="-120"/>
              </a:rPr>
              <a:t>IDENTIFICAZIONE DA VERIFICARE</a:t>
            </a:r>
            <a:endParaRPr lang="en-US" sz="840" dirty="0"/>
          </a:p>
        </p:txBody>
      </p:sp>
      <p:sp>
        <p:nvSpPr>
          <p:cNvPr id="36" name="Shape 33"/>
          <p:cNvSpPr/>
          <p:nvPr/>
        </p:nvSpPr>
        <p:spPr>
          <a:xfrm>
            <a:off x="3410712" y="3794760"/>
            <a:ext cx="384048" cy="0"/>
          </a:xfrm>
          <a:prstGeom prst="line">
            <a:avLst/>
          </a:prstGeom>
          <a:noFill/>
          <a:ln w="25400">
            <a:solidFill>
              <a:srgbClr val="66DCC5"/>
            </a:solidFill>
            <a:prstDash val="solid"/>
          </a:ln>
        </p:spPr>
        <p:txBody>
          <a:bodyPr/>
          <a:lstStyle/>
          <a:p>
            <a:endParaRPr lang="it-IT"/>
          </a:p>
        </p:txBody>
      </p:sp>
      <p:sp>
        <p:nvSpPr>
          <p:cNvPr id="37" name="Shape 34"/>
          <p:cNvSpPr/>
          <p:nvPr/>
        </p:nvSpPr>
        <p:spPr>
          <a:xfrm>
            <a:off x="3813048" y="2148840"/>
            <a:ext cx="7763256" cy="1124712"/>
          </a:xfrm>
          <a:prstGeom prst="roundRect">
            <a:avLst>
              <a:gd name="adj" fmla="val 10569"/>
            </a:avLst>
          </a:prstGeom>
          <a:solidFill>
            <a:srgbClr val="193C4D"/>
          </a:solidFill>
          <a:ln w="9525">
            <a:solidFill>
              <a:srgbClr val="355968"/>
            </a:solidFill>
            <a:prstDash val="solid"/>
          </a:ln>
        </p:spPr>
        <p:txBody>
          <a:bodyPr/>
          <a:lstStyle/>
          <a:p>
            <a:endParaRPr lang="it-IT"/>
          </a:p>
        </p:txBody>
      </p:sp>
      <p:sp>
        <p:nvSpPr>
          <p:cNvPr id="38" name="Shape 35"/>
          <p:cNvSpPr/>
          <p:nvPr/>
        </p:nvSpPr>
        <p:spPr>
          <a:xfrm>
            <a:off x="3813048" y="2249424"/>
            <a:ext cx="41148" cy="923544"/>
          </a:xfrm>
          <a:prstGeom prst="rect">
            <a:avLst/>
          </a:prstGeom>
          <a:solidFill>
            <a:srgbClr val="D85862"/>
          </a:solidFill>
          <a:ln w="9525">
            <a:solidFill>
              <a:srgbClr val="D85862"/>
            </a:solidFill>
            <a:prstDash val="solid"/>
          </a:ln>
        </p:spPr>
        <p:txBody>
          <a:bodyPr/>
          <a:lstStyle/>
          <a:p>
            <a:endParaRPr lang="it-IT"/>
          </a:p>
        </p:txBody>
      </p:sp>
      <p:sp>
        <p:nvSpPr>
          <p:cNvPr id="39" name="Text 36"/>
          <p:cNvSpPr/>
          <p:nvPr/>
        </p:nvSpPr>
        <p:spPr>
          <a:xfrm>
            <a:off x="4050792" y="2295144"/>
            <a:ext cx="7223760" cy="182880"/>
          </a:xfrm>
          <a:prstGeom prst="rect">
            <a:avLst/>
          </a:prstGeom>
          <a:noFill/>
          <a:ln/>
        </p:spPr>
        <p:txBody>
          <a:bodyPr wrap="square" lIns="0" tIns="0" rIns="0" bIns="0" rtlCol="0" anchor="ctr"/>
          <a:lstStyle/>
          <a:p>
            <a:pPr marL="0" indent="0">
              <a:buNone/>
            </a:pPr>
            <a:r>
              <a:rPr lang="en-US" sz="1030" b="1" dirty="0">
                <a:solidFill>
                  <a:srgbClr val="D85862"/>
                </a:solidFill>
                <a:latin typeface="Lato" pitchFamily="34" charset="0"/>
                <a:ea typeface="Lato" pitchFamily="34" charset="-122"/>
                <a:cs typeface="Lato" pitchFamily="34" charset="-120"/>
              </a:rPr>
              <a:t>SIGNIFICATO</a:t>
            </a:r>
            <a:endParaRPr lang="en-US" sz="1030" dirty="0"/>
          </a:p>
        </p:txBody>
      </p:sp>
      <p:sp>
        <p:nvSpPr>
          <p:cNvPr id="40" name="Text 37"/>
          <p:cNvSpPr/>
          <p:nvPr/>
        </p:nvSpPr>
        <p:spPr>
          <a:xfrm>
            <a:off x="4050792" y="2596896"/>
            <a:ext cx="7223760" cy="292608"/>
          </a:xfrm>
          <a:prstGeom prst="rect">
            <a:avLst/>
          </a:prstGeom>
          <a:noFill/>
          <a:ln/>
        </p:spPr>
        <p:txBody>
          <a:bodyPr wrap="square" lIns="0" tIns="0" rIns="0" bIns="0" rtlCol="0" anchor="ctr"/>
          <a:lstStyle/>
          <a:p>
            <a:pPr marL="0" indent="0">
              <a:buNone/>
            </a:pPr>
            <a:r>
              <a:rPr lang="en-US" sz="2000" b="1" dirty="0">
                <a:solidFill>
                  <a:srgbClr val="FFFFFF"/>
                </a:solidFill>
                <a:latin typeface="Lato" pitchFamily="34" charset="0"/>
                <a:ea typeface="Lato" pitchFamily="34" charset="-122"/>
                <a:cs typeface="Lato" pitchFamily="34" charset="-120"/>
              </a:rPr>
              <a:t>Non esiste un livello di esposizione sicuro</a:t>
            </a:r>
            <a:endParaRPr lang="en-US" sz="2000" dirty="0"/>
          </a:p>
        </p:txBody>
      </p:sp>
      <p:sp>
        <p:nvSpPr>
          <p:cNvPr id="41" name="Text 38"/>
          <p:cNvSpPr/>
          <p:nvPr/>
        </p:nvSpPr>
        <p:spPr>
          <a:xfrm>
            <a:off x="4050792" y="2971800"/>
            <a:ext cx="7223760" cy="173736"/>
          </a:xfrm>
          <a:prstGeom prst="rect">
            <a:avLst/>
          </a:prstGeom>
          <a:noFill/>
          <a:ln/>
        </p:spPr>
        <p:txBody>
          <a:bodyPr wrap="square" lIns="0" tIns="0" rIns="0" bIns="0" rtlCol="0" anchor="ctr"/>
          <a:lstStyle/>
          <a:p>
            <a:pPr marL="0" indent="0">
              <a:buNone/>
            </a:pPr>
            <a:r>
              <a:rPr lang="en-US" sz="1180" dirty="0">
                <a:solidFill>
                  <a:srgbClr val="C0D7DB"/>
                </a:solidFill>
                <a:latin typeface="Lato" pitchFamily="34" charset="0"/>
                <a:ea typeface="Lato" pitchFamily="34" charset="-122"/>
                <a:cs typeface="Lato" pitchFamily="34" charset="-120"/>
              </a:rPr>
              <a:t>Per la salute dei lavoratori, secondo la definizione richiamata.</a:t>
            </a:r>
            <a:endParaRPr lang="en-US" sz="1180" dirty="0"/>
          </a:p>
        </p:txBody>
      </p:sp>
      <p:sp>
        <p:nvSpPr>
          <p:cNvPr id="42" name="Shape 39"/>
          <p:cNvSpPr/>
          <p:nvPr/>
        </p:nvSpPr>
        <p:spPr>
          <a:xfrm>
            <a:off x="3813048" y="3438144"/>
            <a:ext cx="7763256" cy="1124712"/>
          </a:xfrm>
          <a:prstGeom prst="roundRect">
            <a:avLst>
              <a:gd name="adj" fmla="val 10569"/>
            </a:avLst>
          </a:prstGeom>
          <a:solidFill>
            <a:srgbClr val="193C4D"/>
          </a:solidFill>
          <a:ln w="9525">
            <a:solidFill>
              <a:srgbClr val="355968"/>
            </a:solidFill>
            <a:prstDash val="solid"/>
          </a:ln>
        </p:spPr>
        <p:txBody>
          <a:bodyPr/>
          <a:lstStyle/>
          <a:p>
            <a:endParaRPr lang="it-IT"/>
          </a:p>
        </p:txBody>
      </p:sp>
      <p:sp>
        <p:nvSpPr>
          <p:cNvPr id="43" name="Shape 40"/>
          <p:cNvSpPr/>
          <p:nvPr/>
        </p:nvSpPr>
        <p:spPr>
          <a:xfrm>
            <a:off x="3813048" y="3538728"/>
            <a:ext cx="41148" cy="923544"/>
          </a:xfrm>
          <a:prstGeom prst="rect">
            <a:avLst/>
          </a:prstGeom>
          <a:solidFill>
            <a:srgbClr val="66DCC5"/>
          </a:solidFill>
          <a:ln w="9525">
            <a:solidFill>
              <a:srgbClr val="66DCC5"/>
            </a:solidFill>
            <a:prstDash val="solid"/>
          </a:ln>
        </p:spPr>
        <p:txBody>
          <a:bodyPr/>
          <a:lstStyle/>
          <a:p>
            <a:endParaRPr lang="it-IT"/>
          </a:p>
        </p:txBody>
      </p:sp>
      <p:sp>
        <p:nvSpPr>
          <p:cNvPr id="44" name="Text 41"/>
          <p:cNvSpPr/>
          <p:nvPr/>
        </p:nvSpPr>
        <p:spPr>
          <a:xfrm>
            <a:off x="4050792" y="3584448"/>
            <a:ext cx="7223760" cy="182880"/>
          </a:xfrm>
          <a:prstGeom prst="rect">
            <a:avLst/>
          </a:prstGeom>
          <a:noFill/>
          <a:ln/>
        </p:spPr>
        <p:txBody>
          <a:bodyPr wrap="square" lIns="0" tIns="0" rIns="0" bIns="0" rtlCol="0" anchor="ctr"/>
          <a:lstStyle/>
          <a:p>
            <a:pPr marL="0" indent="0">
              <a:buNone/>
            </a:pPr>
            <a:r>
              <a:rPr lang="en-US" sz="1030" b="1" dirty="0">
                <a:solidFill>
                  <a:srgbClr val="66DCC5"/>
                </a:solidFill>
                <a:latin typeface="Lato" pitchFamily="34" charset="0"/>
                <a:ea typeface="Lato" pitchFamily="34" charset="-122"/>
                <a:cs typeface="Lato" pitchFamily="34" charset="-120"/>
              </a:rPr>
              <a:t>IDENTIFICAZIONE</a:t>
            </a:r>
            <a:endParaRPr lang="en-US" sz="1030" dirty="0"/>
          </a:p>
        </p:txBody>
      </p:sp>
      <p:sp>
        <p:nvSpPr>
          <p:cNvPr id="45" name="Text 42"/>
          <p:cNvSpPr/>
          <p:nvPr/>
        </p:nvSpPr>
        <p:spPr>
          <a:xfrm>
            <a:off x="4050792" y="3886200"/>
            <a:ext cx="7223760" cy="292608"/>
          </a:xfrm>
          <a:prstGeom prst="rect">
            <a:avLst/>
          </a:prstGeom>
          <a:noFill/>
          <a:ln/>
        </p:spPr>
        <p:txBody>
          <a:bodyPr wrap="square" lIns="0" tIns="0" rIns="0" bIns="0" rtlCol="0" anchor="ctr"/>
          <a:lstStyle/>
          <a:p>
            <a:pPr marL="0" indent="0">
              <a:buNone/>
            </a:pPr>
            <a:r>
              <a:rPr lang="en-US" sz="2000" b="1" dirty="0">
                <a:solidFill>
                  <a:srgbClr val="FFFFFF"/>
                </a:solidFill>
                <a:latin typeface="Lato" pitchFamily="34" charset="0"/>
                <a:ea typeface="Lato" pitchFamily="34" charset="-122"/>
                <a:cs typeface="Lato" pitchFamily="34" charset="-120"/>
              </a:rPr>
              <a:t>La sostanza è indicata come tale nell’Allegato</a:t>
            </a:r>
            <a:endParaRPr lang="en-US" sz="2000" dirty="0"/>
          </a:p>
        </p:txBody>
      </p:sp>
      <p:sp>
        <p:nvSpPr>
          <p:cNvPr id="46" name="Text 43"/>
          <p:cNvSpPr/>
          <p:nvPr/>
        </p:nvSpPr>
        <p:spPr>
          <a:xfrm>
            <a:off x="4050792" y="4261104"/>
            <a:ext cx="7223760" cy="173736"/>
          </a:xfrm>
          <a:prstGeom prst="rect">
            <a:avLst/>
          </a:prstGeom>
          <a:noFill/>
          <a:ln/>
        </p:spPr>
        <p:txBody>
          <a:bodyPr wrap="square" lIns="0" tIns="0" rIns="0" bIns="0" rtlCol="0" anchor="ctr"/>
          <a:lstStyle/>
          <a:p>
            <a:pPr marL="0" indent="0">
              <a:buNone/>
            </a:pPr>
            <a:r>
              <a:rPr lang="en-US" sz="1180" dirty="0">
                <a:solidFill>
                  <a:srgbClr val="C0D7DB"/>
                </a:solidFill>
                <a:latin typeface="Lato" pitchFamily="34" charset="0"/>
                <a:ea typeface="Lato" pitchFamily="34" charset="-122"/>
                <a:cs typeface="Lato" pitchFamily="34" charset="-120"/>
              </a:rPr>
              <a:t>La notazione è parte della definizione normativa.</a:t>
            </a:r>
            <a:endParaRPr lang="en-US" sz="1180" dirty="0"/>
          </a:p>
        </p:txBody>
      </p:sp>
      <p:sp>
        <p:nvSpPr>
          <p:cNvPr id="47" name="Shape 44"/>
          <p:cNvSpPr/>
          <p:nvPr/>
        </p:nvSpPr>
        <p:spPr>
          <a:xfrm>
            <a:off x="3813048" y="4773168"/>
            <a:ext cx="7763256" cy="777240"/>
          </a:xfrm>
          <a:prstGeom prst="roundRect">
            <a:avLst>
              <a:gd name="adj" fmla="val 15294"/>
            </a:avLst>
          </a:prstGeom>
          <a:solidFill>
            <a:srgbClr val="512D3B"/>
          </a:solidFill>
          <a:ln w="9525">
            <a:solidFill>
              <a:srgbClr val="512D3B"/>
            </a:solidFill>
            <a:prstDash val="solid"/>
          </a:ln>
        </p:spPr>
        <p:txBody>
          <a:bodyPr/>
          <a:lstStyle/>
          <a:p>
            <a:endParaRPr lang="it-IT"/>
          </a:p>
        </p:txBody>
      </p:sp>
      <p:sp>
        <p:nvSpPr>
          <p:cNvPr id="48" name="Text 45"/>
          <p:cNvSpPr/>
          <p:nvPr/>
        </p:nvSpPr>
        <p:spPr>
          <a:xfrm>
            <a:off x="4059936" y="4965192"/>
            <a:ext cx="7269480" cy="393192"/>
          </a:xfrm>
          <a:prstGeom prst="rect">
            <a:avLst/>
          </a:prstGeom>
          <a:noFill/>
          <a:ln/>
        </p:spPr>
        <p:txBody>
          <a:bodyPr wrap="square" lIns="0" tIns="0" rIns="0" bIns="0" rtlCol="0" anchor="ctr"/>
          <a:lstStyle/>
          <a:p>
            <a:pPr marL="0" indent="0">
              <a:buNone/>
            </a:pPr>
            <a:r>
              <a:rPr lang="en-US" sz="1870" b="1" dirty="0">
                <a:solidFill>
                  <a:srgbClr val="FFC9C9"/>
                </a:solidFill>
                <a:latin typeface="Lato" pitchFamily="34" charset="0"/>
                <a:ea typeface="Lato" pitchFamily="34" charset="-122"/>
                <a:cs typeface="Lato" pitchFamily="34" charset="-120"/>
              </a:rPr>
              <a:t>DATI MANCANTI ≠ SOSTANZA PRIVA DI SOGLIA</a:t>
            </a:r>
            <a:endParaRPr lang="en-US" sz="1870" dirty="0"/>
          </a:p>
        </p:txBody>
      </p:sp>
      <p:sp>
        <p:nvSpPr>
          <p:cNvPr id="49" name="Shape 46"/>
          <p:cNvSpPr/>
          <p:nvPr/>
        </p:nvSpPr>
        <p:spPr>
          <a:xfrm>
            <a:off x="585216" y="5916168"/>
            <a:ext cx="11027664" cy="411480"/>
          </a:xfrm>
          <a:prstGeom prst="roundRect">
            <a:avLst>
              <a:gd name="adj" fmla="val 28889"/>
            </a:avLst>
          </a:prstGeom>
          <a:solidFill>
            <a:srgbClr val="244D5E"/>
          </a:solidFill>
          <a:ln w="9525">
            <a:solidFill>
              <a:srgbClr val="244D5E"/>
            </a:solidFill>
            <a:prstDash val="solid"/>
          </a:ln>
        </p:spPr>
        <p:txBody>
          <a:bodyPr/>
          <a:lstStyle/>
          <a:p>
            <a:endParaRPr lang="it-IT"/>
          </a:p>
        </p:txBody>
      </p:sp>
      <p:sp>
        <p:nvSpPr>
          <p:cNvPr id="50" name="Text 47"/>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66DCC5"/>
                </a:solidFill>
                <a:latin typeface="Lato" pitchFamily="34" charset="0"/>
                <a:ea typeface="Lato" pitchFamily="34" charset="-122"/>
                <a:cs typeface="Lato" pitchFamily="34" charset="-120"/>
              </a:rPr>
              <a:t>Caso A: esposizione al livello tecnicamente più basso possibile, nel rispetto della gerarchia e del VLEP.</a:t>
            </a:r>
            <a:endParaRPr lang="en-US" sz="1330" dirty="0"/>
          </a:p>
        </p:txBody>
      </p:sp>
      <p:sp>
        <p:nvSpPr>
          <p:cNvPr id="5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4">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008E89"/>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008E89"/>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008E89"/>
          </a:solidFill>
          <a:ln w="12700">
            <a:solidFill>
              <a:srgbClr val="008E89"/>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008E89"/>
          </a:solidFill>
          <a:ln w="12700">
            <a:solidFill>
              <a:srgbClr val="008E89"/>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607780"/>
                </a:solidFill>
                <a:latin typeface="Lato" pitchFamily="34" charset="0"/>
                <a:ea typeface="Lato" pitchFamily="34" charset="-122"/>
                <a:cs typeface="Lato" pitchFamily="34" charset="-120"/>
              </a:rPr>
              <a:t>ART. 234, COMMA 1, LETTERA b-quater</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133348"/>
                </a:solidFill>
                <a:latin typeface="Lato" pitchFamily="34" charset="0"/>
                <a:ea typeface="Lato" pitchFamily="34" charset="-122"/>
                <a:cs typeface="Lato" pitchFamily="34" charset="-120"/>
              </a:rPr>
              <a:t>Con valore soglia: protezione da verificare</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607780"/>
                </a:solidFill>
                <a:latin typeface="Lato" pitchFamily="34" charset="0"/>
                <a:ea typeface="Lato" pitchFamily="34" charset="-122"/>
                <a:cs typeface="Lato" pitchFamily="34" charset="-120"/>
              </a:rPr>
              <a:t>Un riferimento per l’effetto considerato, non un’esenzione dalle misure preventive.</a:t>
            </a:r>
            <a:endParaRPr lang="en-US" sz="1460" dirty="0"/>
          </a:p>
        </p:txBody>
      </p:sp>
      <p:sp>
        <p:nvSpPr>
          <p:cNvPr id="11" name="Shape 9"/>
          <p:cNvSpPr/>
          <p:nvPr/>
        </p:nvSpPr>
        <p:spPr>
          <a:xfrm>
            <a:off x="548640" y="6409944"/>
            <a:ext cx="11082528" cy="0"/>
          </a:xfrm>
          <a:prstGeom prst="line">
            <a:avLst/>
          </a:prstGeom>
          <a:noFill/>
          <a:ln w="8890">
            <a:solidFill>
              <a:srgbClr val="D6E1E3"/>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607780"/>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607780"/>
                </a:solidFill>
                <a:latin typeface="Lato" pitchFamily="34" charset="0"/>
                <a:ea typeface="Lato" pitchFamily="34" charset="-122"/>
                <a:cs typeface="Lato" pitchFamily="34" charset="-120"/>
              </a:rPr>
              <a:t>INAIL 2026, pp. 1–3 [I1] • Artt. 234–235 [L1,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607780"/>
                </a:solidFill>
                <a:latin typeface="Lato" pitchFamily="34" charset="0"/>
                <a:ea typeface="Lato" pitchFamily="34" charset="-122"/>
                <a:cs typeface="Lato" pitchFamily="34" charset="-120"/>
              </a:rPr>
              <a:t>04 / 10</a:t>
            </a:r>
            <a:endParaRPr lang="en-US" sz="800" dirty="0"/>
          </a:p>
        </p:txBody>
      </p:sp>
      <p:sp>
        <p:nvSpPr>
          <p:cNvPr id="15" name="Shape 13"/>
          <p:cNvSpPr/>
          <p:nvPr/>
        </p:nvSpPr>
        <p:spPr>
          <a:xfrm>
            <a:off x="548640"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6" name="Shape 23"/>
          <p:cNvSpPr/>
          <p:nvPr/>
        </p:nvSpPr>
        <p:spPr>
          <a:xfrm>
            <a:off x="603504" y="2139696"/>
            <a:ext cx="6720840" cy="3483864"/>
          </a:xfrm>
          <a:prstGeom prst="roundRect">
            <a:avLst>
              <a:gd name="adj" fmla="val 3412"/>
            </a:avLst>
          </a:prstGeom>
          <a:solidFill>
            <a:srgbClr val="FFFFFF"/>
          </a:solidFill>
          <a:ln w="9525">
            <a:solidFill>
              <a:srgbClr val="D6E1E3"/>
            </a:solidFill>
            <a:prstDash val="solid"/>
          </a:ln>
        </p:spPr>
        <p:txBody>
          <a:bodyPr/>
          <a:lstStyle/>
          <a:p>
            <a:endParaRPr lang="it-IT"/>
          </a:p>
        </p:txBody>
      </p:sp>
      <p:sp>
        <p:nvSpPr>
          <p:cNvPr id="27" name="Text 24"/>
          <p:cNvSpPr/>
          <p:nvPr/>
        </p:nvSpPr>
        <p:spPr>
          <a:xfrm>
            <a:off x="822960" y="2322576"/>
            <a:ext cx="6217920"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RAPPRESENTAZIONE QUALITATIVA DEL CONCETTO DI SOGLIA</a:t>
            </a:r>
            <a:endParaRPr lang="en-US" sz="1030" dirty="0"/>
          </a:p>
        </p:txBody>
      </p:sp>
      <p:sp>
        <p:nvSpPr>
          <p:cNvPr id="28" name="Shape 25"/>
          <p:cNvSpPr/>
          <p:nvPr/>
        </p:nvSpPr>
        <p:spPr>
          <a:xfrm>
            <a:off x="1325880" y="2926080"/>
            <a:ext cx="2331720" cy="1975104"/>
          </a:xfrm>
          <a:prstGeom prst="rect">
            <a:avLst/>
          </a:prstGeom>
          <a:solidFill>
            <a:srgbClr val="E0F3ED"/>
          </a:solidFill>
          <a:ln w="9525">
            <a:solidFill>
              <a:srgbClr val="E0F3ED"/>
            </a:solidFill>
            <a:prstDash val="solid"/>
          </a:ln>
        </p:spPr>
        <p:txBody>
          <a:bodyPr/>
          <a:lstStyle/>
          <a:p>
            <a:endParaRPr lang="it-IT"/>
          </a:p>
        </p:txBody>
      </p:sp>
      <p:sp>
        <p:nvSpPr>
          <p:cNvPr id="29" name="Shape 26"/>
          <p:cNvSpPr/>
          <p:nvPr/>
        </p:nvSpPr>
        <p:spPr>
          <a:xfrm>
            <a:off x="1325880" y="4352544"/>
            <a:ext cx="5458968" cy="0"/>
          </a:xfrm>
          <a:prstGeom prst="line">
            <a:avLst/>
          </a:prstGeom>
          <a:noFill/>
          <a:ln w="8890">
            <a:solidFill>
              <a:srgbClr val="D6E1E3"/>
            </a:solidFill>
            <a:prstDash val="solid"/>
          </a:ln>
        </p:spPr>
        <p:txBody>
          <a:bodyPr/>
          <a:lstStyle/>
          <a:p>
            <a:endParaRPr lang="it-IT"/>
          </a:p>
        </p:txBody>
      </p:sp>
      <p:sp>
        <p:nvSpPr>
          <p:cNvPr id="30" name="Shape 27"/>
          <p:cNvSpPr/>
          <p:nvPr/>
        </p:nvSpPr>
        <p:spPr>
          <a:xfrm>
            <a:off x="1325880" y="3803904"/>
            <a:ext cx="5458968" cy="0"/>
          </a:xfrm>
          <a:prstGeom prst="line">
            <a:avLst/>
          </a:prstGeom>
          <a:noFill/>
          <a:ln w="8890">
            <a:solidFill>
              <a:srgbClr val="D6E1E3"/>
            </a:solidFill>
            <a:prstDash val="solid"/>
          </a:ln>
        </p:spPr>
        <p:txBody>
          <a:bodyPr/>
          <a:lstStyle/>
          <a:p>
            <a:endParaRPr lang="it-IT"/>
          </a:p>
        </p:txBody>
      </p:sp>
      <p:sp>
        <p:nvSpPr>
          <p:cNvPr id="31" name="Shape 28"/>
          <p:cNvSpPr/>
          <p:nvPr/>
        </p:nvSpPr>
        <p:spPr>
          <a:xfrm>
            <a:off x="1325880" y="3255264"/>
            <a:ext cx="5458968" cy="0"/>
          </a:xfrm>
          <a:prstGeom prst="line">
            <a:avLst/>
          </a:prstGeom>
          <a:noFill/>
          <a:ln w="8890">
            <a:solidFill>
              <a:srgbClr val="D6E1E3"/>
            </a:solidFill>
            <a:prstDash val="solid"/>
          </a:ln>
        </p:spPr>
        <p:txBody>
          <a:bodyPr/>
          <a:lstStyle/>
          <a:p>
            <a:endParaRPr lang="it-IT"/>
          </a:p>
        </p:txBody>
      </p:sp>
      <p:sp>
        <p:nvSpPr>
          <p:cNvPr id="32" name="Shape 29"/>
          <p:cNvSpPr/>
          <p:nvPr/>
        </p:nvSpPr>
        <p:spPr>
          <a:xfrm>
            <a:off x="1325880" y="4901184"/>
            <a:ext cx="5458968" cy="0"/>
          </a:xfrm>
          <a:prstGeom prst="line">
            <a:avLst/>
          </a:prstGeom>
          <a:noFill/>
          <a:ln w="15240">
            <a:solidFill>
              <a:srgbClr val="607780"/>
            </a:solidFill>
            <a:prstDash val="solid"/>
            <a:tailEnd type="triangle"/>
          </a:ln>
        </p:spPr>
        <p:txBody>
          <a:bodyPr/>
          <a:lstStyle/>
          <a:p>
            <a:endParaRPr lang="it-IT"/>
          </a:p>
        </p:txBody>
      </p:sp>
      <p:sp>
        <p:nvSpPr>
          <p:cNvPr id="33" name="Shape 30"/>
          <p:cNvSpPr/>
          <p:nvPr/>
        </p:nvSpPr>
        <p:spPr>
          <a:xfrm flipV="1">
            <a:off x="1325880" y="2788920"/>
            <a:ext cx="0" cy="2112264"/>
          </a:xfrm>
          <a:prstGeom prst="line">
            <a:avLst/>
          </a:prstGeom>
          <a:noFill/>
          <a:ln w="15240">
            <a:solidFill>
              <a:srgbClr val="607780"/>
            </a:solidFill>
            <a:prstDash val="solid"/>
            <a:tailEnd type="triangle"/>
          </a:ln>
        </p:spPr>
        <p:txBody>
          <a:bodyPr/>
          <a:lstStyle/>
          <a:p>
            <a:endParaRPr lang="it-IT"/>
          </a:p>
        </p:txBody>
      </p:sp>
      <p:sp>
        <p:nvSpPr>
          <p:cNvPr id="34" name="Shape 31"/>
          <p:cNvSpPr/>
          <p:nvPr/>
        </p:nvSpPr>
        <p:spPr>
          <a:xfrm flipV="1">
            <a:off x="3657600" y="2944368"/>
            <a:ext cx="0" cy="1956816"/>
          </a:xfrm>
          <a:prstGeom prst="line">
            <a:avLst/>
          </a:prstGeom>
          <a:noFill/>
          <a:ln w="17780">
            <a:solidFill>
              <a:srgbClr val="287BA3"/>
            </a:solidFill>
            <a:prstDash val="dash"/>
          </a:ln>
        </p:spPr>
        <p:txBody>
          <a:bodyPr/>
          <a:lstStyle/>
          <a:p>
            <a:endParaRPr lang="it-IT"/>
          </a:p>
        </p:txBody>
      </p:sp>
      <p:sp>
        <p:nvSpPr>
          <p:cNvPr id="35" name="Shape 32"/>
          <p:cNvSpPr/>
          <p:nvPr/>
        </p:nvSpPr>
        <p:spPr>
          <a:xfrm>
            <a:off x="1325880" y="4818888"/>
            <a:ext cx="868680" cy="0"/>
          </a:xfrm>
          <a:prstGeom prst="line">
            <a:avLst/>
          </a:prstGeom>
          <a:noFill/>
          <a:ln w="45720">
            <a:solidFill>
              <a:srgbClr val="008E89"/>
            </a:solidFill>
            <a:prstDash val="solid"/>
          </a:ln>
        </p:spPr>
        <p:txBody>
          <a:bodyPr/>
          <a:lstStyle/>
          <a:p>
            <a:endParaRPr lang="it-IT"/>
          </a:p>
        </p:txBody>
      </p:sp>
      <p:sp>
        <p:nvSpPr>
          <p:cNvPr id="36" name="Shape 33"/>
          <p:cNvSpPr/>
          <p:nvPr/>
        </p:nvSpPr>
        <p:spPr>
          <a:xfrm>
            <a:off x="2194560" y="4818888"/>
            <a:ext cx="822960" cy="0"/>
          </a:xfrm>
          <a:prstGeom prst="line">
            <a:avLst/>
          </a:prstGeom>
          <a:noFill/>
          <a:ln w="45720">
            <a:solidFill>
              <a:srgbClr val="008E89"/>
            </a:solidFill>
            <a:prstDash val="solid"/>
          </a:ln>
        </p:spPr>
        <p:txBody>
          <a:bodyPr/>
          <a:lstStyle/>
          <a:p>
            <a:endParaRPr lang="it-IT"/>
          </a:p>
        </p:txBody>
      </p:sp>
      <p:sp>
        <p:nvSpPr>
          <p:cNvPr id="37" name="Shape 34"/>
          <p:cNvSpPr/>
          <p:nvPr/>
        </p:nvSpPr>
        <p:spPr>
          <a:xfrm>
            <a:off x="3017520" y="4818888"/>
            <a:ext cx="640080" cy="0"/>
          </a:xfrm>
          <a:prstGeom prst="line">
            <a:avLst/>
          </a:prstGeom>
          <a:noFill/>
          <a:ln w="45720">
            <a:solidFill>
              <a:srgbClr val="008E89"/>
            </a:solidFill>
            <a:prstDash val="solid"/>
          </a:ln>
        </p:spPr>
        <p:txBody>
          <a:bodyPr/>
          <a:lstStyle/>
          <a:p>
            <a:endParaRPr lang="it-IT"/>
          </a:p>
        </p:txBody>
      </p:sp>
      <p:sp>
        <p:nvSpPr>
          <p:cNvPr id="38" name="Shape 35"/>
          <p:cNvSpPr/>
          <p:nvPr/>
        </p:nvSpPr>
        <p:spPr>
          <a:xfrm flipV="1">
            <a:off x="3657600" y="4718304"/>
            <a:ext cx="384048" cy="100584"/>
          </a:xfrm>
          <a:prstGeom prst="line">
            <a:avLst/>
          </a:prstGeom>
          <a:noFill/>
          <a:ln w="45720">
            <a:solidFill>
              <a:srgbClr val="008E89"/>
            </a:solidFill>
            <a:prstDash val="solid"/>
          </a:ln>
        </p:spPr>
        <p:txBody>
          <a:bodyPr/>
          <a:lstStyle/>
          <a:p>
            <a:endParaRPr lang="it-IT"/>
          </a:p>
        </p:txBody>
      </p:sp>
      <p:sp>
        <p:nvSpPr>
          <p:cNvPr id="39" name="Shape 36"/>
          <p:cNvSpPr/>
          <p:nvPr/>
        </p:nvSpPr>
        <p:spPr>
          <a:xfrm flipV="1">
            <a:off x="4041648" y="4517136"/>
            <a:ext cx="347472" cy="201168"/>
          </a:xfrm>
          <a:prstGeom prst="line">
            <a:avLst/>
          </a:prstGeom>
          <a:noFill/>
          <a:ln w="45720">
            <a:solidFill>
              <a:srgbClr val="008E89"/>
            </a:solidFill>
            <a:prstDash val="solid"/>
          </a:ln>
        </p:spPr>
        <p:txBody>
          <a:bodyPr/>
          <a:lstStyle/>
          <a:p>
            <a:endParaRPr lang="it-IT"/>
          </a:p>
        </p:txBody>
      </p:sp>
      <p:sp>
        <p:nvSpPr>
          <p:cNvPr id="40" name="Shape 37"/>
          <p:cNvSpPr/>
          <p:nvPr/>
        </p:nvSpPr>
        <p:spPr>
          <a:xfrm flipV="1">
            <a:off x="4389120" y="4206240"/>
            <a:ext cx="365760" cy="310896"/>
          </a:xfrm>
          <a:prstGeom prst="line">
            <a:avLst/>
          </a:prstGeom>
          <a:noFill/>
          <a:ln w="45720">
            <a:solidFill>
              <a:srgbClr val="008E89"/>
            </a:solidFill>
            <a:prstDash val="solid"/>
          </a:ln>
        </p:spPr>
        <p:txBody>
          <a:bodyPr/>
          <a:lstStyle/>
          <a:p>
            <a:endParaRPr lang="it-IT"/>
          </a:p>
        </p:txBody>
      </p:sp>
      <p:sp>
        <p:nvSpPr>
          <p:cNvPr id="41" name="Shape 38"/>
          <p:cNvSpPr/>
          <p:nvPr/>
        </p:nvSpPr>
        <p:spPr>
          <a:xfrm flipV="1">
            <a:off x="4754880" y="3776472"/>
            <a:ext cx="411480" cy="429768"/>
          </a:xfrm>
          <a:prstGeom prst="line">
            <a:avLst/>
          </a:prstGeom>
          <a:noFill/>
          <a:ln w="45720">
            <a:solidFill>
              <a:srgbClr val="008E89"/>
            </a:solidFill>
            <a:prstDash val="solid"/>
          </a:ln>
        </p:spPr>
        <p:txBody>
          <a:bodyPr/>
          <a:lstStyle/>
          <a:p>
            <a:endParaRPr lang="it-IT"/>
          </a:p>
        </p:txBody>
      </p:sp>
      <p:sp>
        <p:nvSpPr>
          <p:cNvPr id="42" name="Shape 39"/>
          <p:cNvSpPr/>
          <p:nvPr/>
        </p:nvSpPr>
        <p:spPr>
          <a:xfrm flipV="1">
            <a:off x="5166360" y="3410712"/>
            <a:ext cx="457200" cy="365760"/>
          </a:xfrm>
          <a:prstGeom prst="line">
            <a:avLst/>
          </a:prstGeom>
          <a:noFill/>
          <a:ln w="45720">
            <a:solidFill>
              <a:srgbClr val="008E89"/>
            </a:solidFill>
            <a:prstDash val="solid"/>
          </a:ln>
        </p:spPr>
        <p:txBody>
          <a:bodyPr/>
          <a:lstStyle/>
          <a:p>
            <a:endParaRPr lang="it-IT"/>
          </a:p>
        </p:txBody>
      </p:sp>
      <p:sp>
        <p:nvSpPr>
          <p:cNvPr id="43" name="Shape 40"/>
          <p:cNvSpPr/>
          <p:nvPr/>
        </p:nvSpPr>
        <p:spPr>
          <a:xfrm flipV="1">
            <a:off x="5623560" y="3172968"/>
            <a:ext cx="457200" cy="237744"/>
          </a:xfrm>
          <a:prstGeom prst="line">
            <a:avLst/>
          </a:prstGeom>
          <a:noFill/>
          <a:ln w="45720">
            <a:solidFill>
              <a:srgbClr val="008E89"/>
            </a:solidFill>
            <a:prstDash val="solid"/>
          </a:ln>
        </p:spPr>
        <p:txBody>
          <a:bodyPr/>
          <a:lstStyle/>
          <a:p>
            <a:endParaRPr lang="it-IT"/>
          </a:p>
        </p:txBody>
      </p:sp>
      <p:sp>
        <p:nvSpPr>
          <p:cNvPr id="44" name="Shape 41"/>
          <p:cNvSpPr/>
          <p:nvPr/>
        </p:nvSpPr>
        <p:spPr>
          <a:xfrm flipV="1">
            <a:off x="6080760" y="3081528"/>
            <a:ext cx="484632" cy="91440"/>
          </a:xfrm>
          <a:prstGeom prst="line">
            <a:avLst/>
          </a:prstGeom>
          <a:noFill/>
          <a:ln w="45720">
            <a:solidFill>
              <a:srgbClr val="008E89"/>
            </a:solidFill>
            <a:prstDash val="solid"/>
          </a:ln>
        </p:spPr>
        <p:txBody>
          <a:bodyPr/>
          <a:lstStyle/>
          <a:p>
            <a:endParaRPr lang="it-IT"/>
          </a:p>
        </p:txBody>
      </p:sp>
      <p:sp>
        <p:nvSpPr>
          <p:cNvPr id="45" name="Shape 42"/>
          <p:cNvSpPr/>
          <p:nvPr/>
        </p:nvSpPr>
        <p:spPr>
          <a:xfrm>
            <a:off x="3593592" y="4754880"/>
            <a:ext cx="128016" cy="128016"/>
          </a:xfrm>
          <a:prstGeom prst="ellipse">
            <a:avLst/>
          </a:prstGeom>
          <a:solidFill>
            <a:srgbClr val="287BA3"/>
          </a:solidFill>
          <a:ln w="12700">
            <a:solidFill>
              <a:srgbClr val="287BA3"/>
            </a:solidFill>
            <a:prstDash val="solid"/>
          </a:ln>
        </p:spPr>
        <p:txBody>
          <a:bodyPr/>
          <a:lstStyle/>
          <a:p>
            <a:endParaRPr lang="it-IT"/>
          </a:p>
        </p:txBody>
      </p:sp>
      <p:sp>
        <p:nvSpPr>
          <p:cNvPr id="46" name="Shape 43"/>
          <p:cNvSpPr/>
          <p:nvPr/>
        </p:nvSpPr>
        <p:spPr>
          <a:xfrm>
            <a:off x="3182112" y="2706624"/>
            <a:ext cx="950976" cy="265176"/>
          </a:xfrm>
          <a:prstGeom prst="roundRect">
            <a:avLst>
              <a:gd name="adj" fmla="val 44828"/>
            </a:avLst>
          </a:prstGeom>
          <a:solidFill>
            <a:srgbClr val="E6F2F8"/>
          </a:solidFill>
          <a:ln w="9525">
            <a:solidFill>
              <a:srgbClr val="E6F2F8"/>
            </a:solidFill>
            <a:prstDash val="solid"/>
          </a:ln>
        </p:spPr>
        <p:txBody>
          <a:bodyPr/>
          <a:lstStyle/>
          <a:p>
            <a:endParaRPr lang="it-IT"/>
          </a:p>
        </p:txBody>
      </p:sp>
      <p:sp>
        <p:nvSpPr>
          <p:cNvPr id="47" name="Text 44"/>
          <p:cNvSpPr/>
          <p:nvPr/>
        </p:nvSpPr>
        <p:spPr>
          <a:xfrm>
            <a:off x="3291840" y="2724912"/>
            <a:ext cx="731520" cy="210312"/>
          </a:xfrm>
          <a:prstGeom prst="rect">
            <a:avLst/>
          </a:prstGeom>
          <a:noFill/>
          <a:ln/>
        </p:spPr>
        <p:txBody>
          <a:bodyPr wrap="square" lIns="0" tIns="0" rIns="0" bIns="0" rtlCol="0" anchor="ctr"/>
          <a:lstStyle/>
          <a:p>
            <a:pPr marL="0" indent="0">
              <a:buNone/>
            </a:pPr>
            <a:r>
              <a:rPr lang="en-US" sz="1050" dirty="0">
                <a:solidFill>
                  <a:srgbClr val="287BA3"/>
                </a:solidFill>
                <a:latin typeface="Lato" pitchFamily="34" charset="0"/>
                <a:ea typeface="Lato" pitchFamily="34" charset="-122"/>
                <a:cs typeface="Lato" pitchFamily="34" charset="-120"/>
              </a:rPr>
              <a:t>SOGLIA</a:t>
            </a:r>
            <a:endParaRPr lang="en-US" sz="1050" dirty="0"/>
          </a:p>
        </p:txBody>
      </p:sp>
      <p:sp>
        <p:nvSpPr>
          <p:cNvPr id="48" name="Text 45"/>
          <p:cNvSpPr/>
          <p:nvPr/>
        </p:nvSpPr>
        <p:spPr>
          <a:xfrm>
            <a:off x="813816" y="2880360"/>
            <a:ext cx="475488" cy="1280160"/>
          </a:xfrm>
          <a:prstGeom prst="rect">
            <a:avLst/>
          </a:prstGeom>
          <a:noFill/>
          <a:ln/>
        </p:spPr>
        <p:txBody>
          <a:bodyPr vert="vert270" wrap="square" lIns="0" tIns="0" rIns="0" bIns="0" rtlCol="0" anchor="ctr"/>
          <a:lstStyle/>
          <a:p>
            <a:pPr marL="0" indent="0" algn="ctr">
              <a:buNone/>
            </a:pPr>
            <a:r>
              <a:rPr lang="en-US" sz="1050" dirty="0">
                <a:solidFill>
                  <a:srgbClr val="607780"/>
                </a:solidFill>
                <a:latin typeface="Lato" pitchFamily="34" charset="0"/>
                <a:ea typeface="Lato" pitchFamily="34" charset="-122"/>
                <a:cs typeface="Lato" pitchFamily="34" charset="-120"/>
              </a:rPr>
              <a:t>Effetto</a:t>
            </a:r>
            <a:endParaRPr lang="en-US" sz="1050" dirty="0"/>
          </a:p>
          <a:p>
            <a:pPr marL="0" indent="0" algn="ctr">
              <a:buNone/>
            </a:pPr>
            <a:r>
              <a:rPr lang="en-US" sz="1050" dirty="0">
                <a:solidFill>
                  <a:srgbClr val="607780"/>
                </a:solidFill>
                <a:latin typeface="Lato" pitchFamily="34" charset="0"/>
                <a:ea typeface="Lato" pitchFamily="34" charset="-122"/>
                <a:cs typeface="Lato" pitchFamily="34" charset="-120"/>
              </a:rPr>
              <a:t>considerato</a:t>
            </a:r>
            <a:endParaRPr lang="en-US" sz="1050" dirty="0"/>
          </a:p>
        </p:txBody>
      </p:sp>
      <p:sp>
        <p:nvSpPr>
          <p:cNvPr id="49" name="Text 46"/>
          <p:cNvSpPr/>
          <p:nvPr/>
        </p:nvSpPr>
        <p:spPr>
          <a:xfrm>
            <a:off x="2331720" y="5084064"/>
            <a:ext cx="4297680" cy="237744"/>
          </a:xfrm>
          <a:prstGeom prst="rect">
            <a:avLst/>
          </a:prstGeom>
          <a:noFill/>
          <a:ln/>
        </p:spPr>
        <p:txBody>
          <a:bodyPr wrap="square" lIns="0" tIns="0" rIns="0" bIns="0" rtlCol="0" anchor="ctr"/>
          <a:lstStyle/>
          <a:p>
            <a:pPr marL="0" indent="0" algn="ctr">
              <a:buNone/>
            </a:pPr>
            <a:r>
              <a:rPr lang="en-US" sz="1200" dirty="0">
                <a:solidFill>
                  <a:srgbClr val="607780"/>
                </a:solidFill>
                <a:latin typeface="Lato" pitchFamily="34" charset="0"/>
                <a:ea typeface="Lato" pitchFamily="34" charset="-122"/>
                <a:cs typeface="Lato" pitchFamily="34" charset="-120"/>
              </a:rPr>
              <a:t>Livello di esposizione →</a:t>
            </a:r>
            <a:endParaRPr lang="en-US" sz="1200" dirty="0"/>
          </a:p>
        </p:txBody>
      </p:sp>
      <p:sp>
        <p:nvSpPr>
          <p:cNvPr id="50" name="Text 47"/>
          <p:cNvSpPr/>
          <p:nvPr/>
        </p:nvSpPr>
        <p:spPr>
          <a:xfrm>
            <a:off x="859536" y="5440680"/>
            <a:ext cx="6217920" cy="164592"/>
          </a:xfrm>
          <a:prstGeom prst="rect">
            <a:avLst/>
          </a:prstGeom>
          <a:noFill/>
          <a:ln/>
        </p:spPr>
        <p:txBody>
          <a:bodyPr wrap="square" lIns="0" tIns="0" rIns="0" bIns="0" rtlCol="0" anchor="ctr"/>
          <a:lstStyle/>
          <a:p>
            <a:pPr marL="0" indent="0" algn="ctr">
              <a:buNone/>
            </a:pPr>
            <a:r>
              <a:rPr lang="en-US" sz="1040" dirty="0">
                <a:solidFill>
                  <a:srgbClr val="607780"/>
                </a:solidFill>
                <a:latin typeface="Lato" pitchFamily="34" charset="0"/>
                <a:ea typeface="Lato" pitchFamily="34" charset="-122"/>
                <a:cs typeface="Lato" pitchFamily="34" charset="-120"/>
              </a:rPr>
              <a:t>Nessun dato sperimentale: non ricavare limiti da questa curva.</a:t>
            </a:r>
            <a:endParaRPr lang="en-US" sz="1040" dirty="0"/>
          </a:p>
        </p:txBody>
      </p:sp>
      <p:sp>
        <p:nvSpPr>
          <p:cNvPr id="51" name="Shape 48"/>
          <p:cNvSpPr/>
          <p:nvPr/>
        </p:nvSpPr>
        <p:spPr>
          <a:xfrm>
            <a:off x="7543800" y="2139696"/>
            <a:ext cx="4041648" cy="960120"/>
          </a:xfrm>
          <a:prstGeom prst="roundRect">
            <a:avLst>
              <a:gd name="adj" fmla="val 12381"/>
            </a:avLst>
          </a:prstGeom>
          <a:solidFill>
            <a:srgbClr val="E6F2F8"/>
          </a:solidFill>
          <a:ln w="9525">
            <a:solidFill>
              <a:srgbClr val="E6F2F8"/>
            </a:solidFill>
            <a:prstDash val="solid"/>
          </a:ln>
        </p:spPr>
        <p:txBody>
          <a:bodyPr/>
          <a:lstStyle/>
          <a:p>
            <a:endParaRPr lang="it-IT"/>
          </a:p>
        </p:txBody>
      </p:sp>
      <p:sp>
        <p:nvSpPr>
          <p:cNvPr id="52" name="Text 49"/>
          <p:cNvSpPr/>
          <p:nvPr/>
        </p:nvSpPr>
        <p:spPr>
          <a:xfrm>
            <a:off x="7790688" y="2304288"/>
            <a:ext cx="3547872" cy="192024"/>
          </a:xfrm>
          <a:prstGeom prst="rect">
            <a:avLst/>
          </a:prstGeom>
          <a:noFill/>
          <a:ln/>
        </p:spPr>
        <p:txBody>
          <a:bodyPr wrap="square" lIns="0" tIns="0" rIns="0" bIns="0" rtlCol="0" anchor="ctr"/>
          <a:lstStyle/>
          <a:p>
            <a:pPr marL="0" indent="0">
              <a:buNone/>
            </a:pPr>
            <a:r>
              <a:rPr lang="en-US" sz="1030" b="1" dirty="0">
                <a:solidFill>
                  <a:srgbClr val="287BA3"/>
                </a:solidFill>
                <a:latin typeface="Lato" pitchFamily="34" charset="0"/>
                <a:ea typeface="Lato" pitchFamily="34" charset="-122"/>
                <a:cs typeface="Lato" pitchFamily="34" charset="-120"/>
              </a:rPr>
              <a:t>IDENTIFICAZIONE NORMATIVA</a:t>
            </a:r>
            <a:endParaRPr lang="en-US" sz="1030" dirty="0"/>
          </a:p>
        </p:txBody>
      </p:sp>
      <p:sp>
        <p:nvSpPr>
          <p:cNvPr id="53" name="Text 50"/>
          <p:cNvSpPr/>
          <p:nvPr/>
        </p:nvSpPr>
        <p:spPr>
          <a:xfrm>
            <a:off x="7790688" y="2615184"/>
            <a:ext cx="3538728" cy="265176"/>
          </a:xfrm>
          <a:prstGeom prst="rect">
            <a:avLst/>
          </a:prstGeom>
          <a:noFill/>
          <a:ln/>
        </p:spPr>
        <p:txBody>
          <a:bodyPr wrap="square" lIns="0" tIns="0" rIns="0" bIns="0" rtlCol="0" anchor="ctr"/>
          <a:lstStyle/>
          <a:p>
            <a:pPr marL="0" indent="0">
              <a:buNone/>
            </a:pPr>
            <a:r>
              <a:rPr lang="en-US" sz="1900" b="1" dirty="0">
                <a:solidFill>
                  <a:srgbClr val="133348"/>
                </a:solidFill>
                <a:latin typeface="Lato" pitchFamily="34" charset="0"/>
                <a:ea typeface="Lato" pitchFamily="34" charset="-122"/>
                <a:cs typeface="Lato" pitchFamily="34" charset="-120"/>
              </a:rPr>
              <a:t>Notazione nell’Allegato XLIII</a:t>
            </a:r>
            <a:endParaRPr lang="en-US" sz="1900" dirty="0"/>
          </a:p>
        </p:txBody>
      </p:sp>
      <p:sp>
        <p:nvSpPr>
          <p:cNvPr id="54" name="Shape 51"/>
          <p:cNvSpPr/>
          <p:nvPr/>
        </p:nvSpPr>
        <p:spPr>
          <a:xfrm>
            <a:off x="7607808" y="3310128"/>
            <a:ext cx="402336" cy="402336"/>
          </a:xfrm>
          <a:prstGeom prst="ellipse">
            <a:avLst/>
          </a:prstGeom>
          <a:solidFill>
            <a:srgbClr val="287BA3"/>
          </a:solidFill>
          <a:ln w="12700">
            <a:solidFill>
              <a:srgbClr val="287BA3"/>
            </a:solidFill>
            <a:prstDash val="solid"/>
          </a:ln>
        </p:spPr>
        <p:txBody>
          <a:bodyPr/>
          <a:lstStyle/>
          <a:p>
            <a:endParaRPr lang="it-IT"/>
          </a:p>
        </p:txBody>
      </p:sp>
      <p:sp>
        <p:nvSpPr>
          <p:cNvPr id="55" name="Text 52"/>
          <p:cNvSpPr/>
          <p:nvPr/>
        </p:nvSpPr>
        <p:spPr>
          <a:xfrm>
            <a:off x="7607808" y="3310128"/>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1</a:t>
            </a:r>
            <a:endParaRPr lang="en-US" sz="1600" dirty="0"/>
          </a:p>
        </p:txBody>
      </p:sp>
      <p:sp>
        <p:nvSpPr>
          <p:cNvPr id="56" name="Text 53"/>
          <p:cNvSpPr/>
          <p:nvPr/>
        </p:nvSpPr>
        <p:spPr>
          <a:xfrm>
            <a:off x="8174736" y="3291840"/>
            <a:ext cx="3145536" cy="246888"/>
          </a:xfrm>
          <a:prstGeom prst="rect">
            <a:avLst/>
          </a:prstGeom>
          <a:noFill/>
          <a:ln/>
        </p:spPr>
        <p:txBody>
          <a:bodyPr wrap="square" lIns="0" tIns="0" rIns="0" bIns="0" rtlCol="0" anchor="ctr"/>
          <a:lstStyle/>
          <a:p>
            <a:pPr marL="0" indent="0">
              <a:buNone/>
            </a:pPr>
            <a:r>
              <a:rPr lang="en-US" sz="1720" b="1" dirty="0">
                <a:solidFill>
                  <a:srgbClr val="133348"/>
                </a:solidFill>
                <a:latin typeface="Lato" pitchFamily="34" charset="0"/>
                <a:ea typeface="Lato" pitchFamily="34" charset="-122"/>
                <a:cs typeface="Lato" pitchFamily="34" charset="-120"/>
              </a:rPr>
              <a:t>Effetto protetto</a:t>
            </a:r>
            <a:endParaRPr lang="en-US" sz="1720" dirty="0"/>
          </a:p>
        </p:txBody>
      </p:sp>
      <p:sp>
        <p:nvSpPr>
          <p:cNvPr id="57" name="Text 54"/>
          <p:cNvSpPr/>
          <p:nvPr/>
        </p:nvSpPr>
        <p:spPr>
          <a:xfrm>
            <a:off x="8174736" y="3621024"/>
            <a:ext cx="3136392" cy="329184"/>
          </a:xfrm>
          <a:prstGeom prst="rect">
            <a:avLst/>
          </a:prstGeom>
          <a:noFill/>
          <a:ln/>
        </p:spPr>
        <p:txBody>
          <a:bodyPr wrap="square" lIns="0" tIns="0" rIns="0" bIns="0" rtlCol="0" anchor="ctr"/>
          <a:lstStyle/>
          <a:p>
            <a:pPr marL="0" indent="0">
              <a:buNone/>
            </a:pPr>
            <a:r>
              <a:rPr lang="en-US" sz="1300" dirty="0">
                <a:solidFill>
                  <a:srgbClr val="607780"/>
                </a:solidFill>
                <a:latin typeface="Lato" pitchFamily="34" charset="0"/>
                <a:ea typeface="Lato" pitchFamily="34" charset="-122"/>
                <a:cs typeface="Lato" pitchFamily="34" charset="-120"/>
              </a:rPr>
              <a:t>La soglia deve essere pertinente.</a:t>
            </a:r>
            <a:endParaRPr lang="en-US" sz="1300" dirty="0"/>
          </a:p>
        </p:txBody>
      </p:sp>
      <p:sp>
        <p:nvSpPr>
          <p:cNvPr id="58" name="Shape 55"/>
          <p:cNvSpPr/>
          <p:nvPr/>
        </p:nvSpPr>
        <p:spPr>
          <a:xfrm>
            <a:off x="7607808" y="4087368"/>
            <a:ext cx="402336" cy="402336"/>
          </a:xfrm>
          <a:prstGeom prst="ellipse">
            <a:avLst/>
          </a:prstGeom>
          <a:solidFill>
            <a:srgbClr val="287BA3"/>
          </a:solidFill>
          <a:ln w="12700">
            <a:solidFill>
              <a:srgbClr val="287BA3"/>
            </a:solidFill>
            <a:prstDash val="solid"/>
          </a:ln>
        </p:spPr>
        <p:txBody>
          <a:bodyPr/>
          <a:lstStyle/>
          <a:p>
            <a:endParaRPr lang="it-IT"/>
          </a:p>
        </p:txBody>
      </p:sp>
      <p:sp>
        <p:nvSpPr>
          <p:cNvPr id="59" name="Text 56"/>
          <p:cNvSpPr/>
          <p:nvPr/>
        </p:nvSpPr>
        <p:spPr>
          <a:xfrm>
            <a:off x="7607808" y="4087368"/>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2</a:t>
            </a:r>
            <a:endParaRPr lang="en-US" sz="1600" dirty="0"/>
          </a:p>
        </p:txBody>
      </p:sp>
      <p:sp>
        <p:nvSpPr>
          <p:cNvPr id="60" name="Text 57"/>
          <p:cNvSpPr/>
          <p:nvPr/>
        </p:nvSpPr>
        <p:spPr>
          <a:xfrm>
            <a:off x="8174736" y="4069080"/>
            <a:ext cx="3145536" cy="246888"/>
          </a:xfrm>
          <a:prstGeom prst="rect">
            <a:avLst/>
          </a:prstGeom>
          <a:noFill/>
          <a:ln/>
        </p:spPr>
        <p:txBody>
          <a:bodyPr wrap="square" lIns="0" tIns="0" rIns="0" bIns="0" rtlCol="0" anchor="ctr"/>
          <a:lstStyle/>
          <a:p>
            <a:pPr marL="0" indent="0">
              <a:buNone/>
            </a:pPr>
            <a:r>
              <a:rPr lang="en-US" sz="1720" b="1" dirty="0">
                <a:solidFill>
                  <a:srgbClr val="133348"/>
                </a:solidFill>
                <a:latin typeface="Lato" pitchFamily="34" charset="0"/>
                <a:ea typeface="Lato" pitchFamily="34" charset="-122"/>
                <a:cs typeface="Lato" pitchFamily="34" charset="-120"/>
              </a:rPr>
              <a:t>Vie di esposizione</a:t>
            </a:r>
            <a:endParaRPr lang="en-US" sz="1720" dirty="0"/>
          </a:p>
        </p:txBody>
      </p:sp>
      <p:sp>
        <p:nvSpPr>
          <p:cNvPr id="61" name="Text 58"/>
          <p:cNvSpPr/>
          <p:nvPr/>
        </p:nvSpPr>
        <p:spPr>
          <a:xfrm>
            <a:off x="8174736" y="4398264"/>
            <a:ext cx="3136392" cy="329184"/>
          </a:xfrm>
          <a:prstGeom prst="rect">
            <a:avLst/>
          </a:prstGeom>
          <a:noFill/>
          <a:ln/>
        </p:spPr>
        <p:txBody>
          <a:bodyPr wrap="square" lIns="0" tIns="0" rIns="0" bIns="0" rtlCol="0" anchor="ctr"/>
          <a:lstStyle/>
          <a:p>
            <a:pPr marL="0" indent="0">
              <a:buNone/>
            </a:pPr>
            <a:r>
              <a:rPr lang="en-US" sz="1300" dirty="0">
                <a:solidFill>
                  <a:srgbClr val="607780"/>
                </a:solidFill>
                <a:latin typeface="Lato" pitchFamily="34" charset="0"/>
                <a:ea typeface="Lato" pitchFamily="34" charset="-122"/>
                <a:cs typeface="Lato" pitchFamily="34" charset="-120"/>
              </a:rPr>
              <a:t>Considerare anche la via dermica.</a:t>
            </a:r>
            <a:endParaRPr lang="en-US" sz="1300" dirty="0"/>
          </a:p>
        </p:txBody>
      </p:sp>
      <p:sp>
        <p:nvSpPr>
          <p:cNvPr id="62" name="Shape 59"/>
          <p:cNvSpPr/>
          <p:nvPr/>
        </p:nvSpPr>
        <p:spPr>
          <a:xfrm>
            <a:off x="7607808" y="4864608"/>
            <a:ext cx="402336" cy="402336"/>
          </a:xfrm>
          <a:prstGeom prst="ellipse">
            <a:avLst/>
          </a:prstGeom>
          <a:solidFill>
            <a:srgbClr val="287BA3"/>
          </a:solidFill>
          <a:ln w="12700">
            <a:solidFill>
              <a:srgbClr val="287BA3"/>
            </a:solidFill>
            <a:prstDash val="solid"/>
          </a:ln>
        </p:spPr>
        <p:txBody>
          <a:bodyPr/>
          <a:lstStyle/>
          <a:p>
            <a:endParaRPr lang="it-IT"/>
          </a:p>
        </p:txBody>
      </p:sp>
      <p:sp>
        <p:nvSpPr>
          <p:cNvPr id="63" name="Text 60"/>
          <p:cNvSpPr/>
          <p:nvPr/>
        </p:nvSpPr>
        <p:spPr>
          <a:xfrm>
            <a:off x="7607808" y="4864608"/>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3</a:t>
            </a:r>
            <a:endParaRPr lang="en-US" sz="1600" dirty="0"/>
          </a:p>
        </p:txBody>
      </p:sp>
      <p:sp>
        <p:nvSpPr>
          <p:cNvPr id="64" name="Text 61"/>
          <p:cNvSpPr/>
          <p:nvPr/>
        </p:nvSpPr>
        <p:spPr>
          <a:xfrm>
            <a:off x="8174736" y="4846320"/>
            <a:ext cx="3145536" cy="246888"/>
          </a:xfrm>
          <a:prstGeom prst="rect">
            <a:avLst/>
          </a:prstGeom>
          <a:noFill/>
          <a:ln/>
        </p:spPr>
        <p:txBody>
          <a:bodyPr wrap="square" lIns="0" tIns="0" rIns="0" bIns="0" rtlCol="0" anchor="ctr"/>
          <a:lstStyle/>
          <a:p>
            <a:pPr marL="0" indent="0">
              <a:buNone/>
            </a:pPr>
            <a:r>
              <a:rPr lang="en-US" sz="1720" b="1" dirty="0">
                <a:solidFill>
                  <a:srgbClr val="133348"/>
                </a:solidFill>
                <a:latin typeface="Lato" pitchFamily="34" charset="0"/>
                <a:ea typeface="Lato" pitchFamily="34" charset="-122"/>
                <a:cs typeface="Lato" pitchFamily="34" charset="-120"/>
              </a:rPr>
              <a:t>Condizioni di confronto</a:t>
            </a:r>
            <a:endParaRPr lang="en-US" sz="1720" dirty="0"/>
          </a:p>
        </p:txBody>
      </p:sp>
      <p:sp>
        <p:nvSpPr>
          <p:cNvPr id="65" name="Text 62"/>
          <p:cNvSpPr/>
          <p:nvPr/>
        </p:nvSpPr>
        <p:spPr>
          <a:xfrm>
            <a:off x="8174736" y="5175504"/>
            <a:ext cx="3136392" cy="329184"/>
          </a:xfrm>
          <a:prstGeom prst="rect">
            <a:avLst/>
          </a:prstGeom>
          <a:noFill/>
          <a:ln/>
        </p:spPr>
        <p:txBody>
          <a:bodyPr wrap="square" lIns="0" tIns="0" rIns="0" bIns="0" rtlCol="0" anchor="ctr"/>
          <a:lstStyle/>
          <a:p>
            <a:pPr marL="0" indent="0">
              <a:buNone/>
            </a:pPr>
            <a:r>
              <a:rPr lang="en-US" sz="1300" dirty="0">
                <a:solidFill>
                  <a:srgbClr val="607780"/>
                </a:solidFill>
                <a:latin typeface="Lato" pitchFamily="34" charset="0"/>
                <a:ea typeface="Lato" pitchFamily="34" charset="-122"/>
                <a:cs typeface="Lato" pitchFamily="34" charset="-120"/>
              </a:rPr>
              <a:t>Coerenza con durata e scenario.</a:t>
            </a:r>
            <a:endParaRPr lang="en-US" sz="1300" dirty="0"/>
          </a:p>
        </p:txBody>
      </p:sp>
      <p:sp>
        <p:nvSpPr>
          <p:cNvPr id="66" name="Shape 63"/>
          <p:cNvSpPr/>
          <p:nvPr/>
        </p:nvSpPr>
        <p:spPr>
          <a:xfrm>
            <a:off x="585216" y="5916168"/>
            <a:ext cx="11027664" cy="411480"/>
          </a:xfrm>
          <a:prstGeom prst="roundRect">
            <a:avLst>
              <a:gd name="adj" fmla="val 28889"/>
            </a:avLst>
          </a:prstGeom>
          <a:solidFill>
            <a:srgbClr val="E0F3ED"/>
          </a:solidFill>
          <a:ln w="9525">
            <a:solidFill>
              <a:srgbClr val="E0F3ED"/>
            </a:solidFill>
            <a:prstDash val="solid"/>
          </a:ln>
        </p:spPr>
        <p:txBody>
          <a:bodyPr/>
          <a:lstStyle/>
          <a:p>
            <a:endParaRPr lang="it-IT"/>
          </a:p>
        </p:txBody>
      </p:sp>
      <p:sp>
        <p:nvSpPr>
          <p:cNvPr id="67" name="Text 64"/>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008E89"/>
                </a:solidFill>
                <a:latin typeface="Lato" pitchFamily="34" charset="0"/>
                <a:ea typeface="Lato" pitchFamily="34" charset="-122"/>
                <a:cs typeface="Lato" pitchFamily="34" charset="-120"/>
              </a:rPr>
              <a:t>Caso B: valutare il rischio rispetto alla soglia e ridurlo al minimo; il VLEP resta un vincolo distinto.</a:t>
            </a:r>
            <a:endParaRPr lang="en-US" sz="1330" dirty="0"/>
          </a:p>
        </p:txBody>
      </p:sp>
      <p:sp>
        <p:nvSpPr>
          <p:cNvPr id="6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5">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008E89"/>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008E89"/>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008E89"/>
          </a:solidFill>
          <a:ln w="12700">
            <a:solidFill>
              <a:srgbClr val="008E89"/>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008E89"/>
          </a:solidFill>
          <a:ln w="12700">
            <a:solidFill>
              <a:srgbClr val="008E89"/>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607780"/>
                </a:solidFill>
                <a:latin typeface="Lato" pitchFamily="34" charset="0"/>
                <a:ea typeface="Lato" pitchFamily="34" charset="-122"/>
                <a:cs typeface="Lato" pitchFamily="34" charset="-120"/>
              </a:rPr>
              <a:t>CONFRONTO TRA I COMMI 3, 3-bis E 3-ter</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133348"/>
                </a:solidFill>
                <a:latin typeface="Lato" pitchFamily="34" charset="0"/>
                <a:ea typeface="Lato" pitchFamily="34" charset="-122"/>
                <a:cs typeface="Lato" pitchFamily="34" charset="-120"/>
              </a:rPr>
              <a:t>Tre situazioni, non due sole etichette</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607780"/>
                </a:solidFill>
                <a:latin typeface="Lato" pitchFamily="34" charset="0"/>
                <a:ea typeface="Lato" pitchFamily="34" charset="-122"/>
                <a:cs typeface="Lato" pitchFamily="34" charset="-120"/>
              </a:rPr>
              <a:t>La mancanza di una notazione non dimostra né l’assenza di soglia né l’assenza di rischio.</a:t>
            </a:r>
            <a:endParaRPr lang="en-US" sz="1460" dirty="0"/>
          </a:p>
        </p:txBody>
      </p:sp>
      <p:sp>
        <p:nvSpPr>
          <p:cNvPr id="11" name="Shape 9"/>
          <p:cNvSpPr/>
          <p:nvPr/>
        </p:nvSpPr>
        <p:spPr>
          <a:xfrm>
            <a:off x="548640" y="6409944"/>
            <a:ext cx="11082528" cy="0"/>
          </a:xfrm>
          <a:prstGeom prst="line">
            <a:avLst/>
          </a:prstGeom>
          <a:noFill/>
          <a:ln w="8890">
            <a:solidFill>
              <a:srgbClr val="D6E1E3"/>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607780"/>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607780"/>
                </a:solidFill>
                <a:latin typeface="Lato" pitchFamily="34" charset="0"/>
                <a:ea typeface="Lato" pitchFamily="34" charset="-122"/>
                <a:cs typeface="Lato" pitchFamily="34" charset="-120"/>
              </a:rPr>
              <a:t>INAIL 2026, pp. 1–3 [I1] • Artt. 234–235 [L1,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607780"/>
                </a:solidFill>
                <a:latin typeface="Lato" pitchFamily="34" charset="0"/>
                <a:ea typeface="Lato" pitchFamily="34" charset="-122"/>
                <a:cs typeface="Lato" pitchFamily="34" charset="-120"/>
              </a:rPr>
              <a:t>05 / 10</a:t>
            </a:r>
            <a:endParaRPr lang="en-US" sz="800" dirty="0"/>
          </a:p>
        </p:txBody>
      </p:sp>
      <p:sp>
        <p:nvSpPr>
          <p:cNvPr id="15" name="Shape 13"/>
          <p:cNvSpPr/>
          <p:nvPr/>
        </p:nvSpPr>
        <p:spPr>
          <a:xfrm>
            <a:off x="548640"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6" name="Shape 23"/>
          <p:cNvSpPr/>
          <p:nvPr/>
        </p:nvSpPr>
        <p:spPr>
          <a:xfrm>
            <a:off x="603504" y="2148840"/>
            <a:ext cx="3483864" cy="3483864"/>
          </a:xfrm>
          <a:prstGeom prst="roundRect">
            <a:avLst>
              <a:gd name="adj" fmla="val 3412"/>
            </a:avLst>
          </a:prstGeom>
          <a:solidFill>
            <a:srgbClr val="FFFFFF"/>
          </a:solidFill>
          <a:ln w="9525">
            <a:solidFill>
              <a:srgbClr val="D6E1E3"/>
            </a:solidFill>
            <a:prstDash val="solid"/>
          </a:ln>
        </p:spPr>
        <p:txBody>
          <a:bodyPr/>
          <a:lstStyle/>
          <a:p>
            <a:endParaRPr lang="it-IT"/>
          </a:p>
        </p:txBody>
      </p:sp>
      <p:sp>
        <p:nvSpPr>
          <p:cNvPr id="27" name="Shape 24"/>
          <p:cNvSpPr/>
          <p:nvPr/>
        </p:nvSpPr>
        <p:spPr>
          <a:xfrm>
            <a:off x="621792" y="2286000"/>
            <a:ext cx="41148" cy="3191256"/>
          </a:xfrm>
          <a:prstGeom prst="rect">
            <a:avLst/>
          </a:prstGeom>
          <a:solidFill>
            <a:srgbClr val="D85862"/>
          </a:solidFill>
          <a:ln w="9525">
            <a:solidFill>
              <a:srgbClr val="D85862"/>
            </a:solidFill>
            <a:prstDash val="solid"/>
          </a:ln>
        </p:spPr>
        <p:txBody>
          <a:bodyPr/>
          <a:lstStyle/>
          <a:p>
            <a:endParaRPr lang="it-IT"/>
          </a:p>
        </p:txBody>
      </p:sp>
      <p:sp>
        <p:nvSpPr>
          <p:cNvPr id="28" name="Text 25"/>
          <p:cNvSpPr/>
          <p:nvPr/>
        </p:nvSpPr>
        <p:spPr>
          <a:xfrm>
            <a:off x="822960" y="2377440"/>
            <a:ext cx="3044952" cy="210312"/>
          </a:xfrm>
          <a:prstGeom prst="rect">
            <a:avLst/>
          </a:prstGeom>
          <a:noFill/>
          <a:ln/>
        </p:spPr>
        <p:txBody>
          <a:bodyPr wrap="square" lIns="0" tIns="0" rIns="0" bIns="0" rtlCol="0" anchor="ctr"/>
          <a:lstStyle/>
          <a:p>
            <a:pPr marL="0" indent="0">
              <a:buNone/>
            </a:pPr>
            <a:r>
              <a:rPr lang="en-US" sz="1350" b="1" dirty="0">
                <a:solidFill>
                  <a:srgbClr val="D85862"/>
                </a:solidFill>
                <a:latin typeface="Lato" pitchFamily="34" charset="0"/>
                <a:ea typeface="Lato" pitchFamily="34" charset="-122"/>
                <a:cs typeface="Lato" pitchFamily="34" charset="-120"/>
              </a:rPr>
              <a:t>PRIVA DI SOGLIA</a:t>
            </a:r>
            <a:endParaRPr lang="en-US" sz="1350" dirty="0"/>
          </a:p>
        </p:txBody>
      </p:sp>
      <p:sp>
        <p:nvSpPr>
          <p:cNvPr id="29" name="Shape 26"/>
          <p:cNvSpPr/>
          <p:nvPr/>
        </p:nvSpPr>
        <p:spPr>
          <a:xfrm>
            <a:off x="822960" y="2798064"/>
            <a:ext cx="1572768" cy="265176"/>
          </a:xfrm>
          <a:prstGeom prst="roundRect">
            <a:avLst>
              <a:gd name="adj" fmla="val 44828"/>
            </a:avLst>
          </a:prstGeom>
          <a:solidFill>
            <a:srgbClr val="FBECEF"/>
          </a:solidFill>
          <a:ln w="9525">
            <a:solidFill>
              <a:srgbClr val="FBECEF"/>
            </a:solidFill>
            <a:prstDash val="solid"/>
          </a:ln>
        </p:spPr>
        <p:txBody>
          <a:bodyPr/>
          <a:lstStyle/>
          <a:p>
            <a:endParaRPr lang="it-IT"/>
          </a:p>
        </p:txBody>
      </p:sp>
      <p:sp>
        <p:nvSpPr>
          <p:cNvPr id="30" name="Text 27"/>
          <p:cNvSpPr/>
          <p:nvPr/>
        </p:nvSpPr>
        <p:spPr>
          <a:xfrm>
            <a:off x="932688" y="2816352"/>
            <a:ext cx="1353312" cy="210312"/>
          </a:xfrm>
          <a:prstGeom prst="rect">
            <a:avLst/>
          </a:prstGeom>
          <a:noFill/>
          <a:ln/>
        </p:spPr>
        <p:txBody>
          <a:bodyPr wrap="square" lIns="0" tIns="0" rIns="0" bIns="0" rtlCol="0" anchor="ctr"/>
          <a:lstStyle/>
          <a:p>
            <a:pPr marL="0" indent="0">
              <a:buNone/>
            </a:pPr>
            <a:r>
              <a:rPr lang="en-US" sz="1040" dirty="0">
                <a:solidFill>
                  <a:srgbClr val="D85862"/>
                </a:solidFill>
                <a:latin typeface="Lato" pitchFamily="34" charset="0"/>
                <a:ea typeface="Lato" pitchFamily="34" charset="-122"/>
                <a:cs typeface="Lato" pitchFamily="34" charset="-120"/>
              </a:rPr>
              <a:t>COMMA 3</a:t>
            </a:r>
            <a:endParaRPr lang="en-US" sz="1040" dirty="0"/>
          </a:p>
        </p:txBody>
      </p:sp>
      <p:sp>
        <p:nvSpPr>
          <p:cNvPr id="31" name="Text 28"/>
          <p:cNvSpPr/>
          <p:nvPr/>
        </p:nvSpPr>
        <p:spPr>
          <a:xfrm>
            <a:off x="822960" y="3273552"/>
            <a:ext cx="3044952" cy="594360"/>
          </a:xfrm>
          <a:prstGeom prst="rect">
            <a:avLst/>
          </a:prstGeom>
          <a:noFill/>
          <a:ln/>
        </p:spPr>
        <p:txBody>
          <a:bodyPr wrap="square" lIns="0" tIns="0" rIns="0" bIns="0" rtlCol="0" anchor="ctr"/>
          <a:lstStyle/>
          <a:p>
            <a:pPr marL="0" indent="0">
              <a:buNone/>
            </a:pPr>
            <a:r>
              <a:rPr lang="en-US" sz="1600" dirty="0">
                <a:solidFill>
                  <a:srgbClr val="607780"/>
                </a:solidFill>
                <a:latin typeface="Lato" pitchFamily="34" charset="0"/>
                <a:ea typeface="Lato" pitchFamily="34" charset="-122"/>
                <a:cs typeface="Lato" pitchFamily="34" charset="-120"/>
              </a:rPr>
              <a:t>Identificata come tale</a:t>
            </a:r>
            <a:endParaRPr lang="en-US" sz="1600" dirty="0"/>
          </a:p>
          <a:p>
            <a:pPr marL="0" indent="0">
              <a:buNone/>
            </a:pPr>
            <a:r>
              <a:rPr lang="en-US" sz="1600" dirty="0">
                <a:solidFill>
                  <a:srgbClr val="607780"/>
                </a:solidFill>
                <a:latin typeface="Lato" pitchFamily="34" charset="0"/>
                <a:ea typeface="Lato" pitchFamily="34" charset="-122"/>
                <a:cs typeface="Lato" pitchFamily="34" charset="-120"/>
              </a:rPr>
              <a:t>nell’Allegato XLIII.</a:t>
            </a:r>
            <a:endParaRPr lang="en-US" sz="1600" dirty="0"/>
          </a:p>
        </p:txBody>
      </p:sp>
      <p:sp>
        <p:nvSpPr>
          <p:cNvPr id="32" name="Shape 29"/>
          <p:cNvSpPr/>
          <p:nvPr/>
        </p:nvSpPr>
        <p:spPr>
          <a:xfrm>
            <a:off x="822960" y="4087368"/>
            <a:ext cx="3044952" cy="0"/>
          </a:xfrm>
          <a:prstGeom prst="line">
            <a:avLst/>
          </a:prstGeom>
          <a:noFill/>
          <a:ln w="12700">
            <a:solidFill>
              <a:srgbClr val="D6E1E3"/>
            </a:solidFill>
            <a:prstDash val="solid"/>
          </a:ln>
        </p:spPr>
        <p:txBody>
          <a:bodyPr/>
          <a:lstStyle/>
          <a:p>
            <a:endParaRPr lang="it-IT"/>
          </a:p>
        </p:txBody>
      </p:sp>
      <p:sp>
        <p:nvSpPr>
          <p:cNvPr id="33" name="Text 30"/>
          <p:cNvSpPr/>
          <p:nvPr/>
        </p:nvSpPr>
        <p:spPr>
          <a:xfrm>
            <a:off x="822960" y="4297680"/>
            <a:ext cx="3044952" cy="896112"/>
          </a:xfrm>
          <a:prstGeom prst="rect">
            <a:avLst/>
          </a:prstGeom>
          <a:noFill/>
          <a:ln/>
        </p:spPr>
        <p:txBody>
          <a:bodyPr wrap="square" lIns="0" tIns="0" rIns="0" bIns="0" rtlCol="0" anchor="ctr"/>
          <a:lstStyle/>
          <a:p>
            <a:pPr marL="0" indent="0">
              <a:buNone/>
            </a:pPr>
            <a:r>
              <a:rPr lang="en-US" sz="1950" b="1" dirty="0">
                <a:solidFill>
                  <a:srgbClr val="133348"/>
                </a:solidFill>
                <a:latin typeface="Lato" pitchFamily="34" charset="0"/>
                <a:ea typeface="Lato" pitchFamily="34" charset="-122"/>
                <a:cs typeface="Lato" pitchFamily="34" charset="-120"/>
              </a:rPr>
              <a:t>Esposizione al più basso</a:t>
            </a:r>
            <a:endParaRPr lang="en-US" sz="1950" dirty="0"/>
          </a:p>
          <a:p>
            <a:pPr marL="0" indent="0">
              <a:buNone/>
            </a:pPr>
            <a:r>
              <a:rPr lang="en-US" sz="1950" b="1" dirty="0">
                <a:solidFill>
                  <a:srgbClr val="133348"/>
                </a:solidFill>
                <a:latin typeface="Lato" pitchFamily="34" charset="0"/>
                <a:ea typeface="Lato" pitchFamily="34" charset="-122"/>
                <a:cs typeface="Lato" pitchFamily="34" charset="-120"/>
              </a:rPr>
              <a:t>livello tecnicamente</a:t>
            </a:r>
            <a:endParaRPr lang="en-US" sz="1950" dirty="0"/>
          </a:p>
          <a:p>
            <a:pPr marL="0" indent="0">
              <a:buNone/>
            </a:pPr>
            <a:r>
              <a:rPr lang="en-US" sz="1950" b="1" dirty="0">
                <a:solidFill>
                  <a:srgbClr val="133348"/>
                </a:solidFill>
                <a:latin typeface="Lato" pitchFamily="34" charset="0"/>
                <a:ea typeface="Lato" pitchFamily="34" charset="-122"/>
                <a:cs typeface="Lato" pitchFamily="34" charset="-120"/>
              </a:rPr>
              <a:t>possibile.</a:t>
            </a:r>
            <a:endParaRPr lang="en-US" sz="1950" dirty="0"/>
          </a:p>
        </p:txBody>
      </p:sp>
      <p:sp>
        <p:nvSpPr>
          <p:cNvPr id="34" name="Text 31"/>
          <p:cNvSpPr/>
          <p:nvPr/>
        </p:nvSpPr>
        <p:spPr>
          <a:xfrm>
            <a:off x="822960" y="5321808"/>
            <a:ext cx="3044952"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CASO A</a:t>
            </a:r>
            <a:endParaRPr lang="en-US" sz="1030" dirty="0"/>
          </a:p>
        </p:txBody>
      </p:sp>
      <p:sp>
        <p:nvSpPr>
          <p:cNvPr id="35" name="Shape 32"/>
          <p:cNvSpPr/>
          <p:nvPr/>
        </p:nvSpPr>
        <p:spPr>
          <a:xfrm>
            <a:off x="4352544" y="2148840"/>
            <a:ext cx="3483864" cy="3483864"/>
          </a:xfrm>
          <a:prstGeom prst="roundRect">
            <a:avLst>
              <a:gd name="adj" fmla="val 3412"/>
            </a:avLst>
          </a:prstGeom>
          <a:solidFill>
            <a:srgbClr val="FFFFFF"/>
          </a:solidFill>
          <a:ln w="9525">
            <a:solidFill>
              <a:srgbClr val="D6E1E3"/>
            </a:solidFill>
            <a:prstDash val="solid"/>
          </a:ln>
        </p:spPr>
        <p:txBody>
          <a:bodyPr/>
          <a:lstStyle/>
          <a:p>
            <a:endParaRPr lang="it-IT"/>
          </a:p>
        </p:txBody>
      </p:sp>
      <p:sp>
        <p:nvSpPr>
          <p:cNvPr id="36" name="Shape 33"/>
          <p:cNvSpPr/>
          <p:nvPr/>
        </p:nvSpPr>
        <p:spPr>
          <a:xfrm>
            <a:off x="4370832" y="2286000"/>
            <a:ext cx="41148" cy="3191256"/>
          </a:xfrm>
          <a:prstGeom prst="rect">
            <a:avLst/>
          </a:prstGeom>
          <a:solidFill>
            <a:srgbClr val="287BA3"/>
          </a:solidFill>
          <a:ln w="9525">
            <a:solidFill>
              <a:srgbClr val="287BA3"/>
            </a:solidFill>
            <a:prstDash val="solid"/>
          </a:ln>
        </p:spPr>
        <p:txBody>
          <a:bodyPr/>
          <a:lstStyle/>
          <a:p>
            <a:endParaRPr lang="it-IT"/>
          </a:p>
        </p:txBody>
      </p:sp>
      <p:sp>
        <p:nvSpPr>
          <p:cNvPr id="37" name="Text 34"/>
          <p:cNvSpPr/>
          <p:nvPr/>
        </p:nvSpPr>
        <p:spPr>
          <a:xfrm>
            <a:off x="4572000" y="2377440"/>
            <a:ext cx="3044952" cy="210312"/>
          </a:xfrm>
          <a:prstGeom prst="rect">
            <a:avLst/>
          </a:prstGeom>
          <a:noFill/>
          <a:ln/>
        </p:spPr>
        <p:txBody>
          <a:bodyPr wrap="square" lIns="0" tIns="0" rIns="0" bIns="0" rtlCol="0" anchor="ctr"/>
          <a:lstStyle/>
          <a:p>
            <a:pPr marL="0" indent="0">
              <a:buNone/>
            </a:pPr>
            <a:r>
              <a:rPr lang="en-US" sz="1350" b="1" dirty="0">
                <a:solidFill>
                  <a:srgbClr val="287BA3"/>
                </a:solidFill>
                <a:latin typeface="Lato" pitchFamily="34" charset="0"/>
                <a:ea typeface="Lato" pitchFamily="34" charset="-122"/>
                <a:cs typeface="Lato" pitchFamily="34" charset="-120"/>
              </a:rPr>
              <a:t>CON VALORE SOGLIA</a:t>
            </a:r>
            <a:endParaRPr lang="en-US" sz="1350" dirty="0"/>
          </a:p>
        </p:txBody>
      </p:sp>
      <p:sp>
        <p:nvSpPr>
          <p:cNvPr id="38" name="Shape 35"/>
          <p:cNvSpPr/>
          <p:nvPr/>
        </p:nvSpPr>
        <p:spPr>
          <a:xfrm>
            <a:off x="4572000" y="2798064"/>
            <a:ext cx="1572768" cy="265176"/>
          </a:xfrm>
          <a:prstGeom prst="roundRect">
            <a:avLst>
              <a:gd name="adj" fmla="val 44828"/>
            </a:avLst>
          </a:prstGeom>
          <a:solidFill>
            <a:srgbClr val="E6F2F8"/>
          </a:solidFill>
          <a:ln w="9525">
            <a:solidFill>
              <a:srgbClr val="E6F2F8"/>
            </a:solidFill>
            <a:prstDash val="solid"/>
          </a:ln>
        </p:spPr>
        <p:txBody>
          <a:bodyPr/>
          <a:lstStyle/>
          <a:p>
            <a:endParaRPr lang="it-IT"/>
          </a:p>
        </p:txBody>
      </p:sp>
      <p:sp>
        <p:nvSpPr>
          <p:cNvPr id="39" name="Text 36"/>
          <p:cNvSpPr/>
          <p:nvPr/>
        </p:nvSpPr>
        <p:spPr>
          <a:xfrm>
            <a:off x="4681728" y="2816352"/>
            <a:ext cx="1353312" cy="210312"/>
          </a:xfrm>
          <a:prstGeom prst="rect">
            <a:avLst/>
          </a:prstGeom>
          <a:noFill/>
          <a:ln/>
        </p:spPr>
        <p:txBody>
          <a:bodyPr wrap="square" lIns="0" tIns="0" rIns="0" bIns="0" rtlCol="0" anchor="ctr"/>
          <a:lstStyle/>
          <a:p>
            <a:pPr marL="0" indent="0">
              <a:buNone/>
            </a:pPr>
            <a:r>
              <a:rPr lang="en-US" sz="1040" dirty="0">
                <a:solidFill>
                  <a:srgbClr val="287BA3"/>
                </a:solidFill>
                <a:latin typeface="Lato" pitchFamily="34" charset="0"/>
                <a:ea typeface="Lato" pitchFamily="34" charset="-122"/>
                <a:cs typeface="Lato" pitchFamily="34" charset="-120"/>
              </a:rPr>
              <a:t>COMMA 3-bis</a:t>
            </a:r>
            <a:endParaRPr lang="en-US" sz="1040" dirty="0"/>
          </a:p>
        </p:txBody>
      </p:sp>
      <p:sp>
        <p:nvSpPr>
          <p:cNvPr id="40" name="Text 37"/>
          <p:cNvSpPr/>
          <p:nvPr/>
        </p:nvSpPr>
        <p:spPr>
          <a:xfrm>
            <a:off x="4572000" y="3273552"/>
            <a:ext cx="3044952" cy="594360"/>
          </a:xfrm>
          <a:prstGeom prst="rect">
            <a:avLst/>
          </a:prstGeom>
          <a:noFill/>
          <a:ln/>
        </p:spPr>
        <p:txBody>
          <a:bodyPr wrap="square" lIns="0" tIns="0" rIns="0" bIns="0" rtlCol="0" anchor="ctr"/>
          <a:lstStyle/>
          <a:p>
            <a:pPr marL="0" indent="0">
              <a:buNone/>
            </a:pPr>
            <a:r>
              <a:rPr lang="en-US" sz="1600" dirty="0">
                <a:solidFill>
                  <a:srgbClr val="607780"/>
                </a:solidFill>
                <a:latin typeface="Lato" pitchFamily="34" charset="0"/>
                <a:ea typeface="Lato" pitchFamily="34" charset="-122"/>
                <a:cs typeface="Lato" pitchFamily="34" charset="-120"/>
              </a:rPr>
              <a:t>Identificata come tale</a:t>
            </a:r>
            <a:endParaRPr lang="en-US" sz="1600" dirty="0"/>
          </a:p>
          <a:p>
            <a:pPr marL="0" indent="0">
              <a:buNone/>
            </a:pPr>
            <a:r>
              <a:rPr lang="en-US" sz="1600" dirty="0">
                <a:solidFill>
                  <a:srgbClr val="607780"/>
                </a:solidFill>
                <a:latin typeface="Lato" pitchFamily="34" charset="0"/>
                <a:ea typeface="Lato" pitchFamily="34" charset="-122"/>
                <a:cs typeface="Lato" pitchFamily="34" charset="-120"/>
              </a:rPr>
              <a:t>nell’Allegato XLIII.</a:t>
            </a:r>
            <a:endParaRPr lang="en-US" sz="1600" dirty="0"/>
          </a:p>
        </p:txBody>
      </p:sp>
      <p:sp>
        <p:nvSpPr>
          <p:cNvPr id="41" name="Shape 38"/>
          <p:cNvSpPr/>
          <p:nvPr/>
        </p:nvSpPr>
        <p:spPr>
          <a:xfrm>
            <a:off x="4572000" y="4087368"/>
            <a:ext cx="3044952" cy="0"/>
          </a:xfrm>
          <a:prstGeom prst="line">
            <a:avLst/>
          </a:prstGeom>
          <a:noFill/>
          <a:ln w="12700">
            <a:solidFill>
              <a:srgbClr val="D6E1E3"/>
            </a:solidFill>
            <a:prstDash val="solid"/>
          </a:ln>
        </p:spPr>
        <p:txBody>
          <a:bodyPr/>
          <a:lstStyle/>
          <a:p>
            <a:endParaRPr lang="it-IT"/>
          </a:p>
        </p:txBody>
      </p:sp>
      <p:sp>
        <p:nvSpPr>
          <p:cNvPr id="42" name="Text 39"/>
          <p:cNvSpPr/>
          <p:nvPr/>
        </p:nvSpPr>
        <p:spPr>
          <a:xfrm>
            <a:off x="4572000" y="4297680"/>
            <a:ext cx="3044952" cy="896112"/>
          </a:xfrm>
          <a:prstGeom prst="rect">
            <a:avLst/>
          </a:prstGeom>
          <a:noFill/>
          <a:ln/>
        </p:spPr>
        <p:txBody>
          <a:bodyPr wrap="square" lIns="0" tIns="0" rIns="0" bIns="0" rtlCol="0" anchor="ctr"/>
          <a:lstStyle/>
          <a:p>
            <a:pPr marL="0" indent="0">
              <a:buNone/>
            </a:pPr>
            <a:r>
              <a:rPr lang="en-US" sz="1950" b="1" dirty="0">
                <a:solidFill>
                  <a:srgbClr val="133348"/>
                </a:solidFill>
                <a:latin typeface="Lato" pitchFamily="34" charset="0"/>
                <a:ea typeface="Lato" pitchFamily="34" charset="-122"/>
                <a:cs typeface="Lato" pitchFamily="34" charset="-120"/>
              </a:rPr>
              <a:t>Rischio connesso</a:t>
            </a:r>
            <a:endParaRPr lang="en-US" sz="1950" dirty="0"/>
          </a:p>
          <a:p>
            <a:pPr marL="0" indent="0">
              <a:buNone/>
            </a:pPr>
            <a:r>
              <a:rPr lang="en-US" sz="1950" b="1" dirty="0">
                <a:solidFill>
                  <a:srgbClr val="133348"/>
                </a:solidFill>
                <a:latin typeface="Lato" pitchFamily="34" charset="0"/>
                <a:ea typeface="Lato" pitchFamily="34" charset="-122"/>
                <a:cs typeface="Lato" pitchFamily="34" charset="-120"/>
              </a:rPr>
              <a:t>all’esposizione</a:t>
            </a:r>
            <a:endParaRPr lang="en-US" sz="1950" dirty="0"/>
          </a:p>
          <a:p>
            <a:pPr marL="0" indent="0">
              <a:buNone/>
            </a:pPr>
            <a:r>
              <a:rPr lang="en-US" sz="1950" b="1" dirty="0">
                <a:solidFill>
                  <a:srgbClr val="133348"/>
                </a:solidFill>
                <a:latin typeface="Lato" pitchFamily="34" charset="0"/>
                <a:ea typeface="Lato" pitchFamily="34" charset="-122"/>
                <a:cs typeface="Lato" pitchFamily="34" charset="-120"/>
              </a:rPr>
              <a:t>ridotto al minimo.</a:t>
            </a:r>
            <a:endParaRPr lang="en-US" sz="1950" dirty="0"/>
          </a:p>
        </p:txBody>
      </p:sp>
      <p:sp>
        <p:nvSpPr>
          <p:cNvPr id="43" name="Text 40"/>
          <p:cNvSpPr/>
          <p:nvPr/>
        </p:nvSpPr>
        <p:spPr>
          <a:xfrm>
            <a:off x="4572000" y="5321808"/>
            <a:ext cx="3044952"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CASO B</a:t>
            </a:r>
            <a:endParaRPr lang="en-US" sz="1030" dirty="0"/>
          </a:p>
        </p:txBody>
      </p:sp>
      <p:sp>
        <p:nvSpPr>
          <p:cNvPr id="44" name="Shape 41"/>
          <p:cNvSpPr/>
          <p:nvPr/>
        </p:nvSpPr>
        <p:spPr>
          <a:xfrm>
            <a:off x="8101584" y="2148840"/>
            <a:ext cx="3483864" cy="3483864"/>
          </a:xfrm>
          <a:prstGeom prst="roundRect">
            <a:avLst>
              <a:gd name="adj" fmla="val 3412"/>
            </a:avLst>
          </a:prstGeom>
          <a:solidFill>
            <a:srgbClr val="FFFFFF"/>
          </a:solidFill>
          <a:ln w="9525">
            <a:solidFill>
              <a:srgbClr val="D6E1E3"/>
            </a:solidFill>
            <a:prstDash val="solid"/>
          </a:ln>
        </p:spPr>
        <p:txBody>
          <a:bodyPr/>
          <a:lstStyle/>
          <a:p>
            <a:endParaRPr lang="it-IT"/>
          </a:p>
        </p:txBody>
      </p:sp>
      <p:sp>
        <p:nvSpPr>
          <p:cNvPr id="45" name="Shape 42"/>
          <p:cNvSpPr/>
          <p:nvPr/>
        </p:nvSpPr>
        <p:spPr>
          <a:xfrm>
            <a:off x="8119872" y="2286000"/>
            <a:ext cx="41148" cy="3191256"/>
          </a:xfrm>
          <a:prstGeom prst="rect">
            <a:avLst/>
          </a:prstGeom>
          <a:solidFill>
            <a:srgbClr val="A86F29"/>
          </a:solidFill>
          <a:ln w="9525">
            <a:solidFill>
              <a:srgbClr val="A86F29"/>
            </a:solidFill>
            <a:prstDash val="solid"/>
          </a:ln>
        </p:spPr>
        <p:txBody>
          <a:bodyPr/>
          <a:lstStyle/>
          <a:p>
            <a:endParaRPr lang="it-IT"/>
          </a:p>
        </p:txBody>
      </p:sp>
      <p:sp>
        <p:nvSpPr>
          <p:cNvPr id="46" name="Text 43"/>
          <p:cNvSpPr/>
          <p:nvPr/>
        </p:nvSpPr>
        <p:spPr>
          <a:xfrm>
            <a:off x="8321040" y="2377440"/>
            <a:ext cx="3044952" cy="210312"/>
          </a:xfrm>
          <a:prstGeom prst="rect">
            <a:avLst/>
          </a:prstGeom>
          <a:noFill/>
          <a:ln/>
        </p:spPr>
        <p:txBody>
          <a:bodyPr wrap="square" lIns="0" tIns="0" rIns="0" bIns="0" rtlCol="0" anchor="ctr"/>
          <a:lstStyle/>
          <a:p>
            <a:pPr marL="0" indent="0">
              <a:buNone/>
            </a:pPr>
            <a:r>
              <a:rPr lang="en-US" sz="1350" b="1" dirty="0">
                <a:solidFill>
                  <a:srgbClr val="A86F29"/>
                </a:solidFill>
                <a:latin typeface="Lato" pitchFamily="34" charset="0"/>
                <a:ea typeface="Lato" pitchFamily="34" charset="-122"/>
                <a:cs typeface="Lato" pitchFamily="34" charset="-120"/>
              </a:rPr>
              <a:t>ALTRE SOSTANZE</a:t>
            </a:r>
            <a:endParaRPr lang="en-US" sz="1350" dirty="0"/>
          </a:p>
        </p:txBody>
      </p:sp>
      <p:sp>
        <p:nvSpPr>
          <p:cNvPr id="47" name="Shape 44"/>
          <p:cNvSpPr/>
          <p:nvPr/>
        </p:nvSpPr>
        <p:spPr>
          <a:xfrm>
            <a:off x="8321040" y="2798064"/>
            <a:ext cx="1572768" cy="265176"/>
          </a:xfrm>
          <a:prstGeom prst="roundRect">
            <a:avLst>
              <a:gd name="adj" fmla="val 44828"/>
            </a:avLst>
          </a:prstGeom>
          <a:solidFill>
            <a:srgbClr val="FFF0DB"/>
          </a:solidFill>
          <a:ln w="9525">
            <a:solidFill>
              <a:srgbClr val="FFF0DB"/>
            </a:solidFill>
            <a:prstDash val="solid"/>
          </a:ln>
        </p:spPr>
        <p:txBody>
          <a:bodyPr/>
          <a:lstStyle/>
          <a:p>
            <a:endParaRPr lang="it-IT"/>
          </a:p>
        </p:txBody>
      </p:sp>
      <p:sp>
        <p:nvSpPr>
          <p:cNvPr id="48" name="Text 45"/>
          <p:cNvSpPr/>
          <p:nvPr/>
        </p:nvSpPr>
        <p:spPr>
          <a:xfrm>
            <a:off x="8430768" y="2816352"/>
            <a:ext cx="1353312" cy="210312"/>
          </a:xfrm>
          <a:prstGeom prst="rect">
            <a:avLst/>
          </a:prstGeom>
          <a:noFill/>
          <a:ln/>
        </p:spPr>
        <p:txBody>
          <a:bodyPr wrap="square" lIns="0" tIns="0" rIns="0" bIns="0" rtlCol="0" anchor="ctr"/>
          <a:lstStyle/>
          <a:p>
            <a:pPr marL="0" indent="0">
              <a:buNone/>
            </a:pPr>
            <a:r>
              <a:rPr lang="en-US" sz="1040" dirty="0">
                <a:solidFill>
                  <a:srgbClr val="A86F29"/>
                </a:solidFill>
                <a:latin typeface="Lato" pitchFamily="34" charset="0"/>
                <a:ea typeface="Lato" pitchFamily="34" charset="-122"/>
                <a:cs typeface="Lato" pitchFamily="34" charset="-120"/>
              </a:rPr>
              <a:t>COMMA 3-ter</a:t>
            </a:r>
            <a:endParaRPr lang="en-US" sz="1040" dirty="0"/>
          </a:p>
        </p:txBody>
      </p:sp>
      <p:sp>
        <p:nvSpPr>
          <p:cNvPr id="49" name="Text 46"/>
          <p:cNvSpPr/>
          <p:nvPr/>
        </p:nvSpPr>
        <p:spPr>
          <a:xfrm>
            <a:off x="8321040" y="3273552"/>
            <a:ext cx="3044952" cy="594360"/>
          </a:xfrm>
          <a:prstGeom prst="rect">
            <a:avLst/>
          </a:prstGeom>
          <a:noFill/>
          <a:ln/>
        </p:spPr>
        <p:txBody>
          <a:bodyPr wrap="square" lIns="0" tIns="0" rIns="0" bIns="0" rtlCol="0" anchor="ctr"/>
          <a:lstStyle/>
          <a:p>
            <a:pPr marL="0" indent="0">
              <a:buNone/>
            </a:pPr>
            <a:r>
              <a:rPr lang="en-US" sz="1600" dirty="0">
                <a:solidFill>
                  <a:srgbClr val="607780"/>
                </a:solidFill>
                <a:latin typeface="Lato" pitchFamily="34" charset="0"/>
                <a:ea typeface="Lato" pitchFamily="34" charset="-122"/>
                <a:cs typeface="Lato" pitchFamily="34" charset="-120"/>
              </a:rPr>
              <a:t>Non comprese nelle due</a:t>
            </a:r>
            <a:endParaRPr lang="en-US" sz="1600" dirty="0"/>
          </a:p>
          <a:p>
            <a:pPr marL="0" indent="0">
              <a:buNone/>
            </a:pPr>
            <a:r>
              <a:rPr lang="en-US" sz="1600" dirty="0">
                <a:solidFill>
                  <a:srgbClr val="607780"/>
                </a:solidFill>
                <a:latin typeface="Lato" pitchFamily="34" charset="0"/>
                <a:ea typeface="Lato" pitchFamily="34" charset="-122"/>
                <a:cs typeface="Lato" pitchFamily="34" charset="-120"/>
              </a:rPr>
              <a:t>identificazioni normative.</a:t>
            </a:r>
            <a:endParaRPr lang="en-US" sz="1600" dirty="0"/>
          </a:p>
        </p:txBody>
      </p:sp>
      <p:sp>
        <p:nvSpPr>
          <p:cNvPr id="50" name="Shape 47"/>
          <p:cNvSpPr/>
          <p:nvPr/>
        </p:nvSpPr>
        <p:spPr>
          <a:xfrm>
            <a:off x="8321040" y="4087368"/>
            <a:ext cx="3044952" cy="0"/>
          </a:xfrm>
          <a:prstGeom prst="line">
            <a:avLst/>
          </a:prstGeom>
          <a:noFill/>
          <a:ln w="12700">
            <a:solidFill>
              <a:srgbClr val="D6E1E3"/>
            </a:solidFill>
            <a:prstDash val="solid"/>
          </a:ln>
        </p:spPr>
        <p:txBody>
          <a:bodyPr/>
          <a:lstStyle/>
          <a:p>
            <a:endParaRPr lang="it-IT"/>
          </a:p>
        </p:txBody>
      </p:sp>
      <p:sp>
        <p:nvSpPr>
          <p:cNvPr id="51" name="Text 48"/>
          <p:cNvSpPr/>
          <p:nvPr/>
        </p:nvSpPr>
        <p:spPr>
          <a:xfrm>
            <a:off x="8321040" y="4297680"/>
            <a:ext cx="3044952" cy="896112"/>
          </a:xfrm>
          <a:prstGeom prst="rect">
            <a:avLst/>
          </a:prstGeom>
          <a:noFill/>
          <a:ln/>
        </p:spPr>
        <p:txBody>
          <a:bodyPr wrap="square" lIns="0" tIns="0" rIns="0" bIns="0" rtlCol="0" anchor="ctr"/>
          <a:lstStyle/>
          <a:p>
            <a:pPr marL="0" indent="0">
              <a:buNone/>
            </a:pPr>
            <a:r>
              <a:rPr lang="en-US" sz="1950" b="1" dirty="0">
                <a:solidFill>
                  <a:srgbClr val="133348"/>
                </a:solidFill>
                <a:latin typeface="Lato" pitchFamily="34" charset="0"/>
                <a:ea typeface="Lato" pitchFamily="34" charset="-122"/>
                <a:cs typeface="Lato" pitchFamily="34" charset="-120"/>
              </a:rPr>
              <a:t>Criterio del 3-bis +</a:t>
            </a:r>
            <a:endParaRPr lang="en-US" sz="1950" dirty="0"/>
          </a:p>
          <a:p>
            <a:pPr marL="0" indent="0">
              <a:buNone/>
            </a:pPr>
            <a:r>
              <a:rPr lang="en-US" sz="1950" b="1" dirty="0">
                <a:solidFill>
                  <a:srgbClr val="133348"/>
                </a:solidFill>
                <a:latin typeface="Lato" pitchFamily="34" charset="0"/>
                <a:ea typeface="Lato" pitchFamily="34" charset="-122"/>
                <a:cs typeface="Lato" pitchFamily="34" charset="-120"/>
              </a:rPr>
              <a:t>possibile assenza</a:t>
            </a:r>
            <a:endParaRPr lang="en-US" sz="1950" dirty="0"/>
          </a:p>
          <a:p>
            <a:pPr marL="0" indent="0">
              <a:buNone/>
            </a:pPr>
            <a:r>
              <a:rPr lang="en-US" sz="1950" b="1" dirty="0">
                <a:solidFill>
                  <a:srgbClr val="133348"/>
                </a:solidFill>
                <a:latin typeface="Lato" pitchFamily="34" charset="0"/>
                <a:ea typeface="Lato" pitchFamily="34" charset="-122"/>
                <a:cs typeface="Lato" pitchFamily="34" charset="-120"/>
              </a:rPr>
              <a:t>di un livello sicuro.</a:t>
            </a:r>
            <a:endParaRPr lang="en-US" sz="1950" dirty="0"/>
          </a:p>
        </p:txBody>
      </p:sp>
      <p:sp>
        <p:nvSpPr>
          <p:cNvPr id="52" name="Text 49"/>
          <p:cNvSpPr/>
          <p:nvPr/>
        </p:nvSpPr>
        <p:spPr>
          <a:xfrm>
            <a:off x="8321040" y="5321808"/>
            <a:ext cx="3044952" cy="201168"/>
          </a:xfrm>
          <a:prstGeom prst="rect">
            <a:avLst/>
          </a:prstGeom>
          <a:noFill/>
          <a:ln/>
        </p:spPr>
        <p:txBody>
          <a:bodyPr wrap="square" lIns="0" tIns="0" rIns="0" bIns="0" rtlCol="0" anchor="ctr"/>
          <a:lstStyle/>
          <a:p>
            <a:pPr marL="0" indent="0">
              <a:buNone/>
            </a:pPr>
            <a:r>
              <a:rPr lang="en-US" sz="1030" b="1" dirty="0">
                <a:solidFill>
                  <a:srgbClr val="607780"/>
                </a:solidFill>
                <a:latin typeface="Lato" pitchFamily="34" charset="0"/>
                <a:ea typeface="Lato" pitchFamily="34" charset="-122"/>
                <a:cs typeface="Lato" pitchFamily="34" charset="-120"/>
              </a:rPr>
              <a:t>CASI C / D</a:t>
            </a:r>
            <a:endParaRPr lang="en-US" sz="1030" dirty="0"/>
          </a:p>
        </p:txBody>
      </p:sp>
      <p:sp>
        <p:nvSpPr>
          <p:cNvPr id="53" name="Shape 50"/>
          <p:cNvSpPr/>
          <p:nvPr/>
        </p:nvSpPr>
        <p:spPr>
          <a:xfrm>
            <a:off x="585216" y="5916168"/>
            <a:ext cx="11027664" cy="411480"/>
          </a:xfrm>
          <a:prstGeom prst="roundRect">
            <a:avLst>
              <a:gd name="adj" fmla="val 28889"/>
            </a:avLst>
          </a:prstGeom>
          <a:solidFill>
            <a:srgbClr val="E0F3ED"/>
          </a:solidFill>
          <a:ln w="9525">
            <a:solidFill>
              <a:srgbClr val="E0F3ED"/>
            </a:solidFill>
            <a:prstDash val="solid"/>
          </a:ln>
        </p:spPr>
        <p:txBody>
          <a:bodyPr/>
          <a:lstStyle/>
          <a:p>
            <a:endParaRPr lang="it-IT"/>
          </a:p>
        </p:txBody>
      </p:sp>
      <p:sp>
        <p:nvSpPr>
          <p:cNvPr id="54" name="Text 51"/>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008E89"/>
                </a:solidFill>
                <a:latin typeface="Lato" pitchFamily="34" charset="0"/>
                <a:ea typeface="Lato" pitchFamily="34" charset="-122"/>
                <a:cs typeface="Lato" pitchFamily="34" charset="-120"/>
              </a:rPr>
              <a:t>Gli obiettivi si applicano nelle condizioni previste dall’art. 235; sostituzione e sistema chiuso restano prioritari.</a:t>
            </a:r>
            <a:endParaRPr lang="en-US" sz="1330" dirty="0"/>
          </a:p>
        </p:txBody>
      </p:sp>
      <p:sp>
        <p:nvSpPr>
          <p:cNvPr id="5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6">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008E89"/>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008E89"/>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008E89"/>
          </a:solidFill>
          <a:ln w="12700">
            <a:solidFill>
              <a:srgbClr val="008E89"/>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008E89"/>
          </a:solidFill>
          <a:ln w="12700">
            <a:solidFill>
              <a:srgbClr val="008E89"/>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607780"/>
                </a:solidFill>
                <a:latin typeface="Lato" pitchFamily="34" charset="0"/>
                <a:ea typeface="Lato" pitchFamily="34" charset="-122"/>
                <a:cs typeface="Lato" pitchFamily="34" charset="-120"/>
              </a:rPr>
              <a:t>ART. 235 / SOSTITUZIONE E RIDUZIONE</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133348"/>
                </a:solidFill>
                <a:latin typeface="Lato" pitchFamily="34" charset="0"/>
                <a:ea typeface="Lato" pitchFamily="34" charset="-122"/>
                <a:cs typeface="Lato" pitchFamily="34" charset="-120"/>
              </a:rPr>
              <a:t>Comma 3: il più basso livello tecnicamente possibile</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607780"/>
                </a:solidFill>
                <a:latin typeface="Lato" pitchFamily="34" charset="0"/>
                <a:ea typeface="Lato" pitchFamily="34" charset="-122"/>
                <a:cs typeface="Lato" pitchFamily="34" charset="-120"/>
              </a:rPr>
              <a:t>Per le sostanze prive di soglia, il criterio segue la verifica delle misure prioritarie.</a:t>
            </a:r>
            <a:endParaRPr lang="en-US" sz="1460" dirty="0"/>
          </a:p>
        </p:txBody>
      </p:sp>
      <p:sp>
        <p:nvSpPr>
          <p:cNvPr id="11" name="Shape 9"/>
          <p:cNvSpPr/>
          <p:nvPr/>
        </p:nvSpPr>
        <p:spPr>
          <a:xfrm>
            <a:off x="548640" y="6409944"/>
            <a:ext cx="11082528" cy="0"/>
          </a:xfrm>
          <a:prstGeom prst="line">
            <a:avLst/>
          </a:prstGeom>
          <a:noFill/>
          <a:ln w="8890">
            <a:solidFill>
              <a:srgbClr val="D6E1E3"/>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607780"/>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607780"/>
                </a:solidFill>
                <a:latin typeface="Lato" pitchFamily="34" charset="0"/>
                <a:ea typeface="Lato" pitchFamily="34" charset="-122"/>
                <a:cs typeface="Lato" pitchFamily="34" charset="-120"/>
              </a:rPr>
              <a:t>INAIL 2026, pp. 1–3 [I1] • Art. 235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607780"/>
                </a:solidFill>
                <a:latin typeface="Lato" pitchFamily="34" charset="0"/>
                <a:ea typeface="Lato" pitchFamily="34" charset="-122"/>
                <a:cs typeface="Lato" pitchFamily="34" charset="-120"/>
              </a:rPr>
              <a:t>06 / 10</a:t>
            </a:r>
            <a:endParaRPr lang="en-US" sz="800" dirty="0"/>
          </a:p>
        </p:txBody>
      </p:sp>
      <p:sp>
        <p:nvSpPr>
          <p:cNvPr id="15" name="Shape 13"/>
          <p:cNvSpPr/>
          <p:nvPr/>
        </p:nvSpPr>
        <p:spPr>
          <a:xfrm>
            <a:off x="548640"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6" name="Shape 23"/>
          <p:cNvSpPr/>
          <p:nvPr/>
        </p:nvSpPr>
        <p:spPr>
          <a:xfrm>
            <a:off x="603504" y="2112264"/>
            <a:ext cx="6949440" cy="896112"/>
          </a:xfrm>
          <a:prstGeom prst="roundRect">
            <a:avLst>
              <a:gd name="adj" fmla="val 13265"/>
            </a:avLst>
          </a:prstGeom>
          <a:solidFill>
            <a:srgbClr val="FFFFFF"/>
          </a:solidFill>
          <a:ln w="9525">
            <a:solidFill>
              <a:srgbClr val="D6E1E3"/>
            </a:solidFill>
            <a:prstDash val="solid"/>
          </a:ln>
        </p:spPr>
        <p:txBody>
          <a:bodyPr/>
          <a:lstStyle/>
          <a:p>
            <a:endParaRPr lang="it-IT"/>
          </a:p>
        </p:txBody>
      </p:sp>
      <p:sp>
        <p:nvSpPr>
          <p:cNvPr id="27" name="Shape 24"/>
          <p:cNvSpPr/>
          <p:nvPr/>
        </p:nvSpPr>
        <p:spPr>
          <a:xfrm>
            <a:off x="822960" y="2340864"/>
            <a:ext cx="402336" cy="402336"/>
          </a:xfrm>
          <a:prstGeom prst="ellipse">
            <a:avLst/>
          </a:prstGeom>
          <a:solidFill>
            <a:srgbClr val="008E89"/>
          </a:solidFill>
          <a:ln w="12700">
            <a:solidFill>
              <a:srgbClr val="008E89"/>
            </a:solidFill>
            <a:prstDash val="solid"/>
          </a:ln>
        </p:spPr>
        <p:txBody>
          <a:bodyPr/>
          <a:lstStyle/>
          <a:p>
            <a:endParaRPr lang="it-IT"/>
          </a:p>
        </p:txBody>
      </p:sp>
      <p:sp>
        <p:nvSpPr>
          <p:cNvPr id="28" name="Text 25"/>
          <p:cNvSpPr/>
          <p:nvPr/>
        </p:nvSpPr>
        <p:spPr>
          <a:xfrm>
            <a:off x="822960" y="2340864"/>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1</a:t>
            </a:r>
            <a:endParaRPr lang="en-US" sz="1600" dirty="0"/>
          </a:p>
        </p:txBody>
      </p:sp>
      <p:sp>
        <p:nvSpPr>
          <p:cNvPr id="29" name="Text 26"/>
          <p:cNvSpPr/>
          <p:nvPr/>
        </p:nvSpPr>
        <p:spPr>
          <a:xfrm>
            <a:off x="1435608" y="2231136"/>
            <a:ext cx="5843016" cy="283464"/>
          </a:xfrm>
          <a:prstGeom prst="rect">
            <a:avLst/>
          </a:prstGeom>
          <a:noFill/>
          <a:ln/>
        </p:spPr>
        <p:txBody>
          <a:bodyPr wrap="square" lIns="0" tIns="0" rIns="0" bIns="0" rtlCol="0" anchor="ctr"/>
          <a:lstStyle/>
          <a:p>
            <a:pPr marL="0" indent="0">
              <a:buNone/>
            </a:pPr>
            <a:r>
              <a:rPr lang="en-US" sz="2100" b="1" dirty="0">
                <a:solidFill>
                  <a:srgbClr val="133348"/>
                </a:solidFill>
                <a:latin typeface="Lato" pitchFamily="34" charset="0"/>
                <a:ea typeface="Lato" pitchFamily="34" charset="-122"/>
                <a:cs typeface="Lato" pitchFamily="34" charset="-120"/>
              </a:rPr>
              <a:t>Sostituzione</a:t>
            </a:r>
            <a:endParaRPr lang="en-US" sz="2100" dirty="0"/>
          </a:p>
        </p:txBody>
      </p:sp>
      <p:sp>
        <p:nvSpPr>
          <p:cNvPr id="30" name="Text 27"/>
          <p:cNvSpPr/>
          <p:nvPr/>
        </p:nvSpPr>
        <p:spPr>
          <a:xfrm>
            <a:off x="1435608" y="2596896"/>
            <a:ext cx="5833872" cy="292608"/>
          </a:xfrm>
          <a:prstGeom prst="rect">
            <a:avLst/>
          </a:prstGeom>
          <a:noFill/>
          <a:ln/>
        </p:spPr>
        <p:txBody>
          <a:bodyPr wrap="square" lIns="0" tIns="0" rIns="0" bIns="0" rtlCol="0" anchor="ctr"/>
          <a:lstStyle/>
          <a:p>
            <a:pPr marL="0" indent="0">
              <a:buNone/>
            </a:pPr>
            <a:r>
              <a:rPr lang="en-US" sz="1310" dirty="0">
                <a:solidFill>
                  <a:srgbClr val="607780"/>
                </a:solidFill>
                <a:latin typeface="Lato" pitchFamily="34" charset="0"/>
                <a:ea typeface="Lato" pitchFamily="34" charset="-122"/>
                <a:cs typeface="Lato" pitchFamily="34" charset="-120"/>
              </a:rPr>
              <a:t>Sostanza, miscela o procedimento meno nocivo, se tecnicamente possibile.</a:t>
            </a:r>
            <a:endParaRPr lang="en-US" sz="1310" dirty="0"/>
          </a:p>
        </p:txBody>
      </p:sp>
      <p:sp>
        <p:nvSpPr>
          <p:cNvPr id="31" name="Shape 28"/>
          <p:cNvSpPr/>
          <p:nvPr/>
        </p:nvSpPr>
        <p:spPr>
          <a:xfrm>
            <a:off x="1024128" y="3035808"/>
            <a:ext cx="0" cy="265176"/>
          </a:xfrm>
          <a:prstGeom prst="line">
            <a:avLst/>
          </a:prstGeom>
          <a:noFill/>
          <a:ln w="22860">
            <a:solidFill>
              <a:srgbClr val="008E89"/>
            </a:solidFill>
            <a:prstDash val="solid"/>
            <a:tailEnd type="triangle"/>
          </a:ln>
        </p:spPr>
        <p:txBody>
          <a:bodyPr/>
          <a:lstStyle/>
          <a:p>
            <a:endParaRPr lang="it-IT"/>
          </a:p>
        </p:txBody>
      </p:sp>
      <p:sp>
        <p:nvSpPr>
          <p:cNvPr id="32" name="Text 29"/>
          <p:cNvSpPr/>
          <p:nvPr/>
        </p:nvSpPr>
        <p:spPr>
          <a:xfrm>
            <a:off x="1389888" y="3072384"/>
            <a:ext cx="6126480" cy="182880"/>
          </a:xfrm>
          <a:prstGeom prst="rect">
            <a:avLst/>
          </a:prstGeom>
          <a:noFill/>
          <a:ln/>
        </p:spPr>
        <p:txBody>
          <a:bodyPr wrap="square" lIns="0" tIns="0" rIns="0" bIns="0" rtlCol="0" anchor="ctr"/>
          <a:lstStyle/>
          <a:p>
            <a:pPr marL="0" indent="0">
              <a:buNone/>
            </a:pPr>
            <a:r>
              <a:rPr lang="en-US" sz="1080" dirty="0">
                <a:solidFill>
                  <a:srgbClr val="607780"/>
                </a:solidFill>
                <a:latin typeface="Lato" pitchFamily="34" charset="0"/>
                <a:ea typeface="Lato" pitchFamily="34" charset="-122"/>
                <a:cs typeface="Lato" pitchFamily="34" charset="-120"/>
              </a:rPr>
              <a:t>Non tecnicamente possibile</a:t>
            </a:r>
            <a:endParaRPr lang="en-US" sz="1080" dirty="0"/>
          </a:p>
        </p:txBody>
      </p:sp>
      <p:sp>
        <p:nvSpPr>
          <p:cNvPr id="33" name="Shape 30"/>
          <p:cNvSpPr/>
          <p:nvPr/>
        </p:nvSpPr>
        <p:spPr>
          <a:xfrm>
            <a:off x="603504" y="3364992"/>
            <a:ext cx="6949440" cy="896112"/>
          </a:xfrm>
          <a:prstGeom prst="roundRect">
            <a:avLst>
              <a:gd name="adj" fmla="val 13265"/>
            </a:avLst>
          </a:prstGeom>
          <a:solidFill>
            <a:srgbClr val="FFFFFF"/>
          </a:solidFill>
          <a:ln w="9525">
            <a:solidFill>
              <a:srgbClr val="D6E1E3"/>
            </a:solidFill>
            <a:prstDash val="solid"/>
          </a:ln>
        </p:spPr>
        <p:txBody>
          <a:bodyPr/>
          <a:lstStyle/>
          <a:p>
            <a:endParaRPr lang="it-IT"/>
          </a:p>
        </p:txBody>
      </p:sp>
      <p:sp>
        <p:nvSpPr>
          <p:cNvPr id="34" name="Shape 31"/>
          <p:cNvSpPr/>
          <p:nvPr/>
        </p:nvSpPr>
        <p:spPr>
          <a:xfrm>
            <a:off x="822960" y="3593592"/>
            <a:ext cx="402336" cy="402336"/>
          </a:xfrm>
          <a:prstGeom prst="ellipse">
            <a:avLst/>
          </a:prstGeom>
          <a:solidFill>
            <a:srgbClr val="008E89"/>
          </a:solidFill>
          <a:ln w="12700">
            <a:solidFill>
              <a:srgbClr val="008E89"/>
            </a:solidFill>
            <a:prstDash val="solid"/>
          </a:ln>
        </p:spPr>
        <p:txBody>
          <a:bodyPr/>
          <a:lstStyle/>
          <a:p>
            <a:endParaRPr lang="it-IT"/>
          </a:p>
        </p:txBody>
      </p:sp>
      <p:sp>
        <p:nvSpPr>
          <p:cNvPr id="35" name="Text 32"/>
          <p:cNvSpPr/>
          <p:nvPr/>
        </p:nvSpPr>
        <p:spPr>
          <a:xfrm>
            <a:off x="822960" y="3593592"/>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2</a:t>
            </a:r>
            <a:endParaRPr lang="en-US" sz="1600" dirty="0"/>
          </a:p>
        </p:txBody>
      </p:sp>
      <p:sp>
        <p:nvSpPr>
          <p:cNvPr id="36" name="Text 33"/>
          <p:cNvSpPr/>
          <p:nvPr/>
        </p:nvSpPr>
        <p:spPr>
          <a:xfrm>
            <a:off x="1435608" y="3483864"/>
            <a:ext cx="5843016" cy="283464"/>
          </a:xfrm>
          <a:prstGeom prst="rect">
            <a:avLst/>
          </a:prstGeom>
          <a:noFill/>
          <a:ln/>
        </p:spPr>
        <p:txBody>
          <a:bodyPr wrap="square" lIns="0" tIns="0" rIns="0" bIns="0" rtlCol="0" anchor="ctr"/>
          <a:lstStyle/>
          <a:p>
            <a:pPr marL="0" indent="0">
              <a:buNone/>
            </a:pPr>
            <a:r>
              <a:rPr lang="en-US" sz="2100" b="1" dirty="0">
                <a:solidFill>
                  <a:srgbClr val="133348"/>
                </a:solidFill>
                <a:latin typeface="Lato" pitchFamily="34" charset="0"/>
                <a:ea typeface="Lato" pitchFamily="34" charset="-122"/>
                <a:cs typeface="Lato" pitchFamily="34" charset="-120"/>
              </a:rPr>
              <a:t>Sistema chiuso</a:t>
            </a:r>
            <a:endParaRPr lang="en-US" sz="2100" dirty="0"/>
          </a:p>
        </p:txBody>
      </p:sp>
      <p:sp>
        <p:nvSpPr>
          <p:cNvPr id="37" name="Text 34"/>
          <p:cNvSpPr/>
          <p:nvPr/>
        </p:nvSpPr>
        <p:spPr>
          <a:xfrm>
            <a:off x="1435608" y="3849624"/>
            <a:ext cx="5833872" cy="292608"/>
          </a:xfrm>
          <a:prstGeom prst="rect">
            <a:avLst/>
          </a:prstGeom>
          <a:noFill/>
          <a:ln/>
        </p:spPr>
        <p:txBody>
          <a:bodyPr wrap="square" lIns="0" tIns="0" rIns="0" bIns="0" rtlCol="0" anchor="ctr"/>
          <a:lstStyle/>
          <a:p>
            <a:pPr marL="0" indent="0">
              <a:buNone/>
            </a:pPr>
            <a:r>
              <a:rPr lang="en-US" sz="1310" dirty="0">
                <a:solidFill>
                  <a:srgbClr val="607780"/>
                </a:solidFill>
                <a:latin typeface="Lato" pitchFamily="34" charset="0"/>
                <a:ea typeface="Lato" pitchFamily="34" charset="-122"/>
                <a:cs typeface="Lato" pitchFamily="34" charset="-120"/>
              </a:rPr>
              <a:t>Quando la sostituzione non è tecnicamente possibile.</a:t>
            </a:r>
            <a:endParaRPr lang="en-US" sz="1310" dirty="0"/>
          </a:p>
        </p:txBody>
      </p:sp>
      <p:sp>
        <p:nvSpPr>
          <p:cNvPr id="38" name="Shape 35"/>
          <p:cNvSpPr/>
          <p:nvPr/>
        </p:nvSpPr>
        <p:spPr>
          <a:xfrm>
            <a:off x="1024128" y="4288536"/>
            <a:ext cx="0" cy="265176"/>
          </a:xfrm>
          <a:prstGeom prst="line">
            <a:avLst/>
          </a:prstGeom>
          <a:noFill/>
          <a:ln w="22860">
            <a:solidFill>
              <a:srgbClr val="008E89"/>
            </a:solidFill>
            <a:prstDash val="solid"/>
            <a:tailEnd type="triangle"/>
          </a:ln>
        </p:spPr>
        <p:txBody>
          <a:bodyPr/>
          <a:lstStyle/>
          <a:p>
            <a:endParaRPr lang="it-IT"/>
          </a:p>
        </p:txBody>
      </p:sp>
      <p:sp>
        <p:nvSpPr>
          <p:cNvPr id="39" name="Text 36"/>
          <p:cNvSpPr/>
          <p:nvPr/>
        </p:nvSpPr>
        <p:spPr>
          <a:xfrm>
            <a:off x="1389888" y="4325112"/>
            <a:ext cx="6126480" cy="182880"/>
          </a:xfrm>
          <a:prstGeom prst="rect">
            <a:avLst/>
          </a:prstGeom>
          <a:noFill/>
          <a:ln/>
        </p:spPr>
        <p:txBody>
          <a:bodyPr wrap="square" lIns="0" tIns="0" rIns="0" bIns="0" rtlCol="0" anchor="ctr"/>
          <a:lstStyle/>
          <a:p>
            <a:pPr marL="0" indent="0">
              <a:buNone/>
            </a:pPr>
            <a:r>
              <a:rPr lang="en-US" sz="1080" dirty="0">
                <a:solidFill>
                  <a:srgbClr val="607780"/>
                </a:solidFill>
                <a:latin typeface="Lato" pitchFamily="34" charset="0"/>
                <a:ea typeface="Lato" pitchFamily="34" charset="-122"/>
                <a:cs typeface="Lato" pitchFamily="34" charset="-120"/>
              </a:rPr>
              <a:t>Non tecnicamente possibile</a:t>
            </a:r>
            <a:endParaRPr lang="en-US" sz="1080" dirty="0"/>
          </a:p>
        </p:txBody>
      </p:sp>
      <p:sp>
        <p:nvSpPr>
          <p:cNvPr id="40" name="Shape 37"/>
          <p:cNvSpPr/>
          <p:nvPr/>
        </p:nvSpPr>
        <p:spPr>
          <a:xfrm>
            <a:off x="603504" y="4617720"/>
            <a:ext cx="6949440" cy="896112"/>
          </a:xfrm>
          <a:prstGeom prst="roundRect">
            <a:avLst>
              <a:gd name="adj" fmla="val 13265"/>
            </a:avLst>
          </a:prstGeom>
          <a:solidFill>
            <a:srgbClr val="FFFFFF"/>
          </a:solidFill>
          <a:ln w="9525">
            <a:solidFill>
              <a:srgbClr val="D6E1E3"/>
            </a:solidFill>
            <a:prstDash val="solid"/>
          </a:ln>
        </p:spPr>
        <p:txBody>
          <a:bodyPr/>
          <a:lstStyle/>
          <a:p>
            <a:endParaRPr lang="it-IT"/>
          </a:p>
        </p:txBody>
      </p:sp>
      <p:sp>
        <p:nvSpPr>
          <p:cNvPr id="41" name="Shape 38"/>
          <p:cNvSpPr/>
          <p:nvPr/>
        </p:nvSpPr>
        <p:spPr>
          <a:xfrm>
            <a:off x="822960" y="4846320"/>
            <a:ext cx="402336" cy="402336"/>
          </a:xfrm>
          <a:prstGeom prst="ellipse">
            <a:avLst/>
          </a:prstGeom>
          <a:solidFill>
            <a:srgbClr val="D85862"/>
          </a:solidFill>
          <a:ln w="12700">
            <a:solidFill>
              <a:srgbClr val="D85862"/>
            </a:solidFill>
            <a:prstDash val="solid"/>
          </a:ln>
        </p:spPr>
        <p:txBody>
          <a:bodyPr/>
          <a:lstStyle/>
          <a:p>
            <a:endParaRPr lang="it-IT"/>
          </a:p>
        </p:txBody>
      </p:sp>
      <p:sp>
        <p:nvSpPr>
          <p:cNvPr id="42" name="Text 39"/>
          <p:cNvSpPr/>
          <p:nvPr/>
        </p:nvSpPr>
        <p:spPr>
          <a:xfrm>
            <a:off x="822960" y="4846320"/>
            <a:ext cx="402336" cy="402336"/>
          </a:xfrm>
          <a:prstGeom prst="rect">
            <a:avLst/>
          </a:prstGeom>
          <a:noFill/>
          <a:ln/>
        </p:spPr>
        <p:txBody>
          <a:bodyPr wrap="square" lIns="0" tIns="0" rIns="0" bIns="0" rtlCol="0" anchor="ctr"/>
          <a:lstStyle/>
          <a:p>
            <a:pPr marL="0" indent="0" algn="ctr">
              <a:buNone/>
            </a:pPr>
            <a:r>
              <a:rPr lang="en-US" sz="1600" b="1" dirty="0">
                <a:solidFill>
                  <a:srgbClr val="FFFFFF"/>
                </a:solidFill>
                <a:latin typeface="Lato" pitchFamily="34" charset="0"/>
                <a:ea typeface="Lato" pitchFamily="34" charset="-122"/>
                <a:cs typeface="Lato" pitchFamily="34" charset="-120"/>
              </a:rPr>
              <a:t>3</a:t>
            </a:r>
            <a:endParaRPr lang="en-US" sz="1600" dirty="0"/>
          </a:p>
        </p:txBody>
      </p:sp>
      <p:sp>
        <p:nvSpPr>
          <p:cNvPr id="43" name="Text 40"/>
          <p:cNvSpPr/>
          <p:nvPr/>
        </p:nvSpPr>
        <p:spPr>
          <a:xfrm>
            <a:off x="1435608" y="4736592"/>
            <a:ext cx="5843016" cy="283464"/>
          </a:xfrm>
          <a:prstGeom prst="rect">
            <a:avLst/>
          </a:prstGeom>
          <a:noFill/>
          <a:ln/>
        </p:spPr>
        <p:txBody>
          <a:bodyPr wrap="square" lIns="0" tIns="0" rIns="0" bIns="0" rtlCol="0" anchor="ctr"/>
          <a:lstStyle/>
          <a:p>
            <a:pPr marL="0" indent="0">
              <a:buNone/>
            </a:pPr>
            <a:r>
              <a:rPr lang="en-US" sz="2100" b="1" dirty="0">
                <a:solidFill>
                  <a:srgbClr val="133348"/>
                </a:solidFill>
                <a:latin typeface="Lato" pitchFamily="34" charset="0"/>
                <a:ea typeface="Lato" pitchFamily="34" charset="-122"/>
                <a:cs typeface="Lato" pitchFamily="34" charset="-120"/>
              </a:rPr>
              <a:t>Riduzione dell’esposizione</a:t>
            </a:r>
            <a:endParaRPr lang="en-US" sz="2100" dirty="0"/>
          </a:p>
        </p:txBody>
      </p:sp>
      <p:sp>
        <p:nvSpPr>
          <p:cNvPr id="44" name="Text 41"/>
          <p:cNvSpPr/>
          <p:nvPr/>
        </p:nvSpPr>
        <p:spPr>
          <a:xfrm>
            <a:off x="1435608" y="5102352"/>
            <a:ext cx="5833872" cy="292608"/>
          </a:xfrm>
          <a:prstGeom prst="rect">
            <a:avLst/>
          </a:prstGeom>
          <a:noFill/>
          <a:ln/>
        </p:spPr>
        <p:txBody>
          <a:bodyPr wrap="square" lIns="0" tIns="0" rIns="0" bIns="0" rtlCol="0" anchor="ctr"/>
          <a:lstStyle/>
          <a:p>
            <a:pPr marL="0" indent="0">
              <a:buNone/>
            </a:pPr>
            <a:r>
              <a:rPr lang="en-US" sz="1310" dirty="0">
                <a:solidFill>
                  <a:srgbClr val="607780"/>
                </a:solidFill>
                <a:latin typeface="Lato" pitchFamily="34" charset="0"/>
                <a:ea typeface="Lato" pitchFamily="34" charset="-122"/>
                <a:cs typeface="Lato" pitchFamily="34" charset="-120"/>
              </a:rPr>
              <a:t>Al livello tecnicamente più basso possibile.</a:t>
            </a:r>
            <a:endParaRPr lang="en-US" sz="1310" dirty="0"/>
          </a:p>
        </p:txBody>
      </p:sp>
      <p:sp>
        <p:nvSpPr>
          <p:cNvPr id="45" name="Shape 42"/>
          <p:cNvSpPr/>
          <p:nvPr/>
        </p:nvSpPr>
        <p:spPr>
          <a:xfrm>
            <a:off x="7836408" y="2112264"/>
            <a:ext cx="3758184" cy="3401568"/>
          </a:xfrm>
          <a:prstGeom prst="roundRect">
            <a:avLst>
              <a:gd name="adj" fmla="val 3495"/>
            </a:avLst>
          </a:prstGeom>
          <a:solidFill>
            <a:srgbClr val="193C4D"/>
          </a:solidFill>
          <a:ln w="9525">
            <a:solidFill>
              <a:srgbClr val="193C4D"/>
            </a:solidFill>
            <a:prstDash val="solid"/>
          </a:ln>
        </p:spPr>
        <p:txBody>
          <a:bodyPr/>
          <a:lstStyle/>
          <a:p>
            <a:endParaRPr lang="it-IT"/>
          </a:p>
        </p:txBody>
      </p:sp>
      <p:sp>
        <p:nvSpPr>
          <p:cNvPr id="46" name="Shape 43"/>
          <p:cNvSpPr/>
          <p:nvPr/>
        </p:nvSpPr>
        <p:spPr>
          <a:xfrm>
            <a:off x="8183880" y="2423160"/>
            <a:ext cx="487558" cy="660563"/>
          </a:xfrm>
          <a:prstGeom prst="rect">
            <a:avLst/>
          </a:prstGeom>
          <a:solidFill>
            <a:srgbClr val="193C4D"/>
          </a:solidFill>
          <a:ln w="9525">
            <a:solidFill>
              <a:srgbClr val="66DCC5"/>
            </a:solidFill>
            <a:prstDash val="solid"/>
          </a:ln>
        </p:spPr>
        <p:txBody>
          <a:bodyPr/>
          <a:lstStyle/>
          <a:p>
            <a:endParaRPr lang="it-IT"/>
          </a:p>
        </p:txBody>
      </p:sp>
      <p:sp>
        <p:nvSpPr>
          <p:cNvPr id="47" name="Shape 44"/>
          <p:cNvSpPr/>
          <p:nvPr/>
        </p:nvSpPr>
        <p:spPr>
          <a:xfrm>
            <a:off x="8278246" y="2604028"/>
            <a:ext cx="298826" cy="0"/>
          </a:xfrm>
          <a:prstGeom prst="line">
            <a:avLst/>
          </a:prstGeom>
          <a:noFill/>
          <a:ln w="22860">
            <a:solidFill>
              <a:srgbClr val="66DCC5"/>
            </a:solidFill>
            <a:prstDash val="solid"/>
          </a:ln>
        </p:spPr>
        <p:txBody>
          <a:bodyPr/>
          <a:lstStyle/>
          <a:p>
            <a:endParaRPr lang="it-IT"/>
          </a:p>
        </p:txBody>
      </p:sp>
      <p:sp>
        <p:nvSpPr>
          <p:cNvPr id="48" name="Shape 45"/>
          <p:cNvSpPr/>
          <p:nvPr/>
        </p:nvSpPr>
        <p:spPr>
          <a:xfrm>
            <a:off x="8278246" y="2729850"/>
            <a:ext cx="298826" cy="0"/>
          </a:xfrm>
          <a:prstGeom prst="line">
            <a:avLst/>
          </a:prstGeom>
          <a:noFill/>
          <a:ln w="22860">
            <a:solidFill>
              <a:srgbClr val="66DCC5"/>
            </a:solidFill>
            <a:prstDash val="solid"/>
          </a:ln>
        </p:spPr>
        <p:txBody>
          <a:bodyPr/>
          <a:lstStyle/>
          <a:p>
            <a:endParaRPr lang="it-IT"/>
          </a:p>
        </p:txBody>
      </p:sp>
      <p:sp>
        <p:nvSpPr>
          <p:cNvPr id="49" name="Shape 46"/>
          <p:cNvSpPr/>
          <p:nvPr/>
        </p:nvSpPr>
        <p:spPr>
          <a:xfrm>
            <a:off x="8278246" y="2855671"/>
            <a:ext cx="298826" cy="0"/>
          </a:xfrm>
          <a:prstGeom prst="line">
            <a:avLst/>
          </a:prstGeom>
          <a:noFill/>
          <a:ln w="22860">
            <a:solidFill>
              <a:srgbClr val="66DCC5"/>
            </a:solidFill>
            <a:prstDash val="solid"/>
          </a:ln>
        </p:spPr>
        <p:txBody>
          <a:bodyPr/>
          <a:lstStyle/>
          <a:p>
            <a:endParaRPr lang="it-IT"/>
          </a:p>
        </p:txBody>
      </p:sp>
      <p:sp>
        <p:nvSpPr>
          <p:cNvPr id="50" name="Shape 47"/>
          <p:cNvSpPr/>
          <p:nvPr/>
        </p:nvSpPr>
        <p:spPr>
          <a:xfrm>
            <a:off x="8278246" y="2989356"/>
            <a:ext cx="204460" cy="0"/>
          </a:xfrm>
          <a:prstGeom prst="line">
            <a:avLst/>
          </a:prstGeom>
          <a:noFill/>
          <a:ln w="22860">
            <a:solidFill>
              <a:srgbClr val="66DCC5"/>
            </a:solidFill>
            <a:prstDash val="solid"/>
          </a:ln>
        </p:spPr>
        <p:txBody>
          <a:bodyPr/>
          <a:lstStyle/>
          <a:p>
            <a:endParaRPr lang="it-IT"/>
          </a:p>
        </p:txBody>
      </p:sp>
      <p:sp>
        <p:nvSpPr>
          <p:cNvPr id="51" name="Text 48"/>
          <p:cNvSpPr/>
          <p:nvPr/>
        </p:nvSpPr>
        <p:spPr>
          <a:xfrm>
            <a:off x="8979408" y="2450592"/>
            <a:ext cx="2286000" cy="566928"/>
          </a:xfrm>
          <a:prstGeom prst="rect">
            <a:avLst/>
          </a:prstGeom>
          <a:noFill/>
          <a:ln/>
        </p:spPr>
        <p:txBody>
          <a:bodyPr wrap="square" lIns="0" tIns="0" rIns="0" bIns="0" rtlCol="0" anchor="ctr"/>
          <a:lstStyle/>
          <a:p>
            <a:pPr marL="0" indent="0">
              <a:buNone/>
            </a:pPr>
            <a:r>
              <a:rPr lang="en-US" sz="1650" b="1" dirty="0">
                <a:solidFill>
                  <a:srgbClr val="FFFFFF"/>
                </a:solidFill>
                <a:latin typeface="Lato" pitchFamily="34" charset="0"/>
                <a:ea typeface="Lato" pitchFamily="34" charset="-122"/>
                <a:cs typeface="Lato" pitchFamily="34" charset="-120"/>
              </a:rPr>
              <a:t>TRACCIABILITÀ</a:t>
            </a:r>
            <a:endParaRPr lang="en-US" sz="1650" dirty="0"/>
          </a:p>
          <a:p>
            <a:pPr marL="0" indent="0">
              <a:buNone/>
            </a:pPr>
            <a:r>
              <a:rPr lang="en-US" sz="1650" b="1" dirty="0">
                <a:solidFill>
                  <a:srgbClr val="FFFFFF"/>
                </a:solidFill>
                <a:latin typeface="Lato" pitchFamily="34" charset="0"/>
                <a:ea typeface="Lato" pitchFamily="34" charset="-122"/>
                <a:cs typeface="Lato" pitchFamily="34" charset="-120"/>
              </a:rPr>
              <a:t>DELLA DECISIONE</a:t>
            </a:r>
            <a:endParaRPr lang="en-US" sz="1650" dirty="0"/>
          </a:p>
        </p:txBody>
      </p:sp>
      <p:sp>
        <p:nvSpPr>
          <p:cNvPr id="52" name="Text 49"/>
          <p:cNvSpPr/>
          <p:nvPr/>
        </p:nvSpPr>
        <p:spPr>
          <a:xfrm>
            <a:off x="8193024" y="3410712"/>
            <a:ext cx="3063240" cy="210312"/>
          </a:xfrm>
          <a:prstGeom prst="rect">
            <a:avLst/>
          </a:prstGeom>
          <a:noFill/>
          <a:ln/>
        </p:spPr>
        <p:txBody>
          <a:bodyPr wrap="square" lIns="0" tIns="0" rIns="0" bIns="0" rtlCol="0" anchor="ctr"/>
          <a:lstStyle/>
          <a:p>
            <a:pPr marL="0" indent="0">
              <a:buNone/>
            </a:pPr>
            <a:r>
              <a:rPr lang="en-US" sz="1460" b="1" dirty="0">
                <a:solidFill>
                  <a:srgbClr val="66DCC5"/>
                </a:solidFill>
                <a:latin typeface="Lato" pitchFamily="34" charset="0"/>
                <a:ea typeface="Lato" pitchFamily="34" charset="-122"/>
                <a:cs typeface="Lato" pitchFamily="34" charset="-120"/>
              </a:rPr>
              <a:t>Alternative</a:t>
            </a:r>
            <a:endParaRPr lang="en-US" sz="1460" dirty="0"/>
          </a:p>
        </p:txBody>
      </p:sp>
      <p:sp>
        <p:nvSpPr>
          <p:cNvPr id="53" name="Text 50"/>
          <p:cNvSpPr/>
          <p:nvPr/>
        </p:nvSpPr>
        <p:spPr>
          <a:xfrm>
            <a:off x="8193024" y="3675888"/>
            <a:ext cx="3063240" cy="210312"/>
          </a:xfrm>
          <a:prstGeom prst="rect">
            <a:avLst/>
          </a:prstGeom>
          <a:noFill/>
          <a:ln/>
        </p:spPr>
        <p:txBody>
          <a:bodyPr wrap="square" lIns="0" tIns="0" rIns="0" bIns="0" rtlCol="0" anchor="ctr"/>
          <a:lstStyle/>
          <a:p>
            <a:pPr marL="0" indent="0">
              <a:buNone/>
            </a:pPr>
            <a:r>
              <a:rPr lang="en-US" sz="1190" dirty="0">
                <a:solidFill>
                  <a:srgbClr val="C0D7DB"/>
                </a:solidFill>
                <a:latin typeface="Lato" pitchFamily="34" charset="0"/>
                <a:ea typeface="Lato" pitchFamily="34" charset="-122"/>
                <a:cs typeface="Lato" pitchFamily="34" charset="-120"/>
              </a:rPr>
              <a:t>Esaminare le soluzioni possibili.</a:t>
            </a:r>
            <a:endParaRPr lang="en-US" sz="1190" dirty="0"/>
          </a:p>
        </p:txBody>
      </p:sp>
      <p:sp>
        <p:nvSpPr>
          <p:cNvPr id="54" name="Text 51"/>
          <p:cNvSpPr/>
          <p:nvPr/>
        </p:nvSpPr>
        <p:spPr>
          <a:xfrm>
            <a:off x="8193024" y="4005072"/>
            <a:ext cx="3063240" cy="210312"/>
          </a:xfrm>
          <a:prstGeom prst="rect">
            <a:avLst/>
          </a:prstGeom>
          <a:noFill/>
          <a:ln/>
        </p:spPr>
        <p:txBody>
          <a:bodyPr wrap="square" lIns="0" tIns="0" rIns="0" bIns="0" rtlCol="0" anchor="ctr"/>
          <a:lstStyle/>
          <a:p>
            <a:pPr marL="0" indent="0">
              <a:buNone/>
            </a:pPr>
            <a:r>
              <a:rPr lang="en-US" sz="1460" b="1" dirty="0">
                <a:solidFill>
                  <a:srgbClr val="66DCC5"/>
                </a:solidFill>
                <a:latin typeface="Lato" pitchFamily="34" charset="0"/>
                <a:ea typeface="Lato" pitchFamily="34" charset="-122"/>
                <a:cs typeface="Lato" pitchFamily="34" charset="-120"/>
              </a:rPr>
              <a:t>Motivazione tecnica</a:t>
            </a:r>
            <a:endParaRPr lang="en-US" sz="1460" dirty="0"/>
          </a:p>
        </p:txBody>
      </p:sp>
      <p:sp>
        <p:nvSpPr>
          <p:cNvPr id="55" name="Text 52"/>
          <p:cNvSpPr/>
          <p:nvPr/>
        </p:nvSpPr>
        <p:spPr>
          <a:xfrm>
            <a:off x="8193024" y="4270248"/>
            <a:ext cx="3063240" cy="210312"/>
          </a:xfrm>
          <a:prstGeom prst="rect">
            <a:avLst/>
          </a:prstGeom>
          <a:noFill/>
          <a:ln/>
        </p:spPr>
        <p:txBody>
          <a:bodyPr wrap="square" lIns="0" tIns="0" rIns="0" bIns="0" rtlCol="0" anchor="ctr"/>
          <a:lstStyle/>
          <a:p>
            <a:pPr marL="0" indent="0">
              <a:buNone/>
            </a:pPr>
            <a:r>
              <a:rPr lang="en-US" sz="1190" dirty="0">
                <a:solidFill>
                  <a:srgbClr val="C0D7DB"/>
                </a:solidFill>
                <a:latin typeface="Lato" pitchFamily="34" charset="0"/>
                <a:ea typeface="Lato" pitchFamily="34" charset="-122"/>
                <a:cs typeface="Lato" pitchFamily="34" charset="-120"/>
              </a:rPr>
              <a:t>Rendere comprensibile la scelta.</a:t>
            </a:r>
            <a:endParaRPr lang="en-US" sz="1190" dirty="0"/>
          </a:p>
        </p:txBody>
      </p:sp>
      <p:sp>
        <p:nvSpPr>
          <p:cNvPr id="56" name="Text 53"/>
          <p:cNvSpPr/>
          <p:nvPr/>
        </p:nvSpPr>
        <p:spPr>
          <a:xfrm>
            <a:off x="8193024" y="4599432"/>
            <a:ext cx="3063240" cy="210312"/>
          </a:xfrm>
          <a:prstGeom prst="rect">
            <a:avLst/>
          </a:prstGeom>
          <a:noFill/>
          <a:ln/>
        </p:spPr>
        <p:txBody>
          <a:bodyPr wrap="square" lIns="0" tIns="0" rIns="0" bIns="0" rtlCol="0" anchor="ctr"/>
          <a:lstStyle/>
          <a:p>
            <a:pPr marL="0" indent="0">
              <a:buNone/>
            </a:pPr>
            <a:r>
              <a:rPr lang="en-US" sz="1460" b="1" dirty="0">
                <a:solidFill>
                  <a:srgbClr val="66DCC5"/>
                </a:solidFill>
                <a:latin typeface="Lato" pitchFamily="34" charset="0"/>
                <a:ea typeface="Lato" pitchFamily="34" charset="-122"/>
                <a:cs typeface="Lato" pitchFamily="34" charset="-120"/>
              </a:rPr>
              <a:t>Verifica</a:t>
            </a:r>
            <a:endParaRPr lang="en-US" sz="1460" dirty="0"/>
          </a:p>
        </p:txBody>
      </p:sp>
      <p:sp>
        <p:nvSpPr>
          <p:cNvPr id="57" name="Text 54"/>
          <p:cNvSpPr/>
          <p:nvPr/>
        </p:nvSpPr>
        <p:spPr>
          <a:xfrm>
            <a:off x="8193024" y="4864608"/>
            <a:ext cx="3063240" cy="210312"/>
          </a:xfrm>
          <a:prstGeom prst="rect">
            <a:avLst/>
          </a:prstGeom>
          <a:noFill/>
          <a:ln/>
        </p:spPr>
        <p:txBody>
          <a:bodyPr wrap="square" lIns="0" tIns="0" rIns="0" bIns="0" rtlCol="0" anchor="ctr"/>
          <a:lstStyle/>
          <a:p>
            <a:pPr marL="0" indent="0">
              <a:buNone/>
            </a:pPr>
            <a:r>
              <a:rPr lang="en-US" sz="1190" dirty="0">
                <a:solidFill>
                  <a:srgbClr val="C0D7DB"/>
                </a:solidFill>
                <a:latin typeface="Lato" pitchFamily="34" charset="0"/>
                <a:ea typeface="Lato" pitchFamily="34" charset="-122"/>
                <a:cs typeface="Lato" pitchFamily="34" charset="-120"/>
              </a:rPr>
              <a:t>Collegare misure ed esposizione.</a:t>
            </a:r>
            <a:endParaRPr lang="en-US" sz="1190" dirty="0"/>
          </a:p>
        </p:txBody>
      </p:sp>
      <p:sp>
        <p:nvSpPr>
          <p:cNvPr id="58" name="Shape 55"/>
          <p:cNvSpPr/>
          <p:nvPr/>
        </p:nvSpPr>
        <p:spPr>
          <a:xfrm>
            <a:off x="585216" y="5916168"/>
            <a:ext cx="11027664" cy="411480"/>
          </a:xfrm>
          <a:prstGeom prst="roundRect">
            <a:avLst>
              <a:gd name="adj" fmla="val 28889"/>
            </a:avLst>
          </a:prstGeom>
          <a:solidFill>
            <a:srgbClr val="E0F3ED"/>
          </a:solidFill>
          <a:ln w="9525">
            <a:solidFill>
              <a:srgbClr val="E0F3ED"/>
            </a:solidFill>
            <a:prstDash val="solid"/>
          </a:ln>
        </p:spPr>
        <p:txBody>
          <a:bodyPr/>
          <a:lstStyle/>
          <a:p>
            <a:endParaRPr lang="it-IT"/>
          </a:p>
        </p:txBody>
      </p:sp>
      <p:sp>
        <p:nvSpPr>
          <p:cNvPr id="59" name="Text 56"/>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008E89"/>
                </a:solidFill>
                <a:latin typeface="Lato" pitchFamily="34" charset="0"/>
                <a:ea typeface="Lato" pitchFamily="34" charset="-122"/>
                <a:cs typeface="Lato" pitchFamily="34" charset="-120"/>
              </a:rPr>
              <a:t>Il rispetto del VLEP non sostituisce l’obiettivo del livello tecnicamente più basso possibile.</a:t>
            </a:r>
            <a:endParaRPr lang="en-US" sz="1330" dirty="0"/>
          </a:p>
        </p:txBody>
      </p:sp>
      <p:sp>
        <p:nvSpPr>
          <p:cNvPr id="6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7">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66DCC5"/>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66DCC5"/>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66DCC5"/>
          </a:solidFill>
          <a:ln w="12700">
            <a:solidFill>
              <a:srgbClr val="66DCC5"/>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66DCC5"/>
          </a:solidFill>
          <a:ln w="12700">
            <a:solidFill>
              <a:srgbClr val="66DCC5"/>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66DCC5"/>
          </a:solidFill>
          <a:ln w="12700">
            <a:solidFill>
              <a:srgbClr val="66DCC5"/>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66DCC5"/>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C0D7DB"/>
                </a:solidFill>
                <a:latin typeface="Lato" pitchFamily="34" charset="0"/>
                <a:ea typeface="Lato" pitchFamily="34" charset="-122"/>
                <a:cs typeface="Lato" pitchFamily="34" charset="-120"/>
              </a:rPr>
              <a:t>ART. 235 / CON VALORE SOGLIA</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FFFFFF"/>
                </a:solidFill>
                <a:latin typeface="Lato" pitchFamily="34" charset="0"/>
                <a:ea typeface="Lato" pitchFamily="34" charset="-122"/>
                <a:cs typeface="Lato" pitchFamily="34" charset="-120"/>
              </a:rPr>
              <a:t>Comma 3-bis: ridurre al minimo il rischio</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C0D7DB"/>
                </a:solidFill>
                <a:latin typeface="Lato" pitchFamily="34" charset="0"/>
                <a:ea typeface="Lato" pitchFamily="34" charset="-122"/>
                <a:cs typeface="Lato" pitchFamily="34" charset="-120"/>
              </a:rPr>
              <a:t>Sostanza con valore soglia: integrare i confronti, senza trascurare l’assorbimento dermico.</a:t>
            </a:r>
            <a:endParaRPr lang="en-US" sz="1460" dirty="0"/>
          </a:p>
        </p:txBody>
      </p:sp>
      <p:sp>
        <p:nvSpPr>
          <p:cNvPr id="11" name="Shape 9"/>
          <p:cNvSpPr/>
          <p:nvPr/>
        </p:nvSpPr>
        <p:spPr>
          <a:xfrm>
            <a:off x="548640" y="6409944"/>
            <a:ext cx="11082528" cy="0"/>
          </a:xfrm>
          <a:prstGeom prst="line">
            <a:avLst/>
          </a:prstGeom>
          <a:noFill/>
          <a:ln w="8890">
            <a:solidFill>
              <a:srgbClr val="355968"/>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C0D7DB"/>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C0D7DB"/>
                </a:solidFill>
                <a:latin typeface="Lato" pitchFamily="34" charset="0"/>
                <a:ea typeface="Lato" pitchFamily="34" charset="-122"/>
                <a:cs typeface="Lato" pitchFamily="34" charset="-120"/>
              </a:rPr>
              <a:t>INAIL 2026, pp. 1–3 [I1] • Art. 235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C0D7DB"/>
                </a:solidFill>
                <a:latin typeface="Lato" pitchFamily="34" charset="0"/>
                <a:ea typeface="Lato" pitchFamily="34" charset="-122"/>
                <a:cs typeface="Lato" pitchFamily="34" charset="-120"/>
              </a:rPr>
              <a:t>07 / 10</a:t>
            </a:r>
            <a:endParaRPr lang="en-US" sz="800" dirty="0"/>
          </a:p>
        </p:txBody>
      </p:sp>
      <p:sp>
        <p:nvSpPr>
          <p:cNvPr id="15" name="Shape 13"/>
          <p:cNvSpPr/>
          <p:nvPr/>
        </p:nvSpPr>
        <p:spPr>
          <a:xfrm>
            <a:off x="548640"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355968"/>
          </a:solidFill>
          <a:ln w="9525">
            <a:solidFill>
              <a:srgbClr val="355968"/>
            </a:solidFill>
            <a:prstDash val="solid"/>
          </a:ln>
        </p:spPr>
        <p:txBody>
          <a:bodyPr/>
          <a:lstStyle/>
          <a:p>
            <a:endParaRPr lang="it-IT"/>
          </a:p>
        </p:txBody>
      </p:sp>
      <p:sp>
        <p:nvSpPr>
          <p:cNvPr id="26" name="Shape 23"/>
          <p:cNvSpPr/>
          <p:nvPr/>
        </p:nvSpPr>
        <p:spPr>
          <a:xfrm>
            <a:off x="603504" y="2121408"/>
            <a:ext cx="3182112" cy="1344168"/>
          </a:xfrm>
          <a:prstGeom prst="roundRect">
            <a:avLst>
              <a:gd name="adj" fmla="val 8844"/>
            </a:avLst>
          </a:prstGeom>
          <a:solidFill>
            <a:srgbClr val="193C4D"/>
          </a:solidFill>
          <a:ln w="9525">
            <a:solidFill>
              <a:srgbClr val="355968"/>
            </a:solidFill>
            <a:prstDash val="solid"/>
          </a:ln>
        </p:spPr>
        <p:txBody>
          <a:bodyPr/>
          <a:lstStyle/>
          <a:p>
            <a:endParaRPr lang="it-IT"/>
          </a:p>
        </p:txBody>
      </p:sp>
      <p:sp>
        <p:nvSpPr>
          <p:cNvPr id="27" name="Shape 24"/>
          <p:cNvSpPr/>
          <p:nvPr/>
        </p:nvSpPr>
        <p:spPr>
          <a:xfrm>
            <a:off x="1227582" y="2404872"/>
            <a:ext cx="0" cy="264262"/>
          </a:xfrm>
          <a:prstGeom prst="line">
            <a:avLst/>
          </a:prstGeom>
          <a:noFill/>
          <a:ln w="38100">
            <a:solidFill>
              <a:srgbClr val="66DCC5"/>
            </a:solidFill>
            <a:prstDash val="solid"/>
          </a:ln>
        </p:spPr>
        <p:txBody>
          <a:bodyPr/>
          <a:lstStyle/>
          <a:p>
            <a:endParaRPr lang="it-IT"/>
          </a:p>
        </p:txBody>
      </p:sp>
      <p:sp>
        <p:nvSpPr>
          <p:cNvPr id="28" name="Shape 25"/>
          <p:cNvSpPr/>
          <p:nvPr/>
        </p:nvSpPr>
        <p:spPr>
          <a:xfrm flipH="1">
            <a:off x="1087679" y="2599182"/>
            <a:ext cx="139903" cy="194310"/>
          </a:xfrm>
          <a:prstGeom prst="line">
            <a:avLst/>
          </a:prstGeom>
          <a:noFill/>
          <a:ln w="31750">
            <a:solidFill>
              <a:srgbClr val="66DCC5"/>
            </a:solidFill>
            <a:prstDash val="solid"/>
          </a:ln>
        </p:spPr>
        <p:txBody>
          <a:bodyPr/>
          <a:lstStyle/>
          <a:p>
            <a:endParaRPr lang="it-IT"/>
          </a:p>
        </p:txBody>
      </p:sp>
      <p:sp>
        <p:nvSpPr>
          <p:cNvPr id="29" name="Shape 26"/>
          <p:cNvSpPr/>
          <p:nvPr/>
        </p:nvSpPr>
        <p:spPr>
          <a:xfrm>
            <a:off x="1227582" y="2599182"/>
            <a:ext cx="139903" cy="194310"/>
          </a:xfrm>
          <a:prstGeom prst="line">
            <a:avLst/>
          </a:prstGeom>
          <a:noFill/>
          <a:ln w="31750">
            <a:solidFill>
              <a:srgbClr val="66DCC5"/>
            </a:solidFill>
            <a:prstDash val="solid"/>
          </a:ln>
        </p:spPr>
        <p:txBody>
          <a:bodyPr/>
          <a:lstStyle/>
          <a:p>
            <a:endParaRPr lang="it-IT"/>
          </a:p>
        </p:txBody>
      </p:sp>
      <p:sp>
        <p:nvSpPr>
          <p:cNvPr id="30" name="Shape 27"/>
          <p:cNvSpPr/>
          <p:nvPr/>
        </p:nvSpPr>
        <p:spPr>
          <a:xfrm rot="900000">
            <a:off x="893369" y="2568092"/>
            <a:ext cx="279806" cy="481889"/>
          </a:xfrm>
          <a:prstGeom prst="ellipse">
            <a:avLst/>
          </a:prstGeom>
          <a:solidFill>
            <a:srgbClr val="193C4D"/>
          </a:solidFill>
          <a:ln w="20320">
            <a:solidFill>
              <a:srgbClr val="66DCC5"/>
            </a:solidFill>
            <a:prstDash val="solid"/>
          </a:ln>
        </p:spPr>
        <p:txBody>
          <a:bodyPr/>
          <a:lstStyle/>
          <a:p>
            <a:endParaRPr lang="it-IT"/>
          </a:p>
        </p:txBody>
      </p:sp>
      <p:sp>
        <p:nvSpPr>
          <p:cNvPr id="31" name="Shape 28"/>
          <p:cNvSpPr/>
          <p:nvPr/>
        </p:nvSpPr>
        <p:spPr>
          <a:xfrm rot="-900000">
            <a:off x="1281989" y="2568092"/>
            <a:ext cx="279806" cy="481889"/>
          </a:xfrm>
          <a:prstGeom prst="ellipse">
            <a:avLst/>
          </a:prstGeom>
          <a:solidFill>
            <a:srgbClr val="193C4D"/>
          </a:solidFill>
          <a:ln w="20320">
            <a:solidFill>
              <a:srgbClr val="66DCC5"/>
            </a:solidFill>
            <a:prstDash val="solid"/>
          </a:ln>
        </p:spPr>
        <p:txBody>
          <a:bodyPr/>
          <a:lstStyle/>
          <a:p>
            <a:endParaRPr lang="it-IT"/>
          </a:p>
        </p:txBody>
      </p:sp>
      <p:sp>
        <p:nvSpPr>
          <p:cNvPr id="32" name="Text 29"/>
          <p:cNvSpPr/>
          <p:nvPr/>
        </p:nvSpPr>
        <p:spPr>
          <a:xfrm>
            <a:off x="1901952" y="2340864"/>
            <a:ext cx="1682496" cy="256032"/>
          </a:xfrm>
          <a:prstGeom prst="rect">
            <a:avLst/>
          </a:prstGeom>
          <a:noFill/>
          <a:ln/>
        </p:spPr>
        <p:txBody>
          <a:bodyPr wrap="square" lIns="0" tIns="0" rIns="0" bIns="0" rtlCol="0" anchor="ctr"/>
          <a:lstStyle/>
          <a:p>
            <a:pPr marL="0" indent="0">
              <a:buNone/>
            </a:pPr>
            <a:r>
              <a:rPr lang="en-US" sz="1400" b="1" dirty="0">
                <a:solidFill>
                  <a:srgbClr val="66DCC5"/>
                </a:solidFill>
                <a:latin typeface="Lato" pitchFamily="34" charset="0"/>
                <a:ea typeface="Lato" pitchFamily="34" charset="-122"/>
                <a:cs typeface="Lato" pitchFamily="34" charset="-120"/>
              </a:rPr>
              <a:t>VIA INALATORIA</a:t>
            </a:r>
            <a:endParaRPr lang="en-US" sz="1400" dirty="0"/>
          </a:p>
        </p:txBody>
      </p:sp>
      <p:sp>
        <p:nvSpPr>
          <p:cNvPr id="33" name="Text 30"/>
          <p:cNvSpPr/>
          <p:nvPr/>
        </p:nvSpPr>
        <p:spPr>
          <a:xfrm>
            <a:off x="1901952" y="2715768"/>
            <a:ext cx="1682496" cy="493776"/>
          </a:xfrm>
          <a:prstGeom prst="rect">
            <a:avLst/>
          </a:prstGeom>
          <a:noFill/>
          <a:ln/>
        </p:spPr>
        <p:txBody>
          <a:bodyPr wrap="square" lIns="0" tIns="0" rIns="0" bIns="0" rtlCol="0" anchor="ctr"/>
          <a:lstStyle/>
          <a:p>
            <a:pPr marL="0" indent="0">
              <a:buNone/>
            </a:pPr>
            <a:r>
              <a:rPr lang="en-US" sz="1650" b="1" dirty="0">
                <a:solidFill>
                  <a:srgbClr val="FFFFFF"/>
                </a:solidFill>
                <a:latin typeface="Lato" pitchFamily="34" charset="0"/>
                <a:ea typeface="Lato" pitchFamily="34" charset="-122"/>
                <a:cs typeface="Lato" pitchFamily="34" charset="-120"/>
              </a:rPr>
              <a:t>Esposizione</a:t>
            </a:r>
            <a:endParaRPr lang="en-US" sz="1650" dirty="0"/>
          </a:p>
          <a:p>
            <a:pPr marL="0" indent="0">
              <a:buNone/>
            </a:pPr>
            <a:r>
              <a:rPr lang="en-US" sz="1650" b="1" dirty="0">
                <a:solidFill>
                  <a:srgbClr val="FFFFFF"/>
                </a:solidFill>
                <a:latin typeface="Lato" pitchFamily="34" charset="0"/>
                <a:ea typeface="Lato" pitchFamily="34" charset="-122"/>
                <a:cs typeface="Lato" pitchFamily="34" charset="-120"/>
              </a:rPr>
              <a:t>pertinente</a:t>
            </a:r>
            <a:endParaRPr lang="en-US" sz="1650" dirty="0"/>
          </a:p>
        </p:txBody>
      </p:sp>
      <p:sp>
        <p:nvSpPr>
          <p:cNvPr id="34" name="Shape 31"/>
          <p:cNvSpPr/>
          <p:nvPr/>
        </p:nvSpPr>
        <p:spPr>
          <a:xfrm>
            <a:off x="603504" y="3703320"/>
            <a:ext cx="3182112" cy="1344168"/>
          </a:xfrm>
          <a:prstGeom prst="roundRect">
            <a:avLst>
              <a:gd name="adj" fmla="val 8844"/>
            </a:avLst>
          </a:prstGeom>
          <a:solidFill>
            <a:srgbClr val="193C4D"/>
          </a:solidFill>
          <a:ln w="9525">
            <a:solidFill>
              <a:srgbClr val="355968"/>
            </a:solidFill>
            <a:prstDash val="solid"/>
          </a:ln>
        </p:spPr>
        <p:txBody>
          <a:bodyPr/>
          <a:lstStyle/>
          <a:p>
            <a:endParaRPr lang="it-IT"/>
          </a:p>
        </p:txBody>
      </p:sp>
      <p:sp>
        <p:nvSpPr>
          <p:cNvPr id="35" name="Shape 32"/>
          <p:cNvSpPr/>
          <p:nvPr/>
        </p:nvSpPr>
        <p:spPr>
          <a:xfrm>
            <a:off x="868680" y="4142232"/>
            <a:ext cx="730606" cy="101041"/>
          </a:xfrm>
          <a:prstGeom prst="roundRect">
            <a:avLst>
              <a:gd name="adj" fmla="val 117647"/>
            </a:avLst>
          </a:prstGeom>
          <a:solidFill>
            <a:srgbClr val="193C4D"/>
          </a:solidFill>
          <a:ln w="9525">
            <a:solidFill>
              <a:srgbClr val="66DCC5"/>
            </a:solidFill>
            <a:prstDash val="solid"/>
          </a:ln>
        </p:spPr>
        <p:txBody>
          <a:bodyPr/>
          <a:lstStyle/>
          <a:p>
            <a:endParaRPr lang="it-IT"/>
          </a:p>
        </p:txBody>
      </p:sp>
      <p:sp>
        <p:nvSpPr>
          <p:cNvPr id="36" name="Shape 33"/>
          <p:cNvSpPr/>
          <p:nvPr/>
        </p:nvSpPr>
        <p:spPr>
          <a:xfrm>
            <a:off x="868680" y="4313225"/>
            <a:ext cx="730606" cy="101041"/>
          </a:xfrm>
          <a:prstGeom prst="roundRect">
            <a:avLst>
              <a:gd name="adj" fmla="val 117647"/>
            </a:avLst>
          </a:prstGeom>
          <a:solidFill>
            <a:srgbClr val="193C4D"/>
          </a:solidFill>
          <a:ln w="9525">
            <a:solidFill>
              <a:srgbClr val="66DCC5"/>
            </a:solidFill>
            <a:prstDash val="solid"/>
          </a:ln>
        </p:spPr>
        <p:txBody>
          <a:bodyPr/>
          <a:lstStyle/>
          <a:p>
            <a:endParaRPr lang="it-IT"/>
          </a:p>
        </p:txBody>
      </p:sp>
      <p:sp>
        <p:nvSpPr>
          <p:cNvPr id="37" name="Shape 34"/>
          <p:cNvSpPr/>
          <p:nvPr/>
        </p:nvSpPr>
        <p:spPr>
          <a:xfrm>
            <a:off x="868680" y="4484218"/>
            <a:ext cx="730606" cy="101041"/>
          </a:xfrm>
          <a:prstGeom prst="roundRect">
            <a:avLst>
              <a:gd name="adj" fmla="val 117647"/>
            </a:avLst>
          </a:prstGeom>
          <a:solidFill>
            <a:srgbClr val="193C4D"/>
          </a:solidFill>
          <a:ln w="9525">
            <a:solidFill>
              <a:srgbClr val="66DCC5"/>
            </a:solidFill>
            <a:prstDash val="solid"/>
          </a:ln>
        </p:spPr>
        <p:txBody>
          <a:bodyPr/>
          <a:lstStyle/>
          <a:p>
            <a:endParaRPr lang="it-IT"/>
          </a:p>
        </p:txBody>
      </p:sp>
      <p:sp>
        <p:nvSpPr>
          <p:cNvPr id="38" name="Shape 35"/>
          <p:cNvSpPr/>
          <p:nvPr/>
        </p:nvSpPr>
        <p:spPr>
          <a:xfrm>
            <a:off x="1241755" y="3986784"/>
            <a:ext cx="0" cy="326441"/>
          </a:xfrm>
          <a:prstGeom prst="line">
            <a:avLst/>
          </a:prstGeom>
          <a:noFill/>
          <a:ln w="25400">
            <a:solidFill>
              <a:srgbClr val="66DCC5"/>
            </a:solidFill>
            <a:prstDash val="solid"/>
            <a:tailEnd type="triangle"/>
          </a:ln>
        </p:spPr>
        <p:txBody>
          <a:bodyPr/>
          <a:lstStyle/>
          <a:p>
            <a:endParaRPr lang="it-IT"/>
          </a:p>
        </p:txBody>
      </p:sp>
      <p:sp>
        <p:nvSpPr>
          <p:cNvPr id="39" name="Shape 36"/>
          <p:cNvSpPr/>
          <p:nvPr/>
        </p:nvSpPr>
        <p:spPr>
          <a:xfrm>
            <a:off x="1179576" y="3862426"/>
            <a:ext cx="116586" cy="116586"/>
          </a:xfrm>
          <a:prstGeom prst="ellipse">
            <a:avLst/>
          </a:prstGeom>
          <a:solidFill>
            <a:srgbClr val="66DCC5"/>
          </a:solidFill>
          <a:ln w="12700">
            <a:solidFill>
              <a:srgbClr val="66DCC5"/>
            </a:solidFill>
            <a:prstDash val="solid"/>
          </a:ln>
        </p:spPr>
        <p:txBody>
          <a:bodyPr/>
          <a:lstStyle/>
          <a:p>
            <a:endParaRPr lang="it-IT"/>
          </a:p>
        </p:txBody>
      </p:sp>
      <p:sp>
        <p:nvSpPr>
          <p:cNvPr id="40" name="Text 37"/>
          <p:cNvSpPr/>
          <p:nvPr/>
        </p:nvSpPr>
        <p:spPr>
          <a:xfrm>
            <a:off x="1901952" y="3904488"/>
            <a:ext cx="1682496" cy="256032"/>
          </a:xfrm>
          <a:prstGeom prst="rect">
            <a:avLst/>
          </a:prstGeom>
          <a:noFill/>
          <a:ln/>
        </p:spPr>
        <p:txBody>
          <a:bodyPr wrap="square" lIns="0" tIns="0" rIns="0" bIns="0" rtlCol="0" anchor="ctr"/>
          <a:lstStyle/>
          <a:p>
            <a:pPr marL="0" indent="0">
              <a:buNone/>
            </a:pPr>
            <a:r>
              <a:rPr lang="en-US" sz="1400" b="1" dirty="0">
                <a:solidFill>
                  <a:srgbClr val="66DCC5"/>
                </a:solidFill>
                <a:latin typeface="Lato" pitchFamily="34" charset="0"/>
                <a:ea typeface="Lato" pitchFamily="34" charset="-122"/>
                <a:cs typeface="Lato" pitchFamily="34" charset="-120"/>
              </a:rPr>
              <a:t>VIA DERMICA</a:t>
            </a:r>
            <a:endParaRPr lang="en-US" sz="1400" dirty="0"/>
          </a:p>
        </p:txBody>
      </p:sp>
      <p:sp>
        <p:nvSpPr>
          <p:cNvPr id="41" name="Text 38"/>
          <p:cNvSpPr/>
          <p:nvPr/>
        </p:nvSpPr>
        <p:spPr>
          <a:xfrm>
            <a:off x="1901952" y="4279392"/>
            <a:ext cx="1682496" cy="493776"/>
          </a:xfrm>
          <a:prstGeom prst="rect">
            <a:avLst/>
          </a:prstGeom>
          <a:noFill/>
          <a:ln/>
        </p:spPr>
        <p:txBody>
          <a:bodyPr wrap="square" lIns="0" tIns="0" rIns="0" bIns="0" rtlCol="0" anchor="ctr"/>
          <a:lstStyle/>
          <a:p>
            <a:pPr marL="0" indent="0">
              <a:buNone/>
            </a:pPr>
            <a:r>
              <a:rPr lang="en-US" sz="1540" b="1" dirty="0">
                <a:solidFill>
                  <a:srgbClr val="FFFFFF"/>
                </a:solidFill>
                <a:latin typeface="Lato" pitchFamily="34" charset="0"/>
                <a:ea typeface="Lato" pitchFamily="34" charset="-122"/>
                <a:cs typeface="Lato" pitchFamily="34" charset="-120"/>
              </a:rPr>
              <a:t>Notazione «cute»</a:t>
            </a:r>
            <a:endParaRPr lang="en-US" sz="1540" dirty="0"/>
          </a:p>
          <a:p>
            <a:pPr marL="0" indent="0">
              <a:buNone/>
            </a:pPr>
            <a:r>
              <a:rPr lang="en-US" sz="1540" b="1" dirty="0">
                <a:solidFill>
                  <a:srgbClr val="FFFFFF"/>
                </a:solidFill>
                <a:latin typeface="Lato" pitchFamily="34" charset="0"/>
                <a:ea typeface="Lato" pitchFamily="34" charset="-122"/>
                <a:cs typeface="Lato" pitchFamily="34" charset="-120"/>
              </a:rPr>
              <a:t>e condizioni reali</a:t>
            </a:r>
            <a:endParaRPr lang="en-US" sz="1540" dirty="0"/>
          </a:p>
        </p:txBody>
      </p:sp>
      <p:sp>
        <p:nvSpPr>
          <p:cNvPr id="42" name="Shape 39"/>
          <p:cNvSpPr/>
          <p:nvPr/>
        </p:nvSpPr>
        <p:spPr>
          <a:xfrm>
            <a:off x="3813048" y="2798064"/>
            <a:ext cx="292608" cy="0"/>
          </a:xfrm>
          <a:prstGeom prst="line">
            <a:avLst/>
          </a:prstGeom>
          <a:noFill/>
          <a:ln w="22860">
            <a:solidFill>
              <a:srgbClr val="66DCC5"/>
            </a:solidFill>
            <a:prstDash val="solid"/>
          </a:ln>
        </p:spPr>
        <p:txBody>
          <a:bodyPr/>
          <a:lstStyle/>
          <a:p>
            <a:endParaRPr lang="it-IT"/>
          </a:p>
        </p:txBody>
      </p:sp>
      <p:sp>
        <p:nvSpPr>
          <p:cNvPr id="43" name="Shape 40"/>
          <p:cNvSpPr/>
          <p:nvPr/>
        </p:nvSpPr>
        <p:spPr>
          <a:xfrm>
            <a:off x="3813048" y="4379976"/>
            <a:ext cx="292608" cy="0"/>
          </a:xfrm>
          <a:prstGeom prst="line">
            <a:avLst/>
          </a:prstGeom>
          <a:noFill/>
          <a:ln w="22860">
            <a:solidFill>
              <a:srgbClr val="66DCC5"/>
            </a:solidFill>
            <a:prstDash val="solid"/>
          </a:ln>
        </p:spPr>
        <p:txBody>
          <a:bodyPr/>
          <a:lstStyle/>
          <a:p>
            <a:endParaRPr lang="it-IT"/>
          </a:p>
        </p:txBody>
      </p:sp>
      <p:sp>
        <p:nvSpPr>
          <p:cNvPr id="44" name="Shape 41"/>
          <p:cNvSpPr/>
          <p:nvPr/>
        </p:nvSpPr>
        <p:spPr>
          <a:xfrm>
            <a:off x="4105656" y="2798064"/>
            <a:ext cx="0" cy="1581912"/>
          </a:xfrm>
          <a:prstGeom prst="line">
            <a:avLst/>
          </a:prstGeom>
          <a:noFill/>
          <a:ln w="22860">
            <a:solidFill>
              <a:srgbClr val="66DCC5"/>
            </a:solidFill>
            <a:prstDash val="solid"/>
          </a:ln>
        </p:spPr>
        <p:txBody>
          <a:bodyPr/>
          <a:lstStyle/>
          <a:p>
            <a:endParaRPr lang="it-IT"/>
          </a:p>
        </p:txBody>
      </p:sp>
      <p:sp>
        <p:nvSpPr>
          <p:cNvPr id="45" name="Shape 42"/>
          <p:cNvSpPr/>
          <p:nvPr/>
        </p:nvSpPr>
        <p:spPr>
          <a:xfrm>
            <a:off x="4105656" y="3584448"/>
            <a:ext cx="365760" cy="0"/>
          </a:xfrm>
          <a:prstGeom prst="line">
            <a:avLst/>
          </a:prstGeom>
          <a:noFill/>
          <a:ln w="25400">
            <a:solidFill>
              <a:srgbClr val="66DCC5"/>
            </a:solidFill>
            <a:prstDash val="solid"/>
            <a:tailEnd type="triangle"/>
          </a:ln>
        </p:spPr>
        <p:txBody>
          <a:bodyPr/>
          <a:lstStyle/>
          <a:p>
            <a:endParaRPr lang="it-IT"/>
          </a:p>
        </p:txBody>
      </p:sp>
      <p:sp>
        <p:nvSpPr>
          <p:cNvPr id="46" name="Shape 43"/>
          <p:cNvSpPr/>
          <p:nvPr/>
        </p:nvSpPr>
        <p:spPr>
          <a:xfrm>
            <a:off x="4517136" y="2487168"/>
            <a:ext cx="3236976" cy="2194560"/>
          </a:xfrm>
          <a:prstGeom prst="roundRect">
            <a:avLst>
              <a:gd name="adj" fmla="val 5417"/>
            </a:avLst>
          </a:prstGeom>
          <a:solidFill>
            <a:srgbClr val="244D5E"/>
          </a:solidFill>
          <a:ln w="9525">
            <a:solidFill>
              <a:srgbClr val="355968"/>
            </a:solidFill>
            <a:prstDash val="solid"/>
          </a:ln>
        </p:spPr>
        <p:txBody>
          <a:bodyPr/>
          <a:lstStyle/>
          <a:p>
            <a:endParaRPr lang="it-IT"/>
          </a:p>
        </p:txBody>
      </p:sp>
      <p:sp>
        <p:nvSpPr>
          <p:cNvPr id="47" name="Shape 44"/>
          <p:cNvSpPr/>
          <p:nvPr/>
        </p:nvSpPr>
        <p:spPr>
          <a:xfrm>
            <a:off x="5824728" y="2743200"/>
            <a:ext cx="556870" cy="556870"/>
          </a:xfrm>
          <a:prstGeom prst="ellipse">
            <a:avLst/>
          </a:prstGeom>
          <a:solidFill>
            <a:srgbClr val="244D5E"/>
          </a:solidFill>
          <a:ln w="19050">
            <a:solidFill>
              <a:srgbClr val="66DCC5"/>
            </a:solidFill>
            <a:prstDash val="solid"/>
          </a:ln>
        </p:spPr>
        <p:txBody>
          <a:bodyPr/>
          <a:lstStyle/>
          <a:p>
            <a:endParaRPr lang="it-IT"/>
          </a:p>
        </p:txBody>
      </p:sp>
      <p:sp>
        <p:nvSpPr>
          <p:cNvPr id="48" name="Shape 45"/>
          <p:cNvSpPr/>
          <p:nvPr/>
        </p:nvSpPr>
        <p:spPr>
          <a:xfrm>
            <a:off x="5944057" y="2862529"/>
            <a:ext cx="318211" cy="318211"/>
          </a:xfrm>
          <a:prstGeom prst="ellipse">
            <a:avLst/>
          </a:prstGeom>
          <a:solidFill>
            <a:srgbClr val="244D5E"/>
          </a:solidFill>
          <a:ln w="19050">
            <a:solidFill>
              <a:srgbClr val="66DCC5"/>
            </a:solidFill>
            <a:prstDash val="solid"/>
          </a:ln>
        </p:spPr>
        <p:txBody>
          <a:bodyPr/>
          <a:lstStyle/>
          <a:p>
            <a:endParaRPr lang="it-IT"/>
          </a:p>
        </p:txBody>
      </p:sp>
      <p:sp>
        <p:nvSpPr>
          <p:cNvPr id="49" name="Shape 46"/>
          <p:cNvSpPr/>
          <p:nvPr/>
        </p:nvSpPr>
        <p:spPr>
          <a:xfrm>
            <a:off x="6047476" y="2965948"/>
            <a:ext cx="111374" cy="111374"/>
          </a:xfrm>
          <a:prstGeom prst="ellipse">
            <a:avLst/>
          </a:prstGeom>
          <a:solidFill>
            <a:srgbClr val="66DCC5"/>
          </a:solidFill>
          <a:ln w="12700">
            <a:solidFill>
              <a:srgbClr val="66DCC5"/>
            </a:solidFill>
            <a:prstDash val="solid"/>
          </a:ln>
        </p:spPr>
        <p:txBody>
          <a:bodyPr/>
          <a:lstStyle/>
          <a:p>
            <a:endParaRPr lang="it-IT"/>
          </a:p>
        </p:txBody>
      </p:sp>
      <p:sp>
        <p:nvSpPr>
          <p:cNvPr id="50" name="Text 47"/>
          <p:cNvSpPr/>
          <p:nvPr/>
        </p:nvSpPr>
        <p:spPr>
          <a:xfrm>
            <a:off x="4745736" y="3593592"/>
            <a:ext cx="2779776" cy="256032"/>
          </a:xfrm>
          <a:prstGeom prst="rect">
            <a:avLst/>
          </a:prstGeom>
          <a:noFill/>
          <a:ln/>
        </p:spPr>
        <p:txBody>
          <a:bodyPr wrap="square" lIns="0" tIns="0" rIns="0" bIns="0" rtlCol="0" anchor="ctr"/>
          <a:lstStyle/>
          <a:p>
            <a:pPr marL="0" indent="0" algn="ctr">
              <a:buNone/>
            </a:pPr>
            <a:r>
              <a:rPr lang="en-US" sz="1600" b="1" dirty="0">
                <a:solidFill>
                  <a:srgbClr val="66DCC5"/>
                </a:solidFill>
                <a:latin typeface="Lato" pitchFamily="34" charset="0"/>
                <a:ea typeface="Lato" pitchFamily="34" charset="-122"/>
                <a:cs typeface="Lato" pitchFamily="34" charset="-120"/>
              </a:rPr>
              <a:t>VALUTAZIONE</a:t>
            </a:r>
            <a:endParaRPr lang="en-US" sz="1600" dirty="0"/>
          </a:p>
        </p:txBody>
      </p:sp>
      <p:sp>
        <p:nvSpPr>
          <p:cNvPr id="51" name="Text 48"/>
          <p:cNvSpPr/>
          <p:nvPr/>
        </p:nvSpPr>
        <p:spPr>
          <a:xfrm>
            <a:off x="4745736" y="3977640"/>
            <a:ext cx="2779776" cy="512064"/>
          </a:xfrm>
          <a:prstGeom prst="rect">
            <a:avLst/>
          </a:prstGeom>
          <a:noFill/>
          <a:ln/>
        </p:spPr>
        <p:txBody>
          <a:bodyPr wrap="square" lIns="0" tIns="0" rIns="0" bIns="0" rtlCol="0" anchor="ctr"/>
          <a:lstStyle/>
          <a:p>
            <a:pPr marL="0" indent="0" algn="ctr">
              <a:buNone/>
            </a:pPr>
            <a:r>
              <a:rPr lang="en-US" sz="1750" b="1" dirty="0">
                <a:solidFill>
                  <a:srgbClr val="FFFFFF"/>
                </a:solidFill>
                <a:latin typeface="Lato" pitchFamily="34" charset="0"/>
                <a:ea typeface="Lato" pitchFamily="34" charset="-122"/>
                <a:cs typeface="Lato" pitchFamily="34" charset="-120"/>
              </a:rPr>
              <a:t>Esposizione rispetto</a:t>
            </a:r>
            <a:endParaRPr lang="en-US" sz="1750" dirty="0"/>
          </a:p>
          <a:p>
            <a:pPr marL="0" indent="0" algn="ctr">
              <a:buNone/>
            </a:pPr>
            <a:r>
              <a:rPr lang="en-US" sz="1750" b="1" dirty="0">
                <a:solidFill>
                  <a:srgbClr val="FFFFFF"/>
                </a:solidFill>
                <a:latin typeface="Lato" pitchFamily="34" charset="0"/>
                <a:ea typeface="Lato" pitchFamily="34" charset="-122"/>
                <a:cs typeface="Lato" pitchFamily="34" charset="-120"/>
              </a:rPr>
              <a:t>alla soglia pertinente</a:t>
            </a:r>
            <a:endParaRPr lang="en-US" sz="1750" dirty="0"/>
          </a:p>
        </p:txBody>
      </p:sp>
      <p:sp>
        <p:nvSpPr>
          <p:cNvPr id="52" name="Shape 49"/>
          <p:cNvSpPr/>
          <p:nvPr/>
        </p:nvSpPr>
        <p:spPr>
          <a:xfrm>
            <a:off x="7772400" y="3584448"/>
            <a:ext cx="384048" cy="0"/>
          </a:xfrm>
          <a:prstGeom prst="line">
            <a:avLst/>
          </a:prstGeom>
          <a:noFill/>
          <a:ln w="25400">
            <a:solidFill>
              <a:srgbClr val="66DCC5"/>
            </a:solidFill>
            <a:prstDash val="solid"/>
            <a:tailEnd type="triangle"/>
          </a:ln>
        </p:spPr>
        <p:txBody>
          <a:bodyPr/>
          <a:lstStyle/>
          <a:p>
            <a:endParaRPr lang="it-IT"/>
          </a:p>
        </p:txBody>
      </p:sp>
      <p:sp>
        <p:nvSpPr>
          <p:cNvPr id="53" name="Shape 50"/>
          <p:cNvSpPr/>
          <p:nvPr/>
        </p:nvSpPr>
        <p:spPr>
          <a:xfrm>
            <a:off x="8211312" y="2487168"/>
            <a:ext cx="3374136" cy="2194560"/>
          </a:xfrm>
          <a:prstGeom prst="roundRect">
            <a:avLst>
              <a:gd name="adj" fmla="val 5417"/>
            </a:avLst>
          </a:prstGeom>
          <a:solidFill>
            <a:srgbClr val="193C4D"/>
          </a:solidFill>
          <a:ln w="9525">
            <a:solidFill>
              <a:srgbClr val="355968"/>
            </a:solidFill>
            <a:prstDash val="solid"/>
          </a:ln>
        </p:spPr>
        <p:txBody>
          <a:bodyPr/>
          <a:lstStyle/>
          <a:p>
            <a:endParaRPr lang="it-IT"/>
          </a:p>
        </p:txBody>
      </p:sp>
      <p:sp>
        <p:nvSpPr>
          <p:cNvPr id="54" name="Text 51"/>
          <p:cNvSpPr/>
          <p:nvPr/>
        </p:nvSpPr>
        <p:spPr>
          <a:xfrm>
            <a:off x="8467344" y="2843784"/>
            <a:ext cx="2862072" cy="274320"/>
          </a:xfrm>
          <a:prstGeom prst="rect">
            <a:avLst/>
          </a:prstGeom>
          <a:noFill/>
          <a:ln/>
        </p:spPr>
        <p:txBody>
          <a:bodyPr wrap="square" lIns="0" tIns="0" rIns="0" bIns="0" rtlCol="0" anchor="ctr"/>
          <a:lstStyle/>
          <a:p>
            <a:pPr marL="0" indent="0">
              <a:buNone/>
            </a:pPr>
            <a:r>
              <a:rPr lang="en-US" sz="1600" b="1" dirty="0">
                <a:solidFill>
                  <a:srgbClr val="66DCC5"/>
                </a:solidFill>
                <a:latin typeface="Lato" pitchFamily="34" charset="0"/>
                <a:ea typeface="Lato" pitchFamily="34" charset="-122"/>
                <a:cs typeface="Lato" pitchFamily="34" charset="-120"/>
              </a:rPr>
              <a:t>MISURE</a:t>
            </a:r>
            <a:endParaRPr lang="en-US" sz="1600" dirty="0"/>
          </a:p>
        </p:txBody>
      </p:sp>
      <p:sp>
        <p:nvSpPr>
          <p:cNvPr id="55" name="Text 52"/>
          <p:cNvSpPr/>
          <p:nvPr/>
        </p:nvSpPr>
        <p:spPr>
          <a:xfrm>
            <a:off x="8467344" y="3355848"/>
            <a:ext cx="2862072" cy="722376"/>
          </a:xfrm>
          <a:prstGeom prst="rect">
            <a:avLst/>
          </a:prstGeom>
          <a:noFill/>
          <a:ln/>
        </p:spPr>
        <p:txBody>
          <a:bodyPr wrap="square" lIns="0" tIns="0" rIns="0" bIns="0" rtlCol="0" anchor="ctr"/>
          <a:lstStyle/>
          <a:p>
            <a:pPr marL="0" indent="0">
              <a:buNone/>
            </a:pPr>
            <a:r>
              <a:rPr lang="en-US" sz="2500" b="1" dirty="0">
                <a:solidFill>
                  <a:srgbClr val="FFFFFF"/>
                </a:solidFill>
                <a:latin typeface="Lato" pitchFamily="34" charset="0"/>
                <a:ea typeface="Lato" pitchFamily="34" charset="-122"/>
                <a:cs typeface="Lato" pitchFamily="34" charset="-120"/>
              </a:rPr>
              <a:t>Rischio ridotto</a:t>
            </a:r>
            <a:endParaRPr lang="en-US" sz="2500" dirty="0"/>
          </a:p>
          <a:p>
            <a:pPr marL="0" indent="0">
              <a:buNone/>
            </a:pPr>
            <a:r>
              <a:rPr lang="en-US" sz="2500" b="1" dirty="0">
                <a:solidFill>
                  <a:srgbClr val="FFFFFF"/>
                </a:solidFill>
                <a:latin typeface="Lato" pitchFamily="34" charset="0"/>
                <a:ea typeface="Lato" pitchFamily="34" charset="-122"/>
                <a:cs typeface="Lato" pitchFamily="34" charset="-120"/>
              </a:rPr>
              <a:t>al minimo</a:t>
            </a:r>
            <a:endParaRPr lang="en-US" sz="2500" dirty="0"/>
          </a:p>
        </p:txBody>
      </p:sp>
      <p:sp>
        <p:nvSpPr>
          <p:cNvPr id="56" name="Text 53"/>
          <p:cNvSpPr/>
          <p:nvPr/>
        </p:nvSpPr>
        <p:spPr>
          <a:xfrm>
            <a:off x="8467344" y="4160520"/>
            <a:ext cx="2862072" cy="374904"/>
          </a:xfrm>
          <a:prstGeom prst="rect">
            <a:avLst/>
          </a:prstGeom>
          <a:noFill/>
          <a:ln/>
        </p:spPr>
        <p:txBody>
          <a:bodyPr wrap="square" lIns="0" tIns="0" rIns="0" bIns="0" rtlCol="0" anchor="ctr"/>
          <a:lstStyle/>
          <a:p>
            <a:pPr marL="0" indent="0">
              <a:buNone/>
            </a:pPr>
            <a:r>
              <a:rPr lang="en-US" sz="1200" dirty="0">
                <a:solidFill>
                  <a:srgbClr val="C0D7DB"/>
                </a:solidFill>
                <a:latin typeface="Lato" pitchFamily="34" charset="0"/>
                <a:ea typeface="Lato" pitchFamily="34" charset="-122"/>
                <a:cs typeface="Lato" pitchFamily="34" charset="-120"/>
              </a:rPr>
              <a:t>Quando il sistema chiuso</a:t>
            </a:r>
            <a:endParaRPr lang="en-US" sz="1200" dirty="0"/>
          </a:p>
          <a:p>
            <a:pPr marL="0" indent="0">
              <a:buNone/>
            </a:pPr>
            <a:r>
              <a:rPr lang="en-US" sz="1200" dirty="0">
                <a:solidFill>
                  <a:srgbClr val="C0D7DB"/>
                </a:solidFill>
                <a:latin typeface="Lato" pitchFamily="34" charset="0"/>
                <a:ea typeface="Lato" pitchFamily="34" charset="-122"/>
                <a:cs typeface="Lato" pitchFamily="34" charset="-120"/>
              </a:rPr>
              <a:t>non è tecnicamente possibile.</a:t>
            </a:r>
            <a:endParaRPr lang="en-US" sz="1200" dirty="0"/>
          </a:p>
        </p:txBody>
      </p:sp>
      <p:sp>
        <p:nvSpPr>
          <p:cNvPr id="57" name="Shape 54"/>
          <p:cNvSpPr/>
          <p:nvPr/>
        </p:nvSpPr>
        <p:spPr>
          <a:xfrm>
            <a:off x="603504" y="5294376"/>
            <a:ext cx="10981944" cy="329184"/>
          </a:xfrm>
          <a:prstGeom prst="roundRect">
            <a:avLst>
              <a:gd name="adj" fmla="val 36111"/>
            </a:avLst>
          </a:prstGeom>
          <a:solidFill>
            <a:srgbClr val="244D5E"/>
          </a:solidFill>
          <a:ln w="9525">
            <a:solidFill>
              <a:srgbClr val="244D5E"/>
            </a:solidFill>
            <a:prstDash val="solid"/>
          </a:ln>
        </p:spPr>
        <p:txBody>
          <a:bodyPr/>
          <a:lstStyle/>
          <a:p>
            <a:endParaRPr lang="it-IT"/>
          </a:p>
        </p:txBody>
      </p:sp>
      <p:sp>
        <p:nvSpPr>
          <p:cNvPr id="58" name="Text 55"/>
          <p:cNvSpPr/>
          <p:nvPr/>
        </p:nvSpPr>
        <p:spPr>
          <a:xfrm>
            <a:off x="813816" y="5349240"/>
            <a:ext cx="10561320" cy="201168"/>
          </a:xfrm>
          <a:prstGeom prst="rect">
            <a:avLst/>
          </a:prstGeom>
          <a:noFill/>
          <a:ln/>
        </p:spPr>
        <p:txBody>
          <a:bodyPr wrap="square" lIns="0" tIns="0" rIns="0" bIns="0" rtlCol="0" anchor="ctr"/>
          <a:lstStyle/>
          <a:p>
            <a:pPr marL="0" indent="0" algn="ctr">
              <a:buNone/>
            </a:pPr>
            <a:r>
              <a:rPr lang="en-US" sz="1340" dirty="0">
                <a:solidFill>
                  <a:srgbClr val="C0D7DB"/>
                </a:solidFill>
                <a:latin typeface="Lato" pitchFamily="34" charset="0"/>
                <a:ea typeface="Lato" pitchFamily="34" charset="-122"/>
                <a:cs typeface="Lato" pitchFamily="34" charset="-120"/>
              </a:rPr>
              <a:t>Confronto con VLEP  +  pertinenza della soglia  +  controllo delle vie di esposizione</a:t>
            </a:r>
            <a:endParaRPr lang="en-US" sz="1340" dirty="0"/>
          </a:p>
        </p:txBody>
      </p:sp>
      <p:sp>
        <p:nvSpPr>
          <p:cNvPr id="59" name="Shape 56"/>
          <p:cNvSpPr/>
          <p:nvPr/>
        </p:nvSpPr>
        <p:spPr>
          <a:xfrm>
            <a:off x="585216" y="5916168"/>
            <a:ext cx="11027664" cy="411480"/>
          </a:xfrm>
          <a:prstGeom prst="roundRect">
            <a:avLst>
              <a:gd name="adj" fmla="val 28889"/>
            </a:avLst>
          </a:prstGeom>
          <a:solidFill>
            <a:srgbClr val="244D5E"/>
          </a:solidFill>
          <a:ln w="9525">
            <a:solidFill>
              <a:srgbClr val="244D5E"/>
            </a:solidFill>
            <a:prstDash val="solid"/>
          </a:ln>
        </p:spPr>
        <p:txBody>
          <a:bodyPr/>
          <a:lstStyle/>
          <a:p>
            <a:endParaRPr lang="it-IT"/>
          </a:p>
        </p:txBody>
      </p:sp>
      <p:sp>
        <p:nvSpPr>
          <p:cNvPr id="60" name="Text 57"/>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66DCC5"/>
                </a:solidFill>
                <a:latin typeface="Lato" pitchFamily="34" charset="0"/>
                <a:ea typeface="Lato" pitchFamily="34" charset="-122"/>
                <a:cs typeface="Lato" pitchFamily="34" charset="-120"/>
              </a:rPr>
              <a:t>Una soglia disponibile non comporta l’esclusione automatica della sorveglianza sanitaria o del registro CMR.</a:t>
            </a:r>
            <a:endParaRPr lang="en-US" sz="1330" dirty="0"/>
          </a:p>
        </p:txBody>
      </p:sp>
      <p:sp>
        <p:nvSpPr>
          <p:cNvPr id="6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8">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008E89"/>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008E89"/>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008E89"/>
          </a:solidFill>
          <a:ln w="12700">
            <a:solidFill>
              <a:srgbClr val="008E89"/>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008E89"/>
          </a:solidFill>
          <a:ln w="12700">
            <a:solidFill>
              <a:srgbClr val="008E89"/>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607780"/>
                </a:solidFill>
                <a:latin typeface="Lato" pitchFamily="34" charset="0"/>
                <a:ea typeface="Lato" pitchFamily="34" charset="-122"/>
                <a:cs typeface="Lato" pitchFamily="34" charset="-120"/>
              </a:rPr>
              <a:t>ART. 235 / ALTRE SOSTANZE</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133348"/>
                </a:solidFill>
                <a:latin typeface="Lato" pitchFamily="34" charset="0"/>
                <a:ea typeface="Lato" pitchFamily="34" charset="-122"/>
                <a:cs typeface="Lato" pitchFamily="34" charset="-120"/>
              </a:rPr>
              <a:t>Comma 3-ter: l’incertezza va gestita</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607780"/>
                </a:solidFill>
                <a:latin typeface="Lato" pitchFamily="34" charset="0"/>
                <a:ea typeface="Lato" pitchFamily="34" charset="-122"/>
                <a:cs typeface="Lato" pitchFamily="34" charset="-120"/>
              </a:rPr>
              <a:t>Per le altre sostanze: criterio del comma 3-bis e attenzione alla possibile assenza di un livello sicuro.</a:t>
            </a:r>
            <a:endParaRPr lang="en-US" sz="1460" dirty="0"/>
          </a:p>
        </p:txBody>
      </p:sp>
      <p:sp>
        <p:nvSpPr>
          <p:cNvPr id="11" name="Shape 9"/>
          <p:cNvSpPr/>
          <p:nvPr/>
        </p:nvSpPr>
        <p:spPr>
          <a:xfrm>
            <a:off x="548640" y="6409944"/>
            <a:ext cx="11082528" cy="0"/>
          </a:xfrm>
          <a:prstGeom prst="line">
            <a:avLst/>
          </a:prstGeom>
          <a:noFill/>
          <a:ln w="8890">
            <a:solidFill>
              <a:srgbClr val="D6E1E3"/>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607780"/>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607780"/>
                </a:solidFill>
                <a:latin typeface="Lato" pitchFamily="34" charset="0"/>
                <a:ea typeface="Lato" pitchFamily="34" charset="-122"/>
                <a:cs typeface="Lato" pitchFamily="34" charset="-120"/>
              </a:rPr>
              <a:t>INAIL 2026, pp. 1–4 [I1] • Art. 235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607780"/>
                </a:solidFill>
                <a:latin typeface="Lato" pitchFamily="34" charset="0"/>
                <a:ea typeface="Lato" pitchFamily="34" charset="-122"/>
                <a:cs typeface="Lato" pitchFamily="34" charset="-120"/>
              </a:rPr>
              <a:t>08 / 10</a:t>
            </a:r>
            <a:endParaRPr lang="en-US" sz="800" dirty="0"/>
          </a:p>
        </p:txBody>
      </p:sp>
      <p:sp>
        <p:nvSpPr>
          <p:cNvPr id="15" name="Shape 13"/>
          <p:cNvSpPr/>
          <p:nvPr/>
        </p:nvSpPr>
        <p:spPr>
          <a:xfrm>
            <a:off x="548640"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6" name="Shape 23"/>
          <p:cNvSpPr/>
          <p:nvPr/>
        </p:nvSpPr>
        <p:spPr>
          <a:xfrm>
            <a:off x="603504" y="2112264"/>
            <a:ext cx="3072384" cy="3447288"/>
          </a:xfrm>
          <a:prstGeom prst="roundRect">
            <a:avLst>
              <a:gd name="adj" fmla="val 3869"/>
            </a:avLst>
          </a:prstGeom>
          <a:solidFill>
            <a:srgbClr val="FFFFFF"/>
          </a:solidFill>
          <a:ln w="9525">
            <a:solidFill>
              <a:srgbClr val="D6E1E3"/>
            </a:solidFill>
            <a:prstDash val="solid"/>
          </a:ln>
        </p:spPr>
        <p:txBody>
          <a:bodyPr/>
          <a:lstStyle/>
          <a:p>
            <a:endParaRPr lang="it-IT"/>
          </a:p>
        </p:txBody>
      </p:sp>
      <p:sp>
        <p:nvSpPr>
          <p:cNvPr id="27" name="Shape 24"/>
          <p:cNvSpPr/>
          <p:nvPr/>
        </p:nvSpPr>
        <p:spPr>
          <a:xfrm>
            <a:off x="1728216" y="2414016"/>
            <a:ext cx="515904" cy="698967"/>
          </a:xfrm>
          <a:prstGeom prst="rect">
            <a:avLst/>
          </a:prstGeom>
          <a:solidFill>
            <a:srgbClr val="FFF0DB"/>
          </a:solidFill>
          <a:ln w="9525">
            <a:solidFill>
              <a:srgbClr val="A86F29"/>
            </a:solidFill>
            <a:prstDash val="solid"/>
          </a:ln>
        </p:spPr>
        <p:txBody>
          <a:bodyPr/>
          <a:lstStyle/>
          <a:p>
            <a:endParaRPr lang="it-IT"/>
          </a:p>
        </p:txBody>
      </p:sp>
      <p:sp>
        <p:nvSpPr>
          <p:cNvPr id="28" name="Shape 25"/>
          <p:cNvSpPr/>
          <p:nvPr/>
        </p:nvSpPr>
        <p:spPr>
          <a:xfrm>
            <a:off x="1828068" y="2605400"/>
            <a:ext cx="316200" cy="0"/>
          </a:xfrm>
          <a:prstGeom prst="line">
            <a:avLst/>
          </a:prstGeom>
          <a:noFill/>
          <a:ln w="22860">
            <a:solidFill>
              <a:srgbClr val="A86F29"/>
            </a:solidFill>
            <a:prstDash val="solid"/>
          </a:ln>
        </p:spPr>
        <p:txBody>
          <a:bodyPr/>
          <a:lstStyle/>
          <a:p>
            <a:endParaRPr lang="it-IT"/>
          </a:p>
        </p:txBody>
      </p:sp>
      <p:sp>
        <p:nvSpPr>
          <p:cNvPr id="29" name="Shape 26"/>
          <p:cNvSpPr/>
          <p:nvPr/>
        </p:nvSpPr>
        <p:spPr>
          <a:xfrm>
            <a:off x="1828068" y="2738537"/>
            <a:ext cx="316200" cy="0"/>
          </a:xfrm>
          <a:prstGeom prst="line">
            <a:avLst/>
          </a:prstGeom>
          <a:noFill/>
          <a:ln w="22860">
            <a:solidFill>
              <a:srgbClr val="A86F29"/>
            </a:solidFill>
            <a:prstDash val="solid"/>
          </a:ln>
        </p:spPr>
        <p:txBody>
          <a:bodyPr/>
          <a:lstStyle/>
          <a:p>
            <a:endParaRPr lang="it-IT"/>
          </a:p>
        </p:txBody>
      </p:sp>
      <p:sp>
        <p:nvSpPr>
          <p:cNvPr id="30" name="Shape 27"/>
          <p:cNvSpPr/>
          <p:nvPr/>
        </p:nvSpPr>
        <p:spPr>
          <a:xfrm>
            <a:off x="1828068" y="2871673"/>
            <a:ext cx="316200" cy="0"/>
          </a:xfrm>
          <a:prstGeom prst="line">
            <a:avLst/>
          </a:prstGeom>
          <a:noFill/>
          <a:ln w="22860">
            <a:solidFill>
              <a:srgbClr val="A86F29"/>
            </a:solidFill>
            <a:prstDash val="solid"/>
          </a:ln>
        </p:spPr>
        <p:txBody>
          <a:bodyPr/>
          <a:lstStyle/>
          <a:p>
            <a:endParaRPr lang="it-IT"/>
          </a:p>
        </p:txBody>
      </p:sp>
      <p:sp>
        <p:nvSpPr>
          <p:cNvPr id="31" name="Shape 28"/>
          <p:cNvSpPr/>
          <p:nvPr/>
        </p:nvSpPr>
        <p:spPr>
          <a:xfrm>
            <a:off x="1828068" y="3013131"/>
            <a:ext cx="216347" cy="0"/>
          </a:xfrm>
          <a:prstGeom prst="line">
            <a:avLst/>
          </a:prstGeom>
          <a:noFill/>
          <a:ln w="22860">
            <a:solidFill>
              <a:srgbClr val="A86F29"/>
            </a:solidFill>
            <a:prstDash val="solid"/>
          </a:ln>
        </p:spPr>
        <p:txBody>
          <a:bodyPr/>
          <a:lstStyle/>
          <a:p>
            <a:endParaRPr lang="it-IT"/>
          </a:p>
        </p:txBody>
      </p:sp>
      <p:sp>
        <p:nvSpPr>
          <p:cNvPr id="32" name="Text 29"/>
          <p:cNvSpPr/>
          <p:nvPr/>
        </p:nvSpPr>
        <p:spPr>
          <a:xfrm>
            <a:off x="868680" y="3328416"/>
            <a:ext cx="2542032" cy="594360"/>
          </a:xfrm>
          <a:prstGeom prst="rect">
            <a:avLst/>
          </a:prstGeom>
          <a:noFill/>
          <a:ln/>
        </p:spPr>
        <p:txBody>
          <a:bodyPr wrap="square" lIns="0" tIns="0" rIns="0" bIns="0" rtlCol="0" anchor="ctr"/>
          <a:lstStyle/>
          <a:p>
            <a:pPr marL="0" indent="0" algn="ctr">
              <a:buNone/>
            </a:pPr>
            <a:r>
              <a:rPr lang="en-US" sz="2100" b="1" dirty="0">
                <a:solidFill>
                  <a:srgbClr val="133348"/>
                </a:solidFill>
                <a:latin typeface="Lato" pitchFamily="34" charset="0"/>
                <a:ea typeface="Lato" pitchFamily="34" charset="-122"/>
                <a:cs typeface="Lato" pitchFamily="34" charset="-120"/>
              </a:rPr>
              <a:t>NESSUNA DELLE</a:t>
            </a:r>
            <a:endParaRPr lang="en-US" sz="2100" dirty="0"/>
          </a:p>
          <a:p>
            <a:pPr marL="0" indent="0" algn="ctr">
              <a:buNone/>
            </a:pPr>
            <a:r>
              <a:rPr lang="en-US" sz="2100" b="1" dirty="0">
                <a:solidFill>
                  <a:srgbClr val="133348"/>
                </a:solidFill>
                <a:latin typeface="Lato" pitchFamily="34" charset="0"/>
                <a:ea typeface="Lato" pitchFamily="34" charset="-122"/>
                <a:cs typeface="Lato" pitchFamily="34" charset="-120"/>
              </a:rPr>
              <a:t>DUE NOTAZIONI</a:t>
            </a:r>
            <a:endParaRPr lang="en-US" sz="2100" dirty="0"/>
          </a:p>
        </p:txBody>
      </p:sp>
      <p:sp>
        <p:nvSpPr>
          <p:cNvPr id="33" name="Text 30"/>
          <p:cNvSpPr/>
          <p:nvPr/>
        </p:nvSpPr>
        <p:spPr>
          <a:xfrm>
            <a:off x="868680" y="4215384"/>
            <a:ext cx="2542032" cy="832104"/>
          </a:xfrm>
          <a:prstGeom prst="rect">
            <a:avLst/>
          </a:prstGeom>
          <a:noFill/>
          <a:ln/>
        </p:spPr>
        <p:txBody>
          <a:bodyPr wrap="square" lIns="0" tIns="0" rIns="0" bIns="0" rtlCol="0" anchor="ctr"/>
          <a:lstStyle/>
          <a:p>
            <a:pPr marL="0" indent="0" algn="ctr">
              <a:buNone/>
            </a:pPr>
            <a:r>
              <a:rPr lang="en-US" sz="1500" dirty="0">
                <a:solidFill>
                  <a:srgbClr val="607780"/>
                </a:solidFill>
                <a:latin typeface="Lato" pitchFamily="34" charset="0"/>
                <a:ea typeface="Lato" pitchFamily="34" charset="-122"/>
                <a:cs typeface="Lato" pitchFamily="34" charset="-120"/>
              </a:rPr>
              <a:t>In Allegato XLIII senza</a:t>
            </a:r>
            <a:endParaRPr lang="en-US" sz="1500" dirty="0"/>
          </a:p>
          <a:p>
            <a:pPr marL="0" indent="0" algn="ctr">
              <a:buNone/>
            </a:pPr>
            <a:r>
              <a:rPr lang="en-US" sz="1500" dirty="0">
                <a:solidFill>
                  <a:srgbClr val="607780"/>
                </a:solidFill>
                <a:latin typeface="Lato" pitchFamily="34" charset="0"/>
                <a:ea typeface="Lato" pitchFamily="34" charset="-122"/>
                <a:cs typeface="Lato" pitchFamily="34" charset="-120"/>
              </a:rPr>
              <a:t>notazione per la soglia</a:t>
            </a:r>
            <a:endParaRPr lang="en-US" sz="1500" dirty="0"/>
          </a:p>
          <a:p>
            <a:pPr marL="0" indent="0" algn="ctr">
              <a:buNone/>
            </a:pPr>
            <a:r>
              <a:rPr lang="en-US" sz="1500" dirty="0">
                <a:solidFill>
                  <a:srgbClr val="607780"/>
                </a:solidFill>
                <a:latin typeface="Lato" pitchFamily="34" charset="0"/>
                <a:ea typeface="Lato" pitchFamily="34" charset="-122"/>
                <a:cs typeface="Lato" pitchFamily="34" charset="-120"/>
              </a:rPr>
              <a:t>o non inclusa nell’Allegato.</a:t>
            </a:r>
            <a:endParaRPr lang="en-US" sz="1500" dirty="0"/>
          </a:p>
        </p:txBody>
      </p:sp>
      <p:sp>
        <p:nvSpPr>
          <p:cNvPr id="34" name="Shape 31"/>
          <p:cNvSpPr/>
          <p:nvPr/>
        </p:nvSpPr>
        <p:spPr>
          <a:xfrm>
            <a:off x="3730752" y="3785616"/>
            <a:ext cx="393192" cy="0"/>
          </a:xfrm>
          <a:prstGeom prst="line">
            <a:avLst/>
          </a:prstGeom>
          <a:noFill/>
          <a:ln w="25400">
            <a:solidFill>
              <a:srgbClr val="A86F29"/>
            </a:solidFill>
            <a:prstDash val="solid"/>
            <a:tailEnd type="triangle"/>
          </a:ln>
        </p:spPr>
        <p:txBody>
          <a:bodyPr/>
          <a:lstStyle/>
          <a:p>
            <a:endParaRPr lang="it-IT"/>
          </a:p>
        </p:txBody>
      </p:sp>
      <p:sp>
        <p:nvSpPr>
          <p:cNvPr id="35" name="Shape 32"/>
          <p:cNvSpPr/>
          <p:nvPr/>
        </p:nvSpPr>
        <p:spPr>
          <a:xfrm>
            <a:off x="4197096" y="2724912"/>
            <a:ext cx="3182112" cy="2130552"/>
          </a:xfrm>
          <a:prstGeom prst="roundRect">
            <a:avLst>
              <a:gd name="adj" fmla="val 5579"/>
            </a:avLst>
          </a:prstGeom>
          <a:solidFill>
            <a:srgbClr val="FFF0DB"/>
          </a:solidFill>
          <a:ln w="9525">
            <a:solidFill>
              <a:srgbClr val="F0BB76"/>
            </a:solidFill>
            <a:prstDash val="solid"/>
          </a:ln>
        </p:spPr>
        <p:txBody>
          <a:bodyPr/>
          <a:lstStyle/>
          <a:p>
            <a:endParaRPr lang="it-IT"/>
          </a:p>
        </p:txBody>
      </p:sp>
      <p:sp>
        <p:nvSpPr>
          <p:cNvPr id="36" name="Text 33"/>
          <p:cNvSpPr/>
          <p:nvPr/>
        </p:nvSpPr>
        <p:spPr>
          <a:xfrm>
            <a:off x="4425696" y="2935224"/>
            <a:ext cx="2724912" cy="246888"/>
          </a:xfrm>
          <a:prstGeom prst="rect">
            <a:avLst/>
          </a:prstGeom>
          <a:noFill/>
          <a:ln/>
        </p:spPr>
        <p:txBody>
          <a:bodyPr wrap="square" lIns="0" tIns="0" rIns="0" bIns="0" rtlCol="0" anchor="ctr"/>
          <a:lstStyle/>
          <a:p>
            <a:pPr marL="0" indent="0" algn="ctr">
              <a:buNone/>
            </a:pPr>
            <a:r>
              <a:rPr lang="en-US" sz="1440" b="1" dirty="0">
                <a:solidFill>
                  <a:srgbClr val="A86F29"/>
                </a:solidFill>
                <a:latin typeface="Lato" pitchFamily="34" charset="0"/>
                <a:ea typeface="Lato" pitchFamily="34" charset="-122"/>
                <a:cs typeface="Lato" pitchFamily="34" charset="-120"/>
              </a:rPr>
              <a:t>RESTRIZIONE REACH</a:t>
            </a:r>
            <a:endParaRPr lang="en-US" sz="1440" dirty="0"/>
          </a:p>
        </p:txBody>
      </p:sp>
      <p:sp>
        <p:nvSpPr>
          <p:cNvPr id="37" name="Text 34"/>
          <p:cNvSpPr/>
          <p:nvPr/>
        </p:nvSpPr>
        <p:spPr>
          <a:xfrm>
            <a:off x="4425696" y="3383280"/>
            <a:ext cx="2724912" cy="950976"/>
          </a:xfrm>
          <a:prstGeom prst="rect">
            <a:avLst/>
          </a:prstGeom>
          <a:noFill/>
          <a:ln/>
        </p:spPr>
        <p:txBody>
          <a:bodyPr wrap="square" lIns="0" tIns="0" rIns="0" bIns="0" rtlCol="0" anchor="ctr"/>
          <a:lstStyle/>
          <a:p>
            <a:pPr marL="0" indent="0" algn="ctr">
              <a:buNone/>
            </a:pPr>
            <a:r>
              <a:rPr lang="en-US" sz="2000" b="1" dirty="0">
                <a:solidFill>
                  <a:srgbClr val="133348"/>
                </a:solidFill>
                <a:latin typeface="Lato" pitchFamily="34" charset="0"/>
                <a:ea typeface="Lato" pitchFamily="34" charset="-122"/>
                <a:cs typeface="Lato" pitchFamily="34" charset="-120"/>
              </a:rPr>
              <a:t>DNEL vincolante</a:t>
            </a:r>
            <a:endParaRPr lang="en-US" sz="2000" dirty="0"/>
          </a:p>
          <a:p>
            <a:pPr marL="0" indent="0" algn="ctr">
              <a:buNone/>
            </a:pPr>
            <a:r>
              <a:rPr lang="en-US" sz="2000" b="1" dirty="0">
                <a:solidFill>
                  <a:srgbClr val="133348"/>
                </a:solidFill>
                <a:latin typeface="Lato" pitchFamily="34" charset="0"/>
                <a:ea typeface="Lato" pitchFamily="34" charset="-122"/>
                <a:cs typeface="Lato" pitchFamily="34" charset="-120"/>
              </a:rPr>
              <a:t>e protettivo per la</a:t>
            </a:r>
            <a:endParaRPr lang="en-US" sz="2000" dirty="0"/>
          </a:p>
          <a:p>
            <a:pPr marL="0" indent="0" algn="ctr">
              <a:buNone/>
            </a:pPr>
            <a:r>
              <a:rPr lang="en-US" sz="2000" b="1" dirty="0">
                <a:solidFill>
                  <a:srgbClr val="133348"/>
                </a:solidFill>
                <a:latin typeface="Lato" pitchFamily="34" charset="0"/>
                <a:ea typeface="Lato" pitchFamily="34" charset="-122"/>
                <a:cs typeface="Lato" pitchFamily="34" charset="-120"/>
              </a:rPr>
              <a:t>salute riproduttiva?</a:t>
            </a:r>
            <a:endParaRPr lang="en-US" sz="2000" dirty="0"/>
          </a:p>
        </p:txBody>
      </p:sp>
      <p:sp>
        <p:nvSpPr>
          <p:cNvPr id="38" name="Text 35"/>
          <p:cNvSpPr/>
          <p:nvPr/>
        </p:nvSpPr>
        <p:spPr>
          <a:xfrm>
            <a:off x="4416552" y="4562856"/>
            <a:ext cx="2743200" cy="173736"/>
          </a:xfrm>
          <a:prstGeom prst="rect">
            <a:avLst/>
          </a:prstGeom>
          <a:noFill/>
          <a:ln/>
        </p:spPr>
        <p:txBody>
          <a:bodyPr wrap="square" lIns="0" tIns="0" rIns="0" bIns="0" rtlCol="0" anchor="ctr"/>
          <a:lstStyle/>
          <a:p>
            <a:pPr marL="0" indent="0" algn="ctr">
              <a:buNone/>
            </a:pPr>
            <a:r>
              <a:rPr lang="en-US" sz="1040" dirty="0">
                <a:solidFill>
                  <a:srgbClr val="A86F29"/>
                </a:solidFill>
                <a:latin typeface="Lato" pitchFamily="34" charset="0"/>
                <a:ea typeface="Lato" pitchFamily="34" charset="-122"/>
                <a:cs typeface="Lato" pitchFamily="34" charset="-120"/>
              </a:rPr>
              <a:t>Verificare la derivazione del valore.</a:t>
            </a:r>
            <a:endParaRPr lang="en-US" sz="1040" dirty="0"/>
          </a:p>
        </p:txBody>
      </p:sp>
      <p:sp>
        <p:nvSpPr>
          <p:cNvPr id="39" name="Shape 36"/>
          <p:cNvSpPr/>
          <p:nvPr/>
        </p:nvSpPr>
        <p:spPr>
          <a:xfrm>
            <a:off x="7415784" y="3785616"/>
            <a:ext cx="274320" cy="0"/>
          </a:xfrm>
          <a:prstGeom prst="line">
            <a:avLst/>
          </a:prstGeom>
          <a:noFill/>
          <a:ln w="22860">
            <a:solidFill>
              <a:srgbClr val="A86F29"/>
            </a:solidFill>
            <a:prstDash val="solid"/>
          </a:ln>
        </p:spPr>
        <p:txBody>
          <a:bodyPr/>
          <a:lstStyle/>
          <a:p>
            <a:endParaRPr lang="it-IT"/>
          </a:p>
        </p:txBody>
      </p:sp>
      <p:sp>
        <p:nvSpPr>
          <p:cNvPr id="40" name="Shape 37"/>
          <p:cNvSpPr/>
          <p:nvPr/>
        </p:nvSpPr>
        <p:spPr>
          <a:xfrm>
            <a:off x="7690104" y="2852928"/>
            <a:ext cx="0" cy="1828800"/>
          </a:xfrm>
          <a:prstGeom prst="line">
            <a:avLst/>
          </a:prstGeom>
          <a:noFill/>
          <a:ln w="22860">
            <a:solidFill>
              <a:srgbClr val="A86F29"/>
            </a:solidFill>
            <a:prstDash val="solid"/>
          </a:ln>
        </p:spPr>
        <p:txBody>
          <a:bodyPr/>
          <a:lstStyle/>
          <a:p>
            <a:endParaRPr lang="it-IT"/>
          </a:p>
        </p:txBody>
      </p:sp>
      <p:sp>
        <p:nvSpPr>
          <p:cNvPr id="41" name="Shape 38"/>
          <p:cNvSpPr/>
          <p:nvPr/>
        </p:nvSpPr>
        <p:spPr>
          <a:xfrm>
            <a:off x="7690104" y="2852928"/>
            <a:ext cx="438912" cy="0"/>
          </a:xfrm>
          <a:prstGeom prst="line">
            <a:avLst/>
          </a:prstGeom>
          <a:noFill/>
          <a:ln w="25400">
            <a:solidFill>
              <a:srgbClr val="A86F29"/>
            </a:solidFill>
            <a:prstDash val="solid"/>
            <a:tailEnd type="triangle"/>
          </a:ln>
        </p:spPr>
        <p:txBody>
          <a:bodyPr/>
          <a:lstStyle/>
          <a:p>
            <a:endParaRPr lang="it-IT"/>
          </a:p>
        </p:txBody>
      </p:sp>
      <p:sp>
        <p:nvSpPr>
          <p:cNvPr id="42" name="Shape 39"/>
          <p:cNvSpPr/>
          <p:nvPr/>
        </p:nvSpPr>
        <p:spPr>
          <a:xfrm>
            <a:off x="7690104" y="4681728"/>
            <a:ext cx="438912" cy="0"/>
          </a:xfrm>
          <a:prstGeom prst="line">
            <a:avLst/>
          </a:prstGeom>
          <a:noFill/>
          <a:ln w="25400">
            <a:solidFill>
              <a:srgbClr val="A86F29"/>
            </a:solidFill>
            <a:prstDash val="solid"/>
            <a:tailEnd type="triangle"/>
          </a:ln>
        </p:spPr>
        <p:txBody>
          <a:bodyPr/>
          <a:lstStyle/>
          <a:p>
            <a:endParaRPr lang="it-IT"/>
          </a:p>
        </p:txBody>
      </p:sp>
      <p:sp>
        <p:nvSpPr>
          <p:cNvPr id="43" name="Text 40"/>
          <p:cNvSpPr/>
          <p:nvPr/>
        </p:nvSpPr>
        <p:spPr>
          <a:xfrm>
            <a:off x="7790688" y="2505456"/>
            <a:ext cx="320040" cy="182880"/>
          </a:xfrm>
          <a:prstGeom prst="rect">
            <a:avLst/>
          </a:prstGeom>
          <a:noFill/>
          <a:ln/>
        </p:spPr>
        <p:txBody>
          <a:bodyPr wrap="square" lIns="0" tIns="0" rIns="0" bIns="0" rtlCol="0" anchor="ctr"/>
          <a:lstStyle/>
          <a:p>
            <a:pPr marL="0" indent="0">
              <a:buNone/>
            </a:pPr>
            <a:r>
              <a:rPr lang="en-US" sz="1100" b="1" dirty="0">
                <a:solidFill>
                  <a:srgbClr val="008E89"/>
                </a:solidFill>
                <a:latin typeface="Lato" pitchFamily="34" charset="0"/>
                <a:ea typeface="Lato" pitchFamily="34" charset="-122"/>
                <a:cs typeface="Lato" pitchFamily="34" charset="-120"/>
              </a:rPr>
              <a:t>SÌ</a:t>
            </a:r>
            <a:endParaRPr lang="en-US" sz="1100" dirty="0"/>
          </a:p>
        </p:txBody>
      </p:sp>
      <p:sp>
        <p:nvSpPr>
          <p:cNvPr id="44" name="Text 41"/>
          <p:cNvSpPr/>
          <p:nvPr/>
        </p:nvSpPr>
        <p:spPr>
          <a:xfrm>
            <a:off x="7790688" y="4325112"/>
            <a:ext cx="320040" cy="182880"/>
          </a:xfrm>
          <a:prstGeom prst="rect">
            <a:avLst/>
          </a:prstGeom>
          <a:noFill/>
          <a:ln/>
        </p:spPr>
        <p:txBody>
          <a:bodyPr wrap="square" lIns="0" tIns="0" rIns="0" bIns="0" rtlCol="0" anchor="ctr"/>
          <a:lstStyle/>
          <a:p>
            <a:pPr marL="0" indent="0">
              <a:buNone/>
            </a:pPr>
            <a:r>
              <a:rPr lang="en-US" sz="1100" b="1" dirty="0">
                <a:solidFill>
                  <a:srgbClr val="A86F29"/>
                </a:solidFill>
                <a:latin typeface="Lato" pitchFamily="34" charset="0"/>
                <a:ea typeface="Lato" pitchFamily="34" charset="-122"/>
                <a:cs typeface="Lato" pitchFamily="34" charset="-120"/>
              </a:rPr>
              <a:t>NO</a:t>
            </a:r>
            <a:endParaRPr lang="en-US" sz="1100" dirty="0"/>
          </a:p>
        </p:txBody>
      </p:sp>
      <p:sp>
        <p:nvSpPr>
          <p:cNvPr id="45" name="Shape 42"/>
          <p:cNvSpPr/>
          <p:nvPr/>
        </p:nvSpPr>
        <p:spPr>
          <a:xfrm>
            <a:off x="8202168" y="2148840"/>
            <a:ext cx="3374136" cy="1408176"/>
          </a:xfrm>
          <a:prstGeom prst="roundRect">
            <a:avLst>
              <a:gd name="adj" fmla="val 8442"/>
            </a:avLst>
          </a:prstGeom>
          <a:solidFill>
            <a:srgbClr val="FFF0DB"/>
          </a:solidFill>
          <a:ln w="9525">
            <a:solidFill>
              <a:srgbClr val="F0BB76"/>
            </a:solidFill>
            <a:prstDash val="solid"/>
          </a:ln>
        </p:spPr>
        <p:txBody>
          <a:bodyPr/>
          <a:lstStyle/>
          <a:p>
            <a:endParaRPr lang="it-IT"/>
          </a:p>
        </p:txBody>
      </p:sp>
      <p:sp>
        <p:nvSpPr>
          <p:cNvPr id="46" name="Text 43"/>
          <p:cNvSpPr/>
          <p:nvPr/>
        </p:nvSpPr>
        <p:spPr>
          <a:xfrm>
            <a:off x="8439912" y="2368296"/>
            <a:ext cx="2898648" cy="301752"/>
          </a:xfrm>
          <a:prstGeom prst="rect">
            <a:avLst/>
          </a:prstGeom>
          <a:noFill/>
          <a:ln/>
        </p:spPr>
        <p:txBody>
          <a:bodyPr wrap="square" lIns="0" tIns="0" rIns="0" bIns="0" rtlCol="0" anchor="ctr"/>
          <a:lstStyle/>
          <a:p>
            <a:pPr marL="0" indent="0">
              <a:buNone/>
            </a:pPr>
            <a:r>
              <a:rPr lang="en-US" sz="2100" b="1" dirty="0">
                <a:solidFill>
                  <a:srgbClr val="A86F29"/>
                </a:solidFill>
                <a:latin typeface="Lato" pitchFamily="34" charset="0"/>
                <a:ea typeface="Lato" pitchFamily="34" charset="-122"/>
                <a:cs typeface="Lato" pitchFamily="34" charset="-120"/>
              </a:rPr>
              <a:t>CASO C</a:t>
            </a:r>
            <a:endParaRPr lang="en-US" sz="2100" dirty="0"/>
          </a:p>
        </p:txBody>
      </p:sp>
      <p:sp>
        <p:nvSpPr>
          <p:cNvPr id="47" name="Text 44"/>
          <p:cNvSpPr/>
          <p:nvPr/>
        </p:nvSpPr>
        <p:spPr>
          <a:xfrm>
            <a:off x="8439912" y="2852928"/>
            <a:ext cx="2898648" cy="502920"/>
          </a:xfrm>
          <a:prstGeom prst="rect">
            <a:avLst/>
          </a:prstGeom>
          <a:noFill/>
          <a:ln/>
        </p:spPr>
        <p:txBody>
          <a:bodyPr wrap="square" lIns="0" tIns="0" rIns="0" bIns="0" rtlCol="0" anchor="ctr"/>
          <a:lstStyle/>
          <a:p>
            <a:pPr marL="0" indent="0">
              <a:buNone/>
            </a:pPr>
            <a:r>
              <a:rPr lang="en-US" sz="1600" dirty="0">
                <a:solidFill>
                  <a:srgbClr val="133348"/>
                </a:solidFill>
                <a:latin typeface="Lato" pitchFamily="34" charset="0"/>
                <a:ea typeface="Lato" pitchFamily="34" charset="-122"/>
                <a:cs typeface="Lato" pitchFamily="34" charset="-120"/>
              </a:rPr>
              <a:t>Confronto con il DNEL</a:t>
            </a:r>
            <a:endParaRPr lang="en-US" sz="1600" dirty="0"/>
          </a:p>
          <a:p>
            <a:pPr marL="0" indent="0">
              <a:buNone/>
            </a:pPr>
            <a:r>
              <a:rPr lang="en-US" sz="1600" dirty="0">
                <a:solidFill>
                  <a:srgbClr val="133348"/>
                </a:solidFill>
                <a:latin typeface="Lato" pitchFamily="34" charset="0"/>
                <a:ea typeface="Lato" pitchFamily="34" charset="-122"/>
                <a:cs typeface="Lato" pitchFamily="34" charset="-120"/>
              </a:rPr>
              <a:t>pertinente e vincolante.</a:t>
            </a:r>
            <a:endParaRPr lang="en-US" sz="1600" dirty="0"/>
          </a:p>
        </p:txBody>
      </p:sp>
      <p:sp>
        <p:nvSpPr>
          <p:cNvPr id="48" name="Shape 45"/>
          <p:cNvSpPr/>
          <p:nvPr/>
        </p:nvSpPr>
        <p:spPr>
          <a:xfrm>
            <a:off x="8202168" y="3977640"/>
            <a:ext cx="3374136" cy="1581912"/>
          </a:xfrm>
          <a:prstGeom prst="roundRect">
            <a:avLst>
              <a:gd name="adj" fmla="val 7514"/>
            </a:avLst>
          </a:prstGeom>
          <a:solidFill>
            <a:srgbClr val="FBEADC"/>
          </a:solidFill>
          <a:ln w="9525">
            <a:solidFill>
              <a:srgbClr val="E7C6A8"/>
            </a:solidFill>
            <a:prstDash val="solid"/>
          </a:ln>
        </p:spPr>
        <p:txBody>
          <a:bodyPr/>
          <a:lstStyle/>
          <a:p>
            <a:endParaRPr lang="it-IT"/>
          </a:p>
        </p:txBody>
      </p:sp>
      <p:sp>
        <p:nvSpPr>
          <p:cNvPr id="49" name="Text 46"/>
          <p:cNvSpPr/>
          <p:nvPr/>
        </p:nvSpPr>
        <p:spPr>
          <a:xfrm>
            <a:off x="8439912" y="4197096"/>
            <a:ext cx="2898648" cy="301752"/>
          </a:xfrm>
          <a:prstGeom prst="rect">
            <a:avLst/>
          </a:prstGeom>
          <a:noFill/>
          <a:ln/>
        </p:spPr>
        <p:txBody>
          <a:bodyPr wrap="square" lIns="0" tIns="0" rIns="0" bIns="0" rtlCol="0" anchor="ctr"/>
          <a:lstStyle/>
          <a:p>
            <a:pPr marL="0" indent="0">
              <a:buNone/>
            </a:pPr>
            <a:r>
              <a:rPr lang="en-US" sz="2100" b="1" dirty="0">
                <a:solidFill>
                  <a:srgbClr val="9A592A"/>
                </a:solidFill>
                <a:latin typeface="Lato" pitchFamily="34" charset="0"/>
                <a:ea typeface="Lato" pitchFamily="34" charset="-122"/>
                <a:cs typeface="Lato" pitchFamily="34" charset="-120"/>
              </a:rPr>
              <a:t>CASO D</a:t>
            </a:r>
            <a:endParaRPr lang="en-US" sz="2100" dirty="0"/>
          </a:p>
        </p:txBody>
      </p:sp>
      <p:sp>
        <p:nvSpPr>
          <p:cNvPr id="50" name="Text 47"/>
          <p:cNvSpPr/>
          <p:nvPr/>
        </p:nvSpPr>
        <p:spPr>
          <a:xfrm>
            <a:off x="8439912" y="4690872"/>
            <a:ext cx="2898648" cy="649224"/>
          </a:xfrm>
          <a:prstGeom prst="rect">
            <a:avLst/>
          </a:prstGeom>
          <a:noFill/>
          <a:ln/>
        </p:spPr>
        <p:txBody>
          <a:bodyPr wrap="square" lIns="0" tIns="0" rIns="0" bIns="0" rtlCol="0" anchor="ctr"/>
          <a:lstStyle/>
          <a:p>
            <a:pPr marL="0" indent="0">
              <a:buNone/>
            </a:pPr>
            <a:r>
              <a:rPr lang="en-US" sz="1570" dirty="0">
                <a:solidFill>
                  <a:srgbClr val="133348"/>
                </a:solidFill>
                <a:latin typeface="Lato" pitchFamily="34" charset="0"/>
                <a:ea typeface="Lato" pitchFamily="34" charset="-122"/>
                <a:cs typeface="Lato" pitchFamily="34" charset="-120"/>
              </a:rPr>
              <a:t>Valutazione caso per caso.</a:t>
            </a:r>
            <a:endParaRPr lang="en-US" sz="1570" dirty="0"/>
          </a:p>
          <a:p>
            <a:pPr marL="0" indent="0">
              <a:buNone/>
            </a:pPr>
            <a:r>
              <a:rPr lang="en-US" sz="1570" dirty="0">
                <a:solidFill>
                  <a:srgbClr val="133348"/>
                </a:solidFill>
                <a:latin typeface="Lato" pitchFamily="34" charset="0"/>
                <a:ea typeface="Lato" pitchFamily="34" charset="-122"/>
                <a:cs typeface="Lato" pitchFamily="34" charset="-120"/>
              </a:rPr>
              <a:t>Evidenze scientifiche</a:t>
            </a:r>
            <a:endParaRPr lang="en-US" sz="1570" dirty="0"/>
          </a:p>
          <a:p>
            <a:pPr marL="0" indent="0">
              <a:buNone/>
            </a:pPr>
            <a:r>
              <a:rPr lang="en-US" sz="1570" dirty="0">
                <a:solidFill>
                  <a:srgbClr val="133348"/>
                </a:solidFill>
                <a:latin typeface="Lato" pitchFamily="34" charset="0"/>
                <a:ea typeface="Lato" pitchFamily="34" charset="-122"/>
                <a:cs typeface="Lato" pitchFamily="34" charset="-120"/>
              </a:rPr>
              <a:t>ed eventuali soglie note.</a:t>
            </a:r>
            <a:endParaRPr lang="en-US" sz="1570" dirty="0"/>
          </a:p>
        </p:txBody>
      </p:sp>
      <p:sp>
        <p:nvSpPr>
          <p:cNvPr id="51" name="Shape 48"/>
          <p:cNvSpPr/>
          <p:nvPr/>
        </p:nvSpPr>
        <p:spPr>
          <a:xfrm>
            <a:off x="585216" y="5916168"/>
            <a:ext cx="11027664" cy="411480"/>
          </a:xfrm>
          <a:prstGeom prst="roundRect">
            <a:avLst>
              <a:gd name="adj" fmla="val 28889"/>
            </a:avLst>
          </a:prstGeom>
          <a:solidFill>
            <a:srgbClr val="E0F3ED"/>
          </a:solidFill>
          <a:ln w="9525">
            <a:solidFill>
              <a:srgbClr val="E0F3ED"/>
            </a:solidFill>
            <a:prstDash val="solid"/>
          </a:ln>
        </p:spPr>
        <p:txBody>
          <a:bodyPr/>
          <a:lstStyle/>
          <a:p>
            <a:endParaRPr lang="it-IT"/>
          </a:p>
        </p:txBody>
      </p:sp>
      <p:sp>
        <p:nvSpPr>
          <p:cNvPr id="52" name="Text 49"/>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008E89"/>
                </a:solidFill>
                <a:latin typeface="Lato" pitchFamily="34" charset="0"/>
                <a:ea typeface="Lato" pitchFamily="34" charset="-122"/>
                <a:cs typeface="Lato" pitchFamily="34" charset="-120"/>
              </a:rPr>
              <a:t>Un DNEL in SDS non è automaticamente un DNEL vincolante da restrizione REACH.</a:t>
            </a:r>
            <a:endParaRPr lang="en-US" sz="1330" dirty="0"/>
          </a:p>
        </p:txBody>
      </p:sp>
      <p:sp>
        <p:nvSpPr>
          <p:cNvPr id="5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9">
    <p:bg>
      <p:bgPr>
        <a:solidFill>
          <a:srgbClr val="F7F8F4"/>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008E89"/>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008E89"/>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008E89"/>
          </a:solidFill>
          <a:ln w="12700">
            <a:solidFill>
              <a:srgbClr val="008E89"/>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008E89"/>
          </a:solidFill>
          <a:ln w="12700">
            <a:solidFill>
              <a:srgbClr val="008E89"/>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008E89"/>
          </a:solidFill>
          <a:ln w="12700">
            <a:solidFill>
              <a:srgbClr val="008E89"/>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607780"/>
                </a:solidFill>
                <a:latin typeface="Lato" pitchFamily="34" charset="0"/>
                <a:ea typeface="Lato" pitchFamily="34" charset="-122"/>
                <a:cs typeface="Lato" pitchFamily="34" charset="-120"/>
              </a:rPr>
              <a:t>PRINCIPI TRASVERSALI / ART. 235, COMMA 3-quater</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133348"/>
                </a:solidFill>
                <a:latin typeface="Lato" pitchFamily="34" charset="0"/>
                <a:ea typeface="Lato" pitchFamily="34" charset="-122"/>
                <a:cs typeface="Lato" pitchFamily="34" charset="-120"/>
              </a:rPr>
              <a:t>La soglia non interrompe la prevenzione</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607780"/>
                </a:solidFill>
                <a:latin typeface="Lato" pitchFamily="34" charset="0"/>
                <a:ea typeface="Lato" pitchFamily="34" charset="-122"/>
                <a:cs typeface="Lato" pitchFamily="34" charset="-120"/>
              </a:rPr>
              <a:t>Gerarchia delle misure, vincoli di esposizione e rivalutazione accompagnano la scelta del percorso.</a:t>
            </a:r>
            <a:endParaRPr lang="en-US" sz="1460" dirty="0"/>
          </a:p>
        </p:txBody>
      </p:sp>
      <p:sp>
        <p:nvSpPr>
          <p:cNvPr id="11" name="Shape 9"/>
          <p:cNvSpPr/>
          <p:nvPr/>
        </p:nvSpPr>
        <p:spPr>
          <a:xfrm>
            <a:off x="548640" y="6409944"/>
            <a:ext cx="11082528" cy="0"/>
          </a:xfrm>
          <a:prstGeom prst="line">
            <a:avLst/>
          </a:prstGeom>
          <a:noFill/>
          <a:ln w="8890">
            <a:solidFill>
              <a:srgbClr val="D6E1E3"/>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607780"/>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607780"/>
                </a:solidFill>
                <a:latin typeface="Lato" pitchFamily="34" charset="0"/>
                <a:ea typeface="Lato" pitchFamily="34" charset="-122"/>
                <a:cs typeface="Lato" pitchFamily="34" charset="-120"/>
              </a:rPr>
              <a:t>INAIL 2026, pp. 1–4 [I1] • Art. 235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607780"/>
                </a:solidFill>
                <a:latin typeface="Lato" pitchFamily="34" charset="0"/>
                <a:ea typeface="Lato" pitchFamily="34" charset="-122"/>
                <a:cs typeface="Lato" pitchFamily="34" charset="-120"/>
              </a:rPr>
              <a:t>09 / 10</a:t>
            </a:r>
            <a:endParaRPr lang="en-US" sz="800" dirty="0"/>
          </a:p>
        </p:txBody>
      </p:sp>
      <p:sp>
        <p:nvSpPr>
          <p:cNvPr id="15" name="Shape 13"/>
          <p:cNvSpPr/>
          <p:nvPr/>
        </p:nvSpPr>
        <p:spPr>
          <a:xfrm>
            <a:off x="548640"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008E89"/>
          </a:solidFill>
          <a:ln w="9525">
            <a:solidFill>
              <a:srgbClr val="008E89"/>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D6E1E3"/>
          </a:solidFill>
          <a:ln w="9525">
            <a:solidFill>
              <a:srgbClr val="D6E1E3"/>
            </a:solidFill>
            <a:prstDash val="solid"/>
          </a:ln>
        </p:spPr>
        <p:txBody>
          <a:bodyPr/>
          <a:lstStyle/>
          <a:p>
            <a:endParaRPr lang="it-IT"/>
          </a:p>
        </p:txBody>
      </p:sp>
      <p:sp>
        <p:nvSpPr>
          <p:cNvPr id="26" name="Shape 23"/>
          <p:cNvSpPr/>
          <p:nvPr/>
        </p:nvSpPr>
        <p:spPr>
          <a:xfrm>
            <a:off x="612648" y="2148840"/>
            <a:ext cx="3438144" cy="1216152"/>
          </a:xfrm>
          <a:prstGeom prst="roundRect">
            <a:avLst>
              <a:gd name="adj" fmla="val 9774"/>
            </a:avLst>
          </a:prstGeom>
          <a:solidFill>
            <a:srgbClr val="193C4D"/>
          </a:solidFill>
          <a:ln w="9525">
            <a:solidFill>
              <a:srgbClr val="193C4D"/>
            </a:solidFill>
            <a:prstDash val="solid"/>
          </a:ln>
        </p:spPr>
        <p:txBody>
          <a:bodyPr/>
          <a:lstStyle/>
          <a:p>
            <a:endParaRPr lang="it-IT"/>
          </a:p>
        </p:txBody>
      </p:sp>
      <p:sp>
        <p:nvSpPr>
          <p:cNvPr id="27" name="Shape 24"/>
          <p:cNvSpPr/>
          <p:nvPr/>
        </p:nvSpPr>
        <p:spPr>
          <a:xfrm>
            <a:off x="822960" y="2395728"/>
            <a:ext cx="402336" cy="402336"/>
          </a:xfrm>
          <a:prstGeom prst="ellipse">
            <a:avLst/>
          </a:prstGeom>
          <a:solidFill>
            <a:srgbClr val="66DCC5"/>
          </a:solidFill>
          <a:ln w="12700">
            <a:solidFill>
              <a:srgbClr val="66DCC5"/>
            </a:solidFill>
            <a:prstDash val="solid"/>
          </a:ln>
        </p:spPr>
        <p:txBody>
          <a:bodyPr/>
          <a:lstStyle/>
          <a:p>
            <a:endParaRPr lang="it-IT"/>
          </a:p>
        </p:txBody>
      </p:sp>
      <p:sp>
        <p:nvSpPr>
          <p:cNvPr id="28" name="Text 25"/>
          <p:cNvSpPr/>
          <p:nvPr/>
        </p:nvSpPr>
        <p:spPr>
          <a:xfrm>
            <a:off x="822960" y="2395728"/>
            <a:ext cx="402336" cy="402336"/>
          </a:xfrm>
          <a:prstGeom prst="rect">
            <a:avLst/>
          </a:prstGeom>
          <a:noFill/>
          <a:ln/>
        </p:spPr>
        <p:txBody>
          <a:bodyPr wrap="square" lIns="0" tIns="0" rIns="0" bIns="0" rtlCol="0" anchor="ctr"/>
          <a:lstStyle/>
          <a:p>
            <a:pPr marL="0" indent="0" algn="ctr">
              <a:buNone/>
            </a:pPr>
            <a:r>
              <a:rPr lang="en-US" sz="1600" b="1" dirty="0">
                <a:solidFill>
                  <a:srgbClr val="0B2538"/>
                </a:solidFill>
                <a:latin typeface="Lato" pitchFamily="34" charset="0"/>
                <a:ea typeface="Lato" pitchFamily="34" charset="-122"/>
                <a:cs typeface="Lato" pitchFamily="34" charset="-120"/>
              </a:rPr>
              <a:t>1</a:t>
            </a:r>
            <a:endParaRPr lang="en-US" sz="1600" dirty="0"/>
          </a:p>
        </p:txBody>
      </p:sp>
      <p:sp>
        <p:nvSpPr>
          <p:cNvPr id="29" name="Text 26"/>
          <p:cNvSpPr/>
          <p:nvPr/>
        </p:nvSpPr>
        <p:spPr>
          <a:xfrm>
            <a:off x="1408176" y="2359152"/>
            <a:ext cx="2450592" cy="246888"/>
          </a:xfrm>
          <a:prstGeom prst="rect">
            <a:avLst/>
          </a:prstGeom>
          <a:noFill/>
          <a:ln/>
        </p:spPr>
        <p:txBody>
          <a:bodyPr wrap="square" lIns="0" tIns="0" rIns="0" bIns="0" rtlCol="0" anchor="ctr"/>
          <a:lstStyle/>
          <a:p>
            <a:pPr marL="0" indent="0">
              <a:buNone/>
            </a:pPr>
            <a:r>
              <a:rPr lang="en-US" sz="1480" b="1" dirty="0">
                <a:solidFill>
                  <a:srgbClr val="66DCC5"/>
                </a:solidFill>
                <a:latin typeface="Lato" pitchFamily="34" charset="0"/>
                <a:ea typeface="Lato" pitchFamily="34" charset="-122"/>
                <a:cs typeface="Lato" pitchFamily="34" charset="-120"/>
              </a:rPr>
              <a:t>SOSTITUZIONE</a:t>
            </a:r>
            <a:endParaRPr lang="en-US" sz="1480" dirty="0"/>
          </a:p>
        </p:txBody>
      </p:sp>
      <p:sp>
        <p:nvSpPr>
          <p:cNvPr id="30" name="Text 27"/>
          <p:cNvSpPr/>
          <p:nvPr/>
        </p:nvSpPr>
        <p:spPr>
          <a:xfrm>
            <a:off x="1408176" y="2743200"/>
            <a:ext cx="2450592" cy="402336"/>
          </a:xfrm>
          <a:prstGeom prst="rect">
            <a:avLst/>
          </a:prstGeom>
          <a:noFill/>
          <a:ln/>
        </p:spPr>
        <p:txBody>
          <a:bodyPr wrap="square" lIns="0" tIns="0" rIns="0" bIns="0" rtlCol="0" anchor="ctr"/>
          <a:lstStyle/>
          <a:p>
            <a:pPr marL="0" indent="0">
              <a:buNone/>
            </a:pPr>
            <a:r>
              <a:rPr lang="en-US" sz="1350" dirty="0">
                <a:solidFill>
                  <a:srgbClr val="FFFFFF"/>
                </a:solidFill>
                <a:latin typeface="Lato" pitchFamily="34" charset="0"/>
                <a:ea typeface="Lato" pitchFamily="34" charset="-122"/>
                <a:cs typeface="Lato" pitchFamily="34" charset="-120"/>
              </a:rPr>
              <a:t>Prioritaria, se</a:t>
            </a:r>
            <a:endParaRPr lang="en-US" sz="1350" dirty="0"/>
          </a:p>
          <a:p>
            <a:pPr marL="0" indent="0">
              <a:buNone/>
            </a:pPr>
            <a:r>
              <a:rPr lang="en-US" sz="1350" dirty="0">
                <a:solidFill>
                  <a:srgbClr val="FFFFFF"/>
                </a:solidFill>
                <a:latin typeface="Lato" pitchFamily="34" charset="0"/>
                <a:ea typeface="Lato" pitchFamily="34" charset="-122"/>
                <a:cs typeface="Lato" pitchFamily="34" charset="-120"/>
              </a:rPr>
              <a:t>tecnicamente possibile.</a:t>
            </a:r>
            <a:endParaRPr lang="en-US" sz="1350" dirty="0"/>
          </a:p>
        </p:txBody>
      </p:sp>
      <p:sp>
        <p:nvSpPr>
          <p:cNvPr id="31" name="Shape 28"/>
          <p:cNvSpPr/>
          <p:nvPr/>
        </p:nvSpPr>
        <p:spPr>
          <a:xfrm>
            <a:off x="4073652" y="2752344"/>
            <a:ext cx="265176" cy="0"/>
          </a:xfrm>
          <a:prstGeom prst="line">
            <a:avLst/>
          </a:prstGeom>
          <a:noFill/>
          <a:ln w="25400">
            <a:solidFill>
              <a:srgbClr val="008E89"/>
            </a:solidFill>
            <a:prstDash val="solid"/>
            <a:tailEnd type="triangle"/>
          </a:ln>
        </p:spPr>
        <p:txBody>
          <a:bodyPr/>
          <a:lstStyle/>
          <a:p>
            <a:endParaRPr lang="it-IT"/>
          </a:p>
        </p:txBody>
      </p:sp>
      <p:sp>
        <p:nvSpPr>
          <p:cNvPr id="32" name="Shape 29"/>
          <p:cNvSpPr/>
          <p:nvPr/>
        </p:nvSpPr>
        <p:spPr>
          <a:xfrm>
            <a:off x="4370832" y="2148840"/>
            <a:ext cx="3438144" cy="1216152"/>
          </a:xfrm>
          <a:prstGeom prst="roundRect">
            <a:avLst>
              <a:gd name="adj" fmla="val 9774"/>
            </a:avLst>
          </a:prstGeom>
          <a:solidFill>
            <a:srgbClr val="193C4D"/>
          </a:solidFill>
          <a:ln w="9525">
            <a:solidFill>
              <a:srgbClr val="193C4D"/>
            </a:solidFill>
            <a:prstDash val="solid"/>
          </a:ln>
        </p:spPr>
        <p:txBody>
          <a:bodyPr/>
          <a:lstStyle/>
          <a:p>
            <a:endParaRPr lang="it-IT"/>
          </a:p>
        </p:txBody>
      </p:sp>
      <p:sp>
        <p:nvSpPr>
          <p:cNvPr id="33" name="Shape 30"/>
          <p:cNvSpPr/>
          <p:nvPr/>
        </p:nvSpPr>
        <p:spPr>
          <a:xfrm>
            <a:off x="4581144" y="2395728"/>
            <a:ext cx="402336" cy="402336"/>
          </a:xfrm>
          <a:prstGeom prst="ellipse">
            <a:avLst/>
          </a:prstGeom>
          <a:solidFill>
            <a:srgbClr val="66DCC5"/>
          </a:solidFill>
          <a:ln w="12700">
            <a:solidFill>
              <a:srgbClr val="66DCC5"/>
            </a:solidFill>
            <a:prstDash val="solid"/>
          </a:ln>
        </p:spPr>
        <p:txBody>
          <a:bodyPr/>
          <a:lstStyle/>
          <a:p>
            <a:endParaRPr lang="it-IT"/>
          </a:p>
        </p:txBody>
      </p:sp>
      <p:sp>
        <p:nvSpPr>
          <p:cNvPr id="34" name="Text 31"/>
          <p:cNvSpPr/>
          <p:nvPr/>
        </p:nvSpPr>
        <p:spPr>
          <a:xfrm>
            <a:off x="4581144" y="2395728"/>
            <a:ext cx="402336" cy="402336"/>
          </a:xfrm>
          <a:prstGeom prst="rect">
            <a:avLst/>
          </a:prstGeom>
          <a:noFill/>
          <a:ln/>
        </p:spPr>
        <p:txBody>
          <a:bodyPr wrap="square" lIns="0" tIns="0" rIns="0" bIns="0" rtlCol="0" anchor="ctr"/>
          <a:lstStyle/>
          <a:p>
            <a:pPr marL="0" indent="0" algn="ctr">
              <a:buNone/>
            </a:pPr>
            <a:r>
              <a:rPr lang="en-US" sz="1600" b="1" dirty="0">
                <a:solidFill>
                  <a:srgbClr val="0B2538"/>
                </a:solidFill>
                <a:latin typeface="Lato" pitchFamily="34" charset="0"/>
                <a:ea typeface="Lato" pitchFamily="34" charset="-122"/>
                <a:cs typeface="Lato" pitchFamily="34" charset="-120"/>
              </a:rPr>
              <a:t>2</a:t>
            </a:r>
            <a:endParaRPr lang="en-US" sz="1600" dirty="0"/>
          </a:p>
        </p:txBody>
      </p:sp>
      <p:sp>
        <p:nvSpPr>
          <p:cNvPr id="35" name="Text 32"/>
          <p:cNvSpPr/>
          <p:nvPr/>
        </p:nvSpPr>
        <p:spPr>
          <a:xfrm>
            <a:off x="5166360" y="2359152"/>
            <a:ext cx="2450592" cy="246888"/>
          </a:xfrm>
          <a:prstGeom prst="rect">
            <a:avLst/>
          </a:prstGeom>
          <a:noFill/>
          <a:ln/>
        </p:spPr>
        <p:txBody>
          <a:bodyPr wrap="square" lIns="0" tIns="0" rIns="0" bIns="0" rtlCol="0" anchor="ctr"/>
          <a:lstStyle/>
          <a:p>
            <a:pPr marL="0" indent="0">
              <a:buNone/>
            </a:pPr>
            <a:r>
              <a:rPr lang="en-US" sz="1480" b="1" dirty="0">
                <a:solidFill>
                  <a:srgbClr val="66DCC5"/>
                </a:solidFill>
                <a:latin typeface="Lato" pitchFamily="34" charset="0"/>
                <a:ea typeface="Lato" pitchFamily="34" charset="-122"/>
                <a:cs typeface="Lato" pitchFamily="34" charset="-120"/>
              </a:rPr>
              <a:t>SISTEMA CHIUSO</a:t>
            </a:r>
            <a:endParaRPr lang="en-US" sz="1480" dirty="0"/>
          </a:p>
        </p:txBody>
      </p:sp>
      <p:sp>
        <p:nvSpPr>
          <p:cNvPr id="36" name="Text 33"/>
          <p:cNvSpPr/>
          <p:nvPr/>
        </p:nvSpPr>
        <p:spPr>
          <a:xfrm>
            <a:off x="5166360" y="2743200"/>
            <a:ext cx="2450592" cy="402336"/>
          </a:xfrm>
          <a:prstGeom prst="rect">
            <a:avLst/>
          </a:prstGeom>
          <a:noFill/>
          <a:ln/>
        </p:spPr>
        <p:txBody>
          <a:bodyPr wrap="square" lIns="0" tIns="0" rIns="0" bIns="0" rtlCol="0" anchor="ctr"/>
          <a:lstStyle/>
          <a:p>
            <a:pPr marL="0" indent="0">
              <a:buNone/>
            </a:pPr>
            <a:r>
              <a:rPr lang="en-US" sz="1350" dirty="0">
                <a:solidFill>
                  <a:srgbClr val="FFFFFF"/>
                </a:solidFill>
                <a:latin typeface="Lato" pitchFamily="34" charset="0"/>
                <a:ea typeface="Lato" pitchFamily="34" charset="-122"/>
                <a:cs typeface="Lato" pitchFamily="34" charset="-120"/>
              </a:rPr>
              <a:t>Se la sostituzione</a:t>
            </a:r>
            <a:endParaRPr lang="en-US" sz="1350" dirty="0"/>
          </a:p>
          <a:p>
            <a:pPr marL="0" indent="0">
              <a:buNone/>
            </a:pPr>
            <a:r>
              <a:rPr lang="en-US" sz="1350" dirty="0">
                <a:solidFill>
                  <a:srgbClr val="FFFFFF"/>
                </a:solidFill>
                <a:latin typeface="Lato" pitchFamily="34" charset="0"/>
                <a:ea typeface="Lato" pitchFamily="34" charset="-122"/>
                <a:cs typeface="Lato" pitchFamily="34" charset="-120"/>
              </a:rPr>
              <a:t>non è tecnicamente possibile.</a:t>
            </a:r>
            <a:endParaRPr lang="en-US" sz="1350" dirty="0"/>
          </a:p>
        </p:txBody>
      </p:sp>
      <p:sp>
        <p:nvSpPr>
          <p:cNvPr id="37" name="Shape 34"/>
          <p:cNvSpPr/>
          <p:nvPr/>
        </p:nvSpPr>
        <p:spPr>
          <a:xfrm>
            <a:off x="7831836" y="2752344"/>
            <a:ext cx="265176" cy="0"/>
          </a:xfrm>
          <a:prstGeom prst="line">
            <a:avLst/>
          </a:prstGeom>
          <a:noFill/>
          <a:ln w="25400">
            <a:solidFill>
              <a:srgbClr val="008E89"/>
            </a:solidFill>
            <a:prstDash val="solid"/>
            <a:tailEnd type="triangle"/>
          </a:ln>
        </p:spPr>
        <p:txBody>
          <a:bodyPr/>
          <a:lstStyle/>
          <a:p>
            <a:endParaRPr lang="it-IT"/>
          </a:p>
        </p:txBody>
      </p:sp>
      <p:sp>
        <p:nvSpPr>
          <p:cNvPr id="38" name="Shape 35"/>
          <p:cNvSpPr/>
          <p:nvPr/>
        </p:nvSpPr>
        <p:spPr>
          <a:xfrm>
            <a:off x="8129016" y="2148840"/>
            <a:ext cx="3438144" cy="1216152"/>
          </a:xfrm>
          <a:prstGeom prst="roundRect">
            <a:avLst>
              <a:gd name="adj" fmla="val 9774"/>
            </a:avLst>
          </a:prstGeom>
          <a:solidFill>
            <a:srgbClr val="193C4D"/>
          </a:solidFill>
          <a:ln w="9525">
            <a:solidFill>
              <a:srgbClr val="193C4D"/>
            </a:solidFill>
            <a:prstDash val="solid"/>
          </a:ln>
        </p:spPr>
        <p:txBody>
          <a:bodyPr/>
          <a:lstStyle/>
          <a:p>
            <a:endParaRPr lang="it-IT"/>
          </a:p>
        </p:txBody>
      </p:sp>
      <p:sp>
        <p:nvSpPr>
          <p:cNvPr id="39" name="Shape 36"/>
          <p:cNvSpPr/>
          <p:nvPr/>
        </p:nvSpPr>
        <p:spPr>
          <a:xfrm>
            <a:off x="8339328" y="2395728"/>
            <a:ext cx="402336" cy="402336"/>
          </a:xfrm>
          <a:prstGeom prst="ellipse">
            <a:avLst/>
          </a:prstGeom>
          <a:solidFill>
            <a:srgbClr val="66DCC5"/>
          </a:solidFill>
          <a:ln w="12700">
            <a:solidFill>
              <a:srgbClr val="66DCC5"/>
            </a:solidFill>
            <a:prstDash val="solid"/>
          </a:ln>
        </p:spPr>
        <p:txBody>
          <a:bodyPr/>
          <a:lstStyle/>
          <a:p>
            <a:endParaRPr lang="it-IT"/>
          </a:p>
        </p:txBody>
      </p:sp>
      <p:sp>
        <p:nvSpPr>
          <p:cNvPr id="40" name="Text 37"/>
          <p:cNvSpPr/>
          <p:nvPr/>
        </p:nvSpPr>
        <p:spPr>
          <a:xfrm>
            <a:off x="8339328" y="2395728"/>
            <a:ext cx="402336" cy="402336"/>
          </a:xfrm>
          <a:prstGeom prst="rect">
            <a:avLst/>
          </a:prstGeom>
          <a:noFill/>
          <a:ln/>
        </p:spPr>
        <p:txBody>
          <a:bodyPr wrap="square" lIns="0" tIns="0" rIns="0" bIns="0" rtlCol="0" anchor="ctr"/>
          <a:lstStyle/>
          <a:p>
            <a:pPr marL="0" indent="0" algn="ctr">
              <a:buNone/>
            </a:pPr>
            <a:r>
              <a:rPr lang="en-US" sz="1600" b="1" dirty="0">
                <a:solidFill>
                  <a:srgbClr val="0B2538"/>
                </a:solidFill>
                <a:latin typeface="Lato" pitchFamily="34" charset="0"/>
                <a:ea typeface="Lato" pitchFamily="34" charset="-122"/>
                <a:cs typeface="Lato" pitchFamily="34" charset="-120"/>
              </a:rPr>
              <a:t>3</a:t>
            </a:r>
            <a:endParaRPr lang="en-US" sz="1600" dirty="0"/>
          </a:p>
        </p:txBody>
      </p:sp>
      <p:sp>
        <p:nvSpPr>
          <p:cNvPr id="41" name="Text 38"/>
          <p:cNvSpPr/>
          <p:nvPr/>
        </p:nvSpPr>
        <p:spPr>
          <a:xfrm>
            <a:off x="8924544" y="2359152"/>
            <a:ext cx="2450592" cy="246888"/>
          </a:xfrm>
          <a:prstGeom prst="rect">
            <a:avLst/>
          </a:prstGeom>
          <a:noFill/>
          <a:ln/>
        </p:spPr>
        <p:txBody>
          <a:bodyPr wrap="square" lIns="0" tIns="0" rIns="0" bIns="0" rtlCol="0" anchor="ctr"/>
          <a:lstStyle/>
          <a:p>
            <a:pPr marL="0" indent="0">
              <a:buNone/>
            </a:pPr>
            <a:r>
              <a:rPr lang="en-US" sz="1480" b="1" dirty="0">
                <a:solidFill>
                  <a:srgbClr val="66DCC5"/>
                </a:solidFill>
                <a:latin typeface="Lato" pitchFamily="34" charset="0"/>
                <a:ea typeface="Lato" pitchFamily="34" charset="-122"/>
                <a:cs typeface="Lato" pitchFamily="34" charset="-120"/>
              </a:rPr>
              <a:t>RIDUZIONE</a:t>
            </a:r>
            <a:endParaRPr lang="en-US" sz="1480" dirty="0"/>
          </a:p>
        </p:txBody>
      </p:sp>
      <p:sp>
        <p:nvSpPr>
          <p:cNvPr id="42" name="Text 39"/>
          <p:cNvSpPr/>
          <p:nvPr/>
        </p:nvSpPr>
        <p:spPr>
          <a:xfrm>
            <a:off x="8924544" y="2743200"/>
            <a:ext cx="2450592" cy="402336"/>
          </a:xfrm>
          <a:prstGeom prst="rect">
            <a:avLst/>
          </a:prstGeom>
          <a:noFill/>
          <a:ln/>
        </p:spPr>
        <p:txBody>
          <a:bodyPr wrap="square" lIns="0" tIns="0" rIns="0" bIns="0" rtlCol="0" anchor="ctr"/>
          <a:lstStyle/>
          <a:p>
            <a:pPr marL="0" indent="0">
              <a:buNone/>
            </a:pPr>
            <a:r>
              <a:rPr lang="en-US" sz="1350" dirty="0">
                <a:solidFill>
                  <a:srgbClr val="FFFFFF"/>
                </a:solidFill>
                <a:latin typeface="Lato" pitchFamily="34" charset="0"/>
                <a:ea typeface="Lato" pitchFamily="34" charset="-122"/>
                <a:cs typeface="Lato" pitchFamily="34" charset="-120"/>
              </a:rPr>
              <a:t>Criterio pertinente</a:t>
            </a:r>
            <a:endParaRPr lang="en-US" sz="1350" dirty="0"/>
          </a:p>
          <a:p>
            <a:pPr marL="0" indent="0">
              <a:buNone/>
            </a:pPr>
            <a:r>
              <a:rPr lang="en-US" sz="1350" dirty="0">
                <a:solidFill>
                  <a:srgbClr val="FFFFFF"/>
                </a:solidFill>
                <a:latin typeface="Lato" pitchFamily="34" charset="0"/>
                <a:ea typeface="Lato" pitchFamily="34" charset="-122"/>
                <a:cs typeface="Lato" pitchFamily="34" charset="-120"/>
              </a:rPr>
              <a:t>alla sostanza e al caso.</a:t>
            </a:r>
            <a:endParaRPr lang="en-US" sz="1350" dirty="0"/>
          </a:p>
        </p:txBody>
      </p:sp>
      <p:sp>
        <p:nvSpPr>
          <p:cNvPr id="43" name="Shape 40"/>
          <p:cNvSpPr/>
          <p:nvPr/>
        </p:nvSpPr>
        <p:spPr>
          <a:xfrm>
            <a:off x="612648" y="3630168"/>
            <a:ext cx="10954512" cy="539496"/>
          </a:xfrm>
          <a:prstGeom prst="roundRect">
            <a:avLst>
              <a:gd name="adj" fmla="val 22034"/>
            </a:avLst>
          </a:prstGeom>
          <a:solidFill>
            <a:srgbClr val="FFFFFF"/>
          </a:solidFill>
          <a:ln w="9525">
            <a:solidFill>
              <a:srgbClr val="D6E1E3"/>
            </a:solidFill>
            <a:prstDash val="solid"/>
          </a:ln>
        </p:spPr>
        <p:txBody>
          <a:bodyPr/>
          <a:lstStyle/>
          <a:p>
            <a:endParaRPr lang="it-IT"/>
          </a:p>
        </p:txBody>
      </p:sp>
      <p:sp>
        <p:nvSpPr>
          <p:cNvPr id="44" name="Shape 41"/>
          <p:cNvSpPr/>
          <p:nvPr/>
        </p:nvSpPr>
        <p:spPr>
          <a:xfrm>
            <a:off x="795528" y="3758184"/>
            <a:ext cx="1572768" cy="265176"/>
          </a:xfrm>
          <a:prstGeom prst="roundRect">
            <a:avLst>
              <a:gd name="adj" fmla="val 44828"/>
            </a:avLst>
          </a:prstGeom>
          <a:solidFill>
            <a:srgbClr val="E0F3ED"/>
          </a:solidFill>
          <a:ln w="9525">
            <a:solidFill>
              <a:srgbClr val="E0F3ED"/>
            </a:solidFill>
            <a:prstDash val="solid"/>
          </a:ln>
        </p:spPr>
        <p:txBody>
          <a:bodyPr/>
          <a:lstStyle/>
          <a:p>
            <a:endParaRPr lang="it-IT"/>
          </a:p>
        </p:txBody>
      </p:sp>
      <p:sp>
        <p:nvSpPr>
          <p:cNvPr id="45" name="Text 42"/>
          <p:cNvSpPr/>
          <p:nvPr/>
        </p:nvSpPr>
        <p:spPr>
          <a:xfrm>
            <a:off x="905256" y="3776472"/>
            <a:ext cx="1353312" cy="210312"/>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VLEP</a:t>
            </a:r>
            <a:endParaRPr lang="en-US" sz="1020" dirty="0"/>
          </a:p>
        </p:txBody>
      </p:sp>
      <p:sp>
        <p:nvSpPr>
          <p:cNvPr id="46" name="Text 43"/>
          <p:cNvSpPr/>
          <p:nvPr/>
        </p:nvSpPr>
        <p:spPr>
          <a:xfrm>
            <a:off x="2587752" y="3703320"/>
            <a:ext cx="8686800" cy="210312"/>
          </a:xfrm>
          <a:prstGeom prst="rect">
            <a:avLst/>
          </a:prstGeom>
          <a:noFill/>
          <a:ln/>
        </p:spPr>
        <p:txBody>
          <a:bodyPr wrap="square" lIns="0" tIns="0" rIns="0" bIns="0" rtlCol="0" anchor="ctr"/>
          <a:lstStyle/>
          <a:p>
            <a:pPr marL="0" indent="0">
              <a:buNone/>
            </a:pPr>
            <a:r>
              <a:rPr lang="en-US" sz="1420" b="1" dirty="0">
                <a:solidFill>
                  <a:srgbClr val="133348"/>
                </a:solidFill>
                <a:latin typeface="Lato" pitchFamily="34" charset="0"/>
                <a:ea typeface="Lato" pitchFamily="34" charset="-122"/>
                <a:cs typeface="Lato" pitchFamily="34" charset="-120"/>
              </a:rPr>
              <a:t>Non superare il limite applicabile dell’Allegato XLIII.</a:t>
            </a:r>
            <a:endParaRPr lang="en-US" sz="1420" dirty="0"/>
          </a:p>
        </p:txBody>
      </p:sp>
      <p:sp>
        <p:nvSpPr>
          <p:cNvPr id="47" name="Text 44"/>
          <p:cNvSpPr/>
          <p:nvPr/>
        </p:nvSpPr>
        <p:spPr>
          <a:xfrm>
            <a:off x="2587752" y="3959352"/>
            <a:ext cx="8686800" cy="155448"/>
          </a:xfrm>
          <a:prstGeom prst="rect">
            <a:avLst/>
          </a:prstGeom>
          <a:noFill/>
          <a:ln/>
        </p:spPr>
        <p:txBody>
          <a:bodyPr wrap="square" lIns="0" tIns="0" rIns="0" bIns="0" rtlCol="0" anchor="ctr"/>
          <a:lstStyle/>
          <a:p>
            <a:pPr marL="0" indent="0">
              <a:buNone/>
            </a:pPr>
            <a:r>
              <a:rPr lang="en-US" sz="1050" dirty="0">
                <a:solidFill>
                  <a:srgbClr val="607780"/>
                </a:solidFill>
                <a:latin typeface="Lato" pitchFamily="34" charset="0"/>
                <a:ea typeface="Lato" pitchFamily="34" charset="-122"/>
                <a:cs typeface="Lato" pitchFamily="34" charset="-120"/>
              </a:rPr>
              <a:t>Il limite non sostituisce l’obiettivo preventivo.</a:t>
            </a:r>
            <a:endParaRPr lang="en-US" sz="1050" dirty="0"/>
          </a:p>
        </p:txBody>
      </p:sp>
      <p:sp>
        <p:nvSpPr>
          <p:cNvPr id="48" name="Shape 45"/>
          <p:cNvSpPr/>
          <p:nvPr/>
        </p:nvSpPr>
        <p:spPr>
          <a:xfrm>
            <a:off x="612648" y="4306824"/>
            <a:ext cx="10954512" cy="539496"/>
          </a:xfrm>
          <a:prstGeom prst="roundRect">
            <a:avLst>
              <a:gd name="adj" fmla="val 22034"/>
            </a:avLst>
          </a:prstGeom>
          <a:solidFill>
            <a:srgbClr val="FFFFFF"/>
          </a:solidFill>
          <a:ln w="9525">
            <a:solidFill>
              <a:srgbClr val="D6E1E3"/>
            </a:solidFill>
            <a:prstDash val="solid"/>
          </a:ln>
        </p:spPr>
        <p:txBody>
          <a:bodyPr/>
          <a:lstStyle/>
          <a:p>
            <a:endParaRPr lang="it-IT"/>
          </a:p>
        </p:txBody>
      </p:sp>
      <p:sp>
        <p:nvSpPr>
          <p:cNvPr id="49" name="Shape 46"/>
          <p:cNvSpPr/>
          <p:nvPr/>
        </p:nvSpPr>
        <p:spPr>
          <a:xfrm>
            <a:off x="795528" y="4434840"/>
            <a:ext cx="1572768" cy="265176"/>
          </a:xfrm>
          <a:prstGeom prst="roundRect">
            <a:avLst>
              <a:gd name="adj" fmla="val 44828"/>
            </a:avLst>
          </a:prstGeom>
          <a:solidFill>
            <a:srgbClr val="E0F3ED"/>
          </a:solidFill>
          <a:ln w="9525">
            <a:solidFill>
              <a:srgbClr val="E0F3ED"/>
            </a:solidFill>
            <a:prstDash val="solid"/>
          </a:ln>
        </p:spPr>
        <p:txBody>
          <a:bodyPr/>
          <a:lstStyle/>
          <a:p>
            <a:endParaRPr lang="it-IT"/>
          </a:p>
        </p:txBody>
      </p:sp>
      <p:sp>
        <p:nvSpPr>
          <p:cNvPr id="50" name="Text 47"/>
          <p:cNvSpPr/>
          <p:nvPr/>
        </p:nvSpPr>
        <p:spPr>
          <a:xfrm>
            <a:off x="905256" y="4453128"/>
            <a:ext cx="1353312" cy="210312"/>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ALTRI EFFETTI</a:t>
            </a:r>
            <a:endParaRPr lang="en-US" sz="1020" dirty="0"/>
          </a:p>
        </p:txBody>
      </p:sp>
      <p:sp>
        <p:nvSpPr>
          <p:cNvPr id="51" name="Text 48"/>
          <p:cNvSpPr/>
          <p:nvPr/>
        </p:nvSpPr>
        <p:spPr>
          <a:xfrm>
            <a:off x="2587752" y="4379976"/>
            <a:ext cx="8686800" cy="210312"/>
          </a:xfrm>
          <a:prstGeom prst="rect">
            <a:avLst/>
          </a:prstGeom>
          <a:noFill/>
          <a:ln/>
        </p:spPr>
        <p:txBody>
          <a:bodyPr wrap="square" lIns="0" tIns="0" rIns="0" bIns="0" rtlCol="0" anchor="ctr"/>
          <a:lstStyle/>
          <a:p>
            <a:pPr marL="0" indent="0">
              <a:buNone/>
            </a:pPr>
            <a:r>
              <a:rPr lang="en-US" sz="1420" b="1" dirty="0">
                <a:solidFill>
                  <a:srgbClr val="133348"/>
                </a:solidFill>
                <a:latin typeface="Lato" pitchFamily="34" charset="0"/>
                <a:ea typeface="Lato" pitchFamily="34" charset="-122"/>
                <a:cs typeface="Lato" pitchFamily="34" charset="-120"/>
              </a:rPr>
              <a:t>Capo I per gli effetti non cancerogeni e non mutageni.</a:t>
            </a:r>
            <a:endParaRPr lang="en-US" sz="1420" dirty="0"/>
          </a:p>
        </p:txBody>
      </p:sp>
      <p:sp>
        <p:nvSpPr>
          <p:cNvPr id="52" name="Text 49"/>
          <p:cNvSpPr/>
          <p:nvPr/>
        </p:nvSpPr>
        <p:spPr>
          <a:xfrm>
            <a:off x="2587752" y="4636008"/>
            <a:ext cx="8686800" cy="155448"/>
          </a:xfrm>
          <a:prstGeom prst="rect">
            <a:avLst/>
          </a:prstGeom>
          <a:noFill/>
          <a:ln/>
        </p:spPr>
        <p:txBody>
          <a:bodyPr wrap="square" lIns="0" tIns="0" rIns="0" bIns="0" rtlCol="0" anchor="ctr"/>
          <a:lstStyle/>
          <a:p>
            <a:pPr marL="0" indent="0">
              <a:buNone/>
            </a:pPr>
            <a:r>
              <a:rPr lang="en-US" sz="1050" dirty="0">
                <a:solidFill>
                  <a:srgbClr val="607780"/>
                </a:solidFill>
                <a:latin typeface="Lato" pitchFamily="34" charset="0"/>
                <a:ea typeface="Lato" pitchFamily="34" charset="-122"/>
                <a:cs typeface="Lato" pitchFamily="34" charset="-120"/>
              </a:rPr>
              <a:t>La sola tossicità riproduttiva non esaurisce il rischio chimico.</a:t>
            </a:r>
            <a:endParaRPr lang="en-US" sz="1050" dirty="0"/>
          </a:p>
        </p:txBody>
      </p:sp>
      <p:sp>
        <p:nvSpPr>
          <p:cNvPr id="53" name="Shape 50"/>
          <p:cNvSpPr/>
          <p:nvPr/>
        </p:nvSpPr>
        <p:spPr>
          <a:xfrm>
            <a:off x="612648" y="4983480"/>
            <a:ext cx="10954512" cy="539496"/>
          </a:xfrm>
          <a:prstGeom prst="roundRect">
            <a:avLst>
              <a:gd name="adj" fmla="val 22034"/>
            </a:avLst>
          </a:prstGeom>
          <a:solidFill>
            <a:srgbClr val="FFFFFF"/>
          </a:solidFill>
          <a:ln w="9525">
            <a:solidFill>
              <a:srgbClr val="D6E1E3"/>
            </a:solidFill>
            <a:prstDash val="solid"/>
          </a:ln>
        </p:spPr>
        <p:txBody>
          <a:bodyPr/>
          <a:lstStyle/>
          <a:p>
            <a:endParaRPr lang="it-IT"/>
          </a:p>
        </p:txBody>
      </p:sp>
      <p:sp>
        <p:nvSpPr>
          <p:cNvPr id="54" name="Shape 51"/>
          <p:cNvSpPr/>
          <p:nvPr/>
        </p:nvSpPr>
        <p:spPr>
          <a:xfrm>
            <a:off x="795528" y="5111496"/>
            <a:ext cx="1572768" cy="265176"/>
          </a:xfrm>
          <a:prstGeom prst="roundRect">
            <a:avLst>
              <a:gd name="adj" fmla="val 44828"/>
            </a:avLst>
          </a:prstGeom>
          <a:solidFill>
            <a:srgbClr val="E0F3ED"/>
          </a:solidFill>
          <a:ln w="9525">
            <a:solidFill>
              <a:srgbClr val="E0F3ED"/>
            </a:solidFill>
            <a:prstDash val="solid"/>
          </a:ln>
        </p:spPr>
        <p:txBody>
          <a:bodyPr/>
          <a:lstStyle/>
          <a:p>
            <a:endParaRPr lang="it-IT"/>
          </a:p>
        </p:txBody>
      </p:sp>
      <p:sp>
        <p:nvSpPr>
          <p:cNvPr id="55" name="Text 52"/>
          <p:cNvSpPr/>
          <p:nvPr/>
        </p:nvSpPr>
        <p:spPr>
          <a:xfrm>
            <a:off x="905256" y="5129784"/>
            <a:ext cx="1353312" cy="210312"/>
          </a:xfrm>
          <a:prstGeom prst="rect">
            <a:avLst/>
          </a:prstGeom>
          <a:noFill/>
          <a:ln/>
        </p:spPr>
        <p:txBody>
          <a:bodyPr wrap="square" lIns="0" tIns="0" rIns="0" bIns="0" rtlCol="0" anchor="ctr"/>
          <a:lstStyle/>
          <a:p>
            <a:pPr marL="0" indent="0">
              <a:buNone/>
            </a:pPr>
            <a:r>
              <a:rPr lang="en-US" sz="1020" dirty="0">
                <a:solidFill>
                  <a:srgbClr val="008E89"/>
                </a:solidFill>
                <a:latin typeface="Lato" pitchFamily="34" charset="0"/>
                <a:ea typeface="Lato" pitchFamily="34" charset="-122"/>
                <a:cs typeface="Lato" pitchFamily="34" charset="-120"/>
              </a:rPr>
              <a:t>RIESAME</a:t>
            </a:r>
            <a:endParaRPr lang="en-US" sz="1020" dirty="0"/>
          </a:p>
        </p:txBody>
      </p:sp>
      <p:sp>
        <p:nvSpPr>
          <p:cNvPr id="56" name="Text 53"/>
          <p:cNvSpPr/>
          <p:nvPr/>
        </p:nvSpPr>
        <p:spPr>
          <a:xfrm>
            <a:off x="2587752" y="5056632"/>
            <a:ext cx="8686800" cy="210312"/>
          </a:xfrm>
          <a:prstGeom prst="rect">
            <a:avLst/>
          </a:prstGeom>
          <a:noFill/>
          <a:ln/>
        </p:spPr>
        <p:txBody>
          <a:bodyPr wrap="square" lIns="0" tIns="0" rIns="0" bIns="0" rtlCol="0" anchor="ctr"/>
          <a:lstStyle/>
          <a:p>
            <a:pPr marL="0" indent="0">
              <a:buNone/>
            </a:pPr>
            <a:r>
              <a:rPr lang="en-US" sz="1420" b="1" dirty="0">
                <a:solidFill>
                  <a:srgbClr val="133348"/>
                </a:solidFill>
                <a:latin typeface="Lato" pitchFamily="34" charset="0"/>
                <a:ea typeface="Lato" pitchFamily="34" charset="-122"/>
                <a:cs typeface="Lato" pitchFamily="34" charset="-120"/>
              </a:rPr>
              <a:t>Rivalutare in caso di modifiche e secondo i riferimenti pertinenti.</a:t>
            </a:r>
            <a:endParaRPr lang="en-US" sz="1420" dirty="0"/>
          </a:p>
        </p:txBody>
      </p:sp>
      <p:sp>
        <p:nvSpPr>
          <p:cNvPr id="57" name="Text 54"/>
          <p:cNvSpPr/>
          <p:nvPr/>
        </p:nvSpPr>
        <p:spPr>
          <a:xfrm>
            <a:off x="2587752" y="5312664"/>
            <a:ext cx="8686800" cy="155448"/>
          </a:xfrm>
          <a:prstGeom prst="rect">
            <a:avLst/>
          </a:prstGeom>
          <a:noFill/>
          <a:ln/>
        </p:spPr>
        <p:txBody>
          <a:bodyPr wrap="square" lIns="0" tIns="0" rIns="0" bIns="0" rtlCol="0" anchor="ctr"/>
          <a:lstStyle/>
          <a:p>
            <a:pPr marL="0" indent="0">
              <a:buNone/>
            </a:pPr>
            <a:r>
              <a:rPr lang="en-US" sz="1050" dirty="0">
                <a:solidFill>
                  <a:srgbClr val="607780"/>
                </a:solidFill>
                <a:latin typeface="Lato" pitchFamily="34" charset="0"/>
                <a:ea typeface="Lato" pitchFamily="34" charset="-122"/>
                <a:cs typeface="Lato" pitchFamily="34" charset="-120"/>
              </a:rPr>
              <a:t>Conservare fonti, condizioni, decisioni e incertezze.</a:t>
            </a:r>
            <a:endParaRPr lang="en-US" sz="1050" dirty="0"/>
          </a:p>
        </p:txBody>
      </p:sp>
      <p:sp>
        <p:nvSpPr>
          <p:cNvPr id="58" name="Shape 55"/>
          <p:cNvSpPr/>
          <p:nvPr/>
        </p:nvSpPr>
        <p:spPr>
          <a:xfrm>
            <a:off x="585216" y="5916168"/>
            <a:ext cx="11027664" cy="411480"/>
          </a:xfrm>
          <a:prstGeom prst="roundRect">
            <a:avLst>
              <a:gd name="adj" fmla="val 28889"/>
            </a:avLst>
          </a:prstGeom>
          <a:solidFill>
            <a:srgbClr val="E0F3ED"/>
          </a:solidFill>
          <a:ln w="9525">
            <a:solidFill>
              <a:srgbClr val="E0F3ED"/>
            </a:solidFill>
            <a:prstDash val="solid"/>
          </a:ln>
        </p:spPr>
        <p:txBody>
          <a:bodyPr/>
          <a:lstStyle/>
          <a:p>
            <a:endParaRPr lang="it-IT"/>
          </a:p>
        </p:txBody>
      </p:sp>
      <p:sp>
        <p:nvSpPr>
          <p:cNvPr id="59" name="Text 56"/>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008E89"/>
                </a:solidFill>
                <a:latin typeface="Lato" pitchFamily="34" charset="0"/>
                <a:ea typeface="Lato" pitchFamily="34" charset="-122"/>
                <a:cs typeface="Lato" pitchFamily="34" charset="-120"/>
              </a:rPr>
              <a:t>La decisione deve restare coerente con la sostanza, le condizioni di lavoro e la qualità delle evidenze.</a:t>
            </a:r>
            <a:endParaRPr lang="en-US" sz="1330" dirty="0"/>
          </a:p>
        </p:txBody>
      </p:sp>
      <p:sp>
        <p:nvSpPr>
          <p:cNvPr id="6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10">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flipV="1">
            <a:off x="612648" y="457200"/>
            <a:ext cx="155448" cy="54864"/>
          </a:xfrm>
          <a:prstGeom prst="line">
            <a:avLst/>
          </a:prstGeom>
          <a:noFill/>
          <a:ln w="12700">
            <a:solidFill>
              <a:srgbClr val="66DCC5"/>
            </a:solidFill>
            <a:prstDash val="solid"/>
          </a:ln>
        </p:spPr>
        <p:txBody>
          <a:bodyPr/>
          <a:lstStyle/>
          <a:p>
            <a:endParaRPr lang="it-IT"/>
          </a:p>
        </p:txBody>
      </p:sp>
      <p:sp>
        <p:nvSpPr>
          <p:cNvPr id="3" name="Shape 1"/>
          <p:cNvSpPr/>
          <p:nvPr/>
        </p:nvSpPr>
        <p:spPr>
          <a:xfrm>
            <a:off x="768096" y="457200"/>
            <a:ext cx="128016" cy="100584"/>
          </a:xfrm>
          <a:prstGeom prst="line">
            <a:avLst/>
          </a:prstGeom>
          <a:noFill/>
          <a:ln w="12700">
            <a:solidFill>
              <a:srgbClr val="66DCC5"/>
            </a:solidFill>
            <a:prstDash val="solid"/>
          </a:ln>
        </p:spPr>
        <p:txBody>
          <a:bodyPr/>
          <a:lstStyle/>
          <a:p>
            <a:endParaRPr lang="it-IT"/>
          </a:p>
        </p:txBody>
      </p:sp>
      <p:sp>
        <p:nvSpPr>
          <p:cNvPr id="4" name="Shape 2"/>
          <p:cNvSpPr/>
          <p:nvPr/>
        </p:nvSpPr>
        <p:spPr>
          <a:xfrm>
            <a:off x="566928" y="461772"/>
            <a:ext cx="86868" cy="86868"/>
          </a:xfrm>
          <a:prstGeom prst="ellipse">
            <a:avLst/>
          </a:prstGeom>
          <a:solidFill>
            <a:srgbClr val="66DCC5"/>
          </a:solidFill>
          <a:ln w="12700">
            <a:solidFill>
              <a:srgbClr val="66DCC5"/>
            </a:solidFill>
            <a:prstDash val="solid"/>
          </a:ln>
        </p:spPr>
        <p:txBody>
          <a:bodyPr/>
          <a:lstStyle/>
          <a:p>
            <a:endParaRPr lang="it-IT"/>
          </a:p>
        </p:txBody>
      </p:sp>
      <p:sp>
        <p:nvSpPr>
          <p:cNvPr id="5" name="Shape 3"/>
          <p:cNvSpPr/>
          <p:nvPr/>
        </p:nvSpPr>
        <p:spPr>
          <a:xfrm>
            <a:off x="713232" y="416052"/>
            <a:ext cx="86868" cy="86868"/>
          </a:xfrm>
          <a:prstGeom prst="ellipse">
            <a:avLst/>
          </a:prstGeom>
          <a:solidFill>
            <a:srgbClr val="66DCC5"/>
          </a:solidFill>
          <a:ln w="12700">
            <a:solidFill>
              <a:srgbClr val="66DCC5"/>
            </a:solidFill>
            <a:prstDash val="solid"/>
          </a:ln>
        </p:spPr>
        <p:txBody>
          <a:bodyPr/>
          <a:lstStyle/>
          <a:p>
            <a:endParaRPr lang="it-IT"/>
          </a:p>
        </p:txBody>
      </p:sp>
      <p:sp>
        <p:nvSpPr>
          <p:cNvPr id="6" name="Shape 4"/>
          <p:cNvSpPr/>
          <p:nvPr/>
        </p:nvSpPr>
        <p:spPr>
          <a:xfrm>
            <a:off x="859536" y="512064"/>
            <a:ext cx="86868" cy="86868"/>
          </a:xfrm>
          <a:prstGeom prst="ellipse">
            <a:avLst/>
          </a:prstGeom>
          <a:solidFill>
            <a:srgbClr val="66DCC5"/>
          </a:solidFill>
          <a:ln w="12700">
            <a:solidFill>
              <a:srgbClr val="66DCC5"/>
            </a:solidFill>
            <a:prstDash val="solid"/>
          </a:ln>
        </p:spPr>
        <p:txBody>
          <a:bodyPr/>
          <a:lstStyle/>
          <a:p>
            <a:endParaRPr lang="it-IT"/>
          </a:p>
        </p:txBody>
      </p:sp>
      <p:sp>
        <p:nvSpPr>
          <p:cNvPr id="7" name="Text 5"/>
          <p:cNvSpPr/>
          <p:nvPr/>
        </p:nvSpPr>
        <p:spPr>
          <a:xfrm>
            <a:off x="1078992" y="347472"/>
            <a:ext cx="5486400" cy="274320"/>
          </a:xfrm>
          <a:prstGeom prst="rect">
            <a:avLst/>
          </a:prstGeom>
          <a:noFill/>
          <a:ln/>
        </p:spPr>
        <p:txBody>
          <a:bodyPr wrap="square" lIns="0" tIns="0" rIns="0" bIns="0" rtlCol="0" anchor="ctr"/>
          <a:lstStyle/>
          <a:p>
            <a:pPr marL="0" indent="0">
              <a:buNone/>
            </a:pPr>
            <a:r>
              <a:rPr lang="en-US" sz="1020" dirty="0">
                <a:solidFill>
                  <a:srgbClr val="66DCC5"/>
                </a:solidFill>
                <a:latin typeface="Lato" pitchFamily="34" charset="0"/>
                <a:ea typeface="Lato" pitchFamily="34" charset="-122"/>
                <a:cs typeface="Lato" pitchFamily="34" charset="-120"/>
              </a:rPr>
              <a:t>MODULO 04 / VALORI SOGLIA</a:t>
            </a:r>
            <a:endParaRPr lang="en-US" sz="1020" dirty="0"/>
          </a:p>
        </p:txBody>
      </p:sp>
      <p:sp>
        <p:nvSpPr>
          <p:cNvPr id="8" name="Text 6"/>
          <p:cNvSpPr/>
          <p:nvPr/>
        </p:nvSpPr>
        <p:spPr>
          <a:xfrm>
            <a:off x="7726680" y="365760"/>
            <a:ext cx="3886200" cy="182880"/>
          </a:xfrm>
          <a:prstGeom prst="rect">
            <a:avLst/>
          </a:prstGeom>
          <a:noFill/>
          <a:ln/>
        </p:spPr>
        <p:txBody>
          <a:bodyPr wrap="square" lIns="0" tIns="0" rIns="0" bIns="0" rtlCol="0" anchor="ctr"/>
          <a:lstStyle/>
          <a:p>
            <a:pPr marL="0" indent="0" algn="r">
              <a:buNone/>
            </a:pPr>
            <a:r>
              <a:rPr lang="en-US" sz="820" dirty="0">
                <a:solidFill>
                  <a:srgbClr val="C0D7DB"/>
                </a:solidFill>
                <a:latin typeface="Lato" pitchFamily="34" charset="0"/>
                <a:ea typeface="Lato" pitchFamily="34" charset="-122"/>
                <a:cs typeface="Lato" pitchFamily="34" charset="-120"/>
              </a:rPr>
              <a:t>SINTESI PARZIALE ORIGINALE / NON È IL DIAGRAMMA COMPLETO</a:t>
            </a:r>
            <a:endParaRPr lang="en-US" sz="820" dirty="0"/>
          </a:p>
        </p:txBody>
      </p:sp>
      <p:sp>
        <p:nvSpPr>
          <p:cNvPr id="9" name="Text 7"/>
          <p:cNvSpPr/>
          <p:nvPr/>
        </p:nvSpPr>
        <p:spPr>
          <a:xfrm>
            <a:off x="566928" y="905256"/>
            <a:ext cx="11018520" cy="521208"/>
          </a:xfrm>
          <a:prstGeom prst="rect">
            <a:avLst/>
          </a:prstGeom>
          <a:noFill/>
          <a:ln/>
        </p:spPr>
        <p:txBody>
          <a:bodyPr wrap="square" lIns="0" tIns="0" rIns="0" bIns="0" rtlCol="0" anchor="ctr"/>
          <a:lstStyle/>
          <a:p>
            <a:pPr marL="0" indent="0">
              <a:buNone/>
            </a:pPr>
            <a:r>
              <a:rPr lang="en-US" sz="2800" b="1" dirty="0">
                <a:solidFill>
                  <a:srgbClr val="FFFFFF"/>
                </a:solidFill>
                <a:latin typeface="Lato" pitchFamily="34" charset="0"/>
                <a:ea typeface="Lato" pitchFamily="34" charset="-122"/>
                <a:cs typeface="Lato" pitchFamily="34" charset="-120"/>
              </a:rPr>
              <a:t>Dalla notazione al percorso di gestione</a:t>
            </a:r>
            <a:endParaRPr lang="en-US" sz="2800" dirty="0"/>
          </a:p>
        </p:txBody>
      </p:sp>
      <p:sp>
        <p:nvSpPr>
          <p:cNvPr id="10" name="Text 8"/>
          <p:cNvSpPr/>
          <p:nvPr/>
        </p:nvSpPr>
        <p:spPr>
          <a:xfrm>
            <a:off x="585216" y="1490472"/>
            <a:ext cx="10972800" cy="438912"/>
          </a:xfrm>
          <a:prstGeom prst="rect">
            <a:avLst/>
          </a:prstGeom>
          <a:noFill/>
          <a:ln/>
        </p:spPr>
        <p:txBody>
          <a:bodyPr wrap="square" lIns="0" tIns="0" rIns="0" bIns="0" rtlCol="0" anchor="ctr"/>
          <a:lstStyle/>
          <a:p>
            <a:pPr marL="0" indent="0">
              <a:buNone/>
            </a:pPr>
            <a:r>
              <a:rPr lang="en-US" sz="1460" dirty="0">
                <a:solidFill>
                  <a:srgbClr val="C0D7DB"/>
                </a:solidFill>
                <a:latin typeface="Lato" pitchFamily="34" charset="0"/>
                <a:ea typeface="Lato" pitchFamily="34" charset="-122"/>
                <a:cs typeface="Lato" pitchFamily="34" charset="-120"/>
              </a:rPr>
              <a:t>Mappa delle soglie: dopo le verifiche preliminari sull’esposizione occupazionale.</a:t>
            </a:r>
            <a:endParaRPr lang="en-US" sz="1460" dirty="0"/>
          </a:p>
        </p:txBody>
      </p:sp>
      <p:sp>
        <p:nvSpPr>
          <p:cNvPr id="11" name="Shape 9"/>
          <p:cNvSpPr/>
          <p:nvPr/>
        </p:nvSpPr>
        <p:spPr>
          <a:xfrm>
            <a:off x="548640" y="6409944"/>
            <a:ext cx="11082528" cy="0"/>
          </a:xfrm>
          <a:prstGeom prst="line">
            <a:avLst/>
          </a:prstGeom>
          <a:noFill/>
          <a:ln w="8890">
            <a:solidFill>
              <a:srgbClr val="355968"/>
            </a:solidFill>
            <a:prstDash val="solid"/>
          </a:ln>
        </p:spPr>
        <p:txBody>
          <a:bodyPr/>
          <a:lstStyle/>
          <a:p>
            <a:endParaRPr lang="it-IT"/>
          </a:p>
        </p:txBody>
      </p:sp>
      <p:sp>
        <p:nvSpPr>
          <p:cNvPr id="12" name="Text 10"/>
          <p:cNvSpPr/>
          <p:nvPr/>
        </p:nvSpPr>
        <p:spPr>
          <a:xfrm>
            <a:off x="548640" y="6492240"/>
            <a:ext cx="4572000" cy="146304"/>
          </a:xfrm>
          <a:prstGeom prst="rect">
            <a:avLst/>
          </a:prstGeom>
          <a:noFill/>
          <a:ln/>
        </p:spPr>
        <p:txBody>
          <a:bodyPr wrap="square" lIns="0" tIns="0" rIns="0" bIns="0" rtlCol="0" anchor="ctr"/>
          <a:lstStyle/>
          <a:p>
            <a:pPr marL="0" indent="0">
              <a:buNone/>
            </a:pPr>
            <a:r>
              <a:rPr lang="en-US" sz="740" dirty="0">
                <a:solidFill>
                  <a:srgbClr val="C0D7DB"/>
                </a:solidFill>
                <a:latin typeface="Lato" pitchFamily="34" charset="0"/>
                <a:ea typeface="Lato" pitchFamily="34" charset="-122"/>
                <a:cs typeface="Lato" pitchFamily="34" charset="-120"/>
              </a:rPr>
              <a:t>REPROTOSSICI  2026</a:t>
            </a:r>
            <a:endParaRPr lang="en-US" sz="740" dirty="0"/>
          </a:p>
        </p:txBody>
      </p:sp>
      <p:sp>
        <p:nvSpPr>
          <p:cNvPr id="13" name="Text 11"/>
          <p:cNvSpPr/>
          <p:nvPr/>
        </p:nvSpPr>
        <p:spPr>
          <a:xfrm>
            <a:off x="4754880" y="6492240"/>
            <a:ext cx="6126480" cy="146304"/>
          </a:xfrm>
          <a:prstGeom prst="rect">
            <a:avLst/>
          </a:prstGeom>
          <a:noFill/>
          <a:ln/>
        </p:spPr>
        <p:txBody>
          <a:bodyPr wrap="square" lIns="0" tIns="0" rIns="0" bIns="0" rtlCol="0" anchor="ctr"/>
          <a:lstStyle/>
          <a:p>
            <a:pPr marL="0" indent="0" algn="r">
              <a:buNone/>
            </a:pPr>
            <a:r>
              <a:rPr lang="en-US" sz="750" dirty="0">
                <a:solidFill>
                  <a:srgbClr val="C0D7DB"/>
                </a:solidFill>
                <a:latin typeface="Lato" pitchFamily="34" charset="0"/>
                <a:ea typeface="Lato" pitchFamily="34" charset="-122"/>
                <a:cs typeface="Lato" pitchFamily="34" charset="-120"/>
              </a:rPr>
              <a:t>INAIL 2026, pp. 2–4 [I1] • Artt. 234–235 [L1, L2]</a:t>
            </a:r>
            <a:endParaRPr lang="en-US" sz="750" dirty="0"/>
          </a:p>
        </p:txBody>
      </p:sp>
      <p:sp>
        <p:nvSpPr>
          <p:cNvPr id="14" name="Text 12"/>
          <p:cNvSpPr/>
          <p:nvPr/>
        </p:nvSpPr>
        <p:spPr>
          <a:xfrm>
            <a:off x="11000232" y="6473952"/>
            <a:ext cx="640080" cy="173736"/>
          </a:xfrm>
          <a:prstGeom prst="rect">
            <a:avLst/>
          </a:prstGeom>
          <a:noFill/>
          <a:ln/>
        </p:spPr>
        <p:txBody>
          <a:bodyPr wrap="square" lIns="0" tIns="0" rIns="0" bIns="0" rtlCol="0" anchor="ctr"/>
          <a:lstStyle/>
          <a:p>
            <a:pPr marL="0" indent="0" algn="r">
              <a:buNone/>
            </a:pPr>
            <a:r>
              <a:rPr lang="en-US" sz="800" dirty="0">
                <a:solidFill>
                  <a:srgbClr val="C0D7DB"/>
                </a:solidFill>
                <a:latin typeface="Lato" pitchFamily="34" charset="0"/>
                <a:ea typeface="Lato" pitchFamily="34" charset="-122"/>
                <a:cs typeface="Lato" pitchFamily="34" charset="-120"/>
              </a:rPr>
              <a:t>10 / 10</a:t>
            </a:r>
            <a:endParaRPr lang="en-US" sz="800" dirty="0"/>
          </a:p>
        </p:txBody>
      </p:sp>
      <p:sp>
        <p:nvSpPr>
          <p:cNvPr id="15" name="Shape 13"/>
          <p:cNvSpPr/>
          <p:nvPr/>
        </p:nvSpPr>
        <p:spPr>
          <a:xfrm>
            <a:off x="548640"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6" name="Shape 14"/>
          <p:cNvSpPr/>
          <p:nvPr/>
        </p:nvSpPr>
        <p:spPr>
          <a:xfrm>
            <a:off x="771754"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7" name="Shape 15"/>
          <p:cNvSpPr/>
          <p:nvPr/>
        </p:nvSpPr>
        <p:spPr>
          <a:xfrm>
            <a:off x="994867"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8" name="Shape 16"/>
          <p:cNvSpPr/>
          <p:nvPr/>
        </p:nvSpPr>
        <p:spPr>
          <a:xfrm>
            <a:off x="1217981"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19" name="Shape 17"/>
          <p:cNvSpPr/>
          <p:nvPr/>
        </p:nvSpPr>
        <p:spPr>
          <a:xfrm>
            <a:off x="1441094"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0" name="Shape 18"/>
          <p:cNvSpPr/>
          <p:nvPr/>
        </p:nvSpPr>
        <p:spPr>
          <a:xfrm>
            <a:off x="1664208"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1" name="Shape 19"/>
          <p:cNvSpPr/>
          <p:nvPr/>
        </p:nvSpPr>
        <p:spPr>
          <a:xfrm>
            <a:off x="1887322"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2" name="Shape 20"/>
          <p:cNvSpPr/>
          <p:nvPr/>
        </p:nvSpPr>
        <p:spPr>
          <a:xfrm>
            <a:off x="2110435"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3" name="Shape 21"/>
          <p:cNvSpPr/>
          <p:nvPr/>
        </p:nvSpPr>
        <p:spPr>
          <a:xfrm>
            <a:off x="2333549"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4" name="Shape 22"/>
          <p:cNvSpPr/>
          <p:nvPr/>
        </p:nvSpPr>
        <p:spPr>
          <a:xfrm>
            <a:off x="2556662" y="6766560"/>
            <a:ext cx="182880" cy="21946"/>
          </a:xfrm>
          <a:prstGeom prst="rect">
            <a:avLst/>
          </a:prstGeom>
          <a:solidFill>
            <a:srgbClr val="66DCC5"/>
          </a:solidFill>
          <a:ln w="9525">
            <a:solidFill>
              <a:srgbClr val="66DCC5"/>
            </a:solidFill>
            <a:prstDash val="solid"/>
          </a:ln>
        </p:spPr>
        <p:txBody>
          <a:bodyPr/>
          <a:lstStyle/>
          <a:p>
            <a:endParaRPr lang="it-IT"/>
          </a:p>
        </p:txBody>
      </p:sp>
      <p:sp>
        <p:nvSpPr>
          <p:cNvPr id="26" name="Shape 23"/>
          <p:cNvSpPr/>
          <p:nvPr/>
        </p:nvSpPr>
        <p:spPr>
          <a:xfrm>
            <a:off x="621792" y="2112264"/>
            <a:ext cx="6217920" cy="786384"/>
          </a:xfrm>
          <a:prstGeom prst="roundRect">
            <a:avLst>
              <a:gd name="adj" fmla="val 15116"/>
            </a:avLst>
          </a:prstGeom>
          <a:solidFill>
            <a:srgbClr val="193C4D"/>
          </a:solidFill>
          <a:ln w="9525">
            <a:solidFill>
              <a:srgbClr val="355968"/>
            </a:solidFill>
            <a:prstDash val="solid"/>
          </a:ln>
        </p:spPr>
        <p:txBody>
          <a:bodyPr/>
          <a:lstStyle/>
          <a:p>
            <a:endParaRPr lang="it-IT"/>
          </a:p>
        </p:txBody>
      </p:sp>
      <p:sp>
        <p:nvSpPr>
          <p:cNvPr id="27" name="Shape 24"/>
          <p:cNvSpPr/>
          <p:nvPr/>
        </p:nvSpPr>
        <p:spPr>
          <a:xfrm>
            <a:off x="786384" y="2304288"/>
            <a:ext cx="402336" cy="402336"/>
          </a:xfrm>
          <a:prstGeom prst="ellipse">
            <a:avLst/>
          </a:prstGeom>
          <a:solidFill>
            <a:srgbClr val="D85862"/>
          </a:solidFill>
          <a:ln w="12700">
            <a:solidFill>
              <a:srgbClr val="D85862"/>
            </a:solidFill>
            <a:prstDash val="solid"/>
          </a:ln>
        </p:spPr>
        <p:txBody>
          <a:bodyPr/>
          <a:lstStyle/>
          <a:p>
            <a:endParaRPr lang="it-IT"/>
          </a:p>
        </p:txBody>
      </p:sp>
      <p:sp>
        <p:nvSpPr>
          <p:cNvPr id="28" name="Text 25"/>
          <p:cNvSpPr/>
          <p:nvPr/>
        </p:nvSpPr>
        <p:spPr>
          <a:xfrm>
            <a:off x="786384" y="2304288"/>
            <a:ext cx="402336" cy="402336"/>
          </a:xfrm>
          <a:prstGeom prst="rect">
            <a:avLst/>
          </a:prstGeom>
          <a:noFill/>
          <a:ln/>
        </p:spPr>
        <p:txBody>
          <a:bodyPr wrap="square" lIns="0" tIns="0" rIns="0" bIns="0" rtlCol="0" anchor="ctr"/>
          <a:lstStyle/>
          <a:p>
            <a:pPr marL="0" indent="0" algn="ctr">
              <a:buNone/>
            </a:pPr>
            <a:r>
              <a:rPr lang="en-US" sz="1600" b="1" dirty="0">
                <a:solidFill>
                  <a:srgbClr val="0B2538"/>
                </a:solidFill>
                <a:latin typeface="Lato" pitchFamily="34" charset="0"/>
                <a:ea typeface="Lato" pitchFamily="34" charset="-122"/>
                <a:cs typeface="Lato" pitchFamily="34" charset="-120"/>
              </a:rPr>
              <a:t>1</a:t>
            </a:r>
            <a:endParaRPr lang="en-US" sz="1600" dirty="0"/>
          </a:p>
        </p:txBody>
      </p:sp>
      <p:sp>
        <p:nvSpPr>
          <p:cNvPr id="29" name="Text 26"/>
          <p:cNvSpPr/>
          <p:nvPr/>
        </p:nvSpPr>
        <p:spPr>
          <a:xfrm>
            <a:off x="1380744" y="2240280"/>
            <a:ext cx="5248656" cy="521208"/>
          </a:xfrm>
          <a:prstGeom prst="rect">
            <a:avLst/>
          </a:prstGeom>
          <a:noFill/>
          <a:ln/>
        </p:spPr>
        <p:txBody>
          <a:bodyPr wrap="square" lIns="0" tIns="0" rIns="0" bIns="0" rtlCol="0" anchor="ctr"/>
          <a:lstStyle/>
          <a:p>
            <a:pPr marL="0" indent="0">
              <a:buNone/>
            </a:pPr>
            <a:r>
              <a:rPr lang="en-US" sz="1630" b="1" dirty="0">
                <a:solidFill>
                  <a:srgbClr val="FFFFFF"/>
                </a:solidFill>
                <a:latin typeface="Lato" pitchFamily="34" charset="0"/>
                <a:ea typeface="Lato" pitchFamily="34" charset="-122"/>
                <a:cs typeface="Lato" pitchFamily="34" charset="-120"/>
              </a:rPr>
              <a:t>Allegato XLIII: notazione «priva di soglia»?</a:t>
            </a:r>
            <a:endParaRPr lang="en-US" sz="1630" dirty="0"/>
          </a:p>
        </p:txBody>
      </p:sp>
      <p:sp>
        <p:nvSpPr>
          <p:cNvPr id="30" name="Shape 27"/>
          <p:cNvSpPr/>
          <p:nvPr/>
        </p:nvSpPr>
        <p:spPr>
          <a:xfrm>
            <a:off x="6876288" y="2505456"/>
            <a:ext cx="822960" cy="0"/>
          </a:xfrm>
          <a:prstGeom prst="line">
            <a:avLst/>
          </a:prstGeom>
          <a:noFill/>
          <a:ln w="25400">
            <a:solidFill>
              <a:srgbClr val="D85862"/>
            </a:solidFill>
            <a:prstDash val="solid"/>
            <a:tailEnd type="triangle"/>
          </a:ln>
        </p:spPr>
        <p:txBody>
          <a:bodyPr/>
          <a:lstStyle/>
          <a:p>
            <a:endParaRPr lang="it-IT"/>
          </a:p>
        </p:txBody>
      </p:sp>
      <p:sp>
        <p:nvSpPr>
          <p:cNvPr id="31" name="Text 28"/>
          <p:cNvSpPr/>
          <p:nvPr/>
        </p:nvSpPr>
        <p:spPr>
          <a:xfrm>
            <a:off x="7086600" y="2221992"/>
            <a:ext cx="420624" cy="182880"/>
          </a:xfrm>
          <a:prstGeom prst="rect">
            <a:avLst/>
          </a:prstGeom>
          <a:noFill/>
          <a:ln/>
        </p:spPr>
        <p:txBody>
          <a:bodyPr wrap="square" lIns="0" tIns="0" rIns="0" bIns="0" rtlCol="0" anchor="ctr"/>
          <a:lstStyle/>
          <a:p>
            <a:pPr marL="0" indent="0">
              <a:buNone/>
            </a:pPr>
            <a:r>
              <a:rPr lang="en-US" sz="1100" b="1" dirty="0">
                <a:solidFill>
                  <a:srgbClr val="D85862"/>
                </a:solidFill>
                <a:latin typeface="Lato" pitchFamily="34" charset="0"/>
                <a:ea typeface="Lato" pitchFamily="34" charset="-122"/>
                <a:cs typeface="Lato" pitchFamily="34" charset="-120"/>
              </a:rPr>
              <a:t>SÌ</a:t>
            </a:r>
            <a:endParaRPr lang="en-US" sz="1100" dirty="0"/>
          </a:p>
        </p:txBody>
      </p:sp>
      <p:sp>
        <p:nvSpPr>
          <p:cNvPr id="32" name="Shape 29"/>
          <p:cNvSpPr/>
          <p:nvPr/>
        </p:nvSpPr>
        <p:spPr>
          <a:xfrm>
            <a:off x="987552" y="2916936"/>
            <a:ext cx="0" cy="301752"/>
          </a:xfrm>
          <a:prstGeom prst="line">
            <a:avLst/>
          </a:prstGeom>
          <a:noFill/>
          <a:ln w="20320">
            <a:solidFill>
              <a:srgbClr val="C0D7DB"/>
            </a:solidFill>
            <a:prstDash val="solid"/>
            <a:tailEnd type="triangle"/>
          </a:ln>
        </p:spPr>
        <p:txBody>
          <a:bodyPr/>
          <a:lstStyle/>
          <a:p>
            <a:endParaRPr lang="it-IT"/>
          </a:p>
        </p:txBody>
      </p:sp>
      <p:sp>
        <p:nvSpPr>
          <p:cNvPr id="33" name="Text 30"/>
          <p:cNvSpPr/>
          <p:nvPr/>
        </p:nvSpPr>
        <p:spPr>
          <a:xfrm>
            <a:off x="1252728" y="2990088"/>
            <a:ext cx="457200" cy="164592"/>
          </a:xfrm>
          <a:prstGeom prst="rect">
            <a:avLst/>
          </a:prstGeom>
          <a:noFill/>
          <a:ln/>
        </p:spPr>
        <p:txBody>
          <a:bodyPr wrap="square" lIns="0" tIns="0" rIns="0" bIns="0" rtlCol="0" anchor="ctr"/>
          <a:lstStyle/>
          <a:p>
            <a:pPr marL="0" indent="0">
              <a:buNone/>
            </a:pPr>
            <a:r>
              <a:rPr lang="en-US" sz="1050" dirty="0">
                <a:solidFill>
                  <a:srgbClr val="C0D7DB"/>
                </a:solidFill>
                <a:latin typeface="Lato" pitchFamily="34" charset="0"/>
                <a:ea typeface="Lato" pitchFamily="34" charset="-122"/>
                <a:cs typeface="Lato" pitchFamily="34" charset="-120"/>
              </a:rPr>
              <a:t>NO</a:t>
            </a:r>
            <a:endParaRPr lang="en-US" sz="1050" dirty="0"/>
          </a:p>
        </p:txBody>
      </p:sp>
      <p:sp>
        <p:nvSpPr>
          <p:cNvPr id="34" name="Shape 31"/>
          <p:cNvSpPr/>
          <p:nvPr/>
        </p:nvSpPr>
        <p:spPr>
          <a:xfrm>
            <a:off x="621792" y="3255264"/>
            <a:ext cx="6217920" cy="786384"/>
          </a:xfrm>
          <a:prstGeom prst="roundRect">
            <a:avLst>
              <a:gd name="adj" fmla="val 15116"/>
            </a:avLst>
          </a:prstGeom>
          <a:solidFill>
            <a:srgbClr val="193C4D"/>
          </a:solidFill>
          <a:ln w="9525">
            <a:solidFill>
              <a:srgbClr val="355968"/>
            </a:solidFill>
            <a:prstDash val="solid"/>
          </a:ln>
        </p:spPr>
        <p:txBody>
          <a:bodyPr/>
          <a:lstStyle/>
          <a:p>
            <a:endParaRPr lang="it-IT"/>
          </a:p>
        </p:txBody>
      </p:sp>
      <p:sp>
        <p:nvSpPr>
          <p:cNvPr id="35" name="Shape 32"/>
          <p:cNvSpPr/>
          <p:nvPr/>
        </p:nvSpPr>
        <p:spPr>
          <a:xfrm>
            <a:off x="786384" y="3447288"/>
            <a:ext cx="402336" cy="402336"/>
          </a:xfrm>
          <a:prstGeom prst="ellipse">
            <a:avLst/>
          </a:prstGeom>
          <a:solidFill>
            <a:srgbClr val="68BAE0"/>
          </a:solidFill>
          <a:ln w="12700">
            <a:solidFill>
              <a:srgbClr val="68BAE0"/>
            </a:solidFill>
            <a:prstDash val="solid"/>
          </a:ln>
        </p:spPr>
        <p:txBody>
          <a:bodyPr/>
          <a:lstStyle/>
          <a:p>
            <a:endParaRPr lang="it-IT"/>
          </a:p>
        </p:txBody>
      </p:sp>
      <p:sp>
        <p:nvSpPr>
          <p:cNvPr id="36" name="Text 33"/>
          <p:cNvSpPr/>
          <p:nvPr/>
        </p:nvSpPr>
        <p:spPr>
          <a:xfrm>
            <a:off x="786384" y="3447288"/>
            <a:ext cx="402336" cy="402336"/>
          </a:xfrm>
          <a:prstGeom prst="rect">
            <a:avLst/>
          </a:prstGeom>
          <a:noFill/>
          <a:ln/>
        </p:spPr>
        <p:txBody>
          <a:bodyPr wrap="square" lIns="0" tIns="0" rIns="0" bIns="0" rtlCol="0" anchor="ctr"/>
          <a:lstStyle/>
          <a:p>
            <a:pPr marL="0" indent="0" algn="ctr">
              <a:buNone/>
            </a:pPr>
            <a:r>
              <a:rPr lang="en-US" sz="1600" b="1" dirty="0">
                <a:solidFill>
                  <a:srgbClr val="0B2538"/>
                </a:solidFill>
                <a:latin typeface="Lato" pitchFamily="34" charset="0"/>
                <a:ea typeface="Lato" pitchFamily="34" charset="-122"/>
                <a:cs typeface="Lato" pitchFamily="34" charset="-120"/>
              </a:rPr>
              <a:t>2</a:t>
            </a:r>
            <a:endParaRPr lang="en-US" sz="1600" dirty="0"/>
          </a:p>
        </p:txBody>
      </p:sp>
      <p:sp>
        <p:nvSpPr>
          <p:cNvPr id="37" name="Text 34"/>
          <p:cNvSpPr/>
          <p:nvPr/>
        </p:nvSpPr>
        <p:spPr>
          <a:xfrm>
            <a:off x="1380744" y="3383280"/>
            <a:ext cx="5248656" cy="521208"/>
          </a:xfrm>
          <a:prstGeom prst="rect">
            <a:avLst/>
          </a:prstGeom>
          <a:noFill/>
          <a:ln/>
        </p:spPr>
        <p:txBody>
          <a:bodyPr wrap="square" lIns="0" tIns="0" rIns="0" bIns="0" rtlCol="0" anchor="ctr"/>
          <a:lstStyle/>
          <a:p>
            <a:pPr marL="0" indent="0">
              <a:buNone/>
            </a:pPr>
            <a:r>
              <a:rPr lang="en-US" sz="1630" b="1" dirty="0">
                <a:solidFill>
                  <a:srgbClr val="FFFFFF"/>
                </a:solidFill>
                <a:latin typeface="Lato" pitchFamily="34" charset="0"/>
                <a:ea typeface="Lato" pitchFamily="34" charset="-122"/>
                <a:cs typeface="Lato" pitchFamily="34" charset="-120"/>
              </a:rPr>
              <a:t>Allegato XLIII: notazione «con valore soglia»?</a:t>
            </a:r>
            <a:endParaRPr lang="en-US" sz="1630" dirty="0"/>
          </a:p>
        </p:txBody>
      </p:sp>
      <p:sp>
        <p:nvSpPr>
          <p:cNvPr id="38" name="Shape 35"/>
          <p:cNvSpPr/>
          <p:nvPr/>
        </p:nvSpPr>
        <p:spPr>
          <a:xfrm>
            <a:off x="6876288" y="3648456"/>
            <a:ext cx="822960" cy="0"/>
          </a:xfrm>
          <a:prstGeom prst="line">
            <a:avLst/>
          </a:prstGeom>
          <a:noFill/>
          <a:ln w="25400">
            <a:solidFill>
              <a:srgbClr val="68BAE0"/>
            </a:solidFill>
            <a:prstDash val="solid"/>
            <a:tailEnd type="triangle"/>
          </a:ln>
        </p:spPr>
        <p:txBody>
          <a:bodyPr/>
          <a:lstStyle/>
          <a:p>
            <a:endParaRPr lang="it-IT"/>
          </a:p>
        </p:txBody>
      </p:sp>
      <p:sp>
        <p:nvSpPr>
          <p:cNvPr id="39" name="Text 36"/>
          <p:cNvSpPr/>
          <p:nvPr/>
        </p:nvSpPr>
        <p:spPr>
          <a:xfrm>
            <a:off x="7086600" y="3364992"/>
            <a:ext cx="420624" cy="182880"/>
          </a:xfrm>
          <a:prstGeom prst="rect">
            <a:avLst/>
          </a:prstGeom>
          <a:noFill/>
          <a:ln/>
        </p:spPr>
        <p:txBody>
          <a:bodyPr wrap="square" lIns="0" tIns="0" rIns="0" bIns="0" rtlCol="0" anchor="ctr"/>
          <a:lstStyle/>
          <a:p>
            <a:pPr marL="0" indent="0">
              <a:buNone/>
            </a:pPr>
            <a:r>
              <a:rPr lang="en-US" sz="1100" b="1" dirty="0">
                <a:solidFill>
                  <a:srgbClr val="68BAE0"/>
                </a:solidFill>
                <a:latin typeface="Lato" pitchFamily="34" charset="0"/>
                <a:ea typeface="Lato" pitchFamily="34" charset="-122"/>
                <a:cs typeface="Lato" pitchFamily="34" charset="-120"/>
              </a:rPr>
              <a:t>SÌ</a:t>
            </a:r>
            <a:endParaRPr lang="en-US" sz="1100" dirty="0"/>
          </a:p>
        </p:txBody>
      </p:sp>
      <p:sp>
        <p:nvSpPr>
          <p:cNvPr id="40" name="Shape 37"/>
          <p:cNvSpPr/>
          <p:nvPr/>
        </p:nvSpPr>
        <p:spPr>
          <a:xfrm>
            <a:off x="987552" y="4059936"/>
            <a:ext cx="0" cy="301752"/>
          </a:xfrm>
          <a:prstGeom prst="line">
            <a:avLst/>
          </a:prstGeom>
          <a:noFill/>
          <a:ln w="20320">
            <a:solidFill>
              <a:srgbClr val="C0D7DB"/>
            </a:solidFill>
            <a:prstDash val="solid"/>
            <a:tailEnd type="triangle"/>
          </a:ln>
        </p:spPr>
        <p:txBody>
          <a:bodyPr/>
          <a:lstStyle/>
          <a:p>
            <a:endParaRPr lang="it-IT"/>
          </a:p>
        </p:txBody>
      </p:sp>
      <p:sp>
        <p:nvSpPr>
          <p:cNvPr id="41" name="Text 38"/>
          <p:cNvSpPr/>
          <p:nvPr/>
        </p:nvSpPr>
        <p:spPr>
          <a:xfrm>
            <a:off x="1252728" y="4133088"/>
            <a:ext cx="457200" cy="164592"/>
          </a:xfrm>
          <a:prstGeom prst="rect">
            <a:avLst/>
          </a:prstGeom>
          <a:noFill/>
          <a:ln/>
        </p:spPr>
        <p:txBody>
          <a:bodyPr wrap="square" lIns="0" tIns="0" rIns="0" bIns="0" rtlCol="0" anchor="ctr"/>
          <a:lstStyle/>
          <a:p>
            <a:pPr marL="0" indent="0">
              <a:buNone/>
            </a:pPr>
            <a:r>
              <a:rPr lang="en-US" sz="1050" dirty="0">
                <a:solidFill>
                  <a:srgbClr val="C0D7DB"/>
                </a:solidFill>
                <a:latin typeface="Lato" pitchFamily="34" charset="0"/>
                <a:ea typeface="Lato" pitchFamily="34" charset="-122"/>
                <a:cs typeface="Lato" pitchFamily="34" charset="-120"/>
              </a:rPr>
              <a:t>NO</a:t>
            </a:r>
            <a:endParaRPr lang="en-US" sz="1050" dirty="0"/>
          </a:p>
        </p:txBody>
      </p:sp>
      <p:sp>
        <p:nvSpPr>
          <p:cNvPr id="42" name="Shape 39"/>
          <p:cNvSpPr/>
          <p:nvPr/>
        </p:nvSpPr>
        <p:spPr>
          <a:xfrm>
            <a:off x="621792" y="4398264"/>
            <a:ext cx="6217920" cy="786384"/>
          </a:xfrm>
          <a:prstGeom prst="roundRect">
            <a:avLst>
              <a:gd name="adj" fmla="val 15116"/>
            </a:avLst>
          </a:prstGeom>
          <a:solidFill>
            <a:srgbClr val="193C4D"/>
          </a:solidFill>
          <a:ln w="9525">
            <a:solidFill>
              <a:srgbClr val="355968"/>
            </a:solidFill>
            <a:prstDash val="solid"/>
          </a:ln>
        </p:spPr>
        <p:txBody>
          <a:bodyPr/>
          <a:lstStyle/>
          <a:p>
            <a:endParaRPr lang="it-IT"/>
          </a:p>
        </p:txBody>
      </p:sp>
      <p:sp>
        <p:nvSpPr>
          <p:cNvPr id="43" name="Shape 40"/>
          <p:cNvSpPr/>
          <p:nvPr/>
        </p:nvSpPr>
        <p:spPr>
          <a:xfrm>
            <a:off x="786384" y="4590288"/>
            <a:ext cx="402336" cy="402336"/>
          </a:xfrm>
          <a:prstGeom prst="ellipse">
            <a:avLst/>
          </a:prstGeom>
          <a:solidFill>
            <a:srgbClr val="F0BB76"/>
          </a:solidFill>
          <a:ln w="12700">
            <a:solidFill>
              <a:srgbClr val="F0BB76"/>
            </a:solidFill>
            <a:prstDash val="solid"/>
          </a:ln>
        </p:spPr>
        <p:txBody>
          <a:bodyPr/>
          <a:lstStyle/>
          <a:p>
            <a:endParaRPr lang="it-IT"/>
          </a:p>
        </p:txBody>
      </p:sp>
      <p:sp>
        <p:nvSpPr>
          <p:cNvPr id="44" name="Text 41"/>
          <p:cNvSpPr/>
          <p:nvPr/>
        </p:nvSpPr>
        <p:spPr>
          <a:xfrm>
            <a:off x="786384" y="4590288"/>
            <a:ext cx="402336" cy="402336"/>
          </a:xfrm>
          <a:prstGeom prst="rect">
            <a:avLst/>
          </a:prstGeom>
          <a:noFill/>
          <a:ln/>
        </p:spPr>
        <p:txBody>
          <a:bodyPr wrap="square" lIns="0" tIns="0" rIns="0" bIns="0" rtlCol="0" anchor="ctr"/>
          <a:lstStyle/>
          <a:p>
            <a:pPr marL="0" indent="0" algn="ctr">
              <a:buNone/>
            </a:pPr>
            <a:r>
              <a:rPr lang="en-US" sz="1600" b="1" dirty="0">
                <a:solidFill>
                  <a:srgbClr val="0B2538"/>
                </a:solidFill>
                <a:latin typeface="Lato" pitchFamily="34" charset="0"/>
                <a:ea typeface="Lato" pitchFamily="34" charset="-122"/>
                <a:cs typeface="Lato" pitchFamily="34" charset="-120"/>
              </a:rPr>
              <a:t>3</a:t>
            </a:r>
            <a:endParaRPr lang="en-US" sz="1600" dirty="0"/>
          </a:p>
        </p:txBody>
      </p:sp>
      <p:sp>
        <p:nvSpPr>
          <p:cNvPr id="45" name="Text 42"/>
          <p:cNvSpPr/>
          <p:nvPr/>
        </p:nvSpPr>
        <p:spPr>
          <a:xfrm>
            <a:off x="1380744" y="4526280"/>
            <a:ext cx="5248656" cy="521208"/>
          </a:xfrm>
          <a:prstGeom prst="rect">
            <a:avLst/>
          </a:prstGeom>
          <a:noFill/>
          <a:ln/>
        </p:spPr>
        <p:txBody>
          <a:bodyPr wrap="square" lIns="0" tIns="0" rIns="0" bIns="0" rtlCol="0" anchor="ctr"/>
          <a:lstStyle/>
          <a:p>
            <a:pPr marL="0" indent="0">
              <a:buNone/>
            </a:pPr>
            <a:r>
              <a:rPr lang="en-US" sz="1550" b="1" dirty="0">
                <a:solidFill>
                  <a:srgbClr val="FFFFFF"/>
                </a:solidFill>
                <a:latin typeface="Lato" pitchFamily="34" charset="0"/>
                <a:ea typeface="Lato" pitchFamily="34" charset="-122"/>
                <a:cs typeface="Lato" pitchFamily="34" charset="-120"/>
              </a:rPr>
              <a:t>Restrizione REACH con DNEL vincolante</a:t>
            </a:r>
            <a:endParaRPr lang="en-US" sz="1550" dirty="0"/>
          </a:p>
          <a:p>
            <a:pPr marL="0" indent="0">
              <a:buNone/>
            </a:pPr>
            <a:r>
              <a:rPr lang="en-US" sz="1550" b="1" dirty="0">
                <a:solidFill>
                  <a:srgbClr val="FFFFFF"/>
                </a:solidFill>
                <a:latin typeface="Lato" pitchFamily="34" charset="0"/>
                <a:ea typeface="Lato" pitchFamily="34" charset="-122"/>
                <a:cs typeface="Lato" pitchFamily="34" charset="-120"/>
              </a:rPr>
              <a:t>e protettivo per la salute riproduttiva?</a:t>
            </a:r>
            <a:endParaRPr lang="en-US" sz="1550" dirty="0"/>
          </a:p>
        </p:txBody>
      </p:sp>
      <p:sp>
        <p:nvSpPr>
          <p:cNvPr id="46" name="Shape 43"/>
          <p:cNvSpPr/>
          <p:nvPr/>
        </p:nvSpPr>
        <p:spPr>
          <a:xfrm>
            <a:off x="6876288" y="4791456"/>
            <a:ext cx="822960" cy="0"/>
          </a:xfrm>
          <a:prstGeom prst="line">
            <a:avLst/>
          </a:prstGeom>
          <a:noFill/>
          <a:ln w="25400">
            <a:solidFill>
              <a:srgbClr val="F0BB76"/>
            </a:solidFill>
            <a:prstDash val="solid"/>
            <a:tailEnd type="triangle"/>
          </a:ln>
        </p:spPr>
        <p:txBody>
          <a:bodyPr/>
          <a:lstStyle/>
          <a:p>
            <a:endParaRPr lang="it-IT"/>
          </a:p>
        </p:txBody>
      </p:sp>
      <p:sp>
        <p:nvSpPr>
          <p:cNvPr id="47" name="Text 44"/>
          <p:cNvSpPr/>
          <p:nvPr/>
        </p:nvSpPr>
        <p:spPr>
          <a:xfrm>
            <a:off x="7086600" y="4507992"/>
            <a:ext cx="420624" cy="182880"/>
          </a:xfrm>
          <a:prstGeom prst="rect">
            <a:avLst/>
          </a:prstGeom>
          <a:noFill/>
          <a:ln/>
        </p:spPr>
        <p:txBody>
          <a:bodyPr wrap="square" lIns="0" tIns="0" rIns="0" bIns="0" rtlCol="0" anchor="ctr"/>
          <a:lstStyle/>
          <a:p>
            <a:pPr marL="0" indent="0">
              <a:buNone/>
            </a:pPr>
            <a:r>
              <a:rPr lang="en-US" sz="1100" b="1" dirty="0">
                <a:solidFill>
                  <a:srgbClr val="F0BB76"/>
                </a:solidFill>
                <a:latin typeface="Lato" pitchFamily="34" charset="0"/>
                <a:ea typeface="Lato" pitchFamily="34" charset="-122"/>
                <a:cs typeface="Lato" pitchFamily="34" charset="-120"/>
              </a:rPr>
              <a:t>SÌ</a:t>
            </a:r>
            <a:endParaRPr lang="en-US" sz="1100" dirty="0"/>
          </a:p>
        </p:txBody>
      </p:sp>
      <p:sp>
        <p:nvSpPr>
          <p:cNvPr id="48" name="Shape 45"/>
          <p:cNvSpPr/>
          <p:nvPr/>
        </p:nvSpPr>
        <p:spPr>
          <a:xfrm>
            <a:off x="7744968" y="2112264"/>
            <a:ext cx="3822192" cy="786384"/>
          </a:xfrm>
          <a:prstGeom prst="roundRect">
            <a:avLst>
              <a:gd name="adj" fmla="val 15116"/>
            </a:avLst>
          </a:prstGeom>
          <a:solidFill>
            <a:srgbClr val="193C4D"/>
          </a:solidFill>
          <a:ln w="9525">
            <a:solidFill>
              <a:srgbClr val="355968"/>
            </a:solidFill>
            <a:prstDash val="solid"/>
          </a:ln>
        </p:spPr>
        <p:txBody>
          <a:bodyPr/>
          <a:lstStyle/>
          <a:p>
            <a:endParaRPr lang="it-IT"/>
          </a:p>
        </p:txBody>
      </p:sp>
      <p:sp>
        <p:nvSpPr>
          <p:cNvPr id="49" name="Shape 46"/>
          <p:cNvSpPr/>
          <p:nvPr/>
        </p:nvSpPr>
        <p:spPr>
          <a:xfrm>
            <a:off x="7900416" y="2286000"/>
            <a:ext cx="448056" cy="448056"/>
          </a:xfrm>
          <a:prstGeom prst="ellipse">
            <a:avLst/>
          </a:prstGeom>
          <a:solidFill>
            <a:srgbClr val="D85862"/>
          </a:solidFill>
          <a:ln w="12700">
            <a:solidFill>
              <a:srgbClr val="D85862"/>
            </a:solidFill>
            <a:prstDash val="solid"/>
          </a:ln>
        </p:spPr>
        <p:txBody>
          <a:bodyPr/>
          <a:lstStyle/>
          <a:p>
            <a:endParaRPr lang="it-IT"/>
          </a:p>
        </p:txBody>
      </p:sp>
      <p:sp>
        <p:nvSpPr>
          <p:cNvPr id="50" name="Text 47"/>
          <p:cNvSpPr/>
          <p:nvPr/>
        </p:nvSpPr>
        <p:spPr>
          <a:xfrm>
            <a:off x="7900416" y="2286000"/>
            <a:ext cx="448056" cy="448056"/>
          </a:xfrm>
          <a:prstGeom prst="rect">
            <a:avLst/>
          </a:prstGeom>
          <a:noFill/>
          <a:ln/>
        </p:spPr>
        <p:txBody>
          <a:bodyPr wrap="square" lIns="0" tIns="0" rIns="0" bIns="0" rtlCol="0" anchor="ctr"/>
          <a:lstStyle/>
          <a:p>
            <a:pPr marL="0" indent="0" algn="ctr">
              <a:buNone/>
            </a:pPr>
            <a:r>
              <a:rPr lang="en-US" sz="1900" b="1" dirty="0">
                <a:solidFill>
                  <a:srgbClr val="0B2538"/>
                </a:solidFill>
                <a:latin typeface="Lato" pitchFamily="34" charset="0"/>
                <a:ea typeface="Lato" pitchFamily="34" charset="-122"/>
                <a:cs typeface="Lato" pitchFamily="34" charset="-120"/>
              </a:rPr>
              <a:t>A</a:t>
            </a:r>
            <a:endParaRPr lang="en-US" sz="1900" dirty="0"/>
          </a:p>
        </p:txBody>
      </p:sp>
      <p:sp>
        <p:nvSpPr>
          <p:cNvPr id="51" name="Text 48"/>
          <p:cNvSpPr/>
          <p:nvPr/>
        </p:nvSpPr>
        <p:spPr>
          <a:xfrm>
            <a:off x="8540496" y="2249424"/>
            <a:ext cx="2825496" cy="512064"/>
          </a:xfrm>
          <a:prstGeom prst="rect">
            <a:avLst/>
          </a:prstGeom>
          <a:noFill/>
          <a:ln/>
        </p:spPr>
        <p:txBody>
          <a:bodyPr wrap="square" lIns="0" tIns="0" rIns="0" bIns="0" rtlCol="0" anchor="ctr"/>
          <a:lstStyle/>
          <a:p>
            <a:pPr marL="0" indent="0">
              <a:buNone/>
            </a:pPr>
            <a:r>
              <a:rPr lang="en-US" sz="1460" b="1" dirty="0">
                <a:solidFill>
                  <a:srgbClr val="FFFFFF"/>
                </a:solidFill>
                <a:latin typeface="Lato" pitchFamily="34" charset="0"/>
                <a:ea typeface="Lato" pitchFamily="34" charset="-122"/>
                <a:cs typeface="Lato" pitchFamily="34" charset="-120"/>
              </a:rPr>
              <a:t>Esposizione al livello</a:t>
            </a:r>
            <a:endParaRPr lang="en-US" sz="1460" dirty="0"/>
          </a:p>
          <a:p>
            <a:pPr marL="0" indent="0">
              <a:buNone/>
            </a:pPr>
            <a:r>
              <a:rPr lang="en-US" sz="1460" b="1" dirty="0">
                <a:solidFill>
                  <a:srgbClr val="FFFFFF"/>
                </a:solidFill>
                <a:latin typeface="Lato" pitchFamily="34" charset="0"/>
                <a:ea typeface="Lato" pitchFamily="34" charset="-122"/>
                <a:cs typeface="Lato" pitchFamily="34" charset="-120"/>
              </a:rPr>
              <a:t>tecnicamente più basso possibile.</a:t>
            </a:r>
            <a:endParaRPr lang="en-US" sz="1460" dirty="0"/>
          </a:p>
        </p:txBody>
      </p:sp>
      <p:sp>
        <p:nvSpPr>
          <p:cNvPr id="52" name="Shape 49"/>
          <p:cNvSpPr/>
          <p:nvPr/>
        </p:nvSpPr>
        <p:spPr>
          <a:xfrm>
            <a:off x="7744968" y="3255264"/>
            <a:ext cx="3822192" cy="786384"/>
          </a:xfrm>
          <a:prstGeom prst="roundRect">
            <a:avLst>
              <a:gd name="adj" fmla="val 15116"/>
            </a:avLst>
          </a:prstGeom>
          <a:solidFill>
            <a:srgbClr val="193C4D"/>
          </a:solidFill>
          <a:ln w="9525">
            <a:solidFill>
              <a:srgbClr val="355968"/>
            </a:solidFill>
            <a:prstDash val="solid"/>
          </a:ln>
        </p:spPr>
        <p:txBody>
          <a:bodyPr/>
          <a:lstStyle/>
          <a:p>
            <a:endParaRPr lang="it-IT"/>
          </a:p>
        </p:txBody>
      </p:sp>
      <p:sp>
        <p:nvSpPr>
          <p:cNvPr id="53" name="Shape 50"/>
          <p:cNvSpPr/>
          <p:nvPr/>
        </p:nvSpPr>
        <p:spPr>
          <a:xfrm>
            <a:off x="7900416" y="3429000"/>
            <a:ext cx="448056" cy="448056"/>
          </a:xfrm>
          <a:prstGeom prst="ellipse">
            <a:avLst/>
          </a:prstGeom>
          <a:solidFill>
            <a:srgbClr val="68BAE0"/>
          </a:solidFill>
          <a:ln w="12700">
            <a:solidFill>
              <a:srgbClr val="68BAE0"/>
            </a:solidFill>
            <a:prstDash val="solid"/>
          </a:ln>
        </p:spPr>
        <p:txBody>
          <a:bodyPr/>
          <a:lstStyle/>
          <a:p>
            <a:endParaRPr lang="it-IT"/>
          </a:p>
        </p:txBody>
      </p:sp>
      <p:sp>
        <p:nvSpPr>
          <p:cNvPr id="54" name="Text 51"/>
          <p:cNvSpPr/>
          <p:nvPr/>
        </p:nvSpPr>
        <p:spPr>
          <a:xfrm>
            <a:off x="7900416" y="3429000"/>
            <a:ext cx="448056" cy="448056"/>
          </a:xfrm>
          <a:prstGeom prst="rect">
            <a:avLst/>
          </a:prstGeom>
          <a:noFill/>
          <a:ln/>
        </p:spPr>
        <p:txBody>
          <a:bodyPr wrap="square" lIns="0" tIns="0" rIns="0" bIns="0" rtlCol="0" anchor="ctr"/>
          <a:lstStyle/>
          <a:p>
            <a:pPr marL="0" indent="0" algn="ctr">
              <a:buNone/>
            </a:pPr>
            <a:r>
              <a:rPr lang="en-US" sz="1900" b="1" dirty="0">
                <a:solidFill>
                  <a:srgbClr val="0B2538"/>
                </a:solidFill>
                <a:latin typeface="Lato" pitchFamily="34" charset="0"/>
                <a:ea typeface="Lato" pitchFamily="34" charset="-122"/>
                <a:cs typeface="Lato" pitchFamily="34" charset="-120"/>
              </a:rPr>
              <a:t>B</a:t>
            </a:r>
            <a:endParaRPr lang="en-US" sz="1900" dirty="0"/>
          </a:p>
        </p:txBody>
      </p:sp>
      <p:sp>
        <p:nvSpPr>
          <p:cNvPr id="55" name="Text 52"/>
          <p:cNvSpPr/>
          <p:nvPr/>
        </p:nvSpPr>
        <p:spPr>
          <a:xfrm>
            <a:off x="8540496" y="3392424"/>
            <a:ext cx="2825496" cy="512064"/>
          </a:xfrm>
          <a:prstGeom prst="rect">
            <a:avLst/>
          </a:prstGeom>
          <a:noFill/>
          <a:ln/>
        </p:spPr>
        <p:txBody>
          <a:bodyPr wrap="square" lIns="0" tIns="0" rIns="0" bIns="0" rtlCol="0" anchor="ctr"/>
          <a:lstStyle/>
          <a:p>
            <a:pPr marL="0" indent="0">
              <a:buNone/>
            </a:pPr>
            <a:r>
              <a:rPr lang="en-US" sz="1460" b="1" dirty="0">
                <a:solidFill>
                  <a:srgbClr val="FFFFFF"/>
                </a:solidFill>
                <a:latin typeface="Lato" pitchFamily="34" charset="0"/>
                <a:ea typeface="Lato" pitchFamily="34" charset="-122"/>
                <a:cs typeface="Lato" pitchFamily="34" charset="-120"/>
              </a:rPr>
              <a:t>Rischio ridotto al minimo;</a:t>
            </a:r>
            <a:endParaRPr lang="en-US" sz="1460" dirty="0"/>
          </a:p>
          <a:p>
            <a:pPr marL="0" indent="0">
              <a:buNone/>
            </a:pPr>
            <a:r>
              <a:rPr lang="en-US" sz="1460" b="1" dirty="0">
                <a:solidFill>
                  <a:srgbClr val="FFFFFF"/>
                </a:solidFill>
                <a:latin typeface="Lato" pitchFamily="34" charset="0"/>
                <a:ea typeface="Lato" pitchFamily="34" charset="-122"/>
                <a:cs typeface="Lato" pitchFamily="34" charset="-120"/>
              </a:rPr>
              <a:t>valutazione rispetto alla soglia.</a:t>
            </a:r>
            <a:endParaRPr lang="en-US" sz="1460" dirty="0"/>
          </a:p>
        </p:txBody>
      </p:sp>
      <p:sp>
        <p:nvSpPr>
          <p:cNvPr id="56" name="Shape 53"/>
          <p:cNvSpPr/>
          <p:nvPr/>
        </p:nvSpPr>
        <p:spPr>
          <a:xfrm>
            <a:off x="7744968" y="4398264"/>
            <a:ext cx="3822192" cy="786384"/>
          </a:xfrm>
          <a:prstGeom prst="roundRect">
            <a:avLst>
              <a:gd name="adj" fmla="val 15116"/>
            </a:avLst>
          </a:prstGeom>
          <a:solidFill>
            <a:srgbClr val="193C4D"/>
          </a:solidFill>
          <a:ln w="9525">
            <a:solidFill>
              <a:srgbClr val="355968"/>
            </a:solidFill>
            <a:prstDash val="solid"/>
          </a:ln>
        </p:spPr>
        <p:txBody>
          <a:bodyPr/>
          <a:lstStyle/>
          <a:p>
            <a:endParaRPr lang="it-IT"/>
          </a:p>
        </p:txBody>
      </p:sp>
      <p:sp>
        <p:nvSpPr>
          <p:cNvPr id="57" name="Shape 54"/>
          <p:cNvSpPr/>
          <p:nvPr/>
        </p:nvSpPr>
        <p:spPr>
          <a:xfrm>
            <a:off x="7900416" y="4572000"/>
            <a:ext cx="448056" cy="448056"/>
          </a:xfrm>
          <a:prstGeom prst="ellipse">
            <a:avLst/>
          </a:prstGeom>
          <a:solidFill>
            <a:srgbClr val="F0BB76"/>
          </a:solidFill>
          <a:ln w="12700">
            <a:solidFill>
              <a:srgbClr val="F0BB76"/>
            </a:solidFill>
            <a:prstDash val="solid"/>
          </a:ln>
        </p:spPr>
        <p:txBody>
          <a:bodyPr/>
          <a:lstStyle/>
          <a:p>
            <a:endParaRPr lang="it-IT"/>
          </a:p>
        </p:txBody>
      </p:sp>
      <p:sp>
        <p:nvSpPr>
          <p:cNvPr id="58" name="Text 55"/>
          <p:cNvSpPr/>
          <p:nvPr/>
        </p:nvSpPr>
        <p:spPr>
          <a:xfrm>
            <a:off x="7900416" y="4572000"/>
            <a:ext cx="448056" cy="448056"/>
          </a:xfrm>
          <a:prstGeom prst="rect">
            <a:avLst/>
          </a:prstGeom>
          <a:noFill/>
          <a:ln/>
        </p:spPr>
        <p:txBody>
          <a:bodyPr wrap="square" lIns="0" tIns="0" rIns="0" bIns="0" rtlCol="0" anchor="ctr"/>
          <a:lstStyle/>
          <a:p>
            <a:pPr marL="0" indent="0" algn="ctr">
              <a:buNone/>
            </a:pPr>
            <a:r>
              <a:rPr lang="en-US" sz="1900" b="1" dirty="0">
                <a:solidFill>
                  <a:srgbClr val="0B2538"/>
                </a:solidFill>
                <a:latin typeface="Lato" pitchFamily="34" charset="0"/>
                <a:ea typeface="Lato" pitchFamily="34" charset="-122"/>
                <a:cs typeface="Lato" pitchFamily="34" charset="-120"/>
              </a:rPr>
              <a:t>C</a:t>
            </a:r>
            <a:endParaRPr lang="en-US" sz="1900" dirty="0"/>
          </a:p>
        </p:txBody>
      </p:sp>
      <p:sp>
        <p:nvSpPr>
          <p:cNvPr id="59" name="Text 56"/>
          <p:cNvSpPr/>
          <p:nvPr/>
        </p:nvSpPr>
        <p:spPr>
          <a:xfrm>
            <a:off x="8540496" y="4535424"/>
            <a:ext cx="2825496" cy="512064"/>
          </a:xfrm>
          <a:prstGeom prst="rect">
            <a:avLst/>
          </a:prstGeom>
          <a:noFill/>
          <a:ln/>
        </p:spPr>
        <p:txBody>
          <a:bodyPr wrap="square" lIns="0" tIns="0" rIns="0" bIns="0" rtlCol="0" anchor="ctr"/>
          <a:lstStyle/>
          <a:p>
            <a:pPr marL="0" indent="0">
              <a:buNone/>
            </a:pPr>
            <a:r>
              <a:rPr lang="en-US" sz="1460" b="1" dirty="0">
                <a:solidFill>
                  <a:srgbClr val="FFFFFF"/>
                </a:solidFill>
                <a:latin typeface="Lato" pitchFamily="34" charset="0"/>
                <a:ea typeface="Lato" pitchFamily="34" charset="-122"/>
                <a:cs typeface="Lato" pitchFamily="34" charset="-120"/>
              </a:rPr>
              <a:t>Valutazione rispetto al DNEL</a:t>
            </a:r>
            <a:endParaRPr lang="en-US" sz="1460" dirty="0"/>
          </a:p>
          <a:p>
            <a:pPr marL="0" indent="0">
              <a:buNone/>
            </a:pPr>
            <a:r>
              <a:rPr lang="en-US" sz="1460" b="1" dirty="0">
                <a:solidFill>
                  <a:srgbClr val="FFFFFF"/>
                </a:solidFill>
                <a:latin typeface="Lato" pitchFamily="34" charset="0"/>
                <a:ea typeface="Lato" pitchFamily="34" charset="-122"/>
                <a:cs typeface="Lato" pitchFamily="34" charset="-120"/>
              </a:rPr>
              <a:t>pertinente e vincolante.</a:t>
            </a:r>
            <a:endParaRPr lang="en-US" sz="1460" dirty="0"/>
          </a:p>
        </p:txBody>
      </p:sp>
      <p:sp>
        <p:nvSpPr>
          <p:cNvPr id="60" name="Shape 57"/>
          <p:cNvSpPr/>
          <p:nvPr/>
        </p:nvSpPr>
        <p:spPr>
          <a:xfrm>
            <a:off x="987552" y="5202936"/>
            <a:ext cx="0" cy="329184"/>
          </a:xfrm>
          <a:prstGeom prst="line">
            <a:avLst/>
          </a:prstGeom>
          <a:noFill/>
          <a:ln w="20320">
            <a:solidFill>
              <a:srgbClr val="C0D7DB"/>
            </a:solidFill>
            <a:prstDash val="solid"/>
            <a:tailEnd type="triangle"/>
          </a:ln>
        </p:spPr>
        <p:txBody>
          <a:bodyPr/>
          <a:lstStyle/>
          <a:p>
            <a:endParaRPr lang="it-IT"/>
          </a:p>
        </p:txBody>
      </p:sp>
      <p:sp>
        <p:nvSpPr>
          <p:cNvPr id="61" name="Text 58"/>
          <p:cNvSpPr/>
          <p:nvPr/>
        </p:nvSpPr>
        <p:spPr>
          <a:xfrm>
            <a:off x="1252728" y="5285232"/>
            <a:ext cx="457200" cy="164592"/>
          </a:xfrm>
          <a:prstGeom prst="rect">
            <a:avLst/>
          </a:prstGeom>
          <a:noFill/>
          <a:ln/>
        </p:spPr>
        <p:txBody>
          <a:bodyPr wrap="square" lIns="0" tIns="0" rIns="0" bIns="0" rtlCol="0" anchor="ctr"/>
          <a:lstStyle/>
          <a:p>
            <a:pPr marL="0" indent="0">
              <a:buNone/>
            </a:pPr>
            <a:r>
              <a:rPr lang="en-US" sz="1050" dirty="0">
                <a:solidFill>
                  <a:srgbClr val="C0D7DB"/>
                </a:solidFill>
                <a:latin typeface="Lato" pitchFamily="34" charset="0"/>
                <a:ea typeface="Lato" pitchFamily="34" charset="-122"/>
                <a:cs typeface="Lato" pitchFamily="34" charset="-120"/>
              </a:rPr>
              <a:t>NO</a:t>
            </a:r>
            <a:endParaRPr lang="en-US" sz="1050" dirty="0"/>
          </a:p>
        </p:txBody>
      </p:sp>
      <p:sp>
        <p:nvSpPr>
          <p:cNvPr id="62" name="Shape 59"/>
          <p:cNvSpPr/>
          <p:nvPr/>
        </p:nvSpPr>
        <p:spPr>
          <a:xfrm>
            <a:off x="1828800" y="5376672"/>
            <a:ext cx="9738360" cy="393192"/>
          </a:xfrm>
          <a:prstGeom prst="roundRect">
            <a:avLst>
              <a:gd name="adj" fmla="val 30233"/>
            </a:avLst>
          </a:prstGeom>
          <a:solidFill>
            <a:srgbClr val="244D5E"/>
          </a:solidFill>
          <a:ln w="9525">
            <a:solidFill>
              <a:srgbClr val="355968"/>
            </a:solidFill>
            <a:prstDash val="solid"/>
          </a:ln>
        </p:spPr>
        <p:txBody>
          <a:bodyPr/>
          <a:lstStyle/>
          <a:p>
            <a:endParaRPr lang="it-IT"/>
          </a:p>
        </p:txBody>
      </p:sp>
      <p:sp>
        <p:nvSpPr>
          <p:cNvPr id="63" name="Shape 60"/>
          <p:cNvSpPr/>
          <p:nvPr/>
        </p:nvSpPr>
        <p:spPr>
          <a:xfrm>
            <a:off x="2002536" y="5431536"/>
            <a:ext cx="274320" cy="274320"/>
          </a:xfrm>
          <a:prstGeom prst="ellipse">
            <a:avLst/>
          </a:prstGeom>
          <a:solidFill>
            <a:srgbClr val="D98B4F"/>
          </a:solidFill>
          <a:ln w="12700">
            <a:solidFill>
              <a:srgbClr val="D98B4F"/>
            </a:solidFill>
            <a:prstDash val="solid"/>
          </a:ln>
        </p:spPr>
        <p:txBody>
          <a:bodyPr/>
          <a:lstStyle/>
          <a:p>
            <a:endParaRPr lang="it-IT"/>
          </a:p>
        </p:txBody>
      </p:sp>
      <p:sp>
        <p:nvSpPr>
          <p:cNvPr id="64" name="Text 61"/>
          <p:cNvSpPr/>
          <p:nvPr/>
        </p:nvSpPr>
        <p:spPr>
          <a:xfrm>
            <a:off x="2002536" y="5431536"/>
            <a:ext cx="274320" cy="274320"/>
          </a:xfrm>
          <a:prstGeom prst="rect">
            <a:avLst/>
          </a:prstGeom>
          <a:noFill/>
          <a:ln/>
        </p:spPr>
        <p:txBody>
          <a:bodyPr wrap="square" lIns="0" tIns="0" rIns="0" bIns="0" rtlCol="0" anchor="ctr"/>
          <a:lstStyle/>
          <a:p>
            <a:pPr marL="0" indent="0" algn="ctr">
              <a:buNone/>
            </a:pPr>
            <a:r>
              <a:rPr lang="en-US" sz="1200" b="1" dirty="0">
                <a:solidFill>
                  <a:srgbClr val="0B2538"/>
                </a:solidFill>
                <a:latin typeface="Lato" pitchFamily="34" charset="0"/>
                <a:ea typeface="Lato" pitchFamily="34" charset="-122"/>
                <a:cs typeface="Lato" pitchFamily="34" charset="-120"/>
              </a:rPr>
              <a:t>D</a:t>
            </a:r>
            <a:endParaRPr lang="en-US" sz="1200" dirty="0"/>
          </a:p>
        </p:txBody>
      </p:sp>
      <p:sp>
        <p:nvSpPr>
          <p:cNvPr id="65" name="Text 62"/>
          <p:cNvSpPr/>
          <p:nvPr/>
        </p:nvSpPr>
        <p:spPr>
          <a:xfrm>
            <a:off x="2487168" y="5449824"/>
            <a:ext cx="8796528" cy="201168"/>
          </a:xfrm>
          <a:prstGeom prst="rect">
            <a:avLst/>
          </a:prstGeom>
          <a:noFill/>
          <a:ln/>
        </p:spPr>
        <p:txBody>
          <a:bodyPr wrap="square" lIns="0" tIns="0" rIns="0" bIns="0" rtlCol="0" anchor="ctr"/>
          <a:lstStyle/>
          <a:p>
            <a:pPr marL="0" indent="0">
              <a:buNone/>
            </a:pPr>
            <a:r>
              <a:rPr lang="en-US" sz="1350" b="1" dirty="0">
                <a:solidFill>
                  <a:srgbClr val="FFFFFF"/>
                </a:solidFill>
                <a:latin typeface="Lato" pitchFamily="34" charset="0"/>
                <a:ea typeface="Lato" pitchFamily="34" charset="-122"/>
                <a:cs typeface="Lato" pitchFamily="34" charset="-120"/>
              </a:rPr>
              <a:t>Valutazione caso per caso, con evidenze scientifiche ed eventuali soglie note.</a:t>
            </a:r>
            <a:endParaRPr lang="en-US" sz="1350" dirty="0"/>
          </a:p>
        </p:txBody>
      </p:sp>
      <p:sp>
        <p:nvSpPr>
          <p:cNvPr id="66" name="Shape 63"/>
          <p:cNvSpPr/>
          <p:nvPr/>
        </p:nvSpPr>
        <p:spPr>
          <a:xfrm>
            <a:off x="987552" y="5559552"/>
            <a:ext cx="749808" cy="0"/>
          </a:xfrm>
          <a:prstGeom prst="line">
            <a:avLst/>
          </a:prstGeom>
          <a:noFill/>
          <a:ln w="20320">
            <a:solidFill>
              <a:srgbClr val="C0D7DB"/>
            </a:solidFill>
            <a:prstDash val="solid"/>
            <a:tailEnd type="triangle"/>
          </a:ln>
        </p:spPr>
        <p:txBody>
          <a:bodyPr/>
          <a:lstStyle/>
          <a:p>
            <a:endParaRPr lang="it-IT"/>
          </a:p>
        </p:txBody>
      </p:sp>
      <p:sp>
        <p:nvSpPr>
          <p:cNvPr id="67" name="Shape 64"/>
          <p:cNvSpPr/>
          <p:nvPr/>
        </p:nvSpPr>
        <p:spPr>
          <a:xfrm>
            <a:off x="585216" y="5916168"/>
            <a:ext cx="11027664" cy="411480"/>
          </a:xfrm>
          <a:prstGeom prst="roundRect">
            <a:avLst>
              <a:gd name="adj" fmla="val 28889"/>
            </a:avLst>
          </a:prstGeom>
          <a:solidFill>
            <a:srgbClr val="244D5E"/>
          </a:solidFill>
          <a:ln w="9525">
            <a:solidFill>
              <a:srgbClr val="244D5E"/>
            </a:solidFill>
            <a:prstDash val="solid"/>
          </a:ln>
        </p:spPr>
        <p:txBody>
          <a:bodyPr/>
          <a:lstStyle/>
          <a:p>
            <a:endParaRPr lang="it-IT"/>
          </a:p>
        </p:txBody>
      </p:sp>
      <p:sp>
        <p:nvSpPr>
          <p:cNvPr id="68" name="Text 65"/>
          <p:cNvSpPr/>
          <p:nvPr/>
        </p:nvSpPr>
        <p:spPr>
          <a:xfrm>
            <a:off x="777240" y="5961888"/>
            <a:ext cx="10643616" cy="301752"/>
          </a:xfrm>
          <a:prstGeom prst="rect">
            <a:avLst/>
          </a:prstGeom>
          <a:noFill/>
          <a:ln/>
        </p:spPr>
        <p:txBody>
          <a:bodyPr wrap="square" lIns="0" tIns="0" rIns="0" bIns="0" rtlCol="0" anchor="ctr"/>
          <a:lstStyle/>
          <a:p>
            <a:pPr marL="0" indent="0" algn="ctr">
              <a:buNone/>
            </a:pPr>
            <a:r>
              <a:rPr lang="en-US" sz="1330" dirty="0">
                <a:solidFill>
                  <a:srgbClr val="66DCC5"/>
                </a:solidFill>
                <a:latin typeface="Lato" pitchFamily="34" charset="0"/>
                <a:ea typeface="Lato" pitchFamily="34" charset="-122"/>
                <a:cs typeface="Lato" pitchFamily="34" charset="-120"/>
              </a:rPr>
              <a:t>PROSSIMO MODULO 05  |  VLEP, DNEL e valori di riferimento</a:t>
            </a:r>
            <a:endParaRPr lang="en-US" sz="1330" dirty="0"/>
          </a:p>
        </p:txBody>
      </p:sp>
      <p:sp>
        <p:nvSpPr>
          <p:cNvPr id="69"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M05_S01_Elemento_001"/>
          <p:cNvSpPr/>
          <p:nvPr/>
        </p:nvSpPr>
        <p:spPr>
          <a:xfrm>
            <a:off x="6428232" y="0"/>
            <a:ext cx="5763737" cy="6400800"/>
          </a:xfrm>
          <a:prstGeom prst="rect">
            <a:avLst/>
          </a:prstGeom>
          <a:solidFill>
            <a:srgbClr val="193C4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 name="M05_S01_Elemento_002"/>
          <p:cNvCxnSpPr/>
          <p:nvPr/>
        </p:nvCxnSpPr>
        <p:spPr>
          <a:xfrm flipV="1">
            <a:off x="708660" y="515721"/>
            <a:ext cx="181051" cy="60351"/>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 name="M05_S01_Elemento_003"/>
          <p:cNvCxnSpPr/>
          <p:nvPr/>
        </p:nvCxnSpPr>
        <p:spPr>
          <a:xfrm>
            <a:off x="889711" y="515721"/>
            <a:ext cx="170993" cy="130759"/>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5" name="M05_S01_Elemento_004"/>
          <p:cNvSpPr/>
          <p:nvPr/>
        </p:nvSpPr>
        <p:spPr>
          <a:xfrm>
            <a:off x="658368" y="525780"/>
            <a:ext cx="100584" cy="10058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1_Elemento_005"/>
          <p:cNvSpPr/>
          <p:nvPr/>
        </p:nvSpPr>
        <p:spPr>
          <a:xfrm>
            <a:off x="839419" y="475488"/>
            <a:ext cx="100584" cy="10058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1_Elemento_006"/>
          <p:cNvSpPr/>
          <p:nvPr/>
        </p:nvSpPr>
        <p:spPr>
          <a:xfrm>
            <a:off x="1010412" y="596188"/>
            <a:ext cx="100584" cy="10058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M05_S01_Elemento_007"/>
          <p:cNvSpPr txBox="1"/>
          <p:nvPr/>
        </p:nvSpPr>
        <p:spPr>
          <a:xfrm>
            <a:off x="1188720" y="411480"/>
            <a:ext cx="4572000" cy="320040"/>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FFFFFF"/>
                </a:solidFill>
                <a:latin typeface="Lato"/>
              </a:rPr>
              <a:t>REPROTOSSICI</a:t>
            </a:r>
          </a:p>
        </p:txBody>
      </p:sp>
      <p:sp>
        <p:nvSpPr>
          <p:cNvPr id="9" name="M05_S01_Elemento_008"/>
          <p:cNvSpPr txBox="1"/>
          <p:nvPr/>
        </p:nvSpPr>
        <p:spPr>
          <a:xfrm>
            <a:off x="1188720" y="832104"/>
            <a:ext cx="4572000" cy="210312"/>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C0D7DB"/>
                </a:solidFill>
                <a:latin typeface="Lato"/>
              </a:rPr>
              <a:t>PROFESSIONAL TRAINER 2026</a:t>
            </a:r>
          </a:p>
        </p:txBody>
      </p:sp>
      <p:sp>
        <p:nvSpPr>
          <p:cNvPr id="10" name="M05_S01_Elemento_009"/>
          <p:cNvSpPr/>
          <p:nvPr/>
        </p:nvSpPr>
        <p:spPr>
          <a:xfrm>
            <a:off x="658368" y="1417320"/>
            <a:ext cx="2057400" cy="265176"/>
          </a:xfrm>
          <a:prstGeom prst="roundRect">
            <a:avLst>
              <a:gd name="adj" fmla="val 50000"/>
            </a:avLst>
          </a:prstGeom>
          <a:solidFill>
            <a:srgbClr val="244D5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M05_S01_Elemento_010"/>
          <p:cNvSpPr txBox="1"/>
          <p:nvPr/>
        </p:nvSpPr>
        <p:spPr>
          <a:xfrm>
            <a:off x="768096" y="1458468"/>
            <a:ext cx="1837943" cy="182880"/>
          </a:xfrm>
          <a:prstGeom prst="rect">
            <a:avLst/>
          </a:prstGeom>
          <a:noFill/>
          <a:effectLst/>
        </p:spPr>
        <p:txBody>
          <a:bodyPr wrap="square" lIns="0" tIns="0" rIns="0" bIns="0" anchor="t">
            <a:spAutoFit/>
          </a:bodyPr>
          <a:lstStyle/>
          <a:p>
            <a:pPr algn="l">
              <a:lnSpc>
                <a:spcPct val="108000"/>
              </a:lnSpc>
              <a:spcBef>
                <a:spcPts val="0"/>
              </a:spcBef>
              <a:spcAft>
                <a:spcPts val="0"/>
              </a:spcAft>
            </a:pPr>
            <a:r>
              <a:rPr sz="1000" b="0">
                <a:solidFill>
                  <a:srgbClr val="66DCC5"/>
                </a:solidFill>
                <a:latin typeface="Lato"/>
              </a:rPr>
              <a:t>MODULO 05 / 12</a:t>
            </a:r>
          </a:p>
        </p:txBody>
      </p:sp>
      <p:sp>
        <p:nvSpPr>
          <p:cNvPr id="12" name="M05_S01_Elemento_011"/>
          <p:cNvSpPr txBox="1"/>
          <p:nvPr/>
        </p:nvSpPr>
        <p:spPr>
          <a:xfrm>
            <a:off x="658368" y="1993392"/>
            <a:ext cx="5486400" cy="1920240"/>
          </a:xfrm>
          <a:prstGeom prst="rect">
            <a:avLst/>
          </a:prstGeom>
          <a:noFill/>
          <a:effectLst/>
        </p:spPr>
        <p:txBody>
          <a:bodyPr wrap="square" lIns="0" tIns="0" rIns="0" bIns="0" anchor="t">
            <a:spAutoFit/>
          </a:bodyPr>
          <a:lstStyle/>
          <a:p>
            <a:pPr algn="l">
              <a:lnSpc>
                <a:spcPct val="108000"/>
              </a:lnSpc>
              <a:spcBef>
                <a:spcPts val="0"/>
              </a:spcBef>
              <a:spcAft>
                <a:spcPts val="0"/>
              </a:spcAft>
            </a:pPr>
            <a:r>
              <a:rPr sz="3900" b="1">
                <a:solidFill>
                  <a:srgbClr val="FFFFFF"/>
                </a:solidFill>
                <a:latin typeface="Lato"/>
              </a:rPr>
              <a:t>VLEP, DNEL</a:t>
            </a:r>
          </a:p>
          <a:p>
            <a:pPr algn="l">
              <a:lnSpc>
                <a:spcPct val="108000"/>
              </a:lnSpc>
              <a:spcBef>
                <a:spcPts val="0"/>
              </a:spcBef>
              <a:spcAft>
                <a:spcPts val="0"/>
              </a:spcAft>
            </a:pPr>
            <a:r>
              <a:rPr sz="3900" b="1">
                <a:solidFill>
                  <a:srgbClr val="FFFFFF"/>
                </a:solidFill>
                <a:latin typeface="Lato"/>
              </a:rPr>
              <a:t>e valori di</a:t>
            </a:r>
          </a:p>
          <a:p>
            <a:pPr algn="l">
              <a:lnSpc>
                <a:spcPct val="108000"/>
              </a:lnSpc>
              <a:spcBef>
                <a:spcPts val="0"/>
              </a:spcBef>
              <a:spcAft>
                <a:spcPts val="0"/>
              </a:spcAft>
            </a:pPr>
            <a:r>
              <a:rPr sz="3900" b="1">
                <a:solidFill>
                  <a:srgbClr val="FFFFFF"/>
                </a:solidFill>
                <a:latin typeface="Lato"/>
              </a:rPr>
              <a:t>riferimento</a:t>
            </a:r>
          </a:p>
        </p:txBody>
      </p:sp>
      <p:sp>
        <p:nvSpPr>
          <p:cNvPr id="13" name="M05_S01_Elemento_012"/>
          <p:cNvSpPr txBox="1"/>
          <p:nvPr/>
        </p:nvSpPr>
        <p:spPr>
          <a:xfrm>
            <a:off x="667512" y="4133087"/>
            <a:ext cx="5394960" cy="658368"/>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0">
                <a:solidFill>
                  <a:srgbClr val="C0D7DB"/>
                </a:solidFill>
                <a:latin typeface="Lato"/>
              </a:rPr>
              <a:t>Dalla scelta del dato</a:t>
            </a:r>
          </a:p>
          <a:p>
            <a:pPr algn="l">
              <a:lnSpc>
                <a:spcPct val="108000"/>
              </a:lnSpc>
              <a:spcBef>
                <a:spcPts val="0"/>
              </a:spcBef>
              <a:spcAft>
                <a:spcPts val="0"/>
              </a:spcAft>
            </a:pPr>
            <a:r>
              <a:rPr sz="1800" b="0">
                <a:solidFill>
                  <a:srgbClr val="C0D7DB"/>
                </a:solidFill>
                <a:latin typeface="Lato"/>
              </a:rPr>
              <a:t>al confronto pertinente.</a:t>
            </a:r>
          </a:p>
        </p:txBody>
      </p:sp>
      <p:cxnSp>
        <p:nvCxnSpPr>
          <p:cNvPr id="14" name="M05_S01_Elemento_013"/>
          <p:cNvCxnSpPr/>
          <p:nvPr/>
        </p:nvCxnSpPr>
        <p:spPr>
          <a:xfrm>
            <a:off x="667512" y="5120640"/>
            <a:ext cx="5230368" cy="0"/>
          </a:xfrm>
          <a:prstGeom prst="line">
            <a:avLst/>
          </a:prstGeom>
          <a:ln w="12700">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15" name="M05_S01_Elemento_014"/>
          <p:cNvSpPr txBox="1"/>
          <p:nvPr/>
        </p:nvSpPr>
        <p:spPr>
          <a:xfrm>
            <a:off x="676656" y="5385816"/>
            <a:ext cx="1783080" cy="32918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66DCC5"/>
                </a:solidFill>
                <a:latin typeface="Lato"/>
              </a:rPr>
              <a:t>VLEP</a:t>
            </a:r>
          </a:p>
        </p:txBody>
      </p:sp>
      <p:sp>
        <p:nvSpPr>
          <p:cNvPr id="16" name="M05_S01_Elemento_015"/>
          <p:cNvSpPr txBox="1"/>
          <p:nvPr/>
        </p:nvSpPr>
        <p:spPr>
          <a:xfrm>
            <a:off x="685800" y="5769864"/>
            <a:ext cx="17373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00" b="0">
                <a:solidFill>
                  <a:srgbClr val="C0D7DB"/>
                </a:solidFill>
                <a:latin typeface="Lato"/>
              </a:rPr>
              <a:t>VINCOLO</a:t>
            </a:r>
          </a:p>
        </p:txBody>
      </p:sp>
      <p:sp>
        <p:nvSpPr>
          <p:cNvPr id="17" name="M05_S01_Elemento_016"/>
          <p:cNvSpPr txBox="1"/>
          <p:nvPr/>
        </p:nvSpPr>
        <p:spPr>
          <a:xfrm>
            <a:off x="2450592" y="5385816"/>
            <a:ext cx="1783080" cy="32918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66DCC5"/>
                </a:solidFill>
                <a:latin typeface="Lato"/>
              </a:rPr>
              <a:t>DNEL</a:t>
            </a:r>
          </a:p>
        </p:txBody>
      </p:sp>
      <p:sp>
        <p:nvSpPr>
          <p:cNvPr id="18" name="M05_S01_Elemento_017"/>
          <p:cNvSpPr txBox="1"/>
          <p:nvPr/>
        </p:nvSpPr>
        <p:spPr>
          <a:xfrm>
            <a:off x="2459736" y="5769864"/>
            <a:ext cx="17373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00" b="0">
                <a:solidFill>
                  <a:srgbClr val="C0D7DB"/>
                </a:solidFill>
                <a:latin typeface="Lato"/>
              </a:rPr>
              <a:t>SOGLIA</a:t>
            </a:r>
          </a:p>
        </p:txBody>
      </p:sp>
      <p:sp>
        <p:nvSpPr>
          <p:cNvPr id="19" name="M05_S01_Elemento_018"/>
          <p:cNvSpPr txBox="1"/>
          <p:nvPr/>
        </p:nvSpPr>
        <p:spPr>
          <a:xfrm>
            <a:off x="4224528" y="5385816"/>
            <a:ext cx="1783080" cy="32918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66DCC5"/>
                </a:solidFill>
                <a:latin typeface="Lato"/>
              </a:rPr>
              <a:t>VRA / VRB</a:t>
            </a:r>
          </a:p>
        </p:txBody>
      </p:sp>
      <p:sp>
        <p:nvSpPr>
          <p:cNvPr id="20" name="M05_S01_Elemento_019"/>
          <p:cNvSpPr txBox="1"/>
          <p:nvPr/>
        </p:nvSpPr>
        <p:spPr>
          <a:xfrm>
            <a:off x="4233672" y="5769864"/>
            <a:ext cx="17373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00" b="0">
                <a:solidFill>
                  <a:srgbClr val="C0D7DB"/>
                </a:solidFill>
                <a:latin typeface="Lato"/>
              </a:rPr>
              <a:t>FONDO</a:t>
            </a:r>
          </a:p>
        </p:txBody>
      </p:sp>
      <p:sp>
        <p:nvSpPr>
          <p:cNvPr id="21" name="M05_S01_Elemento_020"/>
          <p:cNvSpPr txBox="1"/>
          <p:nvPr/>
        </p:nvSpPr>
        <p:spPr>
          <a:xfrm>
            <a:off x="667512" y="6080760"/>
            <a:ext cx="54406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840" b="0">
                <a:solidFill>
                  <a:srgbClr val="C0D7DB"/>
                </a:solidFill>
                <a:latin typeface="Lato"/>
              </a:rPr>
              <a:t>Base: fact sheet INAIL 2026. Elaborazione indipendente.</a:t>
            </a:r>
          </a:p>
          <a:p>
            <a:pPr algn="l">
              <a:lnSpc>
                <a:spcPct val="108000"/>
              </a:lnSpc>
              <a:spcBef>
                <a:spcPts val="0"/>
              </a:spcBef>
              <a:spcAft>
                <a:spcPts val="0"/>
              </a:spcAft>
            </a:pPr>
            <a:r>
              <a:rPr sz="840" b="0">
                <a:solidFill>
                  <a:srgbClr val="C0D7DB"/>
                </a:solidFill>
                <a:latin typeface="Lato"/>
              </a:rPr>
              <a:t>Schemi concettuali: nessun limite numerico per sostanze reali.</a:t>
            </a:r>
          </a:p>
        </p:txBody>
      </p:sp>
      <p:sp>
        <p:nvSpPr>
          <p:cNvPr id="22" name="M05_S01_Elemento_021"/>
          <p:cNvSpPr/>
          <p:nvPr/>
        </p:nvSpPr>
        <p:spPr>
          <a:xfrm>
            <a:off x="6903720" y="557784"/>
            <a:ext cx="4434840" cy="265176"/>
          </a:xfrm>
          <a:prstGeom prst="roundRect">
            <a:avLst>
              <a:gd name="adj" fmla="val 50000"/>
            </a:avLst>
          </a:prstGeom>
          <a:solidFill>
            <a:srgbClr val="244D5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1_Elemento_022"/>
          <p:cNvSpPr txBox="1"/>
          <p:nvPr/>
        </p:nvSpPr>
        <p:spPr>
          <a:xfrm>
            <a:off x="7013448" y="598932"/>
            <a:ext cx="4215383" cy="182880"/>
          </a:xfrm>
          <a:prstGeom prst="rect">
            <a:avLst/>
          </a:prstGeom>
          <a:noFill/>
          <a:effectLst/>
        </p:spPr>
        <p:txBody>
          <a:bodyPr wrap="square" lIns="0" tIns="0" rIns="0" bIns="0" anchor="t">
            <a:spAutoFit/>
          </a:bodyPr>
          <a:lstStyle/>
          <a:p>
            <a:pPr algn="l">
              <a:lnSpc>
                <a:spcPct val="108000"/>
              </a:lnSpc>
              <a:spcBef>
                <a:spcPts val="0"/>
              </a:spcBef>
              <a:spcAft>
                <a:spcPts val="0"/>
              </a:spcAft>
            </a:pPr>
            <a:r>
              <a:rPr sz="1000" b="0">
                <a:solidFill>
                  <a:srgbClr val="66DCC5"/>
                </a:solidFill>
                <a:latin typeface="Lato"/>
              </a:rPr>
              <a:t>ILLUSTRAZIONE CONCETTUALE ORIGINALE</a:t>
            </a:r>
          </a:p>
        </p:txBody>
      </p:sp>
      <p:sp>
        <p:nvSpPr>
          <p:cNvPr id="24" name="M05_S01_Elemento_023"/>
          <p:cNvSpPr/>
          <p:nvPr/>
        </p:nvSpPr>
        <p:spPr>
          <a:xfrm>
            <a:off x="6995160" y="4069080"/>
            <a:ext cx="4544568" cy="2331720"/>
          </a:xfrm>
          <a:custGeom>
            <a:avLst/>
            <a:gdLst/>
            <a:ahLst/>
            <a:cxnLst/>
            <a:rect l="l" t="t" r="r" b="b"/>
            <a:pathLst>
              <a:path w="4544568" h="2331720">
                <a:moveTo>
                  <a:pt x="0" y="1106424"/>
                </a:moveTo>
                <a:lnTo>
                  <a:pt x="2185416" y="0"/>
                </a:lnTo>
                <a:lnTo>
                  <a:pt x="4544568" y="1225296"/>
                </a:lnTo>
                <a:lnTo>
                  <a:pt x="2368296" y="2331720"/>
                </a:lnTo>
                <a:close/>
              </a:path>
            </a:pathLst>
          </a:custGeom>
          <a:solidFill>
            <a:srgbClr val="0C2E4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1_Elemento_024"/>
          <p:cNvSpPr/>
          <p:nvPr/>
        </p:nvSpPr>
        <p:spPr>
          <a:xfrm>
            <a:off x="6995160" y="3913632"/>
            <a:ext cx="4544568" cy="2322576"/>
          </a:xfrm>
          <a:custGeom>
            <a:avLst/>
            <a:gdLst/>
            <a:ahLst/>
            <a:cxnLst/>
            <a:rect l="l" t="t" r="r" b="b"/>
            <a:pathLst>
              <a:path w="4544568" h="2322576">
                <a:moveTo>
                  <a:pt x="0" y="1097280"/>
                </a:moveTo>
                <a:lnTo>
                  <a:pt x="2185416" y="0"/>
                </a:lnTo>
                <a:lnTo>
                  <a:pt x="4544568" y="1216152"/>
                </a:lnTo>
                <a:lnTo>
                  <a:pt x="2368296" y="2322576"/>
                </a:lnTo>
                <a:close/>
              </a:path>
            </a:pathLst>
          </a:custGeom>
          <a:solidFill>
            <a:srgbClr val="244D5E"/>
          </a:solidFill>
          <a:ln w="1270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1_Elemento_025"/>
          <p:cNvSpPr/>
          <p:nvPr/>
        </p:nvSpPr>
        <p:spPr>
          <a:xfrm>
            <a:off x="7232904" y="4023360"/>
            <a:ext cx="4078224" cy="2084832"/>
          </a:xfrm>
          <a:custGeom>
            <a:avLst/>
            <a:gdLst/>
            <a:ahLst/>
            <a:cxnLst/>
            <a:rect l="l" t="t" r="r" b="b"/>
            <a:pathLst>
              <a:path w="4078224" h="2084832">
                <a:moveTo>
                  <a:pt x="0" y="969264"/>
                </a:moveTo>
                <a:lnTo>
                  <a:pt x="1956816" y="0"/>
                </a:lnTo>
                <a:lnTo>
                  <a:pt x="4078224" y="1106424"/>
                </a:lnTo>
                <a:lnTo>
                  <a:pt x="2121408" y="2084832"/>
                </a:lnTo>
                <a:close/>
              </a:path>
            </a:pathLst>
          </a:cu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05_S01_Elemento_026"/>
          <p:cNvSpPr/>
          <p:nvPr/>
        </p:nvSpPr>
        <p:spPr>
          <a:xfrm>
            <a:off x="7342631" y="2935224"/>
            <a:ext cx="1143001" cy="146304"/>
          </a:xfrm>
          <a:custGeom>
            <a:avLst/>
            <a:gdLst/>
            <a:ahLst/>
            <a:cxnLst/>
            <a:rect l="l" t="t" r="r" b="b"/>
            <a:pathLst>
              <a:path w="1143001" h="146304">
                <a:moveTo>
                  <a:pt x="0" y="146304"/>
                </a:moveTo>
                <a:lnTo>
                  <a:pt x="246888" y="0"/>
                </a:lnTo>
                <a:lnTo>
                  <a:pt x="1143001" y="0"/>
                </a:lnTo>
                <a:lnTo>
                  <a:pt x="896113" y="146304"/>
                </a:lnTo>
                <a:close/>
              </a:path>
            </a:pathLst>
          </a:custGeom>
          <a:solidFill>
            <a:srgbClr val="DDF2F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05_S01_Elemento_027"/>
          <p:cNvSpPr/>
          <p:nvPr/>
        </p:nvSpPr>
        <p:spPr>
          <a:xfrm>
            <a:off x="8238744" y="2935224"/>
            <a:ext cx="246888" cy="2048256"/>
          </a:xfrm>
          <a:custGeom>
            <a:avLst/>
            <a:gdLst/>
            <a:ahLst/>
            <a:cxnLst/>
            <a:rect l="l" t="t" r="r" b="b"/>
            <a:pathLst>
              <a:path w="246888" h="2048256">
                <a:moveTo>
                  <a:pt x="0" y="146304"/>
                </a:moveTo>
                <a:lnTo>
                  <a:pt x="246888" y="0"/>
                </a:lnTo>
                <a:lnTo>
                  <a:pt x="246888" y="1901952"/>
                </a:lnTo>
                <a:lnTo>
                  <a:pt x="0" y="2048256"/>
                </a:lnTo>
                <a:close/>
              </a:path>
            </a:pathLst>
          </a:cu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05_S01_Elemento_028"/>
          <p:cNvSpPr/>
          <p:nvPr/>
        </p:nvSpPr>
        <p:spPr>
          <a:xfrm>
            <a:off x="7342631" y="3081528"/>
            <a:ext cx="896112" cy="1901952"/>
          </a:xfrm>
          <a:prstGeom prst="rect">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05_S01_Elemento_029"/>
          <p:cNvSpPr/>
          <p:nvPr/>
        </p:nvSpPr>
        <p:spPr>
          <a:xfrm>
            <a:off x="7415783" y="3200400"/>
            <a:ext cx="749808" cy="32004"/>
          </a:xfrm>
          <a:prstGeom prst="rect">
            <a:avLst/>
          </a:prstGeom>
          <a:solidFill>
            <a:srgbClr val="CFEAF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05_S01_Elemento_030"/>
          <p:cNvSpPr txBox="1"/>
          <p:nvPr/>
        </p:nvSpPr>
        <p:spPr>
          <a:xfrm>
            <a:off x="7434071" y="3401568"/>
            <a:ext cx="713232" cy="338328"/>
          </a:xfrm>
          <a:prstGeom prst="rect">
            <a:avLst/>
          </a:prstGeom>
          <a:noFill/>
          <a:effectLst/>
        </p:spPr>
        <p:txBody>
          <a:bodyPr wrap="square" lIns="0" tIns="0" rIns="0" bIns="0" anchor="t">
            <a:spAutoFit/>
          </a:bodyPr>
          <a:lstStyle/>
          <a:p>
            <a:pPr algn="ctr">
              <a:lnSpc>
                <a:spcPct val="108000"/>
              </a:lnSpc>
              <a:spcBef>
                <a:spcPts val="0"/>
              </a:spcBef>
              <a:spcAft>
                <a:spcPts val="0"/>
              </a:spcAft>
            </a:pPr>
            <a:r>
              <a:rPr sz="2000" b="1">
                <a:solidFill>
                  <a:srgbClr val="FFFFFF"/>
                </a:solidFill>
                <a:latin typeface="Lato"/>
              </a:rPr>
              <a:t>VLEP</a:t>
            </a:r>
          </a:p>
        </p:txBody>
      </p:sp>
      <p:sp>
        <p:nvSpPr>
          <p:cNvPr id="32" name="M05_S01_Elemento_031"/>
          <p:cNvSpPr txBox="1"/>
          <p:nvPr/>
        </p:nvSpPr>
        <p:spPr>
          <a:xfrm>
            <a:off x="7415783" y="3794760"/>
            <a:ext cx="749808" cy="182880"/>
          </a:xfrm>
          <a:prstGeom prst="rect">
            <a:avLst/>
          </a:prstGeom>
          <a:noFill/>
          <a:effectLst/>
        </p:spPr>
        <p:txBody>
          <a:bodyPr wrap="square" lIns="0" tIns="0" rIns="0" bIns="0" anchor="t">
            <a:spAutoFit/>
          </a:bodyPr>
          <a:lstStyle/>
          <a:p>
            <a:pPr algn="ctr">
              <a:lnSpc>
                <a:spcPct val="108000"/>
              </a:lnSpc>
              <a:spcBef>
                <a:spcPts val="0"/>
              </a:spcBef>
              <a:spcAft>
                <a:spcPts val="0"/>
              </a:spcAft>
            </a:pPr>
            <a:r>
              <a:rPr sz="880" b="0">
                <a:solidFill>
                  <a:srgbClr val="CFEAF6"/>
                </a:solidFill>
                <a:latin typeface="Lato"/>
              </a:rPr>
              <a:t>LIMITE</a:t>
            </a:r>
          </a:p>
        </p:txBody>
      </p:sp>
      <p:sp>
        <p:nvSpPr>
          <p:cNvPr id="33" name="M05_S01_Elemento_032"/>
          <p:cNvSpPr/>
          <p:nvPr/>
        </p:nvSpPr>
        <p:spPr>
          <a:xfrm>
            <a:off x="7488936" y="4178808"/>
            <a:ext cx="603503" cy="25603"/>
          </a:xfrm>
          <a:prstGeom prst="rect">
            <a:avLst/>
          </a:prstGeom>
          <a:solidFill>
            <a:srgbClr val="CFEAF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05_S01_Elemento_033"/>
          <p:cNvSpPr/>
          <p:nvPr/>
        </p:nvSpPr>
        <p:spPr>
          <a:xfrm>
            <a:off x="7488936" y="4343400"/>
            <a:ext cx="530352" cy="25603"/>
          </a:xfrm>
          <a:prstGeom prst="rect">
            <a:avLst/>
          </a:prstGeom>
          <a:solidFill>
            <a:srgbClr val="CFEAF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M05_S01_Elemento_034"/>
          <p:cNvSpPr/>
          <p:nvPr/>
        </p:nvSpPr>
        <p:spPr>
          <a:xfrm>
            <a:off x="7488936" y="4507992"/>
            <a:ext cx="457199" cy="25603"/>
          </a:xfrm>
          <a:prstGeom prst="rect">
            <a:avLst/>
          </a:prstGeom>
          <a:solidFill>
            <a:srgbClr val="CFEAF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05_S01_Elemento_035"/>
          <p:cNvSpPr/>
          <p:nvPr/>
        </p:nvSpPr>
        <p:spPr>
          <a:xfrm>
            <a:off x="7749540" y="4782312"/>
            <a:ext cx="82296" cy="82296"/>
          </a:xfrm>
          <a:prstGeom prst="ellipse">
            <a:avLst/>
          </a:prstGeom>
          <a:solidFill>
            <a:srgbClr val="CFEAF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05_S01_Elemento_036"/>
          <p:cNvSpPr/>
          <p:nvPr/>
        </p:nvSpPr>
        <p:spPr>
          <a:xfrm>
            <a:off x="8778240" y="2075688"/>
            <a:ext cx="1225296" cy="146304"/>
          </a:xfrm>
          <a:custGeom>
            <a:avLst/>
            <a:gdLst/>
            <a:ahLst/>
            <a:cxnLst/>
            <a:rect l="l" t="t" r="r" b="b"/>
            <a:pathLst>
              <a:path w="1225296" h="146304">
                <a:moveTo>
                  <a:pt x="0" y="146304"/>
                </a:moveTo>
                <a:lnTo>
                  <a:pt x="246888" y="0"/>
                </a:lnTo>
                <a:lnTo>
                  <a:pt x="1225296" y="0"/>
                </a:lnTo>
                <a:lnTo>
                  <a:pt x="978408" y="146304"/>
                </a:lnTo>
                <a:close/>
              </a:path>
            </a:pathLst>
          </a:custGeom>
          <a:solidFill>
            <a:srgbClr val="DDF2F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05_S01_Elemento_037"/>
          <p:cNvSpPr/>
          <p:nvPr/>
        </p:nvSpPr>
        <p:spPr>
          <a:xfrm>
            <a:off x="9756648" y="2075688"/>
            <a:ext cx="246888" cy="2697480"/>
          </a:xfrm>
          <a:custGeom>
            <a:avLst/>
            <a:gdLst/>
            <a:ahLst/>
            <a:cxnLst/>
            <a:rect l="l" t="t" r="r" b="b"/>
            <a:pathLst>
              <a:path w="246888" h="2697480">
                <a:moveTo>
                  <a:pt x="0" y="146304"/>
                </a:moveTo>
                <a:lnTo>
                  <a:pt x="246888" y="0"/>
                </a:lnTo>
                <a:lnTo>
                  <a:pt x="246888" y="2551176"/>
                </a:lnTo>
                <a:lnTo>
                  <a:pt x="0" y="2697480"/>
                </a:lnTo>
                <a:close/>
              </a:path>
            </a:pathLst>
          </a:cu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05_S01_Elemento_038"/>
          <p:cNvSpPr/>
          <p:nvPr/>
        </p:nvSpPr>
        <p:spPr>
          <a:xfrm>
            <a:off x="8778240" y="2221992"/>
            <a:ext cx="978408" cy="255117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05_S01_Elemento_039"/>
          <p:cNvSpPr/>
          <p:nvPr/>
        </p:nvSpPr>
        <p:spPr>
          <a:xfrm>
            <a:off x="8851392" y="2340864"/>
            <a:ext cx="832104" cy="32004"/>
          </a:xfrm>
          <a:prstGeom prst="rect">
            <a:avLst/>
          </a:prstGeom>
          <a:solidFill>
            <a:srgbClr val="C9F5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05_S01_Elemento_040"/>
          <p:cNvSpPr txBox="1"/>
          <p:nvPr/>
        </p:nvSpPr>
        <p:spPr>
          <a:xfrm>
            <a:off x="8869680" y="2542032"/>
            <a:ext cx="795528" cy="338328"/>
          </a:xfrm>
          <a:prstGeom prst="rect">
            <a:avLst/>
          </a:prstGeom>
          <a:noFill/>
          <a:effectLst/>
        </p:spPr>
        <p:txBody>
          <a:bodyPr wrap="square" lIns="0" tIns="0" rIns="0" bIns="0" anchor="t">
            <a:spAutoFit/>
          </a:bodyPr>
          <a:lstStyle/>
          <a:p>
            <a:pPr algn="ctr">
              <a:lnSpc>
                <a:spcPct val="108000"/>
              </a:lnSpc>
              <a:spcBef>
                <a:spcPts val="0"/>
              </a:spcBef>
              <a:spcAft>
                <a:spcPts val="0"/>
              </a:spcAft>
            </a:pPr>
            <a:r>
              <a:rPr sz="2000" b="1">
                <a:solidFill>
                  <a:srgbClr val="FFFFFF"/>
                </a:solidFill>
                <a:latin typeface="Lato"/>
              </a:rPr>
              <a:t>DNEL</a:t>
            </a:r>
          </a:p>
        </p:txBody>
      </p:sp>
      <p:sp>
        <p:nvSpPr>
          <p:cNvPr id="42" name="M05_S01_Elemento_041"/>
          <p:cNvSpPr txBox="1"/>
          <p:nvPr/>
        </p:nvSpPr>
        <p:spPr>
          <a:xfrm>
            <a:off x="8851392" y="2935224"/>
            <a:ext cx="832104" cy="182880"/>
          </a:xfrm>
          <a:prstGeom prst="rect">
            <a:avLst/>
          </a:prstGeom>
          <a:noFill/>
          <a:effectLst/>
        </p:spPr>
        <p:txBody>
          <a:bodyPr wrap="square" lIns="0" tIns="0" rIns="0" bIns="0" anchor="t">
            <a:spAutoFit/>
          </a:bodyPr>
          <a:lstStyle/>
          <a:p>
            <a:pPr algn="ctr">
              <a:lnSpc>
                <a:spcPct val="108000"/>
              </a:lnSpc>
              <a:spcBef>
                <a:spcPts val="0"/>
              </a:spcBef>
              <a:spcAft>
                <a:spcPts val="0"/>
              </a:spcAft>
            </a:pPr>
            <a:r>
              <a:rPr sz="880" b="0">
                <a:solidFill>
                  <a:srgbClr val="C9F5EB"/>
                </a:solidFill>
                <a:latin typeface="Lato"/>
              </a:rPr>
              <a:t>SOGLIA</a:t>
            </a:r>
          </a:p>
        </p:txBody>
      </p:sp>
      <p:sp>
        <p:nvSpPr>
          <p:cNvPr id="43" name="M05_S01_Elemento_042"/>
          <p:cNvSpPr/>
          <p:nvPr/>
        </p:nvSpPr>
        <p:spPr>
          <a:xfrm>
            <a:off x="8924544" y="3319272"/>
            <a:ext cx="685800" cy="25603"/>
          </a:xfrm>
          <a:prstGeom prst="rect">
            <a:avLst/>
          </a:prstGeom>
          <a:solidFill>
            <a:srgbClr val="C9F5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05_S01_Elemento_043"/>
          <p:cNvSpPr/>
          <p:nvPr/>
        </p:nvSpPr>
        <p:spPr>
          <a:xfrm>
            <a:off x="8924544" y="3483864"/>
            <a:ext cx="612648" cy="25603"/>
          </a:xfrm>
          <a:prstGeom prst="rect">
            <a:avLst/>
          </a:prstGeom>
          <a:solidFill>
            <a:srgbClr val="C9F5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05_S01_Elemento_044"/>
          <p:cNvSpPr/>
          <p:nvPr/>
        </p:nvSpPr>
        <p:spPr>
          <a:xfrm>
            <a:off x="8924544" y="3648456"/>
            <a:ext cx="539496" cy="25603"/>
          </a:xfrm>
          <a:prstGeom prst="rect">
            <a:avLst/>
          </a:prstGeom>
          <a:solidFill>
            <a:srgbClr val="C9F5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01_Elemento_045"/>
          <p:cNvSpPr/>
          <p:nvPr/>
        </p:nvSpPr>
        <p:spPr>
          <a:xfrm>
            <a:off x="9226296" y="4572000"/>
            <a:ext cx="82296" cy="82296"/>
          </a:xfrm>
          <a:prstGeom prst="ellipse">
            <a:avLst/>
          </a:prstGeom>
          <a:solidFill>
            <a:srgbClr val="C9F5E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05_S01_Elemento_046"/>
          <p:cNvSpPr/>
          <p:nvPr/>
        </p:nvSpPr>
        <p:spPr>
          <a:xfrm>
            <a:off x="10277856" y="3264408"/>
            <a:ext cx="1106424" cy="146304"/>
          </a:xfrm>
          <a:custGeom>
            <a:avLst/>
            <a:gdLst/>
            <a:ahLst/>
            <a:cxnLst/>
            <a:rect l="l" t="t" r="r" b="b"/>
            <a:pathLst>
              <a:path w="1106424" h="146304">
                <a:moveTo>
                  <a:pt x="0" y="146304"/>
                </a:moveTo>
                <a:lnTo>
                  <a:pt x="246888" y="0"/>
                </a:lnTo>
                <a:lnTo>
                  <a:pt x="1106424" y="0"/>
                </a:lnTo>
                <a:lnTo>
                  <a:pt x="859536" y="146304"/>
                </a:lnTo>
                <a:close/>
              </a:path>
            </a:pathLst>
          </a:custGeom>
          <a:solidFill>
            <a:srgbClr val="DDF2F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M05_S01_Elemento_047"/>
          <p:cNvSpPr/>
          <p:nvPr/>
        </p:nvSpPr>
        <p:spPr>
          <a:xfrm>
            <a:off x="11137392" y="3264408"/>
            <a:ext cx="246888" cy="1911096"/>
          </a:xfrm>
          <a:custGeom>
            <a:avLst/>
            <a:gdLst/>
            <a:ahLst/>
            <a:cxnLst/>
            <a:rect l="l" t="t" r="r" b="b"/>
            <a:pathLst>
              <a:path w="246888" h="1911096">
                <a:moveTo>
                  <a:pt x="0" y="146304"/>
                </a:moveTo>
                <a:lnTo>
                  <a:pt x="246888" y="0"/>
                </a:lnTo>
                <a:lnTo>
                  <a:pt x="246888" y="1764792"/>
                </a:lnTo>
                <a:lnTo>
                  <a:pt x="0" y="1911096"/>
                </a:lnTo>
                <a:close/>
              </a:path>
            </a:pathLst>
          </a:cu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M05_S01_Elemento_048"/>
          <p:cNvSpPr/>
          <p:nvPr/>
        </p:nvSpPr>
        <p:spPr>
          <a:xfrm>
            <a:off x="10277856" y="3410712"/>
            <a:ext cx="859536" cy="1764792"/>
          </a:xfrm>
          <a:prstGeom prst="rect">
            <a:avLst/>
          </a:prstGeom>
          <a:solidFill>
            <a:srgbClr val="A86F2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05_S01_Elemento_049"/>
          <p:cNvSpPr/>
          <p:nvPr/>
        </p:nvSpPr>
        <p:spPr>
          <a:xfrm>
            <a:off x="10351008" y="3529584"/>
            <a:ext cx="713231" cy="32004"/>
          </a:xfrm>
          <a:prstGeom prst="rect">
            <a:avLst/>
          </a:prstGeom>
          <a:solidFill>
            <a:srgbClr val="FFEB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M05_S01_Elemento_050"/>
          <p:cNvSpPr txBox="1"/>
          <p:nvPr/>
        </p:nvSpPr>
        <p:spPr>
          <a:xfrm>
            <a:off x="10369296" y="3730752"/>
            <a:ext cx="676656" cy="338328"/>
          </a:xfrm>
          <a:prstGeom prst="rect">
            <a:avLst/>
          </a:prstGeom>
          <a:noFill/>
          <a:effectLst/>
        </p:spPr>
        <p:txBody>
          <a:bodyPr wrap="square" lIns="0" tIns="0" rIns="0" bIns="0" anchor="t">
            <a:spAutoFit/>
          </a:bodyPr>
          <a:lstStyle/>
          <a:p>
            <a:pPr algn="ctr">
              <a:lnSpc>
                <a:spcPct val="108000"/>
              </a:lnSpc>
              <a:spcBef>
                <a:spcPts val="0"/>
              </a:spcBef>
              <a:spcAft>
                <a:spcPts val="0"/>
              </a:spcAft>
            </a:pPr>
            <a:r>
              <a:rPr sz="2000" b="1">
                <a:solidFill>
                  <a:srgbClr val="FFFFFF"/>
                </a:solidFill>
                <a:latin typeface="Lato"/>
              </a:rPr>
              <a:t>VRA</a:t>
            </a:r>
          </a:p>
        </p:txBody>
      </p:sp>
      <p:sp>
        <p:nvSpPr>
          <p:cNvPr id="52" name="M05_S01_Elemento_051"/>
          <p:cNvSpPr txBox="1"/>
          <p:nvPr/>
        </p:nvSpPr>
        <p:spPr>
          <a:xfrm>
            <a:off x="10351008" y="4123944"/>
            <a:ext cx="713231" cy="182880"/>
          </a:xfrm>
          <a:prstGeom prst="rect">
            <a:avLst/>
          </a:prstGeom>
          <a:noFill/>
          <a:effectLst/>
        </p:spPr>
        <p:txBody>
          <a:bodyPr wrap="square" lIns="0" tIns="0" rIns="0" bIns="0" anchor="t">
            <a:spAutoFit/>
          </a:bodyPr>
          <a:lstStyle/>
          <a:p>
            <a:pPr algn="ctr">
              <a:lnSpc>
                <a:spcPct val="108000"/>
              </a:lnSpc>
              <a:spcBef>
                <a:spcPts val="0"/>
              </a:spcBef>
              <a:spcAft>
                <a:spcPts val="0"/>
              </a:spcAft>
            </a:pPr>
            <a:r>
              <a:rPr sz="880" b="0">
                <a:solidFill>
                  <a:srgbClr val="FFEBD1"/>
                </a:solidFill>
                <a:latin typeface="Lato"/>
              </a:rPr>
              <a:t>FONDO</a:t>
            </a:r>
          </a:p>
        </p:txBody>
      </p:sp>
      <p:sp>
        <p:nvSpPr>
          <p:cNvPr id="53" name="M05_S01_Elemento_052"/>
          <p:cNvSpPr/>
          <p:nvPr/>
        </p:nvSpPr>
        <p:spPr>
          <a:xfrm>
            <a:off x="10424160" y="4507992"/>
            <a:ext cx="566927" cy="25603"/>
          </a:xfrm>
          <a:prstGeom prst="rect">
            <a:avLst/>
          </a:prstGeom>
          <a:solidFill>
            <a:srgbClr val="FFEB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05_S01_Elemento_053"/>
          <p:cNvSpPr/>
          <p:nvPr/>
        </p:nvSpPr>
        <p:spPr>
          <a:xfrm>
            <a:off x="10424160" y="4672583"/>
            <a:ext cx="493775" cy="25603"/>
          </a:xfrm>
          <a:prstGeom prst="rect">
            <a:avLst/>
          </a:prstGeom>
          <a:solidFill>
            <a:srgbClr val="FFEB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M05_S01_Elemento_054"/>
          <p:cNvSpPr/>
          <p:nvPr/>
        </p:nvSpPr>
        <p:spPr>
          <a:xfrm>
            <a:off x="10424160" y="4837176"/>
            <a:ext cx="420623" cy="25603"/>
          </a:xfrm>
          <a:prstGeom prst="rect">
            <a:avLst/>
          </a:prstGeom>
          <a:solidFill>
            <a:srgbClr val="FFEB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05_S01_Elemento_055"/>
          <p:cNvSpPr/>
          <p:nvPr/>
        </p:nvSpPr>
        <p:spPr>
          <a:xfrm>
            <a:off x="10666476" y="4974336"/>
            <a:ext cx="82296" cy="82296"/>
          </a:xfrm>
          <a:prstGeom prst="ellipse">
            <a:avLst/>
          </a:prstGeom>
          <a:solidFill>
            <a:srgbClr val="FFEBD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7" name="M05_S01_Elemento_056"/>
          <p:cNvCxnSpPr/>
          <p:nvPr/>
        </p:nvCxnSpPr>
        <p:spPr>
          <a:xfrm>
            <a:off x="7818120" y="5193792"/>
            <a:ext cx="1124712" cy="566928"/>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58" name="M05_S01_Elemento_057"/>
          <p:cNvCxnSpPr/>
          <p:nvPr/>
        </p:nvCxnSpPr>
        <p:spPr>
          <a:xfrm flipV="1">
            <a:off x="8942832" y="5129784"/>
            <a:ext cx="1316736" cy="630936"/>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59" name="M05_S01_Elemento_058"/>
          <p:cNvSpPr/>
          <p:nvPr/>
        </p:nvSpPr>
        <p:spPr>
          <a:xfrm>
            <a:off x="7772400" y="5157216"/>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M05_S01_Elemento_059"/>
          <p:cNvSpPr/>
          <p:nvPr/>
        </p:nvSpPr>
        <p:spPr>
          <a:xfrm>
            <a:off x="8897112" y="5715000"/>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M05_S01_Elemento_060"/>
          <p:cNvSpPr/>
          <p:nvPr/>
        </p:nvSpPr>
        <p:spPr>
          <a:xfrm>
            <a:off x="10213848" y="508406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2" name="M05_S01_Elemento_061"/>
          <p:cNvCxnSpPr/>
          <p:nvPr/>
        </p:nvCxnSpPr>
        <p:spPr>
          <a:xfrm flipV="1">
            <a:off x="10920222" y="1219809"/>
            <a:ext cx="139903" cy="46635"/>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63" name="M05_S01_Elemento_062"/>
          <p:cNvCxnSpPr/>
          <p:nvPr/>
        </p:nvCxnSpPr>
        <p:spPr>
          <a:xfrm>
            <a:off x="11060125" y="1219809"/>
            <a:ext cx="132131" cy="101041"/>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64" name="M05_S01_Elemento_063"/>
          <p:cNvSpPr/>
          <p:nvPr/>
        </p:nvSpPr>
        <p:spPr>
          <a:xfrm>
            <a:off x="10881360" y="1227582"/>
            <a:ext cx="77724" cy="7772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M05_S01_Elemento_064"/>
          <p:cNvSpPr/>
          <p:nvPr/>
        </p:nvSpPr>
        <p:spPr>
          <a:xfrm>
            <a:off x="11021263" y="1188720"/>
            <a:ext cx="77724" cy="7772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M05_S01_Elemento_065"/>
          <p:cNvSpPr/>
          <p:nvPr/>
        </p:nvSpPr>
        <p:spPr>
          <a:xfrm>
            <a:off x="11153394" y="1281988"/>
            <a:ext cx="77724" cy="7772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7" name="M05_S01_Elemento_066"/>
          <p:cNvCxnSpPr/>
          <p:nvPr/>
        </p:nvCxnSpPr>
        <p:spPr>
          <a:xfrm flipV="1">
            <a:off x="6979157" y="2172614"/>
            <a:ext cx="106985" cy="35662"/>
          </a:xfrm>
          <a:prstGeom prst="line">
            <a:avLst/>
          </a:prstGeom>
          <a:ln w="11430">
            <a:solidFill>
              <a:srgbClr val="68BAE0"/>
            </a:solidFill>
          </a:ln>
          <a:effectLst/>
        </p:spPr>
        <p:style>
          <a:lnRef idx="2">
            <a:schemeClr val="accent1"/>
          </a:lnRef>
          <a:fillRef idx="0">
            <a:schemeClr val="accent1"/>
          </a:fillRef>
          <a:effectRef idx="0">
            <a:schemeClr val="accent1"/>
          </a:effectRef>
          <a:fontRef idx="minor">
            <a:schemeClr val="tx1"/>
          </a:fontRef>
        </p:style>
      </p:cxnSp>
      <p:cxnSp>
        <p:nvCxnSpPr>
          <p:cNvPr id="68" name="M05_S01_Elemento_067"/>
          <p:cNvCxnSpPr/>
          <p:nvPr/>
        </p:nvCxnSpPr>
        <p:spPr>
          <a:xfrm>
            <a:off x="7086142" y="2172614"/>
            <a:ext cx="101041" cy="77267"/>
          </a:xfrm>
          <a:prstGeom prst="line">
            <a:avLst/>
          </a:prstGeom>
          <a:ln w="11430">
            <a:solidFill>
              <a:srgbClr val="68BAE0"/>
            </a:solidFill>
          </a:ln>
          <a:effectLst/>
        </p:spPr>
        <p:style>
          <a:lnRef idx="2">
            <a:schemeClr val="accent1"/>
          </a:lnRef>
          <a:fillRef idx="0">
            <a:schemeClr val="accent1"/>
          </a:fillRef>
          <a:effectRef idx="0">
            <a:schemeClr val="accent1"/>
          </a:effectRef>
          <a:fontRef idx="minor">
            <a:schemeClr val="tx1"/>
          </a:fontRef>
        </p:style>
      </p:cxnSp>
      <p:sp>
        <p:nvSpPr>
          <p:cNvPr id="69" name="M05_S01_Elemento_068"/>
          <p:cNvSpPr/>
          <p:nvPr/>
        </p:nvSpPr>
        <p:spPr>
          <a:xfrm>
            <a:off x="6949440" y="2178558"/>
            <a:ext cx="59436" cy="59436"/>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 name="M05_S01_Elemento_069"/>
          <p:cNvSpPr/>
          <p:nvPr/>
        </p:nvSpPr>
        <p:spPr>
          <a:xfrm>
            <a:off x="7056424" y="2148840"/>
            <a:ext cx="59436" cy="59436"/>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M05_S01_Elemento_070"/>
          <p:cNvSpPr/>
          <p:nvPr/>
        </p:nvSpPr>
        <p:spPr>
          <a:xfrm>
            <a:off x="7157466" y="2220163"/>
            <a:ext cx="59436" cy="59436"/>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72" name="M05_S01_Elemento_071"/>
          <p:cNvCxnSpPr/>
          <p:nvPr/>
        </p:nvCxnSpPr>
        <p:spPr>
          <a:xfrm>
            <a:off x="548640" y="6409944"/>
            <a:ext cx="11082528" cy="0"/>
          </a:xfrm>
          <a:prstGeom prst="line">
            <a:avLst/>
          </a:prstGeom>
          <a:ln w="8255">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73" name="M05_S01_Elemento_072"/>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C0D7DB"/>
                </a:solidFill>
                <a:latin typeface="Lato"/>
              </a:rPr>
              <a:t>REPROTOSSICI </a:t>
            </a:r>
            <a:r>
              <a:rPr lang="it-IT" sz="740" b="0" dirty="0">
                <a:solidFill>
                  <a:srgbClr val="C0D7DB"/>
                </a:solidFill>
                <a:latin typeface="Lato"/>
              </a:rPr>
              <a:t> </a:t>
            </a:r>
            <a:r>
              <a:rPr sz="740" b="0" dirty="0">
                <a:solidFill>
                  <a:srgbClr val="C0D7DB"/>
                </a:solidFill>
                <a:latin typeface="Lato"/>
              </a:rPr>
              <a:t>2026</a:t>
            </a:r>
          </a:p>
        </p:txBody>
      </p:sp>
      <p:sp>
        <p:nvSpPr>
          <p:cNvPr id="74" name="M05_S01_Elemento_073"/>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C0D7DB"/>
                </a:solidFill>
                <a:latin typeface="Lato"/>
              </a:rPr>
              <a:t>INAIL 2026, pp. 1–3 [I1]</a:t>
            </a:r>
          </a:p>
        </p:txBody>
      </p:sp>
      <p:sp>
        <p:nvSpPr>
          <p:cNvPr id="75" name="M05_S01_Elemento_074"/>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C0D7DB"/>
                </a:solidFill>
                <a:latin typeface="Lato"/>
              </a:rPr>
              <a:t>01 / 10</a:t>
            </a:r>
          </a:p>
        </p:txBody>
      </p:sp>
      <p:sp>
        <p:nvSpPr>
          <p:cNvPr id="76" name="M05_S01_Elemento_075"/>
          <p:cNvSpPr/>
          <p:nvPr/>
        </p:nvSpPr>
        <p:spPr>
          <a:xfrm>
            <a:off x="548640"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M05_S01_Elemento_076"/>
          <p:cNvSpPr/>
          <p:nvPr/>
        </p:nvSpPr>
        <p:spPr>
          <a:xfrm>
            <a:off x="771753"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8" name="M05_S01_Elemento_077"/>
          <p:cNvSpPr/>
          <p:nvPr/>
        </p:nvSpPr>
        <p:spPr>
          <a:xfrm>
            <a:off x="994867"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9" name="M05_S01_Elemento_078"/>
          <p:cNvSpPr/>
          <p:nvPr/>
        </p:nvSpPr>
        <p:spPr>
          <a:xfrm>
            <a:off x="1217980"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0" name="M05_S01_Elemento_079"/>
          <p:cNvSpPr/>
          <p:nvPr/>
        </p:nvSpPr>
        <p:spPr>
          <a:xfrm>
            <a:off x="1441094"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1" name="M05_S01_Elemento_080"/>
          <p:cNvSpPr/>
          <p:nvPr/>
        </p:nvSpPr>
        <p:spPr>
          <a:xfrm>
            <a:off x="1664207"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2" name="M05_S01_Elemento_081"/>
          <p:cNvSpPr/>
          <p:nvPr/>
        </p:nvSpPr>
        <p:spPr>
          <a:xfrm>
            <a:off x="1887321"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3" name="M05_S01_Elemento_082"/>
          <p:cNvSpPr/>
          <p:nvPr/>
        </p:nvSpPr>
        <p:spPr>
          <a:xfrm>
            <a:off x="2110435"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4" name="M05_S01_Elemento_083"/>
          <p:cNvSpPr/>
          <p:nvPr/>
        </p:nvSpPr>
        <p:spPr>
          <a:xfrm>
            <a:off x="2333548"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5" name="M05_S01_Elemento_084"/>
          <p:cNvSpPr/>
          <p:nvPr/>
        </p:nvSpPr>
        <p:spPr>
          <a:xfrm>
            <a:off x="2556662"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M05_S02_Elemento_001"/>
          <p:cNvCxnSpPr/>
          <p:nvPr/>
        </p:nvCxnSpPr>
        <p:spPr>
          <a:xfrm flipV="1">
            <a:off x="612648" y="457200"/>
            <a:ext cx="164592" cy="54864"/>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05_S02_Elemento_002"/>
          <p:cNvCxnSpPr/>
          <p:nvPr/>
        </p:nvCxnSpPr>
        <p:spPr>
          <a:xfrm>
            <a:off x="777240" y="457200"/>
            <a:ext cx="155448" cy="118872"/>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05_S02_Elemento_003"/>
          <p:cNvSpPr/>
          <p:nvPr/>
        </p:nvSpPr>
        <p:spPr>
          <a:xfrm>
            <a:off x="566928" y="46634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2_Elemento_004"/>
          <p:cNvSpPr/>
          <p:nvPr/>
        </p:nvSpPr>
        <p:spPr>
          <a:xfrm>
            <a:off x="731520" y="42062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2_Elemento_005"/>
          <p:cNvSpPr/>
          <p:nvPr/>
        </p:nvSpPr>
        <p:spPr>
          <a:xfrm>
            <a:off x="886968" y="530352"/>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2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008E89"/>
                </a:solidFill>
                <a:latin typeface="Lato"/>
              </a:rPr>
              <a:t>MODULO 05 / VLEP, DNEL E RIFERIMENTI</a:t>
            </a:r>
          </a:p>
        </p:txBody>
      </p:sp>
      <p:sp>
        <p:nvSpPr>
          <p:cNvPr id="8" name="M05_S02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607780"/>
                </a:solidFill>
                <a:latin typeface="Lato"/>
              </a:rPr>
              <a:t>VLEP / ALLEGATO XLIII</a:t>
            </a:r>
          </a:p>
        </p:txBody>
      </p:sp>
      <p:sp>
        <p:nvSpPr>
          <p:cNvPr id="9" name="M05_S02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VLEP: un vincolo da leggere per intero</a:t>
            </a:r>
          </a:p>
        </p:txBody>
      </p:sp>
      <p:sp>
        <p:nvSpPr>
          <p:cNvPr id="10" name="M05_S02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607780"/>
                </a:solidFill>
                <a:latin typeface="Lato"/>
              </a:rPr>
              <a:t>L’Allegato XLIII va consultato insieme a periodo, unità e osservazioni.</a:t>
            </a:r>
          </a:p>
        </p:txBody>
      </p:sp>
      <p:cxnSp>
        <p:nvCxnSpPr>
          <p:cNvPr id="11" name="M05_S02_Elemento_010"/>
          <p:cNvCxnSpPr/>
          <p:nvPr/>
        </p:nvCxnSpPr>
        <p:spPr>
          <a:xfrm>
            <a:off x="548640" y="6409944"/>
            <a:ext cx="11082528" cy="0"/>
          </a:xfrm>
          <a:prstGeom prst="line">
            <a:avLst/>
          </a:prstGeom>
          <a:ln w="8255">
            <a:solidFill>
              <a:srgbClr val="D6E1E3"/>
            </a:solidFill>
          </a:ln>
          <a:effectLst/>
        </p:spPr>
        <p:style>
          <a:lnRef idx="2">
            <a:schemeClr val="accent1"/>
          </a:lnRef>
          <a:fillRef idx="0">
            <a:schemeClr val="accent1"/>
          </a:fillRef>
          <a:effectRef idx="0">
            <a:schemeClr val="accent1"/>
          </a:effectRef>
          <a:fontRef idx="minor">
            <a:schemeClr val="tx1"/>
          </a:fontRef>
        </p:style>
      </p:cxnSp>
      <p:sp>
        <p:nvSpPr>
          <p:cNvPr id="12" name="M05_S02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607780"/>
                </a:solidFill>
                <a:latin typeface="Lato"/>
              </a:rPr>
              <a:t>REPROTOSSICI </a:t>
            </a:r>
            <a:r>
              <a:rPr lang="it-IT" sz="740" b="0" dirty="0">
                <a:solidFill>
                  <a:srgbClr val="607780"/>
                </a:solidFill>
                <a:latin typeface="Lato"/>
              </a:rPr>
              <a:t> </a:t>
            </a:r>
            <a:r>
              <a:rPr sz="740" b="0" dirty="0">
                <a:solidFill>
                  <a:srgbClr val="607780"/>
                </a:solidFill>
                <a:latin typeface="Lato"/>
              </a:rPr>
              <a:t>2026</a:t>
            </a:r>
          </a:p>
        </p:txBody>
      </p:sp>
      <p:sp>
        <p:nvSpPr>
          <p:cNvPr id="13" name="M05_S02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607780"/>
                </a:solidFill>
                <a:latin typeface="Lato"/>
              </a:rPr>
              <a:t>INAIL 2026, pp. 1–3 [I1] • Definizioni e limite [L1, L2]</a:t>
            </a:r>
          </a:p>
        </p:txBody>
      </p:sp>
      <p:sp>
        <p:nvSpPr>
          <p:cNvPr id="14" name="M05_S02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607780"/>
                </a:solidFill>
                <a:latin typeface="Lato"/>
              </a:rPr>
              <a:t>02 / 10</a:t>
            </a:r>
          </a:p>
        </p:txBody>
      </p:sp>
      <p:sp>
        <p:nvSpPr>
          <p:cNvPr id="15" name="M05_S02_Elemento_014"/>
          <p:cNvSpPr/>
          <p:nvPr/>
        </p:nvSpPr>
        <p:spPr>
          <a:xfrm>
            <a:off x="54864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2_Elemento_015"/>
          <p:cNvSpPr/>
          <p:nvPr/>
        </p:nvSpPr>
        <p:spPr>
          <a:xfrm>
            <a:off x="771753"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2_Elemento_016"/>
          <p:cNvSpPr/>
          <p:nvPr/>
        </p:nvSpPr>
        <p:spPr>
          <a:xfrm>
            <a:off x="994867"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2_Elemento_017"/>
          <p:cNvSpPr/>
          <p:nvPr/>
        </p:nvSpPr>
        <p:spPr>
          <a:xfrm>
            <a:off x="1217980"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2_Elemento_018"/>
          <p:cNvSpPr/>
          <p:nvPr/>
        </p:nvSpPr>
        <p:spPr>
          <a:xfrm>
            <a:off x="1441094"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2_Elemento_019"/>
          <p:cNvSpPr/>
          <p:nvPr/>
        </p:nvSpPr>
        <p:spPr>
          <a:xfrm>
            <a:off x="1664207"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2_Elemento_020"/>
          <p:cNvSpPr/>
          <p:nvPr/>
        </p:nvSpPr>
        <p:spPr>
          <a:xfrm>
            <a:off x="1887321"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2_Elemento_021"/>
          <p:cNvSpPr/>
          <p:nvPr/>
        </p:nvSpPr>
        <p:spPr>
          <a:xfrm>
            <a:off x="2110435"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2_Elemento_022"/>
          <p:cNvSpPr/>
          <p:nvPr/>
        </p:nvSpPr>
        <p:spPr>
          <a:xfrm>
            <a:off x="2333548"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2_Elemento_023"/>
          <p:cNvSpPr/>
          <p:nvPr/>
        </p:nvSpPr>
        <p:spPr>
          <a:xfrm>
            <a:off x="2556662"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2_Elemento_024"/>
          <p:cNvSpPr/>
          <p:nvPr/>
        </p:nvSpPr>
        <p:spPr>
          <a:xfrm>
            <a:off x="603504" y="2148840"/>
            <a:ext cx="3749039" cy="3438144"/>
          </a:xfrm>
          <a:prstGeom prst="roundRect">
            <a:avLst>
              <a:gd name="adj" fmla="val 10000"/>
            </a:avLst>
          </a:prstGeom>
          <a:solidFill>
            <a:srgbClr val="E6F2F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2_Elemento_025"/>
          <p:cNvSpPr/>
          <p:nvPr/>
        </p:nvSpPr>
        <p:spPr>
          <a:xfrm>
            <a:off x="905256" y="2487168"/>
            <a:ext cx="583752" cy="791138"/>
          </a:xfrm>
          <a:custGeom>
            <a:avLst/>
            <a:gdLst/>
            <a:ahLst/>
            <a:cxnLst/>
            <a:rect l="l" t="t" r="r" b="b"/>
            <a:pathLst>
              <a:path w="583752" h="791138">
                <a:moveTo>
                  <a:pt x="0" y="0"/>
                </a:moveTo>
                <a:lnTo>
                  <a:pt x="407090" y="0"/>
                </a:lnTo>
                <a:lnTo>
                  <a:pt x="583752" y="184343"/>
                </a:lnTo>
                <a:lnTo>
                  <a:pt x="583752" y="791138"/>
                </a:lnTo>
                <a:lnTo>
                  <a:pt x="0" y="791138"/>
                </a:lnTo>
                <a:close/>
              </a:path>
            </a:pathLst>
          </a:custGeom>
          <a:noFill/>
          <a:ln w="19050">
            <a:solidFill>
              <a:srgbClr val="287BA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7" name="M05_S02_Elemento_026"/>
          <p:cNvCxnSpPr/>
          <p:nvPr/>
        </p:nvCxnSpPr>
        <p:spPr>
          <a:xfrm>
            <a:off x="1312346" y="2487168"/>
            <a:ext cx="0" cy="192024"/>
          </a:xfrm>
          <a:prstGeom prst="line">
            <a:avLst/>
          </a:prstGeom>
          <a:ln w="16510">
            <a:solidFill>
              <a:srgbClr val="287BA3"/>
            </a:solidFill>
          </a:ln>
          <a:effectLst/>
        </p:spPr>
        <p:style>
          <a:lnRef idx="2">
            <a:schemeClr val="accent1"/>
          </a:lnRef>
          <a:fillRef idx="0">
            <a:schemeClr val="accent1"/>
          </a:fillRef>
          <a:effectRef idx="0">
            <a:schemeClr val="accent1"/>
          </a:effectRef>
          <a:fontRef idx="minor">
            <a:schemeClr val="tx1"/>
          </a:fontRef>
        </p:style>
      </p:cxnSp>
      <p:cxnSp>
        <p:nvCxnSpPr>
          <p:cNvPr id="28" name="M05_S02_Elemento_027"/>
          <p:cNvCxnSpPr/>
          <p:nvPr/>
        </p:nvCxnSpPr>
        <p:spPr>
          <a:xfrm>
            <a:off x="1312346" y="2679192"/>
            <a:ext cx="176662" cy="0"/>
          </a:xfrm>
          <a:prstGeom prst="line">
            <a:avLst/>
          </a:prstGeom>
          <a:ln w="16510">
            <a:solidFill>
              <a:srgbClr val="287BA3"/>
            </a:solidFill>
          </a:ln>
          <a:effectLst/>
        </p:spPr>
        <p:style>
          <a:lnRef idx="2">
            <a:schemeClr val="accent1"/>
          </a:lnRef>
          <a:fillRef idx="0">
            <a:schemeClr val="accent1"/>
          </a:fillRef>
          <a:effectRef idx="0">
            <a:schemeClr val="accent1"/>
          </a:effectRef>
          <a:fontRef idx="minor">
            <a:schemeClr val="tx1"/>
          </a:fontRef>
        </p:style>
      </p:cxnSp>
      <p:cxnSp>
        <p:nvCxnSpPr>
          <p:cNvPr id="29" name="M05_S02_Elemento_028"/>
          <p:cNvCxnSpPr/>
          <p:nvPr/>
        </p:nvCxnSpPr>
        <p:spPr>
          <a:xfrm>
            <a:off x="1005108" y="2817449"/>
            <a:ext cx="307238" cy="0"/>
          </a:xfrm>
          <a:prstGeom prst="line">
            <a:avLst/>
          </a:prstGeom>
          <a:ln w="21590">
            <a:solidFill>
              <a:srgbClr val="287BA3"/>
            </a:solidFill>
          </a:ln>
          <a:effectLst/>
        </p:spPr>
        <p:style>
          <a:lnRef idx="2">
            <a:schemeClr val="accent1"/>
          </a:lnRef>
          <a:fillRef idx="0">
            <a:schemeClr val="accent1"/>
          </a:fillRef>
          <a:effectRef idx="0">
            <a:schemeClr val="accent1"/>
          </a:effectRef>
          <a:fontRef idx="minor">
            <a:schemeClr val="tx1"/>
          </a:fontRef>
        </p:style>
      </p:cxnSp>
      <p:cxnSp>
        <p:nvCxnSpPr>
          <p:cNvPr id="30" name="M05_S02_Elemento_029"/>
          <p:cNvCxnSpPr/>
          <p:nvPr/>
        </p:nvCxnSpPr>
        <p:spPr>
          <a:xfrm>
            <a:off x="1005108" y="2948025"/>
            <a:ext cx="353324" cy="0"/>
          </a:xfrm>
          <a:prstGeom prst="line">
            <a:avLst/>
          </a:prstGeom>
          <a:ln w="21590">
            <a:solidFill>
              <a:srgbClr val="287BA3"/>
            </a:solidFill>
          </a:ln>
          <a:effectLst/>
        </p:spPr>
        <p:style>
          <a:lnRef idx="2">
            <a:schemeClr val="accent1"/>
          </a:lnRef>
          <a:fillRef idx="0">
            <a:schemeClr val="accent1"/>
          </a:fillRef>
          <a:effectRef idx="0">
            <a:schemeClr val="accent1"/>
          </a:effectRef>
          <a:fontRef idx="minor">
            <a:schemeClr val="tx1"/>
          </a:fontRef>
        </p:style>
      </p:cxnSp>
      <p:cxnSp>
        <p:nvCxnSpPr>
          <p:cNvPr id="31" name="M05_S02_Elemento_030"/>
          <p:cNvCxnSpPr/>
          <p:nvPr/>
        </p:nvCxnSpPr>
        <p:spPr>
          <a:xfrm>
            <a:off x="1005108" y="3078601"/>
            <a:ext cx="261153" cy="0"/>
          </a:xfrm>
          <a:prstGeom prst="line">
            <a:avLst/>
          </a:prstGeom>
          <a:ln w="21590">
            <a:solidFill>
              <a:srgbClr val="287BA3"/>
            </a:solidFill>
          </a:ln>
          <a:effectLst/>
        </p:spPr>
        <p:style>
          <a:lnRef idx="2">
            <a:schemeClr val="accent1"/>
          </a:lnRef>
          <a:fillRef idx="0">
            <a:schemeClr val="accent1"/>
          </a:fillRef>
          <a:effectRef idx="0">
            <a:schemeClr val="accent1"/>
          </a:effectRef>
          <a:fontRef idx="minor">
            <a:schemeClr val="tx1"/>
          </a:fontRef>
        </p:style>
      </p:cxnSp>
      <p:sp>
        <p:nvSpPr>
          <p:cNvPr id="32" name="M05_S02_Elemento_031"/>
          <p:cNvSpPr txBox="1"/>
          <p:nvPr/>
        </p:nvSpPr>
        <p:spPr>
          <a:xfrm>
            <a:off x="1828800" y="2514600"/>
            <a:ext cx="2258568"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130" b="1">
                <a:solidFill>
                  <a:srgbClr val="287BA3"/>
                </a:solidFill>
                <a:latin typeface="Lato"/>
              </a:rPr>
              <a:t>VINCOLO PROFESSIONALE</a:t>
            </a:r>
          </a:p>
        </p:txBody>
      </p:sp>
      <p:sp>
        <p:nvSpPr>
          <p:cNvPr id="33" name="M05_S02_Elemento_032"/>
          <p:cNvSpPr txBox="1"/>
          <p:nvPr/>
        </p:nvSpPr>
        <p:spPr>
          <a:xfrm>
            <a:off x="905256" y="3639312"/>
            <a:ext cx="3108960" cy="1225296"/>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Non superare</a:t>
            </a:r>
          </a:p>
          <a:p>
            <a:pPr algn="l">
              <a:lnSpc>
                <a:spcPct val="108000"/>
              </a:lnSpc>
              <a:spcBef>
                <a:spcPts val="0"/>
              </a:spcBef>
              <a:spcAft>
                <a:spcPts val="0"/>
              </a:spcAft>
            </a:pPr>
            <a:r>
              <a:rPr sz="2800" b="1">
                <a:solidFill>
                  <a:srgbClr val="133348"/>
                </a:solidFill>
                <a:latin typeface="Lato"/>
              </a:rPr>
              <a:t>il limite</a:t>
            </a:r>
          </a:p>
          <a:p>
            <a:pPr algn="l">
              <a:lnSpc>
                <a:spcPct val="108000"/>
              </a:lnSpc>
              <a:spcBef>
                <a:spcPts val="0"/>
              </a:spcBef>
              <a:spcAft>
                <a:spcPts val="0"/>
              </a:spcAft>
            </a:pPr>
            <a:r>
              <a:rPr sz="2800" b="1">
                <a:solidFill>
                  <a:srgbClr val="133348"/>
                </a:solidFill>
                <a:latin typeface="Lato"/>
              </a:rPr>
              <a:t>applicabile</a:t>
            </a:r>
          </a:p>
        </p:txBody>
      </p:sp>
      <p:sp>
        <p:nvSpPr>
          <p:cNvPr id="34" name="M05_S02_Elemento_033"/>
          <p:cNvSpPr/>
          <p:nvPr/>
        </p:nvSpPr>
        <p:spPr>
          <a:xfrm>
            <a:off x="905256" y="5120640"/>
            <a:ext cx="3118104" cy="265176"/>
          </a:xfrm>
          <a:prstGeom prst="roundRect">
            <a:avLst>
              <a:gd name="adj" fmla="val 50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M05_S02_Elemento_034"/>
          <p:cNvSpPr txBox="1"/>
          <p:nvPr/>
        </p:nvSpPr>
        <p:spPr>
          <a:xfrm>
            <a:off x="1014983" y="5161788"/>
            <a:ext cx="2898648" cy="182880"/>
          </a:xfrm>
          <a:prstGeom prst="rect">
            <a:avLst/>
          </a:prstGeom>
          <a:noFill/>
          <a:effectLst/>
        </p:spPr>
        <p:txBody>
          <a:bodyPr wrap="square" lIns="0" tIns="0" rIns="0" bIns="0" anchor="t">
            <a:spAutoFit/>
          </a:bodyPr>
          <a:lstStyle/>
          <a:p>
            <a:pPr algn="l">
              <a:lnSpc>
                <a:spcPct val="108000"/>
              </a:lnSpc>
              <a:spcBef>
                <a:spcPts val="0"/>
              </a:spcBef>
              <a:spcAft>
                <a:spcPts val="0"/>
              </a:spcAft>
            </a:pPr>
            <a:r>
              <a:rPr sz="1040" b="0">
                <a:solidFill>
                  <a:srgbClr val="287BA3"/>
                </a:solidFill>
                <a:latin typeface="Lato"/>
              </a:rPr>
              <a:t>ART. 235, COMMA 3-quater</a:t>
            </a:r>
          </a:p>
        </p:txBody>
      </p:sp>
      <p:sp>
        <p:nvSpPr>
          <p:cNvPr id="36" name="M05_S02_Elemento_035"/>
          <p:cNvSpPr/>
          <p:nvPr/>
        </p:nvSpPr>
        <p:spPr>
          <a:xfrm>
            <a:off x="4590288" y="2148840"/>
            <a:ext cx="3383280" cy="1591056"/>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05_S02_Elemento_036"/>
          <p:cNvSpPr/>
          <p:nvPr/>
        </p:nvSpPr>
        <p:spPr>
          <a:xfrm>
            <a:off x="4590288" y="2295144"/>
            <a:ext cx="32004" cy="1298448"/>
          </a:xfrm>
          <a:prstGeom prst="rect">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05_S02_Elemento_037"/>
          <p:cNvSpPr txBox="1"/>
          <p:nvPr/>
        </p:nvSpPr>
        <p:spPr>
          <a:xfrm>
            <a:off x="4791455" y="2331720"/>
            <a:ext cx="2980944" cy="27432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287BA3"/>
                </a:solidFill>
                <a:latin typeface="Lato"/>
              </a:rPr>
              <a:t>01 / IDENTITÀ</a:t>
            </a:r>
          </a:p>
        </p:txBody>
      </p:sp>
      <p:sp>
        <p:nvSpPr>
          <p:cNvPr id="39" name="M05_S02_Elemento_038"/>
          <p:cNvSpPr txBox="1"/>
          <p:nvPr/>
        </p:nvSpPr>
        <p:spPr>
          <a:xfrm>
            <a:off x="4791455" y="2761488"/>
            <a:ext cx="2980944" cy="841248"/>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Sostanza o gruppo</a:t>
            </a:r>
          </a:p>
          <a:p>
            <a:pPr algn="l">
              <a:lnSpc>
                <a:spcPct val="108000"/>
              </a:lnSpc>
              <a:spcBef>
                <a:spcPts val="0"/>
              </a:spcBef>
              <a:spcAft>
                <a:spcPts val="0"/>
              </a:spcAft>
            </a:pPr>
            <a:r>
              <a:rPr sz="1800" b="1">
                <a:solidFill>
                  <a:srgbClr val="133348"/>
                </a:solidFill>
                <a:latin typeface="Lato"/>
              </a:rPr>
              <a:t>correttamente identificato</a:t>
            </a:r>
          </a:p>
        </p:txBody>
      </p:sp>
      <p:sp>
        <p:nvSpPr>
          <p:cNvPr id="40" name="M05_S02_Elemento_039"/>
          <p:cNvSpPr/>
          <p:nvPr/>
        </p:nvSpPr>
        <p:spPr>
          <a:xfrm>
            <a:off x="8202168" y="2148840"/>
            <a:ext cx="3383280" cy="1591056"/>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05_S02_Elemento_040"/>
          <p:cNvSpPr/>
          <p:nvPr/>
        </p:nvSpPr>
        <p:spPr>
          <a:xfrm>
            <a:off x="8202168" y="2295144"/>
            <a:ext cx="32004" cy="1298448"/>
          </a:xfrm>
          <a:prstGeom prst="rect">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M05_S02_Elemento_041"/>
          <p:cNvSpPr txBox="1"/>
          <p:nvPr/>
        </p:nvSpPr>
        <p:spPr>
          <a:xfrm>
            <a:off x="8403336" y="2331720"/>
            <a:ext cx="2980944" cy="27432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287BA3"/>
                </a:solidFill>
                <a:latin typeface="Lato"/>
              </a:rPr>
              <a:t>02 / TEMPO</a:t>
            </a:r>
          </a:p>
        </p:txBody>
      </p:sp>
      <p:sp>
        <p:nvSpPr>
          <p:cNvPr id="43" name="M05_S02_Elemento_042"/>
          <p:cNvSpPr txBox="1"/>
          <p:nvPr/>
        </p:nvSpPr>
        <p:spPr>
          <a:xfrm>
            <a:off x="8403336" y="2761488"/>
            <a:ext cx="2980944" cy="841248"/>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Periodo di riferimento</a:t>
            </a:r>
          </a:p>
          <a:p>
            <a:pPr algn="l">
              <a:lnSpc>
                <a:spcPct val="108000"/>
              </a:lnSpc>
              <a:spcBef>
                <a:spcPts val="0"/>
              </a:spcBef>
              <a:spcAft>
                <a:spcPts val="0"/>
              </a:spcAft>
            </a:pPr>
            <a:r>
              <a:rPr sz="1800" b="1">
                <a:solidFill>
                  <a:srgbClr val="133348"/>
                </a:solidFill>
                <a:latin typeface="Lato"/>
              </a:rPr>
              <a:t>del limite</a:t>
            </a:r>
          </a:p>
        </p:txBody>
      </p:sp>
      <p:sp>
        <p:nvSpPr>
          <p:cNvPr id="44" name="M05_S02_Elemento_043"/>
          <p:cNvSpPr/>
          <p:nvPr/>
        </p:nvSpPr>
        <p:spPr>
          <a:xfrm>
            <a:off x="4590288" y="3986784"/>
            <a:ext cx="3383280" cy="1600200"/>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05_S02_Elemento_044"/>
          <p:cNvSpPr/>
          <p:nvPr/>
        </p:nvSpPr>
        <p:spPr>
          <a:xfrm>
            <a:off x="4590288" y="4133088"/>
            <a:ext cx="32004" cy="1307592"/>
          </a:xfrm>
          <a:prstGeom prst="rect">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02_Elemento_045"/>
          <p:cNvSpPr txBox="1"/>
          <p:nvPr/>
        </p:nvSpPr>
        <p:spPr>
          <a:xfrm>
            <a:off x="4791455" y="4169664"/>
            <a:ext cx="2980944" cy="27432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287BA3"/>
                </a:solidFill>
                <a:latin typeface="Lato"/>
              </a:rPr>
              <a:t>03 / GRANDEZZA</a:t>
            </a:r>
          </a:p>
        </p:txBody>
      </p:sp>
      <p:sp>
        <p:nvSpPr>
          <p:cNvPr id="47" name="M05_S02_Elemento_046"/>
          <p:cNvSpPr txBox="1"/>
          <p:nvPr/>
        </p:nvSpPr>
        <p:spPr>
          <a:xfrm>
            <a:off x="4791455" y="4599432"/>
            <a:ext cx="2980944" cy="850392"/>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Unità e condizioni</a:t>
            </a:r>
          </a:p>
          <a:p>
            <a:pPr algn="l">
              <a:lnSpc>
                <a:spcPct val="108000"/>
              </a:lnSpc>
              <a:spcBef>
                <a:spcPts val="0"/>
              </a:spcBef>
              <a:spcAft>
                <a:spcPts val="0"/>
              </a:spcAft>
            </a:pPr>
            <a:r>
              <a:rPr sz="1800" b="1">
                <a:solidFill>
                  <a:srgbClr val="133348"/>
                </a:solidFill>
                <a:latin typeface="Lato"/>
              </a:rPr>
              <a:t>del dato da confrontare</a:t>
            </a:r>
          </a:p>
        </p:txBody>
      </p:sp>
      <p:sp>
        <p:nvSpPr>
          <p:cNvPr id="48" name="M05_S02_Elemento_047"/>
          <p:cNvSpPr/>
          <p:nvPr/>
        </p:nvSpPr>
        <p:spPr>
          <a:xfrm>
            <a:off x="8202168" y="3986784"/>
            <a:ext cx="3383280" cy="1600200"/>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M05_S02_Elemento_048"/>
          <p:cNvSpPr/>
          <p:nvPr/>
        </p:nvSpPr>
        <p:spPr>
          <a:xfrm>
            <a:off x="8202168" y="4133088"/>
            <a:ext cx="32004" cy="1307592"/>
          </a:xfrm>
          <a:prstGeom prst="rect">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05_S02_Elemento_049"/>
          <p:cNvSpPr txBox="1"/>
          <p:nvPr/>
        </p:nvSpPr>
        <p:spPr>
          <a:xfrm>
            <a:off x="8403336" y="4169664"/>
            <a:ext cx="2980944" cy="27432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287BA3"/>
                </a:solidFill>
                <a:latin typeface="Lato"/>
              </a:rPr>
              <a:t>04 / OSSERVAZIONI</a:t>
            </a:r>
          </a:p>
        </p:txBody>
      </p:sp>
      <p:sp>
        <p:nvSpPr>
          <p:cNvPr id="51" name="M05_S02_Elemento_050"/>
          <p:cNvSpPr txBox="1"/>
          <p:nvPr/>
        </p:nvSpPr>
        <p:spPr>
          <a:xfrm>
            <a:off x="8403336" y="4599432"/>
            <a:ext cx="2980944" cy="850392"/>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Notazioni di soglia</a:t>
            </a:r>
          </a:p>
          <a:p>
            <a:pPr algn="l">
              <a:lnSpc>
                <a:spcPct val="108000"/>
              </a:lnSpc>
              <a:spcBef>
                <a:spcPts val="0"/>
              </a:spcBef>
              <a:spcAft>
                <a:spcPts val="0"/>
              </a:spcAft>
            </a:pPr>
            <a:r>
              <a:rPr sz="1800" b="1">
                <a:solidFill>
                  <a:srgbClr val="133348"/>
                </a:solidFill>
                <a:latin typeface="Lato"/>
              </a:rPr>
              <a:t>e indicazione «cute»</a:t>
            </a:r>
          </a:p>
        </p:txBody>
      </p:sp>
      <p:sp>
        <p:nvSpPr>
          <p:cNvPr id="52" name="M05_S02_Elemento_051"/>
          <p:cNvSpPr/>
          <p:nvPr/>
        </p:nvSpPr>
        <p:spPr>
          <a:xfrm>
            <a:off x="585216" y="5916168"/>
            <a:ext cx="11027664" cy="411480"/>
          </a:xfrm>
          <a:prstGeom prst="roundRect">
            <a:avLst>
              <a:gd name="adj" fmla="val 25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M05_S02_Elemento_052"/>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330" b="0">
                <a:solidFill>
                  <a:srgbClr val="008E89"/>
                </a:solidFill>
                <a:latin typeface="Lato"/>
              </a:rPr>
              <a:t>Rispettare il VLEP non equivale a dimostrare, da solo, l’assenza di effetti riproduttivi.</a:t>
            </a:r>
          </a:p>
        </p:txBody>
      </p:sp>
      <p:sp>
        <p:nvSpPr>
          <p:cNvPr id="5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05_S03_Elemento_001"/>
          <p:cNvCxnSpPr/>
          <p:nvPr/>
        </p:nvCxnSpPr>
        <p:spPr>
          <a:xfrm flipV="1">
            <a:off x="612648" y="457200"/>
            <a:ext cx="164592" cy="54864"/>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05_S03_Elemento_002"/>
          <p:cNvCxnSpPr/>
          <p:nvPr/>
        </p:nvCxnSpPr>
        <p:spPr>
          <a:xfrm>
            <a:off x="777240" y="457200"/>
            <a:ext cx="155448" cy="118872"/>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05_S03_Elemento_003"/>
          <p:cNvSpPr/>
          <p:nvPr/>
        </p:nvSpPr>
        <p:spPr>
          <a:xfrm>
            <a:off x="566928" y="46634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3_Elemento_004"/>
          <p:cNvSpPr/>
          <p:nvPr/>
        </p:nvSpPr>
        <p:spPr>
          <a:xfrm>
            <a:off x="731520" y="42062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3_Elemento_005"/>
          <p:cNvSpPr/>
          <p:nvPr/>
        </p:nvSpPr>
        <p:spPr>
          <a:xfrm>
            <a:off x="886968" y="530352"/>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3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66DCC5"/>
                </a:solidFill>
                <a:latin typeface="Lato"/>
              </a:rPr>
              <a:t>MODULO 05 / VLEP, DNEL E RIFERIMENTI</a:t>
            </a:r>
          </a:p>
        </p:txBody>
      </p:sp>
      <p:sp>
        <p:nvSpPr>
          <p:cNvPr id="8" name="M05_S03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C0D7DB"/>
                </a:solidFill>
                <a:latin typeface="Lato"/>
              </a:rPr>
              <a:t>REACH / ORIGINE DEL VALORE</a:t>
            </a:r>
          </a:p>
        </p:txBody>
      </p:sp>
      <p:sp>
        <p:nvSpPr>
          <p:cNvPr id="9" name="M05_S03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FFFFFF"/>
                </a:solidFill>
                <a:latin typeface="Lato"/>
              </a:rPr>
              <a:t>DNEL: una soglia da qualificare</a:t>
            </a:r>
          </a:p>
        </p:txBody>
      </p:sp>
      <p:sp>
        <p:nvSpPr>
          <p:cNvPr id="10" name="M05_S03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C0D7DB"/>
                </a:solidFill>
                <a:latin typeface="Lato"/>
              </a:rPr>
              <a:t>Il numero è utile solo se la documentazione ne sostiene l’uso per la salute riproduttiva.</a:t>
            </a:r>
          </a:p>
        </p:txBody>
      </p:sp>
      <p:cxnSp>
        <p:nvCxnSpPr>
          <p:cNvPr id="11" name="M05_S03_Elemento_010"/>
          <p:cNvCxnSpPr/>
          <p:nvPr/>
        </p:nvCxnSpPr>
        <p:spPr>
          <a:xfrm>
            <a:off x="548640" y="6409944"/>
            <a:ext cx="11082528" cy="0"/>
          </a:xfrm>
          <a:prstGeom prst="line">
            <a:avLst/>
          </a:prstGeom>
          <a:ln w="8255">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12" name="M05_S03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C0D7DB"/>
                </a:solidFill>
                <a:latin typeface="Lato"/>
              </a:rPr>
              <a:t>REPROTOSSICI </a:t>
            </a:r>
            <a:r>
              <a:rPr lang="it-IT" sz="740" b="0" dirty="0">
                <a:solidFill>
                  <a:srgbClr val="C0D7DB"/>
                </a:solidFill>
                <a:latin typeface="Lato"/>
              </a:rPr>
              <a:t> </a:t>
            </a:r>
            <a:r>
              <a:rPr sz="740" b="0" dirty="0">
                <a:solidFill>
                  <a:srgbClr val="C0D7DB"/>
                </a:solidFill>
                <a:latin typeface="Lato"/>
              </a:rPr>
              <a:t>2026</a:t>
            </a:r>
          </a:p>
        </p:txBody>
      </p:sp>
      <p:sp>
        <p:nvSpPr>
          <p:cNvPr id="13" name="M05_S03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C0D7DB"/>
                </a:solidFill>
                <a:latin typeface="Lato"/>
              </a:rPr>
              <a:t>INAIL 2026, pp. 2–3 [I1]</a:t>
            </a:r>
          </a:p>
        </p:txBody>
      </p:sp>
      <p:sp>
        <p:nvSpPr>
          <p:cNvPr id="14" name="M05_S03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C0D7DB"/>
                </a:solidFill>
                <a:latin typeface="Lato"/>
              </a:rPr>
              <a:t>03 / 10</a:t>
            </a:r>
          </a:p>
        </p:txBody>
      </p:sp>
      <p:sp>
        <p:nvSpPr>
          <p:cNvPr id="15" name="M05_S03_Elemento_014"/>
          <p:cNvSpPr/>
          <p:nvPr/>
        </p:nvSpPr>
        <p:spPr>
          <a:xfrm>
            <a:off x="548640"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3_Elemento_015"/>
          <p:cNvSpPr/>
          <p:nvPr/>
        </p:nvSpPr>
        <p:spPr>
          <a:xfrm>
            <a:off x="771753"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3_Elemento_016"/>
          <p:cNvSpPr/>
          <p:nvPr/>
        </p:nvSpPr>
        <p:spPr>
          <a:xfrm>
            <a:off x="994867"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3_Elemento_017"/>
          <p:cNvSpPr/>
          <p:nvPr/>
        </p:nvSpPr>
        <p:spPr>
          <a:xfrm>
            <a:off x="1217980"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3_Elemento_018"/>
          <p:cNvSpPr/>
          <p:nvPr/>
        </p:nvSpPr>
        <p:spPr>
          <a:xfrm>
            <a:off x="1441094"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3_Elemento_019"/>
          <p:cNvSpPr/>
          <p:nvPr/>
        </p:nvSpPr>
        <p:spPr>
          <a:xfrm>
            <a:off x="1664207"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3_Elemento_020"/>
          <p:cNvSpPr/>
          <p:nvPr/>
        </p:nvSpPr>
        <p:spPr>
          <a:xfrm>
            <a:off x="1887321"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3_Elemento_021"/>
          <p:cNvSpPr/>
          <p:nvPr/>
        </p:nvSpPr>
        <p:spPr>
          <a:xfrm>
            <a:off x="2110435"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3_Elemento_022"/>
          <p:cNvSpPr/>
          <p:nvPr/>
        </p:nvSpPr>
        <p:spPr>
          <a:xfrm>
            <a:off x="2333548"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3_Elemento_023"/>
          <p:cNvSpPr/>
          <p:nvPr/>
        </p:nvSpPr>
        <p:spPr>
          <a:xfrm>
            <a:off x="2556662"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3_Elemento_024"/>
          <p:cNvSpPr/>
          <p:nvPr/>
        </p:nvSpPr>
        <p:spPr>
          <a:xfrm>
            <a:off x="612648" y="2176272"/>
            <a:ext cx="3319272" cy="1307592"/>
          </a:xfrm>
          <a:prstGeom prst="roundRect">
            <a:avLst>
              <a:gd name="adj" fmla="val 12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3_Elemento_025"/>
          <p:cNvSpPr/>
          <p:nvPr/>
        </p:nvSpPr>
        <p:spPr>
          <a:xfrm>
            <a:off x="795528" y="2386584"/>
            <a:ext cx="365760" cy="36576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05_S03_Elemento_026"/>
          <p:cNvSpPr txBox="1"/>
          <p:nvPr/>
        </p:nvSpPr>
        <p:spPr>
          <a:xfrm>
            <a:off x="795528" y="2395727"/>
            <a:ext cx="365760" cy="347472"/>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1</a:t>
            </a:r>
          </a:p>
        </p:txBody>
      </p:sp>
      <p:sp>
        <p:nvSpPr>
          <p:cNvPr id="28" name="M05_S03_Elemento_027"/>
          <p:cNvSpPr txBox="1"/>
          <p:nvPr/>
        </p:nvSpPr>
        <p:spPr>
          <a:xfrm>
            <a:off x="1335024" y="2340864"/>
            <a:ext cx="2404872"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180" b="1">
                <a:solidFill>
                  <a:srgbClr val="66DCC5"/>
                </a:solidFill>
                <a:latin typeface="Lato"/>
              </a:rPr>
              <a:t>EVIDENZE</a:t>
            </a:r>
          </a:p>
        </p:txBody>
      </p:sp>
      <p:sp>
        <p:nvSpPr>
          <p:cNvPr id="29" name="M05_S03_Elemento_028"/>
          <p:cNvSpPr txBox="1"/>
          <p:nvPr/>
        </p:nvSpPr>
        <p:spPr>
          <a:xfrm>
            <a:off x="1335024" y="2715768"/>
            <a:ext cx="2395728" cy="60350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FFFFFF"/>
                </a:solidFill>
                <a:latin typeface="Lato"/>
              </a:rPr>
              <a:t>Dati ed effetto</a:t>
            </a:r>
          </a:p>
          <a:p>
            <a:pPr algn="l">
              <a:lnSpc>
                <a:spcPct val="108000"/>
              </a:lnSpc>
              <a:spcBef>
                <a:spcPts val="0"/>
              </a:spcBef>
              <a:spcAft>
                <a:spcPts val="0"/>
              </a:spcAft>
            </a:pPr>
            <a:r>
              <a:rPr sz="1800" b="1">
                <a:solidFill>
                  <a:srgbClr val="FFFFFF"/>
                </a:solidFill>
                <a:latin typeface="Lato"/>
              </a:rPr>
              <a:t>considerato</a:t>
            </a:r>
          </a:p>
        </p:txBody>
      </p:sp>
      <p:sp>
        <p:nvSpPr>
          <p:cNvPr id="30" name="M05_S03_Elemento_029"/>
          <p:cNvSpPr/>
          <p:nvPr/>
        </p:nvSpPr>
        <p:spPr>
          <a:xfrm>
            <a:off x="4434840" y="2176272"/>
            <a:ext cx="3319272" cy="1307592"/>
          </a:xfrm>
          <a:prstGeom prst="roundRect">
            <a:avLst>
              <a:gd name="adj" fmla="val 12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05_S03_Elemento_030"/>
          <p:cNvSpPr/>
          <p:nvPr/>
        </p:nvSpPr>
        <p:spPr>
          <a:xfrm>
            <a:off x="4617720" y="2386584"/>
            <a:ext cx="365760" cy="36576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05_S03_Elemento_031"/>
          <p:cNvSpPr txBox="1"/>
          <p:nvPr/>
        </p:nvSpPr>
        <p:spPr>
          <a:xfrm>
            <a:off x="4617720" y="2395727"/>
            <a:ext cx="365760" cy="347472"/>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2</a:t>
            </a:r>
          </a:p>
        </p:txBody>
      </p:sp>
      <p:sp>
        <p:nvSpPr>
          <p:cNvPr id="33" name="M05_S03_Elemento_032"/>
          <p:cNvSpPr txBox="1"/>
          <p:nvPr/>
        </p:nvSpPr>
        <p:spPr>
          <a:xfrm>
            <a:off x="5157216" y="2340864"/>
            <a:ext cx="2404872"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180" b="1">
                <a:solidFill>
                  <a:srgbClr val="66DCC5"/>
                </a:solidFill>
                <a:latin typeface="Lato"/>
              </a:rPr>
              <a:t>DERIVAZIONE</a:t>
            </a:r>
          </a:p>
        </p:txBody>
      </p:sp>
      <p:sp>
        <p:nvSpPr>
          <p:cNvPr id="34" name="M05_S03_Elemento_033"/>
          <p:cNvSpPr txBox="1"/>
          <p:nvPr/>
        </p:nvSpPr>
        <p:spPr>
          <a:xfrm>
            <a:off x="5157216" y="2715768"/>
            <a:ext cx="2395728" cy="60350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FFFFFF"/>
                </a:solidFill>
                <a:latin typeface="Lato"/>
              </a:rPr>
              <a:t>Documentazione</a:t>
            </a:r>
          </a:p>
          <a:p>
            <a:pPr algn="l">
              <a:lnSpc>
                <a:spcPct val="108000"/>
              </a:lnSpc>
              <a:spcBef>
                <a:spcPts val="0"/>
              </a:spcBef>
              <a:spcAft>
                <a:spcPts val="0"/>
              </a:spcAft>
            </a:pPr>
            <a:r>
              <a:rPr sz="1800" b="1">
                <a:solidFill>
                  <a:srgbClr val="FFFFFF"/>
                </a:solidFill>
                <a:latin typeface="Lato"/>
              </a:rPr>
              <a:t>e condizioni</a:t>
            </a:r>
          </a:p>
        </p:txBody>
      </p:sp>
      <p:sp>
        <p:nvSpPr>
          <p:cNvPr id="35" name="M05_S03_Elemento_034"/>
          <p:cNvSpPr/>
          <p:nvPr/>
        </p:nvSpPr>
        <p:spPr>
          <a:xfrm>
            <a:off x="8257031" y="2176272"/>
            <a:ext cx="3319272" cy="1307592"/>
          </a:xfrm>
          <a:prstGeom prst="roundRect">
            <a:avLst>
              <a:gd name="adj" fmla="val 12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05_S03_Elemento_035"/>
          <p:cNvSpPr/>
          <p:nvPr/>
        </p:nvSpPr>
        <p:spPr>
          <a:xfrm>
            <a:off x="8439911" y="2386584"/>
            <a:ext cx="365760" cy="36576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05_S03_Elemento_036"/>
          <p:cNvSpPr txBox="1"/>
          <p:nvPr/>
        </p:nvSpPr>
        <p:spPr>
          <a:xfrm>
            <a:off x="8439911" y="2395727"/>
            <a:ext cx="365760" cy="347472"/>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3</a:t>
            </a:r>
          </a:p>
        </p:txBody>
      </p:sp>
      <p:sp>
        <p:nvSpPr>
          <p:cNvPr id="38" name="M05_S03_Elemento_037"/>
          <p:cNvSpPr txBox="1"/>
          <p:nvPr/>
        </p:nvSpPr>
        <p:spPr>
          <a:xfrm>
            <a:off x="8979408" y="2340864"/>
            <a:ext cx="2404872"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180" b="1">
                <a:solidFill>
                  <a:srgbClr val="66DCC5"/>
                </a:solidFill>
                <a:latin typeface="Lato"/>
              </a:rPr>
              <a:t>DNEL PERTINENTE</a:t>
            </a:r>
          </a:p>
        </p:txBody>
      </p:sp>
      <p:sp>
        <p:nvSpPr>
          <p:cNvPr id="39" name="M05_S03_Elemento_038"/>
          <p:cNvSpPr txBox="1"/>
          <p:nvPr/>
        </p:nvSpPr>
        <p:spPr>
          <a:xfrm>
            <a:off x="8979408" y="2715768"/>
            <a:ext cx="2395728" cy="60350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FFFFFF"/>
                </a:solidFill>
                <a:latin typeface="Lato"/>
              </a:rPr>
              <a:t>Valore utilizzabile</a:t>
            </a:r>
          </a:p>
          <a:p>
            <a:pPr algn="l">
              <a:lnSpc>
                <a:spcPct val="108000"/>
              </a:lnSpc>
              <a:spcBef>
                <a:spcPts val="0"/>
              </a:spcBef>
              <a:spcAft>
                <a:spcPts val="0"/>
              </a:spcAft>
            </a:pPr>
            <a:r>
              <a:rPr sz="1800" b="1">
                <a:solidFill>
                  <a:srgbClr val="FFFFFF"/>
                </a:solidFill>
                <a:latin typeface="Lato"/>
              </a:rPr>
              <a:t>per lo scenario</a:t>
            </a:r>
          </a:p>
        </p:txBody>
      </p:sp>
      <p:cxnSp>
        <p:nvCxnSpPr>
          <p:cNvPr id="40" name="M05_S03_Elemento_039"/>
          <p:cNvCxnSpPr/>
          <p:nvPr/>
        </p:nvCxnSpPr>
        <p:spPr>
          <a:xfrm>
            <a:off x="3977639" y="2834640"/>
            <a:ext cx="356616" cy="0"/>
          </a:xfrm>
          <a:prstGeom prst="line">
            <a:avLst/>
          </a:prstGeom>
          <a:ln w="1905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41" name="M05_S03_Elemento_040"/>
          <p:cNvCxnSpPr/>
          <p:nvPr/>
        </p:nvCxnSpPr>
        <p:spPr>
          <a:xfrm>
            <a:off x="7799831" y="2834640"/>
            <a:ext cx="356617" cy="0"/>
          </a:xfrm>
          <a:prstGeom prst="line">
            <a:avLst/>
          </a:prstGeom>
          <a:ln w="1905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2" name="M05_S03_Elemento_041"/>
          <p:cNvSpPr/>
          <p:nvPr/>
        </p:nvSpPr>
        <p:spPr>
          <a:xfrm>
            <a:off x="612648" y="3794760"/>
            <a:ext cx="5367528" cy="1737360"/>
          </a:xfrm>
          <a:prstGeom prst="roundRect">
            <a:avLst>
              <a:gd name="adj" fmla="val 12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M05_S03_Elemento_042"/>
          <p:cNvSpPr/>
          <p:nvPr/>
        </p:nvSpPr>
        <p:spPr>
          <a:xfrm>
            <a:off x="859536" y="4105656"/>
            <a:ext cx="382219" cy="518007"/>
          </a:xfrm>
          <a:custGeom>
            <a:avLst/>
            <a:gdLst/>
            <a:ahLst/>
            <a:cxnLst/>
            <a:rect l="l" t="t" r="r" b="b"/>
            <a:pathLst>
              <a:path w="382219" h="518007">
                <a:moveTo>
                  <a:pt x="0" y="0"/>
                </a:moveTo>
                <a:lnTo>
                  <a:pt x="266547" y="0"/>
                </a:lnTo>
                <a:lnTo>
                  <a:pt x="382219" y="120700"/>
                </a:lnTo>
                <a:lnTo>
                  <a:pt x="382219" y="518007"/>
                </a:lnTo>
                <a:lnTo>
                  <a:pt x="0" y="518007"/>
                </a:lnTo>
                <a:close/>
              </a:path>
            </a:pathLst>
          </a:custGeom>
          <a:noFill/>
          <a:ln w="19050">
            <a:solidFill>
              <a:srgbClr val="68BAE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4" name="M05_S03_Elemento_043"/>
          <p:cNvCxnSpPr/>
          <p:nvPr/>
        </p:nvCxnSpPr>
        <p:spPr>
          <a:xfrm>
            <a:off x="1126083" y="4105656"/>
            <a:ext cx="0" cy="125730"/>
          </a:xfrm>
          <a:prstGeom prst="line">
            <a:avLst/>
          </a:prstGeom>
          <a:ln w="16510">
            <a:solidFill>
              <a:srgbClr val="68BAE0"/>
            </a:solidFill>
          </a:ln>
          <a:effectLst/>
        </p:spPr>
        <p:style>
          <a:lnRef idx="2">
            <a:schemeClr val="accent1"/>
          </a:lnRef>
          <a:fillRef idx="0">
            <a:schemeClr val="accent1"/>
          </a:fillRef>
          <a:effectRef idx="0">
            <a:schemeClr val="accent1"/>
          </a:effectRef>
          <a:fontRef idx="minor">
            <a:schemeClr val="tx1"/>
          </a:fontRef>
        </p:style>
      </p:cxnSp>
      <p:cxnSp>
        <p:nvCxnSpPr>
          <p:cNvPr id="45" name="M05_S03_Elemento_044"/>
          <p:cNvCxnSpPr/>
          <p:nvPr/>
        </p:nvCxnSpPr>
        <p:spPr>
          <a:xfrm>
            <a:off x="1126083" y="4231386"/>
            <a:ext cx="115672" cy="0"/>
          </a:xfrm>
          <a:prstGeom prst="line">
            <a:avLst/>
          </a:prstGeom>
          <a:ln w="16510">
            <a:solidFill>
              <a:srgbClr val="68BAE0"/>
            </a:solidFill>
          </a:ln>
          <a:effectLst/>
        </p:spPr>
        <p:style>
          <a:lnRef idx="2">
            <a:schemeClr val="accent1"/>
          </a:lnRef>
          <a:fillRef idx="0">
            <a:schemeClr val="accent1"/>
          </a:fillRef>
          <a:effectRef idx="0">
            <a:schemeClr val="accent1"/>
          </a:effectRef>
          <a:fontRef idx="minor">
            <a:schemeClr val="tx1"/>
          </a:fontRef>
        </p:style>
      </p:cxnSp>
      <p:cxnSp>
        <p:nvCxnSpPr>
          <p:cNvPr id="46" name="M05_S03_Elemento_045"/>
          <p:cNvCxnSpPr/>
          <p:nvPr/>
        </p:nvCxnSpPr>
        <p:spPr>
          <a:xfrm>
            <a:off x="924915" y="4321911"/>
            <a:ext cx="201168" cy="0"/>
          </a:xfrm>
          <a:prstGeom prst="line">
            <a:avLst/>
          </a:prstGeom>
          <a:ln w="21590">
            <a:solidFill>
              <a:srgbClr val="68BAE0"/>
            </a:solidFill>
          </a:ln>
          <a:effectLst/>
        </p:spPr>
        <p:style>
          <a:lnRef idx="2">
            <a:schemeClr val="accent1"/>
          </a:lnRef>
          <a:fillRef idx="0">
            <a:schemeClr val="accent1"/>
          </a:fillRef>
          <a:effectRef idx="0">
            <a:schemeClr val="accent1"/>
          </a:effectRef>
          <a:fontRef idx="minor">
            <a:schemeClr val="tx1"/>
          </a:fontRef>
        </p:style>
      </p:cxnSp>
      <p:cxnSp>
        <p:nvCxnSpPr>
          <p:cNvPr id="47" name="M05_S03_Elemento_046"/>
          <p:cNvCxnSpPr/>
          <p:nvPr/>
        </p:nvCxnSpPr>
        <p:spPr>
          <a:xfrm>
            <a:off x="924915" y="4407408"/>
            <a:ext cx="231343" cy="0"/>
          </a:xfrm>
          <a:prstGeom prst="line">
            <a:avLst/>
          </a:prstGeom>
          <a:ln w="21590">
            <a:solidFill>
              <a:srgbClr val="68BAE0"/>
            </a:solidFill>
          </a:ln>
          <a:effectLst/>
        </p:spPr>
        <p:style>
          <a:lnRef idx="2">
            <a:schemeClr val="accent1"/>
          </a:lnRef>
          <a:fillRef idx="0">
            <a:schemeClr val="accent1"/>
          </a:fillRef>
          <a:effectRef idx="0">
            <a:schemeClr val="accent1"/>
          </a:effectRef>
          <a:fontRef idx="minor">
            <a:schemeClr val="tx1"/>
          </a:fontRef>
        </p:style>
      </p:cxnSp>
      <p:cxnSp>
        <p:nvCxnSpPr>
          <p:cNvPr id="48" name="M05_S03_Elemento_047"/>
          <p:cNvCxnSpPr/>
          <p:nvPr/>
        </p:nvCxnSpPr>
        <p:spPr>
          <a:xfrm>
            <a:off x="924915" y="4492904"/>
            <a:ext cx="170993" cy="0"/>
          </a:xfrm>
          <a:prstGeom prst="line">
            <a:avLst/>
          </a:prstGeom>
          <a:ln w="21590">
            <a:solidFill>
              <a:srgbClr val="68BAE0"/>
            </a:solidFill>
          </a:ln>
          <a:effectLst/>
        </p:spPr>
        <p:style>
          <a:lnRef idx="2">
            <a:schemeClr val="accent1"/>
          </a:lnRef>
          <a:fillRef idx="0">
            <a:schemeClr val="accent1"/>
          </a:fillRef>
          <a:effectRef idx="0">
            <a:schemeClr val="accent1"/>
          </a:effectRef>
          <a:fontRef idx="minor">
            <a:schemeClr val="tx1"/>
          </a:fontRef>
        </p:style>
      </p:cxnSp>
      <p:sp>
        <p:nvSpPr>
          <p:cNvPr id="49" name="M05_S03_Elemento_048"/>
          <p:cNvSpPr txBox="1"/>
          <p:nvPr/>
        </p:nvSpPr>
        <p:spPr>
          <a:xfrm>
            <a:off x="1545336" y="4023360"/>
            <a:ext cx="4160520" cy="256032"/>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68BAE0"/>
                </a:solidFill>
                <a:latin typeface="Lato"/>
              </a:rPr>
              <a:t>DNEL NEL DOSSIER</a:t>
            </a:r>
          </a:p>
        </p:txBody>
      </p:sp>
      <p:sp>
        <p:nvSpPr>
          <p:cNvPr id="50" name="M05_S03_Elemento_049"/>
          <p:cNvSpPr txBox="1"/>
          <p:nvPr/>
        </p:nvSpPr>
        <p:spPr>
          <a:xfrm>
            <a:off x="1545336" y="4553712"/>
            <a:ext cx="4133087" cy="649224"/>
          </a:xfrm>
          <a:prstGeom prst="rect">
            <a:avLst/>
          </a:prstGeom>
          <a:noFill/>
          <a:effectLst/>
        </p:spPr>
        <p:txBody>
          <a:bodyPr wrap="square" lIns="0" tIns="0" rIns="0" bIns="0" anchor="t">
            <a:spAutoFit/>
          </a:bodyPr>
          <a:lstStyle/>
          <a:p>
            <a:pPr algn="l">
              <a:lnSpc>
                <a:spcPct val="108000"/>
              </a:lnSpc>
              <a:spcBef>
                <a:spcPts val="0"/>
              </a:spcBef>
              <a:spcAft>
                <a:spcPts val="0"/>
              </a:spcAft>
            </a:pPr>
            <a:r>
              <a:rPr sz="1480" b="0">
                <a:solidFill>
                  <a:srgbClr val="C0D7DB"/>
                </a:solidFill>
                <a:latin typeface="Lato"/>
              </a:rPr>
              <a:t>Registrante → verificare la pertinenza.</a:t>
            </a:r>
          </a:p>
          <a:p>
            <a:pPr algn="l">
              <a:lnSpc>
                <a:spcPct val="108000"/>
              </a:lnSpc>
              <a:spcBef>
                <a:spcPts val="0"/>
              </a:spcBef>
              <a:spcAft>
                <a:spcPts val="0"/>
              </a:spcAft>
            </a:pPr>
            <a:r>
              <a:rPr sz="1480" b="0">
                <a:solidFill>
                  <a:srgbClr val="C0D7DB"/>
                </a:solidFill>
                <a:latin typeface="Lato"/>
              </a:rPr>
              <a:t>Non coincide, per ciò solo, con il Caso C.</a:t>
            </a:r>
          </a:p>
        </p:txBody>
      </p:sp>
      <p:sp>
        <p:nvSpPr>
          <p:cNvPr id="51" name="M05_S03_Elemento_050"/>
          <p:cNvSpPr/>
          <p:nvPr/>
        </p:nvSpPr>
        <p:spPr>
          <a:xfrm>
            <a:off x="6208776" y="3794760"/>
            <a:ext cx="5367528" cy="1737360"/>
          </a:xfrm>
          <a:prstGeom prst="roundRect">
            <a:avLst>
              <a:gd name="adj" fmla="val 12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05_S03_Elemento_051"/>
          <p:cNvSpPr/>
          <p:nvPr/>
        </p:nvSpPr>
        <p:spPr>
          <a:xfrm>
            <a:off x="6455664" y="4105656"/>
            <a:ext cx="382219" cy="518007"/>
          </a:xfrm>
          <a:custGeom>
            <a:avLst/>
            <a:gdLst/>
            <a:ahLst/>
            <a:cxnLst/>
            <a:rect l="l" t="t" r="r" b="b"/>
            <a:pathLst>
              <a:path w="382219" h="518007">
                <a:moveTo>
                  <a:pt x="0" y="0"/>
                </a:moveTo>
                <a:lnTo>
                  <a:pt x="266547" y="0"/>
                </a:lnTo>
                <a:lnTo>
                  <a:pt x="382219" y="120700"/>
                </a:lnTo>
                <a:lnTo>
                  <a:pt x="382219" y="518007"/>
                </a:lnTo>
                <a:lnTo>
                  <a:pt x="0" y="518007"/>
                </a:lnTo>
                <a:close/>
              </a:path>
            </a:pathLst>
          </a:custGeom>
          <a:noFill/>
          <a:ln w="19050">
            <a:solidFill>
              <a:srgbClr val="F0BB76"/>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3" name="M05_S03_Elemento_052"/>
          <p:cNvCxnSpPr/>
          <p:nvPr/>
        </p:nvCxnSpPr>
        <p:spPr>
          <a:xfrm>
            <a:off x="6722211" y="4105656"/>
            <a:ext cx="0" cy="125730"/>
          </a:xfrm>
          <a:prstGeom prst="line">
            <a:avLst/>
          </a:prstGeom>
          <a:ln w="16510">
            <a:solidFill>
              <a:srgbClr val="F0BB76"/>
            </a:solidFill>
          </a:ln>
          <a:effectLst/>
        </p:spPr>
        <p:style>
          <a:lnRef idx="2">
            <a:schemeClr val="accent1"/>
          </a:lnRef>
          <a:fillRef idx="0">
            <a:schemeClr val="accent1"/>
          </a:fillRef>
          <a:effectRef idx="0">
            <a:schemeClr val="accent1"/>
          </a:effectRef>
          <a:fontRef idx="minor">
            <a:schemeClr val="tx1"/>
          </a:fontRef>
        </p:style>
      </p:cxnSp>
      <p:cxnSp>
        <p:nvCxnSpPr>
          <p:cNvPr id="54" name="M05_S03_Elemento_053"/>
          <p:cNvCxnSpPr/>
          <p:nvPr/>
        </p:nvCxnSpPr>
        <p:spPr>
          <a:xfrm>
            <a:off x="6722211" y="4231386"/>
            <a:ext cx="115672" cy="0"/>
          </a:xfrm>
          <a:prstGeom prst="line">
            <a:avLst/>
          </a:prstGeom>
          <a:ln w="16510">
            <a:solidFill>
              <a:srgbClr val="F0BB76"/>
            </a:solidFill>
          </a:ln>
          <a:effectLst/>
        </p:spPr>
        <p:style>
          <a:lnRef idx="2">
            <a:schemeClr val="accent1"/>
          </a:lnRef>
          <a:fillRef idx="0">
            <a:schemeClr val="accent1"/>
          </a:fillRef>
          <a:effectRef idx="0">
            <a:schemeClr val="accent1"/>
          </a:effectRef>
          <a:fontRef idx="minor">
            <a:schemeClr val="tx1"/>
          </a:fontRef>
        </p:style>
      </p:cxnSp>
      <p:cxnSp>
        <p:nvCxnSpPr>
          <p:cNvPr id="55" name="M05_S03_Elemento_054"/>
          <p:cNvCxnSpPr/>
          <p:nvPr/>
        </p:nvCxnSpPr>
        <p:spPr>
          <a:xfrm>
            <a:off x="6521043" y="4321911"/>
            <a:ext cx="201168" cy="0"/>
          </a:xfrm>
          <a:prstGeom prst="line">
            <a:avLst/>
          </a:prstGeom>
          <a:ln w="21590">
            <a:solidFill>
              <a:srgbClr val="F0BB76"/>
            </a:solidFill>
          </a:ln>
          <a:effectLst/>
        </p:spPr>
        <p:style>
          <a:lnRef idx="2">
            <a:schemeClr val="accent1"/>
          </a:lnRef>
          <a:fillRef idx="0">
            <a:schemeClr val="accent1"/>
          </a:fillRef>
          <a:effectRef idx="0">
            <a:schemeClr val="accent1"/>
          </a:effectRef>
          <a:fontRef idx="minor">
            <a:schemeClr val="tx1"/>
          </a:fontRef>
        </p:style>
      </p:cxnSp>
      <p:cxnSp>
        <p:nvCxnSpPr>
          <p:cNvPr id="56" name="M05_S03_Elemento_055"/>
          <p:cNvCxnSpPr/>
          <p:nvPr/>
        </p:nvCxnSpPr>
        <p:spPr>
          <a:xfrm>
            <a:off x="6521043" y="4407408"/>
            <a:ext cx="231343" cy="0"/>
          </a:xfrm>
          <a:prstGeom prst="line">
            <a:avLst/>
          </a:prstGeom>
          <a:ln w="21590">
            <a:solidFill>
              <a:srgbClr val="F0BB76"/>
            </a:solidFill>
          </a:ln>
          <a:effectLst/>
        </p:spPr>
        <p:style>
          <a:lnRef idx="2">
            <a:schemeClr val="accent1"/>
          </a:lnRef>
          <a:fillRef idx="0">
            <a:schemeClr val="accent1"/>
          </a:fillRef>
          <a:effectRef idx="0">
            <a:schemeClr val="accent1"/>
          </a:effectRef>
          <a:fontRef idx="minor">
            <a:schemeClr val="tx1"/>
          </a:fontRef>
        </p:style>
      </p:cxnSp>
      <p:cxnSp>
        <p:nvCxnSpPr>
          <p:cNvPr id="57" name="M05_S03_Elemento_056"/>
          <p:cNvCxnSpPr/>
          <p:nvPr/>
        </p:nvCxnSpPr>
        <p:spPr>
          <a:xfrm>
            <a:off x="6521043" y="4492904"/>
            <a:ext cx="170993" cy="0"/>
          </a:xfrm>
          <a:prstGeom prst="line">
            <a:avLst/>
          </a:prstGeom>
          <a:ln w="21590">
            <a:solidFill>
              <a:srgbClr val="F0BB76"/>
            </a:solidFill>
          </a:ln>
          <a:effectLst/>
        </p:spPr>
        <p:style>
          <a:lnRef idx="2">
            <a:schemeClr val="accent1"/>
          </a:lnRef>
          <a:fillRef idx="0">
            <a:schemeClr val="accent1"/>
          </a:fillRef>
          <a:effectRef idx="0">
            <a:schemeClr val="accent1"/>
          </a:effectRef>
          <a:fontRef idx="minor">
            <a:schemeClr val="tx1"/>
          </a:fontRef>
        </p:style>
      </p:cxnSp>
      <p:sp>
        <p:nvSpPr>
          <p:cNvPr id="58" name="M05_S03_Elemento_057"/>
          <p:cNvSpPr txBox="1"/>
          <p:nvPr/>
        </p:nvSpPr>
        <p:spPr>
          <a:xfrm>
            <a:off x="7141464" y="4023360"/>
            <a:ext cx="4160520" cy="256032"/>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F0BB76"/>
                </a:solidFill>
                <a:latin typeface="Lato"/>
              </a:rPr>
              <a:t>DNEL IN RESTRIZIONE</a:t>
            </a:r>
          </a:p>
        </p:txBody>
      </p:sp>
      <p:sp>
        <p:nvSpPr>
          <p:cNvPr id="59" name="M05_S03_Elemento_058"/>
          <p:cNvSpPr txBox="1"/>
          <p:nvPr/>
        </p:nvSpPr>
        <p:spPr>
          <a:xfrm>
            <a:off x="7141464" y="4553712"/>
            <a:ext cx="4133087" cy="649224"/>
          </a:xfrm>
          <a:prstGeom prst="rect">
            <a:avLst/>
          </a:prstGeom>
          <a:noFill/>
          <a:effectLst/>
        </p:spPr>
        <p:txBody>
          <a:bodyPr wrap="square" lIns="0" tIns="0" rIns="0" bIns="0" anchor="t">
            <a:spAutoFit/>
          </a:bodyPr>
          <a:lstStyle/>
          <a:p>
            <a:pPr algn="l">
              <a:lnSpc>
                <a:spcPct val="108000"/>
              </a:lnSpc>
              <a:spcBef>
                <a:spcPts val="0"/>
              </a:spcBef>
              <a:spcAft>
                <a:spcPts val="0"/>
              </a:spcAft>
            </a:pPr>
            <a:r>
              <a:rPr sz="1480" b="0">
                <a:solidFill>
                  <a:srgbClr val="C0D7DB"/>
                </a:solidFill>
                <a:latin typeface="Lato"/>
              </a:rPr>
              <a:t>Autorità → condizioni specifiche vincolanti.</a:t>
            </a:r>
          </a:p>
          <a:p>
            <a:pPr algn="l">
              <a:lnSpc>
                <a:spcPct val="108000"/>
              </a:lnSpc>
              <a:spcBef>
                <a:spcPts val="0"/>
              </a:spcBef>
              <a:spcAft>
                <a:spcPts val="0"/>
              </a:spcAft>
            </a:pPr>
            <a:r>
              <a:rPr sz="1480" b="0">
                <a:solidFill>
                  <a:srgbClr val="C0D7DB"/>
                </a:solidFill>
                <a:latin typeface="Lato"/>
              </a:rPr>
              <a:t>Caso C: verificare anche l’effetto riproduttivo.</a:t>
            </a:r>
          </a:p>
        </p:txBody>
      </p:sp>
      <p:sp>
        <p:nvSpPr>
          <p:cNvPr id="60" name="M05_S03_Elemento_059"/>
          <p:cNvSpPr/>
          <p:nvPr/>
        </p:nvSpPr>
        <p:spPr>
          <a:xfrm>
            <a:off x="585216" y="5916168"/>
            <a:ext cx="11027664" cy="411480"/>
          </a:xfrm>
          <a:prstGeom prst="roundRect">
            <a:avLst>
              <a:gd name="adj" fmla="val 25000"/>
            </a:avLst>
          </a:prstGeom>
          <a:solidFill>
            <a:srgbClr val="244D5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M05_S03_Elemento_060"/>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300" b="0">
                <a:solidFill>
                  <a:srgbClr val="66DCC5"/>
                </a:solidFill>
                <a:latin typeface="Lato"/>
              </a:rPr>
              <a:t>Un DNEL disponibile non è automaticamente un DNEL vincolante e protettivo per la riproduzione.</a:t>
            </a:r>
          </a:p>
        </p:txBody>
      </p:sp>
      <p:sp>
        <p:nvSpPr>
          <p:cNvPr id="6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M05_S04_Elemento_001"/>
          <p:cNvCxnSpPr/>
          <p:nvPr/>
        </p:nvCxnSpPr>
        <p:spPr>
          <a:xfrm flipV="1">
            <a:off x="612648" y="457200"/>
            <a:ext cx="164592" cy="54864"/>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05_S04_Elemento_002"/>
          <p:cNvCxnSpPr/>
          <p:nvPr/>
        </p:nvCxnSpPr>
        <p:spPr>
          <a:xfrm>
            <a:off x="777240" y="457200"/>
            <a:ext cx="155448" cy="118872"/>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05_S04_Elemento_003"/>
          <p:cNvSpPr/>
          <p:nvPr/>
        </p:nvSpPr>
        <p:spPr>
          <a:xfrm>
            <a:off x="566928" y="46634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4_Elemento_004"/>
          <p:cNvSpPr/>
          <p:nvPr/>
        </p:nvSpPr>
        <p:spPr>
          <a:xfrm>
            <a:off x="731520" y="42062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4_Elemento_005"/>
          <p:cNvSpPr/>
          <p:nvPr/>
        </p:nvSpPr>
        <p:spPr>
          <a:xfrm>
            <a:off x="886968" y="530352"/>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4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008E89"/>
                </a:solidFill>
                <a:latin typeface="Lato"/>
              </a:rPr>
              <a:t>MODULO 05 / VLEP, DNEL E RIFERIMENTI</a:t>
            </a:r>
          </a:p>
        </p:txBody>
      </p:sp>
      <p:sp>
        <p:nvSpPr>
          <p:cNvPr id="8" name="M05_S04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607780"/>
                </a:solidFill>
                <a:latin typeface="Lato"/>
              </a:rPr>
              <a:t>SINTESI DIDATTICA / CONFRONTI DISTINTI</a:t>
            </a:r>
          </a:p>
        </p:txBody>
      </p:sp>
      <p:sp>
        <p:nvSpPr>
          <p:cNvPr id="9" name="M05_S04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VLEP e DNEL: due confronti, non un’equivalenza</a:t>
            </a:r>
          </a:p>
        </p:txBody>
      </p:sp>
      <p:sp>
        <p:nvSpPr>
          <p:cNvPr id="10" name="M05_S04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607780"/>
                </a:solidFill>
                <a:latin typeface="Lato"/>
              </a:rPr>
              <a:t>Funzioni distinte: il confronto con l’uno non sostituisce automaticamente quello con l’altro.</a:t>
            </a:r>
          </a:p>
        </p:txBody>
      </p:sp>
      <p:cxnSp>
        <p:nvCxnSpPr>
          <p:cNvPr id="11" name="M05_S04_Elemento_010"/>
          <p:cNvCxnSpPr/>
          <p:nvPr/>
        </p:nvCxnSpPr>
        <p:spPr>
          <a:xfrm>
            <a:off x="548640" y="6409944"/>
            <a:ext cx="11082528" cy="0"/>
          </a:xfrm>
          <a:prstGeom prst="line">
            <a:avLst/>
          </a:prstGeom>
          <a:ln w="8255">
            <a:solidFill>
              <a:srgbClr val="D6E1E3"/>
            </a:solidFill>
          </a:ln>
          <a:effectLst/>
        </p:spPr>
        <p:style>
          <a:lnRef idx="2">
            <a:schemeClr val="accent1"/>
          </a:lnRef>
          <a:fillRef idx="0">
            <a:schemeClr val="accent1"/>
          </a:fillRef>
          <a:effectRef idx="0">
            <a:schemeClr val="accent1"/>
          </a:effectRef>
          <a:fontRef idx="minor">
            <a:schemeClr val="tx1"/>
          </a:fontRef>
        </p:style>
      </p:cxnSp>
      <p:sp>
        <p:nvSpPr>
          <p:cNvPr id="12" name="M05_S04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607780"/>
                </a:solidFill>
                <a:latin typeface="Lato"/>
              </a:rPr>
              <a:t>REPROTOSSICI </a:t>
            </a:r>
            <a:r>
              <a:rPr lang="it-IT" sz="740" b="0" dirty="0">
                <a:solidFill>
                  <a:srgbClr val="607780"/>
                </a:solidFill>
                <a:latin typeface="Lato"/>
              </a:rPr>
              <a:t> </a:t>
            </a:r>
            <a:r>
              <a:rPr sz="740" b="0" dirty="0">
                <a:solidFill>
                  <a:srgbClr val="607780"/>
                </a:solidFill>
                <a:latin typeface="Lato"/>
              </a:rPr>
              <a:t>2026</a:t>
            </a:r>
          </a:p>
        </p:txBody>
      </p:sp>
      <p:sp>
        <p:nvSpPr>
          <p:cNvPr id="13" name="M05_S04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607780"/>
                </a:solidFill>
                <a:latin typeface="Lato"/>
              </a:rPr>
              <a:t>INAIL 2026, pp. 2–3 [I1]</a:t>
            </a:r>
          </a:p>
        </p:txBody>
      </p:sp>
      <p:sp>
        <p:nvSpPr>
          <p:cNvPr id="14" name="M05_S04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607780"/>
                </a:solidFill>
                <a:latin typeface="Lato"/>
              </a:rPr>
              <a:t>04 / 10</a:t>
            </a:r>
          </a:p>
        </p:txBody>
      </p:sp>
      <p:sp>
        <p:nvSpPr>
          <p:cNvPr id="15" name="M05_S04_Elemento_014"/>
          <p:cNvSpPr/>
          <p:nvPr/>
        </p:nvSpPr>
        <p:spPr>
          <a:xfrm>
            <a:off x="54864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4_Elemento_015"/>
          <p:cNvSpPr/>
          <p:nvPr/>
        </p:nvSpPr>
        <p:spPr>
          <a:xfrm>
            <a:off x="771753"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4_Elemento_016"/>
          <p:cNvSpPr/>
          <p:nvPr/>
        </p:nvSpPr>
        <p:spPr>
          <a:xfrm>
            <a:off x="99486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4_Elemento_017"/>
          <p:cNvSpPr/>
          <p:nvPr/>
        </p:nvSpPr>
        <p:spPr>
          <a:xfrm>
            <a:off x="121798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4_Elemento_018"/>
          <p:cNvSpPr/>
          <p:nvPr/>
        </p:nvSpPr>
        <p:spPr>
          <a:xfrm>
            <a:off x="1441094"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4_Elemento_019"/>
          <p:cNvSpPr/>
          <p:nvPr/>
        </p:nvSpPr>
        <p:spPr>
          <a:xfrm>
            <a:off x="1664207"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4_Elemento_020"/>
          <p:cNvSpPr/>
          <p:nvPr/>
        </p:nvSpPr>
        <p:spPr>
          <a:xfrm>
            <a:off x="1887321"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4_Elemento_021"/>
          <p:cNvSpPr/>
          <p:nvPr/>
        </p:nvSpPr>
        <p:spPr>
          <a:xfrm>
            <a:off x="2110435"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4_Elemento_022"/>
          <p:cNvSpPr/>
          <p:nvPr/>
        </p:nvSpPr>
        <p:spPr>
          <a:xfrm>
            <a:off x="2333548"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4_Elemento_023"/>
          <p:cNvSpPr/>
          <p:nvPr/>
        </p:nvSpPr>
        <p:spPr>
          <a:xfrm>
            <a:off x="2556662"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4_Elemento_024"/>
          <p:cNvSpPr/>
          <p:nvPr/>
        </p:nvSpPr>
        <p:spPr>
          <a:xfrm>
            <a:off x="603504" y="2167128"/>
            <a:ext cx="5212080" cy="3429000"/>
          </a:xfrm>
          <a:prstGeom prst="roundRect">
            <a:avLst>
              <a:gd name="adj" fmla="val 10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4_Elemento_025"/>
          <p:cNvSpPr/>
          <p:nvPr/>
        </p:nvSpPr>
        <p:spPr>
          <a:xfrm>
            <a:off x="621792" y="2185416"/>
            <a:ext cx="5175504" cy="932688"/>
          </a:xfrm>
          <a:prstGeom prst="roundRect">
            <a:avLst>
              <a:gd name="adj" fmla="val 12000"/>
            </a:avLst>
          </a:prstGeom>
          <a:solidFill>
            <a:srgbClr val="E6F2F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05_S04_Elemento_026"/>
          <p:cNvSpPr txBox="1"/>
          <p:nvPr/>
        </p:nvSpPr>
        <p:spPr>
          <a:xfrm>
            <a:off x="859536" y="2359152"/>
            <a:ext cx="1417320" cy="502920"/>
          </a:xfrm>
          <a:prstGeom prst="rect">
            <a:avLst/>
          </a:prstGeom>
          <a:noFill/>
          <a:effectLst/>
        </p:spPr>
        <p:txBody>
          <a:bodyPr wrap="square" lIns="0" tIns="0" rIns="0" bIns="0" anchor="t">
            <a:spAutoFit/>
          </a:bodyPr>
          <a:lstStyle/>
          <a:p>
            <a:pPr algn="l">
              <a:lnSpc>
                <a:spcPct val="108000"/>
              </a:lnSpc>
              <a:spcBef>
                <a:spcPts val="0"/>
              </a:spcBef>
              <a:spcAft>
                <a:spcPts val="0"/>
              </a:spcAft>
            </a:pPr>
            <a:r>
              <a:rPr sz="2900" b="1">
                <a:solidFill>
                  <a:srgbClr val="287BA3"/>
                </a:solidFill>
                <a:latin typeface="Lato"/>
              </a:rPr>
              <a:t>VLEP</a:t>
            </a:r>
          </a:p>
        </p:txBody>
      </p:sp>
      <p:sp>
        <p:nvSpPr>
          <p:cNvPr id="28" name="M05_S04_Elemento_027"/>
          <p:cNvSpPr txBox="1"/>
          <p:nvPr/>
        </p:nvSpPr>
        <p:spPr>
          <a:xfrm>
            <a:off x="2432304" y="2468880"/>
            <a:ext cx="3145536" cy="384048"/>
          </a:xfrm>
          <a:prstGeom prst="rect">
            <a:avLst/>
          </a:prstGeom>
          <a:noFill/>
          <a:effectLst/>
        </p:spPr>
        <p:txBody>
          <a:bodyPr wrap="square" lIns="0" tIns="0" rIns="0" bIns="0" anchor="t">
            <a:spAutoFit/>
          </a:bodyPr>
          <a:lstStyle/>
          <a:p>
            <a:pPr algn="l">
              <a:lnSpc>
                <a:spcPct val="108000"/>
              </a:lnSpc>
              <a:spcBef>
                <a:spcPts val="0"/>
              </a:spcBef>
              <a:spcAft>
                <a:spcPts val="0"/>
              </a:spcAft>
            </a:pPr>
            <a:r>
              <a:rPr sz="1050" b="1">
                <a:solidFill>
                  <a:srgbClr val="287BA3"/>
                </a:solidFill>
                <a:latin typeface="Lato"/>
              </a:rPr>
              <a:t>LIMITE PROFESSIONALE</a:t>
            </a:r>
          </a:p>
        </p:txBody>
      </p:sp>
      <p:sp>
        <p:nvSpPr>
          <p:cNvPr id="29" name="M05_S04_Elemento_028"/>
          <p:cNvSpPr txBox="1"/>
          <p:nvPr/>
        </p:nvSpPr>
        <p:spPr>
          <a:xfrm>
            <a:off x="859536" y="3346704"/>
            <a:ext cx="47091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50" b="1">
                <a:solidFill>
                  <a:srgbClr val="607780"/>
                </a:solidFill>
                <a:latin typeface="Lato"/>
              </a:rPr>
              <a:t>FUNZIONE</a:t>
            </a:r>
          </a:p>
        </p:txBody>
      </p:sp>
      <p:sp>
        <p:nvSpPr>
          <p:cNvPr id="30" name="M05_S04_Elemento_029"/>
          <p:cNvSpPr txBox="1"/>
          <p:nvPr/>
        </p:nvSpPr>
        <p:spPr>
          <a:xfrm>
            <a:off x="859536" y="3593592"/>
            <a:ext cx="4709160" cy="292608"/>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133348"/>
                </a:solidFill>
                <a:latin typeface="Lato"/>
              </a:rPr>
              <a:t>Vincolo per l’esposizione lavorativa</a:t>
            </a:r>
          </a:p>
        </p:txBody>
      </p:sp>
      <p:sp>
        <p:nvSpPr>
          <p:cNvPr id="31" name="M05_S04_Elemento_030"/>
          <p:cNvSpPr txBox="1"/>
          <p:nvPr/>
        </p:nvSpPr>
        <p:spPr>
          <a:xfrm>
            <a:off x="859536" y="4041648"/>
            <a:ext cx="47091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50" b="1">
                <a:solidFill>
                  <a:srgbClr val="607780"/>
                </a:solidFill>
                <a:latin typeface="Lato"/>
              </a:rPr>
              <a:t>ORIGINE</a:t>
            </a:r>
          </a:p>
        </p:txBody>
      </p:sp>
      <p:sp>
        <p:nvSpPr>
          <p:cNvPr id="32" name="M05_S04_Elemento_031"/>
          <p:cNvSpPr txBox="1"/>
          <p:nvPr/>
        </p:nvSpPr>
        <p:spPr>
          <a:xfrm>
            <a:off x="859536" y="4288536"/>
            <a:ext cx="4709160" cy="292608"/>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133348"/>
                </a:solidFill>
                <a:latin typeface="Lato"/>
              </a:rPr>
              <a:t>Normativa sulla salute e sicurezza</a:t>
            </a:r>
          </a:p>
        </p:txBody>
      </p:sp>
      <p:sp>
        <p:nvSpPr>
          <p:cNvPr id="33" name="M05_S04_Elemento_032"/>
          <p:cNvSpPr txBox="1"/>
          <p:nvPr/>
        </p:nvSpPr>
        <p:spPr>
          <a:xfrm>
            <a:off x="859536" y="4736592"/>
            <a:ext cx="47091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50" b="1">
                <a:solidFill>
                  <a:srgbClr val="607780"/>
                </a:solidFill>
                <a:latin typeface="Lato"/>
              </a:rPr>
              <a:t>NEL PERCORSO</a:t>
            </a:r>
          </a:p>
        </p:txBody>
      </p:sp>
      <p:sp>
        <p:nvSpPr>
          <p:cNvPr id="34" name="M05_S04_Elemento_033"/>
          <p:cNvSpPr txBox="1"/>
          <p:nvPr/>
        </p:nvSpPr>
        <p:spPr>
          <a:xfrm>
            <a:off x="859536" y="4983479"/>
            <a:ext cx="4709160" cy="292608"/>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133348"/>
                </a:solidFill>
                <a:latin typeface="Lato"/>
              </a:rPr>
              <a:t>Confronto con il limite applicabile</a:t>
            </a:r>
          </a:p>
        </p:txBody>
      </p:sp>
      <p:sp>
        <p:nvSpPr>
          <p:cNvPr id="35" name="M05_S04_Elemento_034"/>
          <p:cNvSpPr/>
          <p:nvPr/>
        </p:nvSpPr>
        <p:spPr>
          <a:xfrm>
            <a:off x="6373368" y="2167128"/>
            <a:ext cx="5212080" cy="3429000"/>
          </a:xfrm>
          <a:prstGeom prst="roundRect">
            <a:avLst>
              <a:gd name="adj" fmla="val 10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05_S04_Elemento_035"/>
          <p:cNvSpPr/>
          <p:nvPr/>
        </p:nvSpPr>
        <p:spPr>
          <a:xfrm>
            <a:off x="6391655" y="2185416"/>
            <a:ext cx="5175504" cy="932688"/>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05_S04_Elemento_036"/>
          <p:cNvSpPr txBox="1"/>
          <p:nvPr/>
        </p:nvSpPr>
        <p:spPr>
          <a:xfrm>
            <a:off x="6629400" y="2359152"/>
            <a:ext cx="1417320" cy="502920"/>
          </a:xfrm>
          <a:prstGeom prst="rect">
            <a:avLst/>
          </a:prstGeom>
          <a:noFill/>
          <a:effectLst/>
        </p:spPr>
        <p:txBody>
          <a:bodyPr wrap="square" lIns="0" tIns="0" rIns="0" bIns="0" anchor="t">
            <a:spAutoFit/>
          </a:bodyPr>
          <a:lstStyle/>
          <a:p>
            <a:pPr algn="l">
              <a:lnSpc>
                <a:spcPct val="108000"/>
              </a:lnSpc>
              <a:spcBef>
                <a:spcPts val="0"/>
              </a:spcBef>
              <a:spcAft>
                <a:spcPts val="0"/>
              </a:spcAft>
            </a:pPr>
            <a:r>
              <a:rPr sz="2900" b="1">
                <a:solidFill>
                  <a:srgbClr val="008E89"/>
                </a:solidFill>
                <a:latin typeface="Lato"/>
              </a:rPr>
              <a:t>DNEL</a:t>
            </a:r>
          </a:p>
        </p:txBody>
      </p:sp>
      <p:sp>
        <p:nvSpPr>
          <p:cNvPr id="38" name="M05_S04_Elemento_037"/>
          <p:cNvSpPr txBox="1"/>
          <p:nvPr/>
        </p:nvSpPr>
        <p:spPr>
          <a:xfrm>
            <a:off x="8202167" y="2468880"/>
            <a:ext cx="3145536" cy="384048"/>
          </a:xfrm>
          <a:prstGeom prst="rect">
            <a:avLst/>
          </a:prstGeom>
          <a:noFill/>
          <a:effectLst/>
        </p:spPr>
        <p:txBody>
          <a:bodyPr wrap="square" lIns="0" tIns="0" rIns="0" bIns="0" anchor="t">
            <a:spAutoFit/>
          </a:bodyPr>
          <a:lstStyle/>
          <a:p>
            <a:pPr algn="l">
              <a:lnSpc>
                <a:spcPct val="108000"/>
              </a:lnSpc>
              <a:spcBef>
                <a:spcPts val="0"/>
              </a:spcBef>
              <a:spcAft>
                <a:spcPts val="0"/>
              </a:spcAft>
            </a:pPr>
            <a:r>
              <a:rPr sz="1050" b="1">
                <a:solidFill>
                  <a:srgbClr val="008E89"/>
                </a:solidFill>
                <a:latin typeface="Lato"/>
              </a:rPr>
              <a:t>LIVELLO DERIVATO DI NON EFFETTO</a:t>
            </a:r>
          </a:p>
        </p:txBody>
      </p:sp>
      <p:sp>
        <p:nvSpPr>
          <p:cNvPr id="39" name="M05_S04_Elemento_038"/>
          <p:cNvSpPr txBox="1"/>
          <p:nvPr/>
        </p:nvSpPr>
        <p:spPr>
          <a:xfrm>
            <a:off x="6629400" y="3346704"/>
            <a:ext cx="47091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50" b="1">
                <a:solidFill>
                  <a:srgbClr val="607780"/>
                </a:solidFill>
                <a:latin typeface="Lato"/>
              </a:rPr>
              <a:t>FUNZIONE</a:t>
            </a:r>
          </a:p>
        </p:txBody>
      </p:sp>
      <p:sp>
        <p:nvSpPr>
          <p:cNvPr id="40" name="M05_S04_Elemento_039"/>
          <p:cNvSpPr txBox="1"/>
          <p:nvPr/>
        </p:nvSpPr>
        <p:spPr>
          <a:xfrm>
            <a:off x="6629400" y="3593592"/>
            <a:ext cx="4709160" cy="292608"/>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133348"/>
                </a:solidFill>
                <a:latin typeface="Lato"/>
              </a:rPr>
              <a:t>Soglia da verificare per l’effetto</a:t>
            </a:r>
          </a:p>
        </p:txBody>
      </p:sp>
      <p:sp>
        <p:nvSpPr>
          <p:cNvPr id="41" name="M05_S04_Elemento_040"/>
          <p:cNvSpPr txBox="1"/>
          <p:nvPr/>
        </p:nvSpPr>
        <p:spPr>
          <a:xfrm>
            <a:off x="6629400" y="4041648"/>
            <a:ext cx="47091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50" b="1">
                <a:solidFill>
                  <a:srgbClr val="607780"/>
                </a:solidFill>
                <a:latin typeface="Lato"/>
              </a:rPr>
              <a:t>ORIGINE</a:t>
            </a:r>
          </a:p>
        </p:txBody>
      </p:sp>
      <p:sp>
        <p:nvSpPr>
          <p:cNvPr id="42" name="M05_S04_Elemento_041"/>
          <p:cNvSpPr txBox="1"/>
          <p:nvPr/>
        </p:nvSpPr>
        <p:spPr>
          <a:xfrm>
            <a:off x="6629400" y="4288536"/>
            <a:ext cx="4709160" cy="292608"/>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133348"/>
                </a:solidFill>
                <a:latin typeface="Lato"/>
              </a:rPr>
              <a:t>Dossier REACH o specifica restrizione</a:t>
            </a:r>
          </a:p>
        </p:txBody>
      </p:sp>
      <p:sp>
        <p:nvSpPr>
          <p:cNvPr id="43" name="M05_S04_Elemento_042"/>
          <p:cNvSpPr txBox="1"/>
          <p:nvPr/>
        </p:nvSpPr>
        <p:spPr>
          <a:xfrm>
            <a:off x="6629400" y="4736592"/>
            <a:ext cx="4709160" cy="164592"/>
          </a:xfrm>
          <a:prstGeom prst="rect">
            <a:avLst/>
          </a:prstGeom>
          <a:noFill/>
          <a:effectLst/>
        </p:spPr>
        <p:txBody>
          <a:bodyPr wrap="square" lIns="0" tIns="0" rIns="0" bIns="0" anchor="t">
            <a:spAutoFit/>
          </a:bodyPr>
          <a:lstStyle/>
          <a:p>
            <a:pPr algn="l">
              <a:lnSpc>
                <a:spcPct val="108000"/>
              </a:lnSpc>
              <a:spcBef>
                <a:spcPts val="0"/>
              </a:spcBef>
              <a:spcAft>
                <a:spcPts val="0"/>
              </a:spcAft>
            </a:pPr>
            <a:r>
              <a:rPr sz="950" b="1">
                <a:solidFill>
                  <a:srgbClr val="607780"/>
                </a:solidFill>
                <a:latin typeface="Lato"/>
              </a:rPr>
              <a:t>NEL PERCORSO</a:t>
            </a:r>
          </a:p>
        </p:txBody>
      </p:sp>
      <p:sp>
        <p:nvSpPr>
          <p:cNvPr id="44" name="M05_S04_Elemento_043"/>
          <p:cNvSpPr txBox="1"/>
          <p:nvPr/>
        </p:nvSpPr>
        <p:spPr>
          <a:xfrm>
            <a:off x="6629400" y="4983479"/>
            <a:ext cx="4709160" cy="292608"/>
          </a:xfrm>
          <a:prstGeom prst="rect">
            <a:avLst/>
          </a:prstGeom>
          <a:noFill/>
          <a:effectLst/>
        </p:spPr>
        <p:txBody>
          <a:bodyPr wrap="square" lIns="0" tIns="0" rIns="0" bIns="0" anchor="t">
            <a:spAutoFit/>
          </a:bodyPr>
          <a:lstStyle/>
          <a:p>
            <a:pPr algn="l">
              <a:lnSpc>
                <a:spcPct val="108000"/>
              </a:lnSpc>
              <a:spcBef>
                <a:spcPts val="0"/>
              </a:spcBef>
              <a:spcAft>
                <a:spcPts val="0"/>
              </a:spcAft>
            </a:pPr>
            <a:r>
              <a:rPr sz="1600" b="1">
                <a:solidFill>
                  <a:srgbClr val="133348"/>
                </a:solidFill>
                <a:latin typeface="Lato"/>
              </a:rPr>
              <a:t>Confronto pertinente nei rami applicabili</a:t>
            </a:r>
          </a:p>
        </p:txBody>
      </p:sp>
      <p:sp>
        <p:nvSpPr>
          <p:cNvPr id="45" name="M05_S04_Elemento_044"/>
          <p:cNvSpPr/>
          <p:nvPr/>
        </p:nvSpPr>
        <p:spPr>
          <a:xfrm>
            <a:off x="5852160" y="3520440"/>
            <a:ext cx="484632" cy="484632"/>
          </a:xfrm>
          <a:prstGeom prst="ellipse">
            <a:avLst/>
          </a:prstGeom>
          <a:solidFill>
            <a:srgbClr val="0B253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04_Elemento_045"/>
          <p:cNvSpPr txBox="1"/>
          <p:nvPr/>
        </p:nvSpPr>
        <p:spPr>
          <a:xfrm>
            <a:off x="5852160" y="3529584"/>
            <a:ext cx="484632" cy="466344"/>
          </a:xfrm>
          <a:prstGeom prst="rect">
            <a:avLst/>
          </a:prstGeom>
          <a:noFill/>
          <a:effectLst/>
        </p:spPr>
        <p:txBody>
          <a:bodyPr wrap="square" lIns="0" tIns="0" rIns="0" bIns="0" anchor="ctr">
            <a:spAutoFit/>
          </a:bodyPr>
          <a:lstStyle/>
          <a:p>
            <a:pPr algn="ctr">
              <a:lnSpc>
                <a:spcPct val="108000"/>
              </a:lnSpc>
              <a:spcBef>
                <a:spcPts val="0"/>
              </a:spcBef>
              <a:spcAft>
                <a:spcPts val="0"/>
              </a:spcAft>
            </a:pPr>
            <a:r>
              <a:rPr sz="2400" b="1">
                <a:solidFill>
                  <a:srgbClr val="FFFFFF"/>
                </a:solidFill>
                <a:latin typeface="Lato"/>
              </a:rPr>
              <a:t>≠</a:t>
            </a:r>
          </a:p>
        </p:txBody>
      </p:sp>
      <p:sp>
        <p:nvSpPr>
          <p:cNvPr id="47" name="M05_S04_Elemento_046"/>
          <p:cNvSpPr/>
          <p:nvPr/>
        </p:nvSpPr>
        <p:spPr>
          <a:xfrm>
            <a:off x="585216" y="5916168"/>
            <a:ext cx="11027664" cy="411480"/>
          </a:xfrm>
          <a:prstGeom prst="roundRect">
            <a:avLst>
              <a:gd name="adj" fmla="val 25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M05_S04_Elemento_047"/>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300" b="0">
                <a:solidFill>
                  <a:srgbClr val="008E89"/>
                </a:solidFill>
                <a:latin typeface="Lato"/>
              </a:rPr>
              <a:t>Prima dei confronti: stessa sostanza, popolazione pertinente, via, durata, effetto e unità coerenti.</a:t>
            </a:r>
          </a:p>
        </p:txBody>
      </p:sp>
      <p:sp>
        <p:nvSpPr>
          <p:cNvPr id="49"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M05_S05_Elemento_001"/>
          <p:cNvCxnSpPr/>
          <p:nvPr/>
        </p:nvCxnSpPr>
        <p:spPr>
          <a:xfrm flipV="1">
            <a:off x="612648" y="457200"/>
            <a:ext cx="164592" cy="54864"/>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05_S05_Elemento_002"/>
          <p:cNvCxnSpPr/>
          <p:nvPr/>
        </p:nvCxnSpPr>
        <p:spPr>
          <a:xfrm>
            <a:off x="777240" y="457200"/>
            <a:ext cx="155448" cy="118872"/>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05_S05_Elemento_003"/>
          <p:cNvSpPr/>
          <p:nvPr/>
        </p:nvSpPr>
        <p:spPr>
          <a:xfrm>
            <a:off x="566928" y="46634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5_Elemento_004"/>
          <p:cNvSpPr/>
          <p:nvPr/>
        </p:nvSpPr>
        <p:spPr>
          <a:xfrm>
            <a:off x="731520" y="42062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5_Elemento_005"/>
          <p:cNvSpPr/>
          <p:nvPr/>
        </p:nvSpPr>
        <p:spPr>
          <a:xfrm>
            <a:off x="886968" y="530352"/>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5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008E89"/>
                </a:solidFill>
                <a:latin typeface="Lato"/>
              </a:rPr>
              <a:t>MODULO 05 / VLEP, DNEL E RIFERIMENTI</a:t>
            </a:r>
          </a:p>
        </p:txBody>
      </p:sp>
      <p:sp>
        <p:nvSpPr>
          <p:cNvPr id="8" name="M05_S05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607780"/>
                </a:solidFill>
                <a:latin typeface="Lato"/>
              </a:rPr>
              <a:t>POPOLAZIONE / SIGNIFICATO DEL DATO</a:t>
            </a:r>
          </a:p>
        </p:txBody>
      </p:sp>
      <p:sp>
        <p:nvSpPr>
          <p:cNvPr id="9" name="M05_S05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Il DNEL deve riferirsi alla popolazione corretta</a:t>
            </a:r>
          </a:p>
        </p:txBody>
      </p:sp>
      <p:sp>
        <p:nvSpPr>
          <p:cNvPr id="10" name="M05_S05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607780"/>
                </a:solidFill>
                <a:latin typeface="Lato"/>
              </a:rPr>
              <a:t>Per la stessa sostanza possono essere disponibili riferimenti per popolazioni diverse.</a:t>
            </a:r>
          </a:p>
        </p:txBody>
      </p:sp>
      <p:cxnSp>
        <p:nvCxnSpPr>
          <p:cNvPr id="11" name="M05_S05_Elemento_010"/>
          <p:cNvCxnSpPr/>
          <p:nvPr/>
        </p:nvCxnSpPr>
        <p:spPr>
          <a:xfrm>
            <a:off x="548640" y="6409944"/>
            <a:ext cx="11082528" cy="0"/>
          </a:xfrm>
          <a:prstGeom prst="line">
            <a:avLst/>
          </a:prstGeom>
          <a:ln w="8255">
            <a:solidFill>
              <a:srgbClr val="D6E1E3"/>
            </a:solidFill>
          </a:ln>
          <a:effectLst/>
        </p:spPr>
        <p:style>
          <a:lnRef idx="2">
            <a:schemeClr val="accent1"/>
          </a:lnRef>
          <a:fillRef idx="0">
            <a:schemeClr val="accent1"/>
          </a:fillRef>
          <a:effectRef idx="0">
            <a:schemeClr val="accent1"/>
          </a:effectRef>
          <a:fontRef idx="minor">
            <a:schemeClr val="tx1"/>
          </a:fontRef>
        </p:style>
      </p:cxnSp>
      <p:sp>
        <p:nvSpPr>
          <p:cNvPr id="12" name="M05_S05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607780"/>
                </a:solidFill>
                <a:latin typeface="Lato"/>
              </a:rPr>
              <a:t>REPROTOSSICI </a:t>
            </a:r>
            <a:r>
              <a:rPr lang="it-IT" sz="740" b="0" dirty="0">
                <a:solidFill>
                  <a:srgbClr val="607780"/>
                </a:solidFill>
                <a:latin typeface="Lato"/>
              </a:rPr>
              <a:t> </a:t>
            </a:r>
            <a:r>
              <a:rPr sz="740" b="0" dirty="0">
                <a:solidFill>
                  <a:srgbClr val="607780"/>
                </a:solidFill>
                <a:latin typeface="Lato"/>
              </a:rPr>
              <a:t>2026</a:t>
            </a:r>
          </a:p>
        </p:txBody>
      </p:sp>
      <p:sp>
        <p:nvSpPr>
          <p:cNvPr id="13" name="M05_S05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607780"/>
                </a:solidFill>
                <a:latin typeface="Lato"/>
              </a:rPr>
              <a:t>INAIL 2026, pp. 2–3 [I1] • Terminologia DNEL [T1]</a:t>
            </a:r>
          </a:p>
        </p:txBody>
      </p:sp>
      <p:sp>
        <p:nvSpPr>
          <p:cNvPr id="14" name="M05_S05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607780"/>
                </a:solidFill>
                <a:latin typeface="Lato"/>
              </a:rPr>
              <a:t>05 / 10</a:t>
            </a:r>
          </a:p>
        </p:txBody>
      </p:sp>
      <p:sp>
        <p:nvSpPr>
          <p:cNvPr id="15" name="M05_S05_Elemento_014"/>
          <p:cNvSpPr/>
          <p:nvPr/>
        </p:nvSpPr>
        <p:spPr>
          <a:xfrm>
            <a:off x="54864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5_Elemento_015"/>
          <p:cNvSpPr/>
          <p:nvPr/>
        </p:nvSpPr>
        <p:spPr>
          <a:xfrm>
            <a:off x="771753"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5_Elemento_016"/>
          <p:cNvSpPr/>
          <p:nvPr/>
        </p:nvSpPr>
        <p:spPr>
          <a:xfrm>
            <a:off x="99486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5_Elemento_017"/>
          <p:cNvSpPr/>
          <p:nvPr/>
        </p:nvSpPr>
        <p:spPr>
          <a:xfrm>
            <a:off x="121798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5_Elemento_018"/>
          <p:cNvSpPr/>
          <p:nvPr/>
        </p:nvSpPr>
        <p:spPr>
          <a:xfrm>
            <a:off x="1441094"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5_Elemento_019"/>
          <p:cNvSpPr/>
          <p:nvPr/>
        </p:nvSpPr>
        <p:spPr>
          <a:xfrm>
            <a:off x="1664207"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5_Elemento_020"/>
          <p:cNvSpPr/>
          <p:nvPr/>
        </p:nvSpPr>
        <p:spPr>
          <a:xfrm>
            <a:off x="1887321"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5_Elemento_021"/>
          <p:cNvSpPr/>
          <p:nvPr/>
        </p:nvSpPr>
        <p:spPr>
          <a:xfrm>
            <a:off x="2110435"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5_Elemento_022"/>
          <p:cNvSpPr/>
          <p:nvPr/>
        </p:nvSpPr>
        <p:spPr>
          <a:xfrm>
            <a:off x="2333548"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5_Elemento_023"/>
          <p:cNvSpPr/>
          <p:nvPr/>
        </p:nvSpPr>
        <p:spPr>
          <a:xfrm>
            <a:off x="2556662"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5_Elemento_024"/>
          <p:cNvSpPr/>
          <p:nvPr/>
        </p:nvSpPr>
        <p:spPr>
          <a:xfrm>
            <a:off x="4727448" y="2075688"/>
            <a:ext cx="2761488" cy="265176"/>
          </a:xfrm>
          <a:prstGeom prst="roundRect">
            <a:avLst>
              <a:gd name="adj" fmla="val 50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5_Elemento_025"/>
          <p:cNvSpPr txBox="1"/>
          <p:nvPr/>
        </p:nvSpPr>
        <p:spPr>
          <a:xfrm>
            <a:off x="4837176" y="2116836"/>
            <a:ext cx="2542032" cy="182880"/>
          </a:xfrm>
          <a:prstGeom prst="rect">
            <a:avLst/>
          </a:prstGeom>
          <a:noFill/>
          <a:effectLst/>
        </p:spPr>
        <p:txBody>
          <a:bodyPr wrap="square" lIns="0" tIns="0" rIns="0" bIns="0" anchor="t">
            <a:spAutoFit/>
          </a:bodyPr>
          <a:lstStyle/>
          <a:p>
            <a:pPr algn="l">
              <a:lnSpc>
                <a:spcPct val="108000"/>
              </a:lnSpc>
              <a:spcBef>
                <a:spcPts val="0"/>
              </a:spcBef>
              <a:spcAft>
                <a:spcPts val="0"/>
              </a:spcAft>
            </a:pPr>
            <a:r>
              <a:rPr sz="1100" b="0">
                <a:solidFill>
                  <a:srgbClr val="008E89"/>
                </a:solidFill>
                <a:latin typeface="Lato"/>
              </a:rPr>
              <a:t>STESSA SOSTANZA</a:t>
            </a:r>
          </a:p>
        </p:txBody>
      </p:sp>
      <p:cxnSp>
        <p:nvCxnSpPr>
          <p:cNvPr id="27" name="M05_S05_Elemento_026"/>
          <p:cNvCxnSpPr/>
          <p:nvPr/>
        </p:nvCxnSpPr>
        <p:spPr>
          <a:xfrm>
            <a:off x="6108192" y="2368296"/>
            <a:ext cx="0" cy="237744"/>
          </a:xfrm>
          <a:prstGeom prst="line">
            <a:avLst/>
          </a:prstGeom>
          <a:ln w="1651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28" name="M05_S05_Elemento_027"/>
          <p:cNvCxnSpPr/>
          <p:nvPr/>
        </p:nvCxnSpPr>
        <p:spPr>
          <a:xfrm>
            <a:off x="3136392" y="2606040"/>
            <a:ext cx="5824728" cy="0"/>
          </a:xfrm>
          <a:prstGeom prst="line">
            <a:avLst/>
          </a:prstGeom>
          <a:ln w="1651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29" name="M05_S05_Elemento_028"/>
          <p:cNvCxnSpPr/>
          <p:nvPr/>
        </p:nvCxnSpPr>
        <p:spPr>
          <a:xfrm>
            <a:off x="3136392" y="2606040"/>
            <a:ext cx="0" cy="246888"/>
          </a:xfrm>
          <a:prstGeom prst="line">
            <a:avLst/>
          </a:prstGeom>
          <a:ln w="1524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30" name="M05_S05_Elemento_029"/>
          <p:cNvCxnSpPr/>
          <p:nvPr/>
        </p:nvCxnSpPr>
        <p:spPr>
          <a:xfrm>
            <a:off x="8961120" y="2606040"/>
            <a:ext cx="0" cy="246888"/>
          </a:xfrm>
          <a:prstGeom prst="line">
            <a:avLst/>
          </a:prstGeom>
          <a:ln w="1524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1" name="M05_S05_Elemento_030"/>
          <p:cNvSpPr/>
          <p:nvPr/>
        </p:nvSpPr>
        <p:spPr>
          <a:xfrm>
            <a:off x="603504" y="2889504"/>
            <a:ext cx="5367528" cy="2606040"/>
          </a:xfrm>
          <a:prstGeom prst="roundRect">
            <a:avLst>
              <a:gd name="adj" fmla="val 10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05_S05_Elemento_031"/>
          <p:cNvSpPr/>
          <p:nvPr/>
        </p:nvSpPr>
        <p:spPr>
          <a:xfrm>
            <a:off x="6217920" y="2889504"/>
            <a:ext cx="5367528" cy="2606040"/>
          </a:xfrm>
          <a:prstGeom prst="roundRect">
            <a:avLst>
              <a:gd name="adj" fmla="val 10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05_S05_Elemento_032"/>
          <p:cNvSpPr/>
          <p:nvPr/>
        </p:nvSpPr>
        <p:spPr>
          <a:xfrm>
            <a:off x="1140714" y="3328416"/>
            <a:ext cx="233172" cy="233172"/>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05_S05_Elemento_033"/>
          <p:cNvSpPr/>
          <p:nvPr/>
        </p:nvSpPr>
        <p:spPr>
          <a:xfrm>
            <a:off x="1037844" y="3630168"/>
            <a:ext cx="438912" cy="466344"/>
          </a:xfrm>
          <a:prstGeom prst="roundRect">
            <a:avLst>
              <a:gd name="adj" fmla="val 3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5" name="M05_S05_Elemento_034"/>
          <p:cNvCxnSpPr/>
          <p:nvPr/>
        </p:nvCxnSpPr>
        <p:spPr>
          <a:xfrm>
            <a:off x="1154430" y="4082796"/>
            <a:ext cx="0" cy="219456"/>
          </a:xfrm>
          <a:prstGeom prst="line">
            <a:avLst/>
          </a:prstGeom>
          <a:ln w="381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6" name="M05_S05_Elemento_035"/>
          <p:cNvCxnSpPr/>
          <p:nvPr/>
        </p:nvCxnSpPr>
        <p:spPr>
          <a:xfrm>
            <a:off x="1360170" y="4082796"/>
            <a:ext cx="0" cy="219456"/>
          </a:xfrm>
          <a:prstGeom prst="line">
            <a:avLst/>
          </a:prstGeom>
          <a:ln w="3810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37" name="Arc 36"/>
          <p:cNvSpPr/>
          <p:nvPr/>
        </p:nvSpPr>
        <p:spPr>
          <a:xfrm>
            <a:off x="1106424" y="3307842"/>
            <a:ext cx="294894" cy="137160"/>
          </a:xfrm>
          <a:prstGeom prst="arc">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8" name="M05_S05_Elemento_037"/>
          <p:cNvCxnSpPr/>
          <p:nvPr/>
        </p:nvCxnSpPr>
        <p:spPr>
          <a:xfrm>
            <a:off x="1078992" y="3417570"/>
            <a:ext cx="363474" cy="0"/>
          </a:xfrm>
          <a:prstGeom prst="line">
            <a:avLst/>
          </a:prstGeom>
          <a:ln w="1905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39" name="M05_S05_Elemento_038"/>
          <p:cNvSpPr txBox="1"/>
          <p:nvPr/>
        </p:nvSpPr>
        <p:spPr>
          <a:xfrm>
            <a:off x="1856231" y="3291840"/>
            <a:ext cx="3611880" cy="347472"/>
          </a:xfrm>
          <a:prstGeom prst="rect">
            <a:avLst/>
          </a:prstGeom>
          <a:noFill/>
          <a:effectLst/>
        </p:spPr>
        <p:txBody>
          <a:bodyPr wrap="square" lIns="0" tIns="0" rIns="0" bIns="0" anchor="t">
            <a:spAutoFit/>
          </a:bodyPr>
          <a:lstStyle/>
          <a:p>
            <a:pPr algn="l">
              <a:lnSpc>
                <a:spcPct val="108000"/>
              </a:lnSpc>
              <a:spcBef>
                <a:spcPts val="0"/>
              </a:spcBef>
              <a:spcAft>
                <a:spcPts val="0"/>
              </a:spcAft>
            </a:pPr>
            <a:r>
              <a:rPr sz="2100" b="1">
                <a:solidFill>
                  <a:srgbClr val="008E89"/>
                </a:solidFill>
                <a:latin typeface="Lato"/>
              </a:rPr>
              <a:t>LAVORATORI</a:t>
            </a:r>
          </a:p>
        </p:txBody>
      </p:sp>
      <p:sp>
        <p:nvSpPr>
          <p:cNvPr id="40" name="M05_S05_Elemento_039"/>
          <p:cNvSpPr txBox="1"/>
          <p:nvPr/>
        </p:nvSpPr>
        <p:spPr>
          <a:xfrm>
            <a:off x="1856231" y="3849624"/>
            <a:ext cx="3584448" cy="704088"/>
          </a:xfrm>
          <a:prstGeom prst="rect">
            <a:avLst/>
          </a:prstGeom>
          <a:noFill/>
          <a:effectLst/>
        </p:spPr>
        <p:txBody>
          <a:bodyPr wrap="square" lIns="0" tIns="0" rIns="0" bIns="0" anchor="t">
            <a:spAutoFit/>
          </a:bodyPr>
          <a:lstStyle/>
          <a:p>
            <a:pPr algn="l">
              <a:lnSpc>
                <a:spcPct val="108000"/>
              </a:lnSpc>
              <a:spcBef>
                <a:spcPts val="0"/>
              </a:spcBef>
              <a:spcAft>
                <a:spcPts val="0"/>
              </a:spcAft>
            </a:pPr>
            <a:r>
              <a:rPr sz="2300" b="1">
                <a:solidFill>
                  <a:srgbClr val="133348"/>
                </a:solidFill>
                <a:latin typeface="Lato"/>
              </a:rPr>
              <a:t>DNEL per lo scenario</a:t>
            </a:r>
          </a:p>
          <a:p>
            <a:pPr algn="l">
              <a:lnSpc>
                <a:spcPct val="108000"/>
              </a:lnSpc>
              <a:spcBef>
                <a:spcPts val="0"/>
              </a:spcBef>
              <a:spcAft>
                <a:spcPts val="0"/>
              </a:spcAft>
            </a:pPr>
            <a:r>
              <a:rPr sz="2300" b="1">
                <a:solidFill>
                  <a:srgbClr val="133348"/>
                </a:solidFill>
                <a:latin typeface="Lato"/>
              </a:rPr>
              <a:t>occupazionale</a:t>
            </a:r>
          </a:p>
        </p:txBody>
      </p:sp>
      <p:sp>
        <p:nvSpPr>
          <p:cNvPr id="41" name="M05_S05_Elemento_040"/>
          <p:cNvSpPr txBox="1"/>
          <p:nvPr/>
        </p:nvSpPr>
        <p:spPr>
          <a:xfrm>
            <a:off x="1856231" y="4736592"/>
            <a:ext cx="3611880" cy="493776"/>
          </a:xfrm>
          <a:prstGeom prst="rect">
            <a:avLst/>
          </a:prstGeom>
          <a:noFill/>
          <a:effectLst/>
        </p:spPr>
        <p:txBody>
          <a:bodyPr wrap="square" lIns="0" tIns="0" rIns="0" bIns="0" anchor="t">
            <a:spAutoFit/>
          </a:bodyPr>
          <a:lstStyle/>
          <a:p>
            <a:pPr algn="l">
              <a:lnSpc>
                <a:spcPct val="108000"/>
              </a:lnSpc>
              <a:spcBef>
                <a:spcPts val="0"/>
              </a:spcBef>
              <a:spcAft>
                <a:spcPts val="0"/>
              </a:spcAft>
            </a:pPr>
            <a:r>
              <a:rPr sz="1430" b="0">
                <a:solidFill>
                  <a:srgbClr val="607780"/>
                </a:solidFill>
                <a:latin typeface="Lato"/>
              </a:rPr>
              <a:t>Verificare anche via, durata</a:t>
            </a:r>
          </a:p>
          <a:p>
            <a:pPr algn="l">
              <a:lnSpc>
                <a:spcPct val="108000"/>
              </a:lnSpc>
              <a:spcBef>
                <a:spcPts val="0"/>
              </a:spcBef>
              <a:spcAft>
                <a:spcPts val="0"/>
              </a:spcAft>
            </a:pPr>
            <a:r>
              <a:rPr sz="1430" b="0">
                <a:solidFill>
                  <a:srgbClr val="607780"/>
                </a:solidFill>
                <a:latin typeface="Lato"/>
              </a:rPr>
              <a:t>e protezione dell’effetto riproduttivo.</a:t>
            </a:r>
          </a:p>
        </p:txBody>
      </p:sp>
      <p:sp>
        <p:nvSpPr>
          <p:cNvPr id="42" name="M05_S05_Elemento_041"/>
          <p:cNvSpPr/>
          <p:nvPr/>
        </p:nvSpPr>
        <p:spPr>
          <a:xfrm>
            <a:off x="6652259" y="3456432"/>
            <a:ext cx="180319" cy="180319"/>
          </a:xfrm>
          <a:prstGeom prst="ellipse">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M05_S05_Elemento_042"/>
          <p:cNvSpPr/>
          <p:nvPr/>
        </p:nvSpPr>
        <p:spPr>
          <a:xfrm>
            <a:off x="6572707" y="3689786"/>
            <a:ext cx="339425" cy="360639"/>
          </a:xfrm>
          <a:prstGeom prst="roundRect">
            <a:avLst>
              <a:gd name="adj" fmla="val 32000"/>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4" name="M05_S05_Elemento_043"/>
          <p:cNvCxnSpPr/>
          <p:nvPr/>
        </p:nvCxnSpPr>
        <p:spPr>
          <a:xfrm>
            <a:off x="6662867" y="4039819"/>
            <a:ext cx="0" cy="169712"/>
          </a:xfrm>
          <a:prstGeom prst="line">
            <a:avLst/>
          </a:prstGeom>
          <a:ln w="29463">
            <a:solidFill>
              <a:srgbClr val="287BA3"/>
            </a:solidFill>
          </a:ln>
          <a:effectLst/>
        </p:spPr>
        <p:style>
          <a:lnRef idx="2">
            <a:schemeClr val="accent1"/>
          </a:lnRef>
          <a:fillRef idx="0">
            <a:schemeClr val="accent1"/>
          </a:fillRef>
          <a:effectRef idx="0">
            <a:schemeClr val="accent1"/>
          </a:effectRef>
          <a:fontRef idx="minor">
            <a:schemeClr val="tx1"/>
          </a:fontRef>
        </p:style>
      </p:cxnSp>
      <p:cxnSp>
        <p:nvCxnSpPr>
          <p:cNvPr id="45" name="M05_S05_Elemento_044"/>
          <p:cNvCxnSpPr/>
          <p:nvPr/>
        </p:nvCxnSpPr>
        <p:spPr>
          <a:xfrm>
            <a:off x="6821972" y="4039819"/>
            <a:ext cx="0" cy="169712"/>
          </a:xfrm>
          <a:prstGeom prst="line">
            <a:avLst/>
          </a:prstGeom>
          <a:ln w="29463">
            <a:solidFill>
              <a:srgbClr val="287BA3"/>
            </a:solidFill>
          </a:ln>
          <a:effectLst/>
        </p:spPr>
        <p:style>
          <a:lnRef idx="2">
            <a:schemeClr val="accent1"/>
          </a:lnRef>
          <a:fillRef idx="0">
            <a:schemeClr val="accent1"/>
          </a:fillRef>
          <a:effectRef idx="0">
            <a:schemeClr val="accent1"/>
          </a:effectRef>
          <a:fontRef idx="minor">
            <a:schemeClr val="tx1"/>
          </a:fontRef>
        </p:style>
      </p:cxnSp>
      <p:sp>
        <p:nvSpPr>
          <p:cNvPr id="46" name="M05_S05_Elemento_045"/>
          <p:cNvSpPr/>
          <p:nvPr/>
        </p:nvSpPr>
        <p:spPr>
          <a:xfrm>
            <a:off x="7164324" y="3182112"/>
            <a:ext cx="217627" cy="217627"/>
          </a:xfrm>
          <a:prstGeom prst="ellipse">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05_S05_Elemento_046"/>
          <p:cNvSpPr/>
          <p:nvPr/>
        </p:nvSpPr>
        <p:spPr>
          <a:xfrm>
            <a:off x="7068312" y="3463747"/>
            <a:ext cx="409651" cy="435254"/>
          </a:xfrm>
          <a:prstGeom prst="roundRect">
            <a:avLst>
              <a:gd name="adj" fmla="val 32000"/>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8" name="M05_S05_Elemento_047"/>
          <p:cNvCxnSpPr/>
          <p:nvPr/>
        </p:nvCxnSpPr>
        <p:spPr>
          <a:xfrm>
            <a:off x="7177125" y="3886200"/>
            <a:ext cx="0" cy="204825"/>
          </a:xfrm>
          <a:prstGeom prst="line">
            <a:avLst/>
          </a:prstGeom>
          <a:ln w="35560">
            <a:solidFill>
              <a:srgbClr val="287BA3"/>
            </a:solidFill>
          </a:ln>
          <a:effectLst/>
        </p:spPr>
        <p:style>
          <a:lnRef idx="2">
            <a:schemeClr val="accent1"/>
          </a:lnRef>
          <a:fillRef idx="0">
            <a:schemeClr val="accent1"/>
          </a:fillRef>
          <a:effectRef idx="0">
            <a:schemeClr val="accent1"/>
          </a:effectRef>
          <a:fontRef idx="minor">
            <a:schemeClr val="tx1"/>
          </a:fontRef>
        </p:style>
      </p:cxnSp>
      <p:cxnSp>
        <p:nvCxnSpPr>
          <p:cNvPr id="49" name="M05_S05_Elemento_048"/>
          <p:cNvCxnSpPr/>
          <p:nvPr/>
        </p:nvCxnSpPr>
        <p:spPr>
          <a:xfrm>
            <a:off x="7369149" y="3886200"/>
            <a:ext cx="0" cy="204825"/>
          </a:xfrm>
          <a:prstGeom prst="line">
            <a:avLst/>
          </a:prstGeom>
          <a:ln w="35560">
            <a:solidFill>
              <a:srgbClr val="287BA3"/>
            </a:solidFill>
          </a:ln>
          <a:effectLst/>
        </p:spPr>
        <p:style>
          <a:lnRef idx="2">
            <a:schemeClr val="accent1"/>
          </a:lnRef>
          <a:fillRef idx="0">
            <a:schemeClr val="accent1"/>
          </a:fillRef>
          <a:effectRef idx="0">
            <a:schemeClr val="accent1"/>
          </a:effectRef>
          <a:fontRef idx="minor">
            <a:schemeClr val="tx1"/>
          </a:fontRef>
        </p:style>
      </p:cxnSp>
      <p:sp>
        <p:nvSpPr>
          <p:cNvPr id="50" name="M05_S05_Elemento_049"/>
          <p:cNvSpPr txBox="1"/>
          <p:nvPr/>
        </p:nvSpPr>
        <p:spPr>
          <a:xfrm>
            <a:off x="7891272" y="3291840"/>
            <a:ext cx="3383280" cy="347472"/>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287BA3"/>
                </a:solidFill>
                <a:latin typeface="Lato"/>
              </a:rPr>
              <a:t>POPOLAZIONE GENERALE</a:t>
            </a:r>
          </a:p>
        </p:txBody>
      </p:sp>
      <p:sp>
        <p:nvSpPr>
          <p:cNvPr id="51" name="M05_S05_Elemento_050"/>
          <p:cNvSpPr txBox="1"/>
          <p:nvPr/>
        </p:nvSpPr>
        <p:spPr>
          <a:xfrm>
            <a:off x="7891272" y="3849624"/>
            <a:ext cx="3383280" cy="704088"/>
          </a:xfrm>
          <a:prstGeom prst="rect">
            <a:avLst/>
          </a:prstGeom>
          <a:noFill/>
          <a:effectLst/>
        </p:spPr>
        <p:txBody>
          <a:bodyPr wrap="square" lIns="0" tIns="0" rIns="0" bIns="0" anchor="t">
            <a:spAutoFit/>
          </a:bodyPr>
          <a:lstStyle/>
          <a:p>
            <a:pPr algn="l">
              <a:lnSpc>
                <a:spcPct val="108000"/>
              </a:lnSpc>
              <a:spcBef>
                <a:spcPts val="0"/>
              </a:spcBef>
              <a:spcAft>
                <a:spcPts val="0"/>
              </a:spcAft>
            </a:pPr>
            <a:r>
              <a:rPr sz="2000" b="1">
                <a:solidFill>
                  <a:srgbClr val="133348"/>
                </a:solidFill>
                <a:latin typeface="Lato"/>
              </a:rPr>
              <a:t>DNEL per la popolazione</a:t>
            </a:r>
          </a:p>
          <a:p>
            <a:pPr algn="l">
              <a:lnSpc>
                <a:spcPct val="108000"/>
              </a:lnSpc>
              <a:spcBef>
                <a:spcPts val="0"/>
              </a:spcBef>
              <a:spcAft>
                <a:spcPts val="0"/>
              </a:spcAft>
            </a:pPr>
            <a:r>
              <a:rPr sz="2000" b="1">
                <a:solidFill>
                  <a:srgbClr val="133348"/>
                </a:solidFill>
                <a:latin typeface="Lato"/>
              </a:rPr>
              <a:t>definita nel dossier</a:t>
            </a:r>
          </a:p>
        </p:txBody>
      </p:sp>
      <p:sp>
        <p:nvSpPr>
          <p:cNvPr id="52" name="M05_S05_Elemento_051"/>
          <p:cNvSpPr txBox="1"/>
          <p:nvPr/>
        </p:nvSpPr>
        <p:spPr>
          <a:xfrm>
            <a:off x="7891272" y="4736592"/>
            <a:ext cx="3383280" cy="493776"/>
          </a:xfrm>
          <a:prstGeom prst="rect">
            <a:avLst/>
          </a:prstGeom>
          <a:noFill/>
          <a:effectLst/>
        </p:spPr>
        <p:txBody>
          <a:bodyPr wrap="square" lIns="0" tIns="0" rIns="0" bIns="0" anchor="t">
            <a:spAutoFit/>
          </a:bodyPr>
          <a:lstStyle/>
          <a:p>
            <a:pPr algn="l">
              <a:lnSpc>
                <a:spcPct val="108000"/>
              </a:lnSpc>
              <a:spcBef>
                <a:spcPts val="0"/>
              </a:spcBef>
              <a:spcAft>
                <a:spcPts val="0"/>
              </a:spcAft>
            </a:pPr>
            <a:r>
              <a:rPr sz="1430" b="0">
                <a:solidFill>
                  <a:srgbClr val="607780"/>
                </a:solidFill>
                <a:latin typeface="Lato"/>
              </a:rPr>
              <a:t>Non è la concentrazione di fondo</a:t>
            </a:r>
          </a:p>
          <a:p>
            <a:pPr algn="l">
              <a:lnSpc>
                <a:spcPct val="108000"/>
              </a:lnSpc>
              <a:spcBef>
                <a:spcPts val="0"/>
              </a:spcBef>
              <a:spcAft>
                <a:spcPts val="0"/>
              </a:spcAft>
            </a:pPr>
            <a:r>
              <a:rPr sz="1430" b="0">
                <a:solidFill>
                  <a:srgbClr val="607780"/>
                </a:solidFill>
                <a:latin typeface="Lato"/>
              </a:rPr>
              <a:t>misurata nella popolazione.</a:t>
            </a:r>
          </a:p>
        </p:txBody>
      </p:sp>
      <p:sp>
        <p:nvSpPr>
          <p:cNvPr id="53" name="M05_S05_Elemento_052"/>
          <p:cNvSpPr/>
          <p:nvPr/>
        </p:nvSpPr>
        <p:spPr>
          <a:xfrm>
            <a:off x="585216" y="5916168"/>
            <a:ext cx="11027664" cy="411480"/>
          </a:xfrm>
          <a:prstGeom prst="roundRect">
            <a:avLst>
              <a:gd name="adj" fmla="val 25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05_S05_Elemento_053"/>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270" b="0">
                <a:solidFill>
                  <a:srgbClr val="008E89"/>
                </a:solidFill>
                <a:latin typeface="Lato"/>
              </a:rPr>
              <a:t>DNEL della popolazione generale ≠ VRA / VRB: soglia derivata e fondo misurato non sono intercambiabili.</a:t>
            </a:r>
          </a:p>
        </p:txBody>
      </p:sp>
      <p:sp>
        <p:nvSpPr>
          <p:cNvPr id="5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05_S06_Elemento_001"/>
          <p:cNvCxnSpPr/>
          <p:nvPr/>
        </p:nvCxnSpPr>
        <p:spPr>
          <a:xfrm flipV="1">
            <a:off x="612648" y="457200"/>
            <a:ext cx="164592" cy="54864"/>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05_S06_Elemento_002"/>
          <p:cNvCxnSpPr/>
          <p:nvPr/>
        </p:nvCxnSpPr>
        <p:spPr>
          <a:xfrm>
            <a:off x="777240" y="457200"/>
            <a:ext cx="155448" cy="118872"/>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05_S06_Elemento_003"/>
          <p:cNvSpPr/>
          <p:nvPr/>
        </p:nvSpPr>
        <p:spPr>
          <a:xfrm>
            <a:off x="566928" y="46634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6_Elemento_004"/>
          <p:cNvSpPr/>
          <p:nvPr/>
        </p:nvSpPr>
        <p:spPr>
          <a:xfrm>
            <a:off x="731520" y="42062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6_Elemento_005"/>
          <p:cNvSpPr/>
          <p:nvPr/>
        </p:nvSpPr>
        <p:spPr>
          <a:xfrm>
            <a:off x="886968" y="530352"/>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6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66DCC5"/>
                </a:solidFill>
                <a:latin typeface="Lato"/>
              </a:rPr>
              <a:t>MODULO 05 / VLEP, DNEL E RIFERIMENTI</a:t>
            </a:r>
          </a:p>
        </p:txBody>
      </p:sp>
      <p:sp>
        <p:nvSpPr>
          <p:cNvPr id="8" name="M05_S06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C0D7DB"/>
                </a:solidFill>
                <a:latin typeface="Lato"/>
              </a:rPr>
              <a:t>VIA INALATORIA / QUALIFICAZIONE</a:t>
            </a:r>
          </a:p>
        </p:txBody>
      </p:sp>
      <p:sp>
        <p:nvSpPr>
          <p:cNvPr id="9" name="M05_S06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FFFFFF"/>
                </a:solidFill>
                <a:latin typeface="Lato"/>
              </a:rPr>
              <a:t>DNEL inalatorio: confrontare dati omogenei</a:t>
            </a:r>
          </a:p>
        </p:txBody>
      </p:sp>
      <p:sp>
        <p:nvSpPr>
          <p:cNvPr id="10" name="M05_S06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C0D7DB"/>
                </a:solidFill>
                <a:latin typeface="Lato"/>
              </a:rPr>
              <a:t>La sola unità mg/m³ non dimostra che esposizione e riferimento siano comparabili.</a:t>
            </a:r>
          </a:p>
        </p:txBody>
      </p:sp>
      <p:cxnSp>
        <p:nvCxnSpPr>
          <p:cNvPr id="11" name="M05_S06_Elemento_010"/>
          <p:cNvCxnSpPr/>
          <p:nvPr/>
        </p:nvCxnSpPr>
        <p:spPr>
          <a:xfrm>
            <a:off x="548640" y="6409944"/>
            <a:ext cx="11082528" cy="0"/>
          </a:xfrm>
          <a:prstGeom prst="line">
            <a:avLst/>
          </a:prstGeom>
          <a:ln w="8255">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12" name="M05_S06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C0D7DB"/>
                </a:solidFill>
                <a:latin typeface="Lato"/>
              </a:rPr>
              <a:t>REPROTOSSICI </a:t>
            </a:r>
            <a:r>
              <a:rPr lang="it-IT" sz="740" b="0" dirty="0">
                <a:solidFill>
                  <a:srgbClr val="C0D7DB"/>
                </a:solidFill>
                <a:latin typeface="Lato"/>
              </a:rPr>
              <a:t> </a:t>
            </a:r>
            <a:r>
              <a:rPr sz="740" b="0" dirty="0">
                <a:solidFill>
                  <a:srgbClr val="C0D7DB"/>
                </a:solidFill>
                <a:latin typeface="Lato"/>
              </a:rPr>
              <a:t>2026</a:t>
            </a:r>
          </a:p>
        </p:txBody>
      </p:sp>
      <p:sp>
        <p:nvSpPr>
          <p:cNvPr id="13" name="M05_S06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C0D7DB"/>
                </a:solidFill>
                <a:latin typeface="Lato"/>
              </a:rPr>
              <a:t>INAIL 2026, pp. 2–3 [I1] • Terminologia DNEL [T1]</a:t>
            </a:r>
          </a:p>
        </p:txBody>
      </p:sp>
      <p:sp>
        <p:nvSpPr>
          <p:cNvPr id="14" name="M05_S06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C0D7DB"/>
                </a:solidFill>
                <a:latin typeface="Lato"/>
              </a:rPr>
              <a:t>06 / 10</a:t>
            </a:r>
          </a:p>
        </p:txBody>
      </p:sp>
      <p:sp>
        <p:nvSpPr>
          <p:cNvPr id="15" name="M05_S06_Elemento_014"/>
          <p:cNvSpPr/>
          <p:nvPr/>
        </p:nvSpPr>
        <p:spPr>
          <a:xfrm>
            <a:off x="548640"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6_Elemento_015"/>
          <p:cNvSpPr/>
          <p:nvPr/>
        </p:nvSpPr>
        <p:spPr>
          <a:xfrm>
            <a:off x="771753"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6_Elemento_016"/>
          <p:cNvSpPr/>
          <p:nvPr/>
        </p:nvSpPr>
        <p:spPr>
          <a:xfrm>
            <a:off x="994867"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6_Elemento_017"/>
          <p:cNvSpPr/>
          <p:nvPr/>
        </p:nvSpPr>
        <p:spPr>
          <a:xfrm>
            <a:off x="1217980"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6_Elemento_018"/>
          <p:cNvSpPr/>
          <p:nvPr/>
        </p:nvSpPr>
        <p:spPr>
          <a:xfrm>
            <a:off x="1441094"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6_Elemento_019"/>
          <p:cNvSpPr/>
          <p:nvPr/>
        </p:nvSpPr>
        <p:spPr>
          <a:xfrm>
            <a:off x="1664207"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6_Elemento_020"/>
          <p:cNvSpPr/>
          <p:nvPr/>
        </p:nvSpPr>
        <p:spPr>
          <a:xfrm>
            <a:off x="1887321"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6_Elemento_021"/>
          <p:cNvSpPr/>
          <p:nvPr/>
        </p:nvSpPr>
        <p:spPr>
          <a:xfrm>
            <a:off x="2110435"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6_Elemento_022"/>
          <p:cNvSpPr/>
          <p:nvPr/>
        </p:nvSpPr>
        <p:spPr>
          <a:xfrm>
            <a:off x="2333548"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6_Elemento_023"/>
          <p:cNvSpPr/>
          <p:nvPr/>
        </p:nvSpPr>
        <p:spPr>
          <a:xfrm>
            <a:off x="2556662" y="6766560"/>
            <a:ext cx="182880" cy="20116"/>
          </a:xfrm>
          <a:prstGeom prst="rect">
            <a:avLst/>
          </a:prstGeom>
          <a:solidFill>
            <a:srgbClr val="35596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6_Elemento_024"/>
          <p:cNvSpPr/>
          <p:nvPr/>
        </p:nvSpPr>
        <p:spPr>
          <a:xfrm>
            <a:off x="603504" y="2157984"/>
            <a:ext cx="3959352" cy="3447288"/>
          </a:xfrm>
          <a:prstGeom prst="roundRect">
            <a:avLst>
              <a:gd name="adj" fmla="val 10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6" name="M05_S06_Elemento_025"/>
          <p:cNvCxnSpPr/>
          <p:nvPr/>
        </p:nvCxnSpPr>
        <p:spPr>
          <a:xfrm>
            <a:off x="905256" y="2779776"/>
            <a:ext cx="790041" cy="0"/>
          </a:xfrm>
          <a:prstGeom prst="line">
            <a:avLst/>
          </a:prstGeom>
          <a:ln w="22860">
            <a:solidFill>
              <a:srgbClr val="68BAE0"/>
            </a:solidFill>
          </a:ln>
          <a:effectLst/>
        </p:spPr>
        <p:style>
          <a:lnRef idx="2">
            <a:schemeClr val="accent1"/>
          </a:lnRef>
          <a:fillRef idx="0">
            <a:schemeClr val="accent1"/>
          </a:fillRef>
          <a:effectRef idx="0">
            <a:schemeClr val="accent1"/>
          </a:effectRef>
          <a:fontRef idx="minor">
            <a:schemeClr val="tx1"/>
          </a:fontRef>
        </p:style>
      </p:cxnSp>
      <p:sp>
        <p:nvSpPr>
          <p:cNvPr id="27" name="M05_S06_Elemento_026"/>
          <p:cNvSpPr/>
          <p:nvPr/>
        </p:nvSpPr>
        <p:spPr>
          <a:xfrm>
            <a:off x="1764426" y="2740273"/>
            <a:ext cx="79004" cy="79004"/>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 name="M05_S06_Elemento_027"/>
          <p:cNvCxnSpPr/>
          <p:nvPr/>
        </p:nvCxnSpPr>
        <p:spPr>
          <a:xfrm>
            <a:off x="1053388" y="2997037"/>
            <a:ext cx="790042" cy="0"/>
          </a:xfrm>
          <a:prstGeom prst="line">
            <a:avLst/>
          </a:prstGeom>
          <a:ln w="22860">
            <a:solidFill>
              <a:srgbClr val="68BAE0"/>
            </a:solidFill>
          </a:ln>
          <a:effectLst/>
        </p:spPr>
        <p:style>
          <a:lnRef idx="2">
            <a:schemeClr val="accent1"/>
          </a:lnRef>
          <a:fillRef idx="0">
            <a:schemeClr val="accent1"/>
          </a:fillRef>
          <a:effectRef idx="0">
            <a:schemeClr val="accent1"/>
          </a:effectRef>
          <a:fontRef idx="minor">
            <a:schemeClr val="tx1"/>
          </a:fontRef>
        </p:style>
      </p:cxnSp>
      <p:sp>
        <p:nvSpPr>
          <p:cNvPr id="29" name="M05_S06_Elemento_028"/>
          <p:cNvSpPr/>
          <p:nvPr/>
        </p:nvSpPr>
        <p:spPr>
          <a:xfrm>
            <a:off x="1912559" y="2957535"/>
            <a:ext cx="79004" cy="79004"/>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 name="M05_S06_Elemento_029"/>
          <p:cNvCxnSpPr/>
          <p:nvPr/>
        </p:nvCxnSpPr>
        <p:spPr>
          <a:xfrm>
            <a:off x="925007" y="3214298"/>
            <a:ext cx="790041" cy="0"/>
          </a:xfrm>
          <a:prstGeom prst="line">
            <a:avLst/>
          </a:prstGeom>
          <a:ln w="22860">
            <a:solidFill>
              <a:srgbClr val="68BAE0"/>
            </a:solidFill>
          </a:ln>
          <a:effectLst/>
        </p:spPr>
        <p:style>
          <a:lnRef idx="2">
            <a:schemeClr val="accent1"/>
          </a:lnRef>
          <a:fillRef idx="0">
            <a:schemeClr val="accent1"/>
          </a:fillRef>
          <a:effectRef idx="0">
            <a:schemeClr val="accent1"/>
          </a:effectRef>
          <a:fontRef idx="minor">
            <a:schemeClr val="tx1"/>
          </a:fontRef>
        </p:style>
      </p:cxnSp>
      <p:sp>
        <p:nvSpPr>
          <p:cNvPr id="31" name="M05_S06_Elemento_030"/>
          <p:cNvSpPr/>
          <p:nvPr/>
        </p:nvSpPr>
        <p:spPr>
          <a:xfrm>
            <a:off x="1784177" y="3174796"/>
            <a:ext cx="79004" cy="79004"/>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2" name="M05_S06_Elemento_031"/>
          <p:cNvCxnSpPr/>
          <p:nvPr/>
        </p:nvCxnSpPr>
        <p:spPr>
          <a:xfrm>
            <a:off x="1956816" y="3035808"/>
            <a:ext cx="466344" cy="0"/>
          </a:xfrm>
          <a:prstGeom prst="line">
            <a:avLst/>
          </a:prstGeom>
          <a:ln w="1905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33" name="M05_S06_Elemento_032"/>
          <p:cNvCxnSpPr/>
          <p:nvPr/>
        </p:nvCxnSpPr>
        <p:spPr>
          <a:xfrm>
            <a:off x="3202228" y="2596896"/>
            <a:ext cx="0" cy="457382"/>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4" name="M05_S06_Elemento_033"/>
          <p:cNvCxnSpPr/>
          <p:nvPr/>
        </p:nvCxnSpPr>
        <p:spPr>
          <a:xfrm flipH="1">
            <a:off x="2979115" y="2998500"/>
            <a:ext cx="223113" cy="290048"/>
          </a:xfrm>
          <a:prstGeom prst="line">
            <a:avLst/>
          </a:prstGeom>
          <a:ln w="228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5" name="M05_S06_Elemento_034"/>
          <p:cNvCxnSpPr/>
          <p:nvPr/>
        </p:nvCxnSpPr>
        <p:spPr>
          <a:xfrm>
            <a:off x="3202228" y="2998500"/>
            <a:ext cx="223114" cy="290048"/>
          </a:xfrm>
          <a:prstGeom prst="line">
            <a:avLst/>
          </a:prstGeom>
          <a:ln w="2286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36" name="M05_S06_Elemento_035"/>
          <p:cNvSpPr/>
          <p:nvPr/>
        </p:nvSpPr>
        <p:spPr>
          <a:xfrm rot="840000">
            <a:off x="2622133" y="2942722"/>
            <a:ext cx="513161" cy="870143"/>
          </a:xfrm>
          <a:prstGeom prst="ellipse">
            <a:avLst/>
          </a:prstGeom>
          <a:noFill/>
          <a:ln w="2032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05_S06_Elemento_036"/>
          <p:cNvSpPr/>
          <p:nvPr/>
        </p:nvSpPr>
        <p:spPr>
          <a:xfrm rot="20760000">
            <a:off x="3280318" y="2942722"/>
            <a:ext cx="513161" cy="870143"/>
          </a:xfrm>
          <a:prstGeom prst="ellipse">
            <a:avLst/>
          </a:prstGeom>
          <a:noFill/>
          <a:ln w="2032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8" name="M05_S06_Elemento_037"/>
          <p:cNvCxnSpPr/>
          <p:nvPr/>
        </p:nvCxnSpPr>
        <p:spPr>
          <a:xfrm flipH="1">
            <a:off x="2789468" y="3210458"/>
            <a:ext cx="189647" cy="122712"/>
          </a:xfrm>
          <a:prstGeom prst="line">
            <a:avLst/>
          </a:prstGeom>
          <a:ln w="101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9" name="M05_S06_Elemento_038"/>
          <p:cNvCxnSpPr/>
          <p:nvPr/>
        </p:nvCxnSpPr>
        <p:spPr>
          <a:xfrm>
            <a:off x="3425342" y="3210458"/>
            <a:ext cx="223114" cy="122712"/>
          </a:xfrm>
          <a:prstGeom prst="line">
            <a:avLst/>
          </a:prstGeom>
          <a:ln w="101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0" name="M05_S06_Elemento_039"/>
          <p:cNvCxnSpPr/>
          <p:nvPr/>
        </p:nvCxnSpPr>
        <p:spPr>
          <a:xfrm flipH="1">
            <a:off x="2834091" y="3377793"/>
            <a:ext cx="145024" cy="122713"/>
          </a:xfrm>
          <a:prstGeom prst="line">
            <a:avLst/>
          </a:prstGeom>
          <a:ln w="101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1" name="M05_S06_Elemento_040"/>
          <p:cNvCxnSpPr/>
          <p:nvPr/>
        </p:nvCxnSpPr>
        <p:spPr>
          <a:xfrm>
            <a:off x="3425342" y="3377793"/>
            <a:ext cx="178491" cy="122713"/>
          </a:xfrm>
          <a:prstGeom prst="line">
            <a:avLst/>
          </a:prstGeom>
          <a:ln w="101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2" name="M05_S06_Elemento_041"/>
          <p:cNvCxnSpPr/>
          <p:nvPr/>
        </p:nvCxnSpPr>
        <p:spPr>
          <a:xfrm flipH="1">
            <a:off x="2878714" y="3545128"/>
            <a:ext cx="100401" cy="122713"/>
          </a:xfrm>
          <a:prstGeom prst="line">
            <a:avLst/>
          </a:prstGeom>
          <a:ln w="101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3" name="M05_S06_Elemento_042"/>
          <p:cNvCxnSpPr/>
          <p:nvPr/>
        </p:nvCxnSpPr>
        <p:spPr>
          <a:xfrm>
            <a:off x="3425342" y="3545128"/>
            <a:ext cx="133868" cy="122713"/>
          </a:xfrm>
          <a:prstGeom prst="line">
            <a:avLst/>
          </a:prstGeom>
          <a:ln w="1016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4" name="M05_S06_Elemento_043"/>
          <p:cNvSpPr txBox="1"/>
          <p:nvPr/>
        </p:nvSpPr>
        <p:spPr>
          <a:xfrm>
            <a:off x="923544" y="4151376"/>
            <a:ext cx="3355848" cy="676656"/>
          </a:xfrm>
          <a:prstGeom prst="rect">
            <a:avLst/>
          </a:prstGeom>
          <a:noFill/>
          <a:effectLst/>
        </p:spPr>
        <p:txBody>
          <a:bodyPr wrap="square" lIns="0" tIns="0" rIns="0" bIns="0" anchor="t">
            <a:spAutoFit/>
          </a:bodyPr>
          <a:lstStyle/>
          <a:p>
            <a:pPr algn="ctr">
              <a:lnSpc>
                <a:spcPct val="108000"/>
              </a:lnSpc>
              <a:spcBef>
                <a:spcPts val="0"/>
              </a:spcBef>
              <a:spcAft>
                <a:spcPts val="0"/>
              </a:spcAft>
            </a:pPr>
            <a:r>
              <a:rPr sz="3900" b="1">
                <a:solidFill>
                  <a:srgbClr val="FFFFFF"/>
                </a:solidFill>
                <a:latin typeface="Lato"/>
              </a:rPr>
              <a:t>mg/m³</a:t>
            </a:r>
          </a:p>
        </p:txBody>
      </p:sp>
      <p:sp>
        <p:nvSpPr>
          <p:cNvPr id="45" name="M05_S06_Elemento_044"/>
          <p:cNvSpPr txBox="1"/>
          <p:nvPr/>
        </p:nvSpPr>
        <p:spPr>
          <a:xfrm>
            <a:off x="932688" y="4937760"/>
            <a:ext cx="3337560" cy="457200"/>
          </a:xfrm>
          <a:prstGeom prst="rect">
            <a:avLst/>
          </a:prstGeom>
          <a:noFill/>
          <a:effectLst/>
        </p:spPr>
        <p:txBody>
          <a:bodyPr wrap="square" lIns="0" tIns="0" rIns="0" bIns="0" anchor="t">
            <a:spAutoFit/>
          </a:bodyPr>
          <a:lstStyle/>
          <a:p>
            <a:pPr algn="ctr">
              <a:lnSpc>
                <a:spcPct val="108000"/>
              </a:lnSpc>
              <a:spcBef>
                <a:spcPts val="0"/>
              </a:spcBef>
              <a:spcAft>
                <a:spcPts val="0"/>
              </a:spcAft>
            </a:pPr>
            <a:r>
              <a:rPr sz="1600" b="0">
                <a:solidFill>
                  <a:srgbClr val="C0D7DB"/>
                </a:solidFill>
                <a:latin typeface="Lato"/>
              </a:rPr>
              <a:t>Concentrazione nell’aria</a:t>
            </a:r>
          </a:p>
          <a:p>
            <a:pPr algn="ctr">
              <a:lnSpc>
                <a:spcPct val="108000"/>
              </a:lnSpc>
              <a:spcBef>
                <a:spcPts val="0"/>
              </a:spcBef>
              <a:spcAft>
                <a:spcPts val="0"/>
              </a:spcAft>
            </a:pPr>
            <a:r>
              <a:rPr sz="1600" b="0">
                <a:solidFill>
                  <a:srgbClr val="C0D7DB"/>
                </a:solidFill>
                <a:latin typeface="Lato"/>
              </a:rPr>
              <a:t>per la via inalatoria</a:t>
            </a:r>
          </a:p>
        </p:txBody>
      </p:sp>
      <p:sp>
        <p:nvSpPr>
          <p:cNvPr id="46" name="M05_S06_Elemento_045"/>
          <p:cNvSpPr/>
          <p:nvPr/>
        </p:nvSpPr>
        <p:spPr>
          <a:xfrm>
            <a:off x="4882896" y="2286000"/>
            <a:ext cx="374904" cy="37490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05_S06_Elemento_046"/>
          <p:cNvSpPr txBox="1"/>
          <p:nvPr/>
        </p:nvSpPr>
        <p:spPr>
          <a:xfrm>
            <a:off x="4882896" y="2295144"/>
            <a:ext cx="374904" cy="356615"/>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1</a:t>
            </a:r>
          </a:p>
        </p:txBody>
      </p:sp>
      <p:sp>
        <p:nvSpPr>
          <p:cNvPr id="48" name="M05_S06_Elemento_047"/>
          <p:cNvSpPr txBox="1"/>
          <p:nvPr/>
        </p:nvSpPr>
        <p:spPr>
          <a:xfrm>
            <a:off x="5504688" y="2221991"/>
            <a:ext cx="5742432" cy="219456"/>
          </a:xfrm>
          <a:prstGeom prst="rect">
            <a:avLst/>
          </a:prstGeom>
          <a:noFill/>
          <a:effectLst/>
        </p:spPr>
        <p:txBody>
          <a:bodyPr wrap="square" lIns="0" tIns="0" rIns="0" bIns="0" anchor="t">
            <a:spAutoFit/>
          </a:bodyPr>
          <a:lstStyle/>
          <a:p>
            <a:pPr algn="l">
              <a:lnSpc>
                <a:spcPct val="108000"/>
              </a:lnSpc>
              <a:spcBef>
                <a:spcPts val="0"/>
              </a:spcBef>
              <a:spcAft>
                <a:spcPts val="0"/>
              </a:spcAft>
            </a:pPr>
            <a:r>
              <a:rPr sz="1160" b="1">
                <a:solidFill>
                  <a:srgbClr val="66DCC5"/>
                </a:solidFill>
                <a:latin typeface="Lato"/>
              </a:rPr>
              <a:t>POPOLAZIONE</a:t>
            </a:r>
          </a:p>
        </p:txBody>
      </p:sp>
      <p:sp>
        <p:nvSpPr>
          <p:cNvPr id="49" name="M05_S06_Elemento_048"/>
          <p:cNvSpPr txBox="1"/>
          <p:nvPr/>
        </p:nvSpPr>
        <p:spPr>
          <a:xfrm>
            <a:off x="5504688" y="2542032"/>
            <a:ext cx="5742432" cy="365760"/>
          </a:xfrm>
          <a:prstGeom prst="rect">
            <a:avLst/>
          </a:prstGeom>
          <a:noFill/>
          <a:effectLst/>
        </p:spPr>
        <p:txBody>
          <a:bodyPr wrap="square" lIns="0" tIns="0" rIns="0" bIns="0" anchor="t">
            <a:spAutoFit/>
          </a:bodyPr>
          <a:lstStyle/>
          <a:p>
            <a:pPr algn="l">
              <a:lnSpc>
                <a:spcPct val="108000"/>
              </a:lnSpc>
              <a:spcBef>
                <a:spcPts val="0"/>
              </a:spcBef>
              <a:spcAft>
                <a:spcPts val="0"/>
              </a:spcAft>
            </a:pPr>
            <a:r>
              <a:rPr sz="1830" b="1">
                <a:solidFill>
                  <a:srgbClr val="FFFFFF"/>
                </a:solidFill>
                <a:latin typeface="Lato"/>
              </a:rPr>
              <a:t>DNEL lavoratori pertinente allo scenario</a:t>
            </a:r>
          </a:p>
        </p:txBody>
      </p:sp>
      <p:cxnSp>
        <p:nvCxnSpPr>
          <p:cNvPr id="50" name="M05_S06_Elemento_049"/>
          <p:cNvCxnSpPr/>
          <p:nvPr/>
        </p:nvCxnSpPr>
        <p:spPr>
          <a:xfrm>
            <a:off x="5504688" y="2926079"/>
            <a:ext cx="6062472" cy="0"/>
          </a:xfrm>
          <a:prstGeom prst="line">
            <a:avLst/>
          </a:prstGeom>
          <a:ln w="8890">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51" name="M05_S06_Elemento_050"/>
          <p:cNvSpPr/>
          <p:nvPr/>
        </p:nvSpPr>
        <p:spPr>
          <a:xfrm>
            <a:off x="4882896" y="3154679"/>
            <a:ext cx="374904" cy="37490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05_S06_Elemento_051"/>
          <p:cNvSpPr txBox="1"/>
          <p:nvPr/>
        </p:nvSpPr>
        <p:spPr>
          <a:xfrm>
            <a:off x="4882896" y="3163823"/>
            <a:ext cx="374904" cy="356615"/>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2</a:t>
            </a:r>
          </a:p>
        </p:txBody>
      </p:sp>
      <p:sp>
        <p:nvSpPr>
          <p:cNvPr id="53" name="M05_S06_Elemento_052"/>
          <p:cNvSpPr txBox="1"/>
          <p:nvPr/>
        </p:nvSpPr>
        <p:spPr>
          <a:xfrm>
            <a:off x="5504688" y="3090671"/>
            <a:ext cx="5742432" cy="219456"/>
          </a:xfrm>
          <a:prstGeom prst="rect">
            <a:avLst/>
          </a:prstGeom>
          <a:noFill/>
          <a:effectLst/>
        </p:spPr>
        <p:txBody>
          <a:bodyPr wrap="square" lIns="0" tIns="0" rIns="0" bIns="0" anchor="t">
            <a:spAutoFit/>
          </a:bodyPr>
          <a:lstStyle/>
          <a:p>
            <a:pPr algn="l">
              <a:lnSpc>
                <a:spcPct val="108000"/>
              </a:lnSpc>
              <a:spcBef>
                <a:spcPts val="0"/>
              </a:spcBef>
              <a:spcAft>
                <a:spcPts val="0"/>
              </a:spcAft>
            </a:pPr>
            <a:r>
              <a:rPr sz="1160" b="1">
                <a:solidFill>
                  <a:srgbClr val="66DCC5"/>
                </a:solidFill>
                <a:latin typeface="Lato"/>
              </a:rPr>
              <a:t>DURATA</a:t>
            </a:r>
          </a:p>
        </p:txBody>
      </p:sp>
      <p:sp>
        <p:nvSpPr>
          <p:cNvPr id="54" name="M05_S06_Elemento_053"/>
          <p:cNvSpPr txBox="1"/>
          <p:nvPr/>
        </p:nvSpPr>
        <p:spPr>
          <a:xfrm>
            <a:off x="5504688" y="3410711"/>
            <a:ext cx="5742432" cy="365760"/>
          </a:xfrm>
          <a:prstGeom prst="rect">
            <a:avLst/>
          </a:prstGeom>
          <a:noFill/>
          <a:effectLst/>
        </p:spPr>
        <p:txBody>
          <a:bodyPr wrap="square" lIns="0" tIns="0" rIns="0" bIns="0" anchor="t">
            <a:spAutoFit/>
          </a:bodyPr>
          <a:lstStyle/>
          <a:p>
            <a:pPr algn="l">
              <a:lnSpc>
                <a:spcPct val="108000"/>
              </a:lnSpc>
              <a:spcBef>
                <a:spcPts val="0"/>
              </a:spcBef>
              <a:spcAft>
                <a:spcPts val="0"/>
              </a:spcAft>
            </a:pPr>
            <a:r>
              <a:rPr sz="1830" b="1">
                <a:solidFill>
                  <a:srgbClr val="FFFFFF"/>
                </a:solidFill>
                <a:latin typeface="Lato"/>
              </a:rPr>
              <a:t>Lungo o breve termine: leggere il riferimento</a:t>
            </a:r>
          </a:p>
        </p:txBody>
      </p:sp>
      <p:cxnSp>
        <p:nvCxnSpPr>
          <p:cNvPr id="55" name="M05_S06_Elemento_054"/>
          <p:cNvCxnSpPr/>
          <p:nvPr/>
        </p:nvCxnSpPr>
        <p:spPr>
          <a:xfrm>
            <a:off x="5504688" y="3794759"/>
            <a:ext cx="6062472" cy="0"/>
          </a:xfrm>
          <a:prstGeom prst="line">
            <a:avLst/>
          </a:prstGeom>
          <a:ln w="8890">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56" name="M05_S06_Elemento_055"/>
          <p:cNvSpPr/>
          <p:nvPr/>
        </p:nvSpPr>
        <p:spPr>
          <a:xfrm>
            <a:off x="4882896" y="4023359"/>
            <a:ext cx="374904" cy="37490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M05_S06_Elemento_056"/>
          <p:cNvSpPr txBox="1"/>
          <p:nvPr/>
        </p:nvSpPr>
        <p:spPr>
          <a:xfrm>
            <a:off x="4882896" y="4032503"/>
            <a:ext cx="374904" cy="356615"/>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3</a:t>
            </a:r>
          </a:p>
        </p:txBody>
      </p:sp>
      <p:sp>
        <p:nvSpPr>
          <p:cNvPr id="58" name="M05_S06_Elemento_057"/>
          <p:cNvSpPr txBox="1"/>
          <p:nvPr/>
        </p:nvSpPr>
        <p:spPr>
          <a:xfrm>
            <a:off x="5504688" y="3959352"/>
            <a:ext cx="5742432" cy="219456"/>
          </a:xfrm>
          <a:prstGeom prst="rect">
            <a:avLst/>
          </a:prstGeom>
          <a:noFill/>
          <a:effectLst/>
        </p:spPr>
        <p:txBody>
          <a:bodyPr wrap="square" lIns="0" tIns="0" rIns="0" bIns="0" anchor="t">
            <a:spAutoFit/>
          </a:bodyPr>
          <a:lstStyle/>
          <a:p>
            <a:pPr algn="l">
              <a:lnSpc>
                <a:spcPct val="108000"/>
              </a:lnSpc>
              <a:spcBef>
                <a:spcPts val="0"/>
              </a:spcBef>
              <a:spcAft>
                <a:spcPts val="0"/>
              </a:spcAft>
            </a:pPr>
            <a:r>
              <a:rPr sz="1160" b="1">
                <a:solidFill>
                  <a:srgbClr val="66DCC5"/>
                </a:solidFill>
                <a:latin typeface="Lato"/>
              </a:rPr>
              <a:t>EFFETTO</a:t>
            </a:r>
          </a:p>
        </p:txBody>
      </p:sp>
      <p:sp>
        <p:nvSpPr>
          <p:cNvPr id="59" name="M05_S06_Elemento_058"/>
          <p:cNvSpPr txBox="1"/>
          <p:nvPr/>
        </p:nvSpPr>
        <p:spPr>
          <a:xfrm>
            <a:off x="5504688" y="4279392"/>
            <a:ext cx="5742432" cy="365760"/>
          </a:xfrm>
          <a:prstGeom prst="rect">
            <a:avLst/>
          </a:prstGeom>
          <a:noFill/>
          <a:effectLst/>
        </p:spPr>
        <p:txBody>
          <a:bodyPr wrap="square" lIns="0" tIns="0" rIns="0" bIns="0" anchor="t">
            <a:spAutoFit/>
          </a:bodyPr>
          <a:lstStyle/>
          <a:p>
            <a:pPr algn="l">
              <a:lnSpc>
                <a:spcPct val="108000"/>
              </a:lnSpc>
              <a:spcBef>
                <a:spcPts val="0"/>
              </a:spcBef>
              <a:spcAft>
                <a:spcPts val="0"/>
              </a:spcAft>
            </a:pPr>
            <a:r>
              <a:rPr sz="1830" b="1">
                <a:solidFill>
                  <a:srgbClr val="FFFFFF"/>
                </a:solidFill>
                <a:latin typeface="Lato"/>
              </a:rPr>
              <a:t>Protezione riproduttiva verificata nel dossier</a:t>
            </a:r>
          </a:p>
        </p:txBody>
      </p:sp>
      <p:cxnSp>
        <p:nvCxnSpPr>
          <p:cNvPr id="60" name="M05_S06_Elemento_059"/>
          <p:cNvCxnSpPr/>
          <p:nvPr/>
        </p:nvCxnSpPr>
        <p:spPr>
          <a:xfrm>
            <a:off x="5504688" y="4663440"/>
            <a:ext cx="6062472" cy="0"/>
          </a:xfrm>
          <a:prstGeom prst="line">
            <a:avLst/>
          </a:prstGeom>
          <a:ln w="8890">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61" name="M05_S06_Elemento_060"/>
          <p:cNvSpPr/>
          <p:nvPr/>
        </p:nvSpPr>
        <p:spPr>
          <a:xfrm>
            <a:off x="4882896" y="4892039"/>
            <a:ext cx="374904" cy="374904"/>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M05_S06_Elemento_061"/>
          <p:cNvSpPr txBox="1"/>
          <p:nvPr/>
        </p:nvSpPr>
        <p:spPr>
          <a:xfrm>
            <a:off x="4882896" y="4901183"/>
            <a:ext cx="374904" cy="356615"/>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0B2538"/>
                </a:solidFill>
                <a:latin typeface="Lato"/>
              </a:rPr>
              <a:t>4</a:t>
            </a:r>
          </a:p>
        </p:txBody>
      </p:sp>
      <p:sp>
        <p:nvSpPr>
          <p:cNvPr id="63" name="M05_S06_Elemento_062"/>
          <p:cNvSpPr txBox="1"/>
          <p:nvPr/>
        </p:nvSpPr>
        <p:spPr>
          <a:xfrm>
            <a:off x="5504688" y="4828031"/>
            <a:ext cx="5742432" cy="219456"/>
          </a:xfrm>
          <a:prstGeom prst="rect">
            <a:avLst/>
          </a:prstGeom>
          <a:noFill/>
          <a:effectLst/>
        </p:spPr>
        <p:txBody>
          <a:bodyPr wrap="square" lIns="0" tIns="0" rIns="0" bIns="0" anchor="t">
            <a:spAutoFit/>
          </a:bodyPr>
          <a:lstStyle/>
          <a:p>
            <a:pPr algn="l">
              <a:lnSpc>
                <a:spcPct val="108000"/>
              </a:lnSpc>
              <a:spcBef>
                <a:spcPts val="0"/>
              </a:spcBef>
              <a:spcAft>
                <a:spcPts val="0"/>
              </a:spcAft>
            </a:pPr>
            <a:r>
              <a:rPr sz="1160" b="1">
                <a:solidFill>
                  <a:srgbClr val="66DCC5"/>
                </a:solidFill>
                <a:latin typeface="Lato"/>
              </a:rPr>
              <a:t>UNITÀ E CONDIZIONI</a:t>
            </a:r>
          </a:p>
        </p:txBody>
      </p:sp>
      <p:sp>
        <p:nvSpPr>
          <p:cNvPr id="64" name="M05_S06_Elemento_063"/>
          <p:cNvSpPr txBox="1"/>
          <p:nvPr/>
        </p:nvSpPr>
        <p:spPr>
          <a:xfrm>
            <a:off x="5504688" y="5148071"/>
            <a:ext cx="5742432" cy="365760"/>
          </a:xfrm>
          <a:prstGeom prst="rect">
            <a:avLst/>
          </a:prstGeom>
          <a:noFill/>
          <a:effectLst/>
        </p:spPr>
        <p:txBody>
          <a:bodyPr wrap="square" lIns="0" tIns="0" rIns="0" bIns="0" anchor="t">
            <a:spAutoFit/>
          </a:bodyPr>
          <a:lstStyle/>
          <a:p>
            <a:pPr algn="l">
              <a:lnSpc>
                <a:spcPct val="108000"/>
              </a:lnSpc>
              <a:spcBef>
                <a:spcPts val="0"/>
              </a:spcBef>
              <a:spcAft>
                <a:spcPts val="0"/>
              </a:spcAft>
            </a:pPr>
            <a:r>
              <a:rPr sz="1830" b="1">
                <a:solidFill>
                  <a:srgbClr val="FFFFFF"/>
                </a:solidFill>
                <a:latin typeface="Lato"/>
              </a:rPr>
              <a:t>Confronto coerente con il dato di esposizione</a:t>
            </a:r>
          </a:p>
        </p:txBody>
      </p:sp>
      <p:sp>
        <p:nvSpPr>
          <p:cNvPr id="65" name="M05_S06_Elemento_064"/>
          <p:cNvSpPr/>
          <p:nvPr/>
        </p:nvSpPr>
        <p:spPr>
          <a:xfrm>
            <a:off x="585216" y="5916168"/>
            <a:ext cx="11027664" cy="411480"/>
          </a:xfrm>
          <a:prstGeom prst="roundRect">
            <a:avLst>
              <a:gd name="adj" fmla="val 25000"/>
            </a:avLst>
          </a:prstGeom>
          <a:solidFill>
            <a:srgbClr val="244D5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M05_S06_Elemento_065"/>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330" b="0">
                <a:solidFill>
                  <a:srgbClr val="66DCC5"/>
                </a:solidFill>
                <a:latin typeface="Lato"/>
              </a:rPr>
              <a:t>Il confronto inalatorio non risolve la via dermica; il VLEP resta un vincolo distinto.</a:t>
            </a:r>
          </a:p>
        </p:txBody>
      </p:sp>
      <p:sp>
        <p:nvSpPr>
          <p:cNvPr id="6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M05_S07_Elemento_001"/>
          <p:cNvCxnSpPr/>
          <p:nvPr/>
        </p:nvCxnSpPr>
        <p:spPr>
          <a:xfrm flipV="1">
            <a:off x="612648" y="457200"/>
            <a:ext cx="164592" cy="54864"/>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05_S07_Elemento_002"/>
          <p:cNvCxnSpPr/>
          <p:nvPr/>
        </p:nvCxnSpPr>
        <p:spPr>
          <a:xfrm>
            <a:off x="777240" y="457200"/>
            <a:ext cx="155448" cy="118872"/>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05_S07_Elemento_003"/>
          <p:cNvSpPr/>
          <p:nvPr/>
        </p:nvSpPr>
        <p:spPr>
          <a:xfrm>
            <a:off x="566928" y="46634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7_Elemento_004"/>
          <p:cNvSpPr/>
          <p:nvPr/>
        </p:nvSpPr>
        <p:spPr>
          <a:xfrm>
            <a:off x="731520" y="42062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7_Elemento_005"/>
          <p:cNvSpPr/>
          <p:nvPr/>
        </p:nvSpPr>
        <p:spPr>
          <a:xfrm>
            <a:off x="886968" y="530352"/>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7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008E89"/>
                </a:solidFill>
                <a:latin typeface="Lato"/>
              </a:rPr>
              <a:t>MODULO 05 / VLEP, DNEL E RIFERIMENTI</a:t>
            </a:r>
          </a:p>
        </p:txBody>
      </p:sp>
      <p:sp>
        <p:nvSpPr>
          <p:cNvPr id="8" name="M05_S07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607780"/>
                </a:solidFill>
                <a:latin typeface="Lato"/>
              </a:rPr>
              <a:t>VIA DERMICA / SCHEMA CONCETTUALE</a:t>
            </a:r>
          </a:p>
        </p:txBody>
      </p:sp>
      <p:sp>
        <p:nvSpPr>
          <p:cNvPr id="9" name="M05_S07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DNEL dermico: la cute non è una via secondaria</a:t>
            </a:r>
          </a:p>
        </p:txBody>
      </p:sp>
      <p:sp>
        <p:nvSpPr>
          <p:cNvPr id="10" name="M05_S07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607780"/>
                </a:solidFill>
                <a:latin typeface="Lato"/>
              </a:rPr>
              <a:t>Considerare il contributo cutaneo con la grandezza e il riferimento pertinenti.</a:t>
            </a:r>
          </a:p>
        </p:txBody>
      </p:sp>
      <p:cxnSp>
        <p:nvCxnSpPr>
          <p:cNvPr id="11" name="M05_S07_Elemento_010"/>
          <p:cNvCxnSpPr/>
          <p:nvPr/>
        </p:nvCxnSpPr>
        <p:spPr>
          <a:xfrm>
            <a:off x="548640" y="6409944"/>
            <a:ext cx="11082528" cy="0"/>
          </a:xfrm>
          <a:prstGeom prst="line">
            <a:avLst/>
          </a:prstGeom>
          <a:ln w="8255">
            <a:solidFill>
              <a:srgbClr val="D6E1E3"/>
            </a:solidFill>
          </a:ln>
          <a:effectLst/>
        </p:spPr>
        <p:style>
          <a:lnRef idx="2">
            <a:schemeClr val="accent1"/>
          </a:lnRef>
          <a:fillRef idx="0">
            <a:schemeClr val="accent1"/>
          </a:fillRef>
          <a:effectRef idx="0">
            <a:schemeClr val="accent1"/>
          </a:effectRef>
          <a:fontRef idx="minor">
            <a:schemeClr val="tx1"/>
          </a:fontRef>
        </p:style>
      </p:cxnSp>
      <p:sp>
        <p:nvSpPr>
          <p:cNvPr id="12" name="M05_S07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607780"/>
                </a:solidFill>
                <a:latin typeface="Lato"/>
              </a:rPr>
              <a:t>REPROTOSSICI </a:t>
            </a:r>
            <a:r>
              <a:rPr lang="it-IT" sz="740" b="0" dirty="0">
                <a:solidFill>
                  <a:srgbClr val="607780"/>
                </a:solidFill>
                <a:latin typeface="Lato"/>
              </a:rPr>
              <a:t> </a:t>
            </a:r>
            <a:r>
              <a:rPr sz="740" b="0" dirty="0">
                <a:solidFill>
                  <a:srgbClr val="607780"/>
                </a:solidFill>
                <a:latin typeface="Lato"/>
              </a:rPr>
              <a:t>2026</a:t>
            </a:r>
          </a:p>
        </p:txBody>
      </p:sp>
      <p:sp>
        <p:nvSpPr>
          <p:cNvPr id="13" name="M05_S07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607780"/>
                </a:solidFill>
                <a:latin typeface="Lato"/>
              </a:rPr>
              <a:t>INAIL 2026, pp. 2–3 [I1]</a:t>
            </a:r>
          </a:p>
        </p:txBody>
      </p:sp>
      <p:sp>
        <p:nvSpPr>
          <p:cNvPr id="14" name="M05_S07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607780"/>
                </a:solidFill>
                <a:latin typeface="Lato"/>
              </a:rPr>
              <a:t>07 / 10</a:t>
            </a:r>
          </a:p>
        </p:txBody>
      </p:sp>
      <p:sp>
        <p:nvSpPr>
          <p:cNvPr id="15" name="M05_S07_Elemento_014"/>
          <p:cNvSpPr/>
          <p:nvPr/>
        </p:nvSpPr>
        <p:spPr>
          <a:xfrm>
            <a:off x="54864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7_Elemento_015"/>
          <p:cNvSpPr/>
          <p:nvPr/>
        </p:nvSpPr>
        <p:spPr>
          <a:xfrm>
            <a:off x="771753"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7_Elemento_016"/>
          <p:cNvSpPr/>
          <p:nvPr/>
        </p:nvSpPr>
        <p:spPr>
          <a:xfrm>
            <a:off x="99486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7_Elemento_017"/>
          <p:cNvSpPr/>
          <p:nvPr/>
        </p:nvSpPr>
        <p:spPr>
          <a:xfrm>
            <a:off x="121798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7_Elemento_018"/>
          <p:cNvSpPr/>
          <p:nvPr/>
        </p:nvSpPr>
        <p:spPr>
          <a:xfrm>
            <a:off x="1441094"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7_Elemento_019"/>
          <p:cNvSpPr/>
          <p:nvPr/>
        </p:nvSpPr>
        <p:spPr>
          <a:xfrm>
            <a:off x="166420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7_Elemento_020"/>
          <p:cNvSpPr/>
          <p:nvPr/>
        </p:nvSpPr>
        <p:spPr>
          <a:xfrm>
            <a:off x="1887321"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7_Elemento_021"/>
          <p:cNvSpPr/>
          <p:nvPr/>
        </p:nvSpPr>
        <p:spPr>
          <a:xfrm>
            <a:off x="2110435"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7_Elemento_022"/>
          <p:cNvSpPr/>
          <p:nvPr/>
        </p:nvSpPr>
        <p:spPr>
          <a:xfrm>
            <a:off x="2333548"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7_Elemento_023"/>
          <p:cNvSpPr/>
          <p:nvPr/>
        </p:nvSpPr>
        <p:spPr>
          <a:xfrm>
            <a:off x="2556662"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7_Elemento_024"/>
          <p:cNvSpPr/>
          <p:nvPr/>
        </p:nvSpPr>
        <p:spPr>
          <a:xfrm>
            <a:off x="603504" y="2157984"/>
            <a:ext cx="5559552" cy="3456432"/>
          </a:xfrm>
          <a:prstGeom prst="roundRect">
            <a:avLst>
              <a:gd name="adj" fmla="val 10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7_Elemento_025"/>
          <p:cNvSpPr txBox="1"/>
          <p:nvPr/>
        </p:nvSpPr>
        <p:spPr>
          <a:xfrm>
            <a:off x="859536" y="2386584"/>
            <a:ext cx="5029200"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120" b="1">
                <a:solidFill>
                  <a:srgbClr val="008E89"/>
                </a:solidFill>
                <a:latin typeface="Lato"/>
              </a:rPr>
              <a:t>CONTATTO → POSSIBILE ASSORBIMENTO</a:t>
            </a:r>
          </a:p>
        </p:txBody>
      </p:sp>
      <p:sp>
        <p:nvSpPr>
          <p:cNvPr id="27" name="M05_S07_Elemento_026"/>
          <p:cNvSpPr/>
          <p:nvPr/>
        </p:nvSpPr>
        <p:spPr>
          <a:xfrm>
            <a:off x="923544" y="3328416"/>
            <a:ext cx="4846320" cy="246888"/>
          </a:xfrm>
          <a:prstGeom prst="roundRect">
            <a:avLst>
              <a:gd name="adj" fmla="val 18000"/>
            </a:avLst>
          </a:prstGeom>
          <a:solidFill>
            <a:srgbClr val="A6DCD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05_S07_Elemento_027"/>
          <p:cNvSpPr/>
          <p:nvPr/>
        </p:nvSpPr>
        <p:spPr>
          <a:xfrm>
            <a:off x="923544" y="3611880"/>
            <a:ext cx="4846320" cy="365760"/>
          </a:xfrm>
          <a:prstGeom prst="roundRect">
            <a:avLst>
              <a:gd name="adj" fmla="val 18000"/>
            </a:avLst>
          </a:prstGeom>
          <a:solidFill>
            <a:srgbClr val="CBE8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05_S07_Elemento_028"/>
          <p:cNvSpPr/>
          <p:nvPr/>
        </p:nvSpPr>
        <p:spPr>
          <a:xfrm>
            <a:off x="923544" y="4014215"/>
            <a:ext cx="4846320" cy="448056"/>
          </a:xfrm>
          <a:prstGeom prst="roundRect">
            <a:avLst>
              <a:gd name="adj" fmla="val 18000"/>
            </a:avLst>
          </a:prstGeom>
          <a:solidFill>
            <a:srgbClr val="E4F2E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05_S07_Elemento_029"/>
          <p:cNvSpPr/>
          <p:nvPr/>
        </p:nvSpPr>
        <p:spPr>
          <a:xfrm>
            <a:off x="960120"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05_S07_Elemento_030"/>
          <p:cNvSpPr/>
          <p:nvPr/>
        </p:nvSpPr>
        <p:spPr>
          <a:xfrm>
            <a:off x="1330452"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05_S07_Elemento_031"/>
          <p:cNvSpPr/>
          <p:nvPr/>
        </p:nvSpPr>
        <p:spPr>
          <a:xfrm>
            <a:off x="1700784"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05_S07_Elemento_032"/>
          <p:cNvSpPr/>
          <p:nvPr/>
        </p:nvSpPr>
        <p:spPr>
          <a:xfrm>
            <a:off x="2071116"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05_S07_Elemento_033"/>
          <p:cNvSpPr/>
          <p:nvPr/>
        </p:nvSpPr>
        <p:spPr>
          <a:xfrm>
            <a:off x="2441448"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M05_S07_Elemento_034"/>
          <p:cNvSpPr/>
          <p:nvPr/>
        </p:nvSpPr>
        <p:spPr>
          <a:xfrm>
            <a:off x="2811780"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05_S07_Elemento_035"/>
          <p:cNvSpPr/>
          <p:nvPr/>
        </p:nvSpPr>
        <p:spPr>
          <a:xfrm>
            <a:off x="3182112"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05_S07_Elemento_036"/>
          <p:cNvSpPr/>
          <p:nvPr/>
        </p:nvSpPr>
        <p:spPr>
          <a:xfrm>
            <a:off x="3552444"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05_S07_Elemento_037"/>
          <p:cNvSpPr/>
          <p:nvPr/>
        </p:nvSpPr>
        <p:spPr>
          <a:xfrm>
            <a:off x="3922776"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05_S07_Elemento_038"/>
          <p:cNvSpPr/>
          <p:nvPr/>
        </p:nvSpPr>
        <p:spPr>
          <a:xfrm>
            <a:off x="4293108"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05_S07_Elemento_039"/>
          <p:cNvSpPr/>
          <p:nvPr/>
        </p:nvSpPr>
        <p:spPr>
          <a:xfrm>
            <a:off x="4663440"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05_S07_Elemento_040"/>
          <p:cNvSpPr/>
          <p:nvPr/>
        </p:nvSpPr>
        <p:spPr>
          <a:xfrm>
            <a:off x="5033772"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M05_S07_Elemento_041"/>
          <p:cNvSpPr/>
          <p:nvPr/>
        </p:nvSpPr>
        <p:spPr>
          <a:xfrm>
            <a:off x="5404104" y="3383280"/>
            <a:ext cx="310896" cy="109728"/>
          </a:xfrm>
          <a:prstGeom prst="roundRect">
            <a:avLst>
              <a:gd name="adj" fmla="val 20000"/>
            </a:avLst>
          </a:prstGeom>
          <a:noFill/>
          <a:ln w="5715">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M05_S07_Elemento_042"/>
          <p:cNvSpPr/>
          <p:nvPr/>
        </p:nvSpPr>
        <p:spPr>
          <a:xfrm>
            <a:off x="1143000"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05_S07_Elemento_043"/>
          <p:cNvSpPr/>
          <p:nvPr/>
        </p:nvSpPr>
        <p:spPr>
          <a:xfrm>
            <a:off x="1709928"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05_S07_Elemento_044"/>
          <p:cNvSpPr/>
          <p:nvPr/>
        </p:nvSpPr>
        <p:spPr>
          <a:xfrm>
            <a:off x="2276856"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07_Elemento_045"/>
          <p:cNvSpPr/>
          <p:nvPr/>
        </p:nvSpPr>
        <p:spPr>
          <a:xfrm>
            <a:off x="2843784"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05_S07_Elemento_046"/>
          <p:cNvSpPr/>
          <p:nvPr/>
        </p:nvSpPr>
        <p:spPr>
          <a:xfrm>
            <a:off x="3410712"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M05_S07_Elemento_047"/>
          <p:cNvSpPr/>
          <p:nvPr/>
        </p:nvSpPr>
        <p:spPr>
          <a:xfrm>
            <a:off x="3977639"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M05_S07_Elemento_048"/>
          <p:cNvSpPr/>
          <p:nvPr/>
        </p:nvSpPr>
        <p:spPr>
          <a:xfrm>
            <a:off x="4544568"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05_S07_Elemento_049"/>
          <p:cNvSpPr/>
          <p:nvPr/>
        </p:nvSpPr>
        <p:spPr>
          <a:xfrm>
            <a:off x="5111496" y="3749039"/>
            <a:ext cx="100584" cy="100584"/>
          </a:xfrm>
          <a:prstGeom prst="ellipse">
            <a:avLst/>
          </a:prstGeom>
          <a:solidFill>
            <a:srgbClr val="70BFB4"/>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M05_S07_Elemento_050"/>
          <p:cNvSpPr/>
          <p:nvPr/>
        </p:nvSpPr>
        <p:spPr>
          <a:xfrm>
            <a:off x="1417320" y="2862072"/>
            <a:ext cx="146304" cy="14630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05_S07_Elemento_051"/>
          <p:cNvSpPr/>
          <p:nvPr/>
        </p:nvSpPr>
        <p:spPr>
          <a:xfrm>
            <a:off x="2103120" y="2761488"/>
            <a:ext cx="192024" cy="19202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M05_S07_Elemento_052"/>
          <p:cNvSpPr/>
          <p:nvPr/>
        </p:nvSpPr>
        <p:spPr>
          <a:xfrm>
            <a:off x="2907792" y="2953512"/>
            <a:ext cx="109728" cy="10972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05_S07_Elemento_053"/>
          <p:cNvSpPr/>
          <p:nvPr/>
        </p:nvSpPr>
        <p:spPr>
          <a:xfrm>
            <a:off x="4032504" y="2798064"/>
            <a:ext cx="173736" cy="17373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M05_S07_Elemento_054"/>
          <p:cNvSpPr/>
          <p:nvPr/>
        </p:nvSpPr>
        <p:spPr>
          <a:xfrm>
            <a:off x="5102352" y="2971800"/>
            <a:ext cx="118872" cy="118872"/>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6" name="M05_S07_Elemento_055"/>
          <p:cNvCxnSpPr/>
          <p:nvPr/>
        </p:nvCxnSpPr>
        <p:spPr>
          <a:xfrm>
            <a:off x="2194560" y="2999232"/>
            <a:ext cx="0" cy="1344168"/>
          </a:xfrm>
          <a:prstGeom prst="line">
            <a:avLst/>
          </a:prstGeom>
          <a:ln w="2540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57" name="M05_S07_Elemento_056"/>
          <p:cNvCxnSpPr/>
          <p:nvPr/>
        </p:nvCxnSpPr>
        <p:spPr>
          <a:xfrm>
            <a:off x="4123944" y="3008376"/>
            <a:ext cx="0" cy="1335024"/>
          </a:xfrm>
          <a:prstGeom prst="line">
            <a:avLst/>
          </a:prstGeom>
          <a:ln w="2540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8" name="M05_S07_Elemento_057"/>
          <p:cNvSpPr txBox="1"/>
          <p:nvPr/>
        </p:nvSpPr>
        <p:spPr>
          <a:xfrm>
            <a:off x="923544" y="4700016"/>
            <a:ext cx="4846320" cy="393192"/>
          </a:xfrm>
          <a:prstGeom prst="rect">
            <a:avLst/>
          </a:prstGeom>
          <a:noFill/>
          <a:effectLst/>
        </p:spPr>
        <p:txBody>
          <a:bodyPr wrap="square" lIns="0" tIns="0" rIns="0" bIns="0" anchor="t">
            <a:spAutoFit/>
          </a:bodyPr>
          <a:lstStyle/>
          <a:p>
            <a:pPr algn="ctr">
              <a:lnSpc>
                <a:spcPct val="108000"/>
              </a:lnSpc>
              <a:spcBef>
                <a:spcPts val="0"/>
              </a:spcBef>
              <a:spcAft>
                <a:spcPts val="0"/>
              </a:spcAft>
            </a:pPr>
            <a:r>
              <a:rPr sz="2400" b="1">
                <a:solidFill>
                  <a:srgbClr val="008E89"/>
                </a:solidFill>
                <a:latin typeface="Lato"/>
              </a:rPr>
              <a:t>mg/kg peso corporeo*</a:t>
            </a:r>
          </a:p>
        </p:txBody>
      </p:sp>
      <p:sp>
        <p:nvSpPr>
          <p:cNvPr id="59" name="M05_S07_Elemento_058"/>
          <p:cNvSpPr txBox="1"/>
          <p:nvPr/>
        </p:nvSpPr>
        <p:spPr>
          <a:xfrm>
            <a:off x="877824" y="5257800"/>
            <a:ext cx="5029200" cy="283464"/>
          </a:xfrm>
          <a:prstGeom prst="rect">
            <a:avLst/>
          </a:prstGeom>
          <a:noFill/>
          <a:effectLst/>
        </p:spPr>
        <p:txBody>
          <a:bodyPr wrap="square" lIns="0" tIns="0" rIns="0" bIns="0" anchor="t">
            <a:spAutoFit/>
          </a:bodyPr>
          <a:lstStyle/>
          <a:p>
            <a:pPr algn="ctr">
              <a:lnSpc>
                <a:spcPct val="108000"/>
              </a:lnSpc>
              <a:spcBef>
                <a:spcPts val="0"/>
              </a:spcBef>
              <a:spcAft>
                <a:spcPts val="0"/>
              </a:spcAft>
            </a:pPr>
            <a:r>
              <a:rPr sz="950" b="0">
                <a:solidFill>
                  <a:srgbClr val="607780"/>
                </a:solidFill>
                <a:latin typeface="Lato"/>
              </a:rPr>
              <a:t>*Unità richiamata dal fact sheet: verificare anche la base temporale</a:t>
            </a:r>
          </a:p>
          <a:p>
            <a:pPr algn="ctr">
              <a:lnSpc>
                <a:spcPct val="108000"/>
              </a:lnSpc>
              <a:spcBef>
                <a:spcPts val="0"/>
              </a:spcBef>
              <a:spcAft>
                <a:spcPts val="0"/>
              </a:spcAft>
            </a:pPr>
            <a:r>
              <a:rPr sz="950" b="0">
                <a:solidFill>
                  <a:srgbClr val="607780"/>
                </a:solidFill>
                <a:latin typeface="Lato"/>
              </a:rPr>
              <a:t>nel documento di derivazione. Schema non quantitativo.</a:t>
            </a:r>
          </a:p>
        </p:txBody>
      </p:sp>
      <p:sp>
        <p:nvSpPr>
          <p:cNvPr id="60" name="M05_S07_Elemento_059"/>
          <p:cNvSpPr/>
          <p:nvPr/>
        </p:nvSpPr>
        <p:spPr>
          <a:xfrm>
            <a:off x="6473952" y="2276856"/>
            <a:ext cx="384048" cy="38404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M05_S07_Elemento_060"/>
          <p:cNvSpPr txBox="1"/>
          <p:nvPr/>
        </p:nvSpPr>
        <p:spPr>
          <a:xfrm>
            <a:off x="6473952" y="2286000"/>
            <a:ext cx="384048" cy="365759"/>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FFFFFF"/>
                </a:solidFill>
                <a:latin typeface="Lato"/>
              </a:rPr>
              <a:t>1</a:t>
            </a:r>
          </a:p>
        </p:txBody>
      </p:sp>
      <p:sp>
        <p:nvSpPr>
          <p:cNvPr id="62" name="M05_S07_Elemento_061"/>
          <p:cNvSpPr txBox="1"/>
          <p:nvPr/>
        </p:nvSpPr>
        <p:spPr>
          <a:xfrm>
            <a:off x="7095744" y="2221992"/>
            <a:ext cx="4224528"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008E89"/>
                </a:solidFill>
                <a:latin typeface="Lato"/>
              </a:rPr>
              <a:t>GRANDEZZA CORRETTA</a:t>
            </a:r>
          </a:p>
        </p:txBody>
      </p:sp>
      <p:sp>
        <p:nvSpPr>
          <p:cNvPr id="63" name="M05_S07_Elemento_062"/>
          <p:cNvSpPr txBox="1"/>
          <p:nvPr/>
        </p:nvSpPr>
        <p:spPr>
          <a:xfrm>
            <a:off x="7095744" y="2606040"/>
            <a:ext cx="4233672" cy="640080"/>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Non confondere dose per kg</a:t>
            </a:r>
          </a:p>
          <a:p>
            <a:pPr algn="l">
              <a:lnSpc>
                <a:spcPct val="108000"/>
              </a:lnSpc>
              <a:spcBef>
                <a:spcPts val="0"/>
              </a:spcBef>
              <a:spcAft>
                <a:spcPts val="0"/>
              </a:spcAft>
            </a:pPr>
            <a:r>
              <a:rPr sz="1800" b="1">
                <a:solidFill>
                  <a:srgbClr val="133348"/>
                </a:solidFill>
                <a:latin typeface="Lato"/>
              </a:rPr>
              <a:t>e concentrazione nell’aria.</a:t>
            </a:r>
          </a:p>
        </p:txBody>
      </p:sp>
      <p:sp>
        <p:nvSpPr>
          <p:cNvPr id="64" name="M05_S07_Elemento_063"/>
          <p:cNvSpPr/>
          <p:nvPr/>
        </p:nvSpPr>
        <p:spPr>
          <a:xfrm>
            <a:off x="6473952" y="3419856"/>
            <a:ext cx="384048" cy="38404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M05_S07_Elemento_064"/>
          <p:cNvSpPr txBox="1"/>
          <p:nvPr/>
        </p:nvSpPr>
        <p:spPr>
          <a:xfrm>
            <a:off x="6473952" y="3429000"/>
            <a:ext cx="384048" cy="365759"/>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FFFFFF"/>
                </a:solidFill>
                <a:latin typeface="Lato"/>
              </a:rPr>
              <a:t>2</a:t>
            </a:r>
          </a:p>
        </p:txBody>
      </p:sp>
      <p:sp>
        <p:nvSpPr>
          <p:cNvPr id="66" name="M05_S07_Elemento_065"/>
          <p:cNvSpPr txBox="1"/>
          <p:nvPr/>
        </p:nvSpPr>
        <p:spPr>
          <a:xfrm>
            <a:off x="7095744" y="3364992"/>
            <a:ext cx="4224528"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008E89"/>
                </a:solidFill>
                <a:latin typeface="Lato"/>
              </a:rPr>
              <a:t>BASE TEMPORALE</a:t>
            </a:r>
          </a:p>
        </p:txBody>
      </p:sp>
      <p:sp>
        <p:nvSpPr>
          <p:cNvPr id="67" name="M05_S07_Elemento_066"/>
          <p:cNvSpPr txBox="1"/>
          <p:nvPr/>
        </p:nvSpPr>
        <p:spPr>
          <a:xfrm>
            <a:off x="7095744" y="3749040"/>
            <a:ext cx="4233672" cy="640080"/>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Leggere la definizione completa</a:t>
            </a:r>
          </a:p>
          <a:p>
            <a:pPr algn="l">
              <a:lnSpc>
                <a:spcPct val="108000"/>
              </a:lnSpc>
              <a:spcBef>
                <a:spcPts val="0"/>
              </a:spcBef>
              <a:spcAft>
                <a:spcPts val="0"/>
              </a:spcAft>
            </a:pPr>
            <a:r>
              <a:rPr sz="1800" b="1">
                <a:solidFill>
                  <a:srgbClr val="133348"/>
                </a:solidFill>
                <a:latin typeface="Lato"/>
              </a:rPr>
              <a:t>del DNEL utilizzato.</a:t>
            </a:r>
          </a:p>
        </p:txBody>
      </p:sp>
      <p:sp>
        <p:nvSpPr>
          <p:cNvPr id="68" name="M05_S07_Elemento_067"/>
          <p:cNvSpPr/>
          <p:nvPr/>
        </p:nvSpPr>
        <p:spPr>
          <a:xfrm>
            <a:off x="6473952" y="4562855"/>
            <a:ext cx="384048" cy="38404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 name="M05_S07_Elemento_068"/>
          <p:cNvSpPr txBox="1"/>
          <p:nvPr/>
        </p:nvSpPr>
        <p:spPr>
          <a:xfrm>
            <a:off x="6473952" y="4571999"/>
            <a:ext cx="384048" cy="365759"/>
          </a:xfrm>
          <a:prstGeom prst="rect">
            <a:avLst/>
          </a:prstGeom>
          <a:noFill/>
          <a:effectLst/>
        </p:spPr>
        <p:txBody>
          <a:bodyPr wrap="square" lIns="0" tIns="0" rIns="0" bIns="0" anchor="ctr">
            <a:spAutoFit/>
          </a:bodyPr>
          <a:lstStyle/>
          <a:p>
            <a:pPr algn="ctr">
              <a:lnSpc>
                <a:spcPct val="108000"/>
              </a:lnSpc>
              <a:spcBef>
                <a:spcPts val="0"/>
              </a:spcBef>
              <a:spcAft>
                <a:spcPts val="0"/>
              </a:spcAft>
            </a:pPr>
            <a:r>
              <a:rPr sz="1400" b="1">
                <a:solidFill>
                  <a:srgbClr val="FFFFFF"/>
                </a:solidFill>
                <a:latin typeface="Lato"/>
              </a:rPr>
              <a:t>3</a:t>
            </a:r>
          </a:p>
        </p:txBody>
      </p:sp>
      <p:sp>
        <p:nvSpPr>
          <p:cNvPr id="70" name="M05_S07_Elemento_069"/>
          <p:cNvSpPr txBox="1"/>
          <p:nvPr/>
        </p:nvSpPr>
        <p:spPr>
          <a:xfrm>
            <a:off x="7095744" y="4507992"/>
            <a:ext cx="4224528" cy="228600"/>
          </a:xfrm>
          <a:prstGeom prst="rect">
            <a:avLst/>
          </a:prstGeom>
          <a:noFill/>
          <a:effectLst/>
        </p:spPr>
        <p:txBody>
          <a:bodyPr wrap="square" lIns="0" tIns="0" rIns="0" bIns="0" anchor="t">
            <a:spAutoFit/>
          </a:bodyPr>
          <a:lstStyle/>
          <a:p>
            <a:pPr algn="l">
              <a:lnSpc>
                <a:spcPct val="108000"/>
              </a:lnSpc>
              <a:spcBef>
                <a:spcPts val="0"/>
              </a:spcBef>
              <a:spcAft>
                <a:spcPts val="0"/>
              </a:spcAft>
            </a:pPr>
            <a:r>
              <a:rPr sz="1200" b="1">
                <a:solidFill>
                  <a:srgbClr val="008E89"/>
                </a:solidFill>
                <a:latin typeface="Lato"/>
              </a:rPr>
              <a:t>PERTINENZA</a:t>
            </a:r>
          </a:p>
        </p:txBody>
      </p:sp>
      <p:sp>
        <p:nvSpPr>
          <p:cNvPr id="71" name="M05_S07_Elemento_070"/>
          <p:cNvSpPr txBox="1"/>
          <p:nvPr/>
        </p:nvSpPr>
        <p:spPr>
          <a:xfrm>
            <a:off x="7095744" y="4892040"/>
            <a:ext cx="4233672" cy="640080"/>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Via dermica ed effetto riproduttivo</a:t>
            </a:r>
          </a:p>
          <a:p>
            <a:pPr algn="l">
              <a:lnSpc>
                <a:spcPct val="108000"/>
              </a:lnSpc>
              <a:spcBef>
                <a:spcPts val="0"/>
              </a:spcBef>
              <a:spcAft>
                <a:spcPts val="0"/>
              </a:spcAft>
            </a:pPr>
            <a:r>
              <a:rPr sz="1800" b="1">
                <a:solidFill>
                  <a:srgbClr val="133348"/>
                </a:solidFill>
                <a:latin typeface="Lato"/>
              </a:rPr>
              <a:t>devono essere considerati.</a:t>
            </a:r>
          </a:p>
        </p:txBody>
      </p:sp>
      <p:sp>
        <p:nvSpPr>
          <p:cNvPr id="72" name="M05_S07_Elemento_071"/>
          <p:cNvSpPr/>
          <p:nvPr/>
        </p:nvSpPr>
        <p:spPr>
          <a:xfrm>
            <a:off x="585216" y="5916168"/>
            <a:ext cx="11027664" cy="411480"/>
          </a:xfrm>
          <a:prstGeom prst="roundRect">
            <a:avLst>
              <a:gd name="adj" fmla="val 25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M05_S07_Elemento_072"/>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300" b="0">
                <a:solidFill>
                  <a:srgbClr val="008E89"/>
                </a:solidFill>
                <a:latin typeface="Lato"/>
              </a:rPr>
              <a:t>Notazione «cute» ≠ soglia dermica. Non sommare o convertire direttamente grandezze diverse.</a:t>
            </a:r>
          </a:p>
        </p:txBody>
      </p:sp>
      <p:sp>
        <p:nvSpPr>
          <p:cNvPr id="7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M05_S08_Elemento_001"/>
          <p:cNvCxnSpPr/>
          <p:nvPr/>
        </p:nvCxnSpPr>
        <p:spPr>
          <a:xfrm flipV="1">
            <a:off x="612648" y="457200"/>
            <a:ext cx="164592" cy="54864"/>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05_S08_Elemento_002"/>
          <p:cNvCxnSpPr/>
          <p:nvPr/>
        </p:nvCxnSpPr>
        <p:spPr>
          <a:xfrm>
            <a:off x="777240" y="457200"/>
            <a:ext cx="155448" cy="118872"/>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05_S08_Elemento_003"/>
          <p:cNvSpPr/>
          <p:nvPr/>
        </p:nvSpPr>
        <p:spPr>
          <a:xfrm>
            <a:off x="566928" y="46634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8_Elemento_004"/>
          <p:cNvSpPr/>
          <p:nvPr/>
        </p:nvSpPr>
        <p:spPr>
          <a:xfrm>
            <a:off x="731520" y="42062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8_Elemento_005"/>
          <p:cNvSpPr/>
          <p:nvPr/>
        </p:nvSpPr>
        <p:spPr>
          <a:xfrm>
            <a:off x="886968" y="530352"/>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8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008E89"/>
                </a:solidFill>
                <a:latin typeface="Lato"/>
              </a:rPr>
              <a:t>MODULO 05 / VLEP, DNEL E RIFERIMENTI</a:t>
            </a:r>
          </a:p>
        </p:txBody>
      </p:sp>
      <p:sp>
        <p:nvSpPr>
          <p:cNvPr id="8" name="M05_S08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607780"/>
                </a:solidFill>
                <a:latin typeface="Lato"/>
              </a:rPr>
              <a:t>VRA / VRB ≠ SOGLIA SANITARIA</a:t>
            </a:r>
          </a:p>
        </p:txBody>
      </p:sp>
      <p:sp>
        <p:nvSpPr>
          <p:cNvPr id="9" name="M05_S08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VRA e VRB: descrivono il fondo, non la sicurezza</a:t>
            </a:r>
          </a:p>
        </p:txBody>
      </p:sp>
      <p:sp>
        <p:nvSpPr>
          <p:cNvPr id="10" name="M05_S08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607780"/>
                </a:solidFill>
                <a:latin typeface="Lato"/>
              </a:rPr>
              <a:t>Confronto preliminare della Figura 1, nei presupposti indicati dal fact sheet.</a:t>
            </a:r>
          </a:p>
        </p:txBody>
      </p:sp>
      <p:cxnSp>
        <p:nvCxnSpPr>
          <p:cNvPr id="11" name="M05_S08_Elemento_010"/>
          <p:cNvCxnSpPr/>
          <p:nvPr/>
        </p:nvCxnSpPr>
        <p:spPr>
          <a:xfrm>
            <a:off x="548640" y="6409944"/>
            <a:ext cx="11082528" cy="0"/>
          </a:xfrm>
          <a:prstGeom prst="line">
            <a:avLst/>
          </a:prstGeom>
          <a:ln w="8255">
            <a:solidFill>
              <a:srgbClr val="D6E1E3"/>
            </a:solidFill>
          </a:ln>
          <a:effectLst/>
        </p:spPr>
        <p:style>
          <a:lnRef idx="2">
            <a:schemeClr val="accent1"/>
          </a:lnRef>
          <a:fillRef idx="0">
            <a:schemeClr val="accent1"/>
          </a:fillRef>
          <a:effectRef idx="0">
            <a:schemeClr val="accent1"/>
          </a:effectRef>
          <a:fontRef idx="minor">
            <a:schemeClr val="tx1"/>
          </a:fontRef>
        </p:style>
      </p:cxnSp>
      <p:sp>
        <p:nvSpPr>
          <p:cNvPr id="12" name="M05_S08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607780"/>
                </a:solidFill>
                <a:latin typeface="Lato"/>
              </a:rPr>
              <a:t>REPROTOSSICI </a:t>
            </a:r>
            <a:r>
              <a:rPr lang="it-IT" sz="740" b="0" dirty="0">
                <a:solidFill>
                  <a:srgbClr val="607780"/>
                </a:solidFill>
                <a:latin typeface="Lato"/>
              </a:rPr>
              <a:t> </a:t>
            </a:r>
            <a:r>
              <a:rPr sz="740" b="0" dirty="0">
                <a:solidFill>
                  <a:srgbClr val="607780"/>
                </a:solidFill>
                <a:latin typeface="Lato"/>
              </a:rPr>
              <a:t>2026</a:t>
            </a:r>
          </a:p>
        </p:txBody>
      </p:sp>
      <p:sp>
        <p:nvSpPr>
          <p:cNvPr id="13" name="M05_S08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607780"/>
                </a:solidFill>
                <a:latin typeface="Lato"/>
              </a:rPr>
              <a:t>INAIL 2026, p. 3 e Figura 1 [I1] • Valore limite biologico [L1]</a:t>
            </a:r>
          </a:p>
        </p:txBody>
      </p:sp>
      <p:sp>
        <p:nvSpPr>
          <p:cNvPr id="14" name="M05_S08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607780"/>
                </a:solidFill>
                <a:latin typeface="Lato"/>
              </a:rPr>
              <a:t>08 / 10</a:t>
            </a:r>
          </a:p>
        </p:txBody>
      </p:sp>
      <p:sp>
        <p:nvSpPr>
          <p:cNvPr id="15" name="M05_S08_Elemento_014"/>
          <p:cNvSpPr/>
          <p:nvPr/>
        </p:nvSpPr>
        <p:spPr>
          <a:xfrm>
            <a:off x="54864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8_Elemento_015"/>
          <p:cNvSpPr/>
          <p:nvPr/>
        </p:nvSpPr>
        <p:spPr>
          <a:xfrm>
            <a:off x="771753"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8_Elemento_016"/>
          <p:cNvSpPr/>
          <p:nvPr/>
        </p:nvSpPr>
        <p:spPr>
          <a:xfrm>
            <a:off x="99486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8_Elemento_017"/>
          <p:cNvSpPr/>
          <p:nvPr/>
        </p:nvSpPr>
        <p:spPr>
          <a:xfrm>
            <a:off x="121798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8_Elemento_018"/>
          <p:cNvSpPr/>
          <p:nvPr/>
        </p:nvSpPr>
        <p:spPr>
          <a:xfrm>
            <a:off x="1441094"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8_Elemento_019"/>
          <p:cNvSpPr/>
          <p:nvPr/>
        </p:nvSpPr>
        <p:spPr>
          <a:xfrm>
            <a:off x="166420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8_Elemento_020"/>
          <p:cNvSpPr/>
          <p:nvPr/>
        </p:nvSpPr>
        <p:spPr>
          <a:xfrm>
            <a:off x="1887321"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8_Elemento_021"/>
          <p:cNvSpPr/>
          <p:nvPr/>
        </p:nvSpPr>
        <p:spPr>
          <a:xfrm>
            <a:off x="2110435"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8_Elemento_022"/>
          <p:cNvSpPr/>
          <p:nvPr/>
        </p:nvSpPr>
        <p:spPr>
          <a:xfrm>
            <a:off x="2333548"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8_Elemento_023"/>
          <p:cNvSpPr/>
          <p:nvPr/>
        </p:nvSpPr>
        <p:spPr>
          <a:xfrm>
            <a:off x="2556662"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8_Elemento_024"/>
          <p:cNvSpPr/>
          <p:nvPr/>
        </p:nvSpPr>
        <p:spPr>
          <a:xfrm>
            <a:off x="603504" y="2157984"/>
            <a:ext cx="3767328" cy="1554480"/>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8_Elemento_025"/>
          <p:cNvSpPr txBox="1"/>
          <p:nvPr/>
        </p:nvSpPr>
        <p:spPr>
          <a:xfrm>
            <a:off x="886968" y="2359152"/>
            <a:ext cx="1463040"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2700" b="1">
                <a:solidFill>
                  <a:srgbClr val="287BA3"/>
                </a:solidFill>
                <a:latin typeface="Lato"/>
              </a:rPr>
              <a:t>VRA</a:t>
            </a:r>
          </a:p>
        </p:txBody>
      </p:sp>
      <p:sp>
        <p:nvSpPr>
          <p:cNvPr id="27" name="M05_S08_Elemento_026"/>
          <p:cNvSpPr txBox="1"/>
          <p:nvPr/>
        </p:nvSpPr>
        <p:spPr>
          <a:xfrm>
            <a:off x="886968" y="2962656"/>
            <a:ext cx="3200400" cy="484632"/>
          </a:xfrm>
          <a:prstGeom prst="rect">
            <a:avLst/>
          </a:prstGeom>
          <a:noFill/>
          <a:effectLst/>
        </p:spPr>
        <p:txBody>
          <a:bodyPr wrap="square" lIns="0" tIns="0" rIns="0" bIns="0" anchor="t">
            <a:spAutoFit/>
          </a:bodyPr>
          <a:lstStyle/>
          <a:p>
            <a:pPr algn="l">
              <a:lnSpc>
                <a:spcPct val="108000"/>
              </a:lnSpc>
              <a:spcBef>
                <a:spcPts val="0"/>
              </a:spcBef>
              <a:spcAft>
                <a:spcPts val="0"/>
              </a:spcAft>
            </a:pPr>
            <a:r>
              <a:rPr sz="1670" b="0">
                <a:solidFill>
                  <a:srgbClr val="133348"/>
                </a:solidFill>
                <a:latin typeface="Lato"/>
              </a:rPr>
              <a:t>Riferimento ambientale:</a:t>
            </a:r>
          </a:p>
          <a:p>
            <a:pPr algn="l">
              <a:lnSpc>
                <a:spcPct val="108000"/>
              </a:lnSpc>
              <a:spcBef>
                <a:spcPts val="0"/>
              </a:spcBef>
              <a:spcAft>
                <a:spcPts val="0"/>
              </a:spcAft>
            </a:pPr>
            <a:r>
              <a:rPr sz="1670" b="0">
                <a:solidFill>
                  <a:srgbClr val="133348"/>
                </a:solidFill>
                <a:latin typeface="Lato"/>
              </a:rPr>
              <a:t>concentrazione nell’aria.</a:t>
            </a:r>
          </a:p>
        </p:txBody>
      </p:sp>
      <p:cxnSp>
        <p:nvCxnSpPr>
          <p:cNvPr id="28" name="M05_S08_Elemento_027"/>
          <p:cNvCxnSpPr/>
          <p:nvPr/>
        </p:nvCxnSpPr>
        <p:spPr>
          <a:xfrm>
            <a:off x="3209544" y="2532888"/>
            <a:ext cx="512063" cy="0"/>
          </a:xfrm>
          <a:prstGeom prst="line">
            <a:avLst/>
          </a:prstGeom>
          <a:ln w="22860">
            <a:solidFill>
              <a:srgbClr val="287BA3"/>
            </a:solidFill>
          </a:ln>
          <a:effectLst/>
        </p:spPr>
        <p:style>
          <a:lnRef idx="2">
            <a:schemeClr val="accent1"/>
          </a:lnRef>
          <a:fillRef idx="0">
            <a:schemeClr val="accent1"/>
          </a:fillRef>
          <a:effectRef idx="0">
            <a:schemeClr val="accent1"/>
          </a:effectRef>
          <a:fontRef idx="minor">
            <a:schemeClr val="tx1"/>
          </a:fontRef>
        </p:style>
      </p:cxnSp>
      <p:sp>
        <p:nvSpPr>
          <p:cNvPr id="29" name="M05_S08_Elemento_028"/>
          <p:cNvSpPr/>
          <p:nvPr/>
        </p:nvSpPr>
        <p:spPr>
          <a:xfrm>
            <a:off x="3766413" y="2507284"/>
            <a:ext cx="51206" cy="51206"/>
          </a:xfrm>
          <a:prstGeom prst="ellipse">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 name="M05_S08_Elemento_029"/>
          <p:cNvCxnSpPr/>
          <p:nvPr/>
        </p:nvCxnSpPr>
        <p:spPr>
          <a:xfrm>
            <a:off x="3305556" y="2673705"/>
            <a:ext cx="512064" cy="0"/>
          </a:xfrm>
          <a:prstGeom prst="line">
            <a:avLst/>
          </a:prstGeom>
          <a:ln w="22860">
            <a:solidFill>
              <a:srgbClr val="287BA3"/>
            </a:solidFill>
          </a:ln>
          <a:effectLst/>
        </p:spPr>
        <p:style>
          <a:lnRef idx="2">
            <a:schemeClr val="accent1"/>
          </a:lnRef>
          <a:fillRef idx="0">
            <a:schemeClr val="accent1"/>
          </a:fillRef>
          <a:effectRef idx="0">
            <a:schemeClr val="accent1"/>
          </a:effectRef>
          <a:fontRef idx="minor">
            <a:schemeClr val="tx1"/>
          </a:fontRef>
        </p:style>
      </p:cxnSp>
      <p:sp>
        <p:nvSpPr>
          <p:cNvPr id="31" name="M05_S08_Elemento_030"/>
          <p:cNvSpPr/>
          <p:nvPr/>
        </p:nvSpPr>
        <p:spPr>
          <a:xfrm>
            <a:off x="3862425" y="2648102"/>
            <a:ext cx="51206" cy="51206"/>
          </a:xfrm>
          <a:prstGeom prst="ellipse">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2" name="M05_S08_Elemento_031"/>
          <p:cNvCxnSpPr/>
          <p:nvPr/>
        </p:nvCxnSpPr>
        <p:spPr>
          <a:xfrm>
            <a:off x="3222345" y="2814523"/>
            <a:ext cx="512064" cy="0"/>
          </a:xfrm>
          <a:prstGeom prst="line">
            <a:avLst/>
          </a:prstGeom>
          <a:ln w="22860">
            <a:solidFill>
              <a:srgbClr val="287BA3"/>
            </a:solidFill>
          </a:ln>
          <a:effectLst/>
        </p:spPr>
        <p:style>
          <a:lnRef idx="2">
            <a:schemeClr val="accent1"/>
          </a:lnRef>
          <a:fillRef idx="0">
            <a:schemeClr val="accent1"/>
          </a:fillRef>
          <a:effectRef idx="0">
            <a:schemeClr val="accent1"/>
          </a:effectRef>
          <a:fontRef idx="minor">
            <a:schemeClr val="tx1"/>
          </a:fontRef>
        </p:style>
      </p:cxnSp>
      <p:sp>
        <p:nvSpPr>
          <p:cNvPr id="33" name="M05_S08_Elemento_032"/>
          <p:cNvSpPr/>
          <p:nvPr/>
        </p:nvSpPr>
        <p:spPr>
          <a:xfrm>
            <a:off x="3779215" y="2788920"/>
            <a:ext cx="51206" cy="51206"/>
          </a:xfrm>
          <a:prstGeom prst="ellipse">
            <a:avLst/>
          </a:prstGeom>
          <a:solidFill>
            <a:srgbClr val="287BA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05_S08_Elemento_033"/>
          <p:cNvSpPr/>
          <p:nvPr/>
        </p:nvSpPr>
        <p:spPr>
          <a:xfrm>
            <a:off x="603504" y="3931920"/>
            <a:ext cx="3767328" cy="1554480"/>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M05_S08_Elemento_034"/>
          <p:cNvSpPr txBox="1"/>
          <p:nvPr/>
        </p:nvSpPr>
        <p:spPr>
          <a:xfrm>
            <a:off x="886968" y="4133087"/>
            <a:ext cx="1463040"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2700" b="1">
                <a:solidFill>
                  <a:srgbClr val="008E89"/>
                </a:solidFill>
                <a:latin typeface="Lato"/>
              </a:rPr>
              <a:t>VRB</a:t>
            </a:r>
          </a:p>
        </p:txBody>
      </p:sp>
      <p:sp>
        <p:nvSpPr>
          <p:cNvPr id="36" name="M05_S08_Elemento_035"/>
          <p:cNvSpPr txBox="1"/>
          <p:nvPr/>
        </p:nvSpPr>
        <p:spPr>
          <a:xfrm>
            <a:off x="886968" y="4736592"/>
            <a:ext cx="3200400" cy="484632"/>
          </a:xfrm>
          <a:prstGeom prst="rect">
            <a:avLst/>
          </a:prstGeom>
          <a:noFill/>
          <a:effectLst/>
        </p:spPr>
        <p:txBody>
          <a:bodyPr wrap="square" lIns="0" tIns="0" rIns="0" bIns="0" anchor="t">
            <a:spAutoFit/>
          </a:bodyPr>
          <a:lstStyle/>
          <a:p>
            <a:pPr algn="l">
              <a:lnSpc>
                <a:spcPct val="108000"/>
              </a:lnSpc>
              <a:spcBef>
                <a:spcPts val="0"/>
              </a:spcBef>
              <a:spcAft>
                <a:spcPts val="0"/>
              </a:spcAft>
            </a:pPr>
            <a:r>
              <a:rPr sz="1670" b="0">
                <a:solidFill>
                  <a:srgbClr val="133348"/>
                </a:solidFill>
                <a:latin typeface="Lato"/>
              </a:rPr>
              <a:t>Riferimento biologico:</a:t>
            </a:r>
          </a:p>
          <a:p>
            <a:pPr algn="l">
              <a:lnSpc>
                <a:spcPct val="108000"/>
              </a:lnSpc>
              <a:spcBef>
                <a:spcPts val="0"/>
              </a:spcBef>
              <a:spcAft>
                <a:spcPts val="0"/>
              </a:spcAft>
            </a:pPr>
            <a:r>
              <a:rPr sz="1670" b="0">
                <a:solidFill>
                  <a:srgbClr val="133348"/>
                </a:solidFill>
                <a:latin typeface="Lato"/>
              </a:rPr>
              <a:t>concentrazione nella matrice.</a:t>
            </a:r>
          </a:p>
        </p:txBody>
      </p:sp>
      <p:sp>
        <p:nvSpPr>
          <p:cNvPr id="37" name="M05_S08_Elemento_036"/>
          <p:cNvSpPr/>
          <p:nvPr/>
        </p:nvSpPr>
        <p:spPr>
          <a:xfrm>
            <a:off x="3429000" y="4215383"/>
            <a:ext cx="283464" cy="658368"/>
          </a:xfrm>
          <a:prstGeom prst="roundRect">
            <a:avLst>
              <a:gd name="adj" fmla="val 45000"/>
            </a:avLst>
          </a:prstGeom>
          <a:no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05_S08_Elemento_037"/>
          <p:cNvSpPr/>
          <p:nvPr/>
        </p:nvSpPr>
        <p:spPr>
          <a:xfrm>
            <a:off x="3401568" y="4151376"/>
            <a:ext cx="338328" cy="128016"/>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05_S08_Elemento_038"/>
          <p:cNvSpPr/>
          <p:nvPr/>
        </p:nvSpPr>
        <p:spPr>
          <a:xfrm>
            <a:off x="3465576" y="4599431"/>
            <a:ext cx="210312" cy="201168"/>
          </a:xfrm>
          <a:prstGeom prst="roundRect">
            <a:avLst>
              <a:gd name="adj" fmla="val 30000"/>
            </a:avLst>
          </a:prstGeom>
          <a:solidFill>
            <a:srgbClr val="CBE8D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05_S08_Elemento_039"/>
          <p:cNvSpPr/>
          <p:nvPr/>
        </p:nvSpPr>
        <p:spPr>
          <a:xfrm>
            <a:off x="4700016" y="2157984"/>
            <a:ext cx="6885432" cy="1133856"/>
          </a:xfrm>
          <a:prstGeom prst="roundRect">
            <a:avLst>
              <a:gd name="adj" fmla="val 10000"/>
            </a:avLst>
          </a:prstGeom>
          <a:solidFill>
            <a:srgbClr val="E6F2F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05_S08_Elemento_040"/>
          <p:cNvSpPr txBox="1"/>
          <p:nvPr/>
        </p:nvSpPr>
        <p:spPr>
          <a:xfrm>
            <a:off x="4928616" y="2313432"/>
            <a:ext cx="6419088" cy="219456"/>
          </a:xfrm>
          <a:prstGeom prst="rect">
            <a:avLst/>
          </a:prstGeom>
          <a:noFill/>
          <a:effectLst/>
        </p:spPr>
        <p:txBody>
          <a:bodyPr wrap="square" lIns="0" tIns="0" rIns="0" bIns="0" anchor="t">
            <a:spAutoFit/>
          </a:bodyPr>
          <a:lstStyle/>
          <a:p>
            <a:pPr algn="l">
              <a:lnSpc>
                <a:spcPct val="108000"/>
              </a:lnSpc>
              <a:spcBef>
                <a:spcPts val="0"/>
              </a:spcBef>
              <a:spcAft>
                <a:spcPts val="0"/>
              </a:spcAft>
            </a:pPr>
            <a:r>
              <a:rPr sz="1060" b="1">
                <a:solidFill>
                  <a:srgbClr val="287BA3"/>
                </a:solidFill>
                <a:latin typeface="Lato"/>
              </a:rPr>
              <a:t>PER SOSTANZE UBIQUITARIE</a:t>
            </a:r>
          </a:p>
        </p:txBody>
      </p:sp>
      <p:sp>
        <p:nvSpPr>
          <p:cNvPr id="42" name="M05_S08_Elemento_041"/>
          <p:cNvSpPr txBox="1"/>
          <p:nvPr/>
        </p:nvSpPr>
        <p:spPr>
          <a:xfrm>
            <a:off x="4928616" y="2578608"/>
            <a:ext cx="6409944" cy="621792"/>
          </a:xfrm>
          <a:prstGeom prst="rect">
            <a:avLst/>
          </a:prstGeom>
          <a:noFill/>
          <a:effectLst/>
        </p:spPr>
        <p:txBody>
          <a:bodyPr wrap="square" lIns="0" tIns="0" rIns="0" bIns="0" anchor="t">
            <a:spAutoFit/>
          </a:bodyPr>
          <a:lstStyle/>
          <a:p>
            <a:pPr algn="l">
              <a:lnSpc>
                <a:spcPct val="108000"/>
              </a:lnSpc>
              <a:spcBef>
                <a:spcPts val="0"/>
              </a:spcBef>
              <a:spcAft>
                <a:spcPts val="0"/>
              </a:spcAft>
            </a:pPr>
            <a:r>
              <a:rPr sz="2000" b="1">
                <a:solidFill>
                  <a:srgbClr val="133348"/>
                </a:solidFill>
                <a:latin typeface="Lato"/>
              </a:rPr>
              <a:t>Esposizione ≤ riferimento pertinente</a:t>
            </a:r>
          </a:p>
          <a:p>
            <a:pPr algn="l">
              <a:lnSpc>
                <a:spcPct val="108000"/>
              </a:lnSpc>
              <a:spcBef>
                <a:spcPts val="0"/>
              </a:spcBef>
              <a:spcAft>
                <a:spcPts val="0"/>
              </a:spcAft>
            </a:pPr>
            <a:r>
              <a:rPr sz="2000" b="1">
                <a:solidFill>
                  <a:srgbClr val="133348"/>
                </a:solidFill>
                <a:latin typeface="Lato"/>
              </a:rPr>
              <a:t>della popolazione generale?</a:t>
            </a:r>
          </a:p>
        </p:txBody>
      </p:sp>
      <p:cxnSp>
        <p:nvCxnSpPr>
          <p:cNvPr id="43" name="M05_S08_Elemento_042"/>
          <p:cNvCxnSpPr/>
          <p:nvPr/>
        </p:nvCxnSpPr>
        <p:spPr>
          <a:xfrm>
            <a:off x="5221224" y="3310128"/>
            <a:ext cx="0" cy="292608"/>
          </a:xfrm>
          <a:prstGeom prst="line">
            <a:avLst/>
          </a:prstGeom>
          <a:ln w="2032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4" name="M05_S08_Elemento_043"/>
          <p:cNvSpPr txBox="1"/>
          <p:nvPr/>
        </p:nvSpPr>
        <p:spPr>
          <a:xfrm>
            <a:off x="5413248" y="3337560"/>
            <a:ext cx="502920" cy="182880"/>
          </a:xfrm>
          <a:prstGeom prst="rect">
            <a:avLst/>
          </a:prstGeom>
          <a:noFill/>
          <a:effectLst/>
        </p:spPr>
        <p:txBody>
          <a:bodyPr wrap="square" lIns="0" tIns="0" rIns="0" bIns="0" anchor="t">
            <a:spAutoFit/>
          </a:bodyPr>
          <a:lstStyle/>
          <a:p>
            <a:pPr algn="l">
              <a:lnSpc>
                <a:spcPct val="108000"/>
              </a:lnSpc>
              <a:spcBef>
                <a:spcPts val="0"/>
              </a:spcBef>
              <a:spcAft>
                <a:spcPts val="0"/>
              </a:spcAft>
            </a:pPr>
            <a:r>
              <a:rPr sz="1150" b="1">
                <a:solidFill>
                  <a:srgbClr val="008E89"/>
                </a:solidFill>
                <a:latin typeface="Lato"/>
              </a:rPr>
              <a:t>SÌ</a:t>
            </a:r>
          </a:p>
        </p:txBody>
      </p:sp>
      <p:sp>
        <p:nvSpPr>
          <p:cNvPr id="45" name="M05_S08_Elemento_044"/>
          <p:cNvSpPr/>
          <p:nvPr/>
        </p:nvSpPr>
        <p:spPr>
          <a:xfrm>
            <a:off x="4700016" y="3657600"/>
            <a:ext cx="6885432" cy="1133856"/>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08_Elemento_045"/>
          <p:cNvSpPr txBox="1"/>
          <p:nvPr/>
        </p:nvSpPr>
        <p:spPr>
          <a:xfrm>
            <a:off x="4937760" y="3822191"/>
            <a:ext cx="6400800" cy="210312"/>
          </a:xfrm>
          <a:prstGeom prst="rect">
            <a:avLst/>
          </a:prstGeom>
          <a:noFill/>
          <a:effectLst/>
        </p:spPr>
        <p:txBody>
          <a:bodyPr wrap="square" lIns="0" tIns="0" rIns="0" bIns="0" anchor="t">
            <a:spAutoFit/>
          </a:bodyPr>
          <a:lstStyle/>
          <a:p>
            <a:pPr algn="l">
              <a:lnSpc>
                <a:spcPct val="108000"/>
              </a:lnSpc>
              <a:spcBef>
                <a:spcPts val="0"/>
              </a:spcBef>
              <a:spcAft>
                <a:spcPts val="0"/>
              </a:spcAft>
            </a:pPr>
            <a:r>
              <a:rPr sz="1050" b="1">
                <a:solidFill>
                  <a:srgbClr val="008E89"/>
                </a:solidFill>
                <a:latin typeface="Lato"/>
              </a:rPr>
              <a:t>ESITO PRELIMINARE DELLO SCHEMA INAIL</a:t>
            </a:r>
          </a:p>
        </p:txBody>
      </p:sp>
      <p:sp>
        <p:nvSpPr>
          <p:cNvPr id="47" name="M05_S08_Elemento_046"/>
          <p:cNvSpPr txBox="1"/>
          <p:nvPr/>
        </p:nvSpPr>
        <p:spPr>
          <a:xfrm>
            <a:off x="4937760" y="4087368"/>
            <a:ext cx="6400800" cy="621792"/>
          </a:xfrm>
          <a:prstGeom prst="rect">
            <a:avLst/>
          </a:prstGeom>
          <a:noFill/>
          <a:effectLst/>
        </p:spPr>
        <p:txBody>
          <a:bodyPr wrap="square" lIns="0" tIns="0" rIns="0" bIns="0" anchor="t">
            <a:spAutoFit/>
          </a:bodyPr>
          <a:lstStyle/>
          <a:p>
            <a:pPr algn="l">
              <a:lnSpc>
                <a:spcPct val="108000"/>
              </a:lnSpc>
              <a:spcBef>
                <a:spcPts val="0"/>
              </a:spcBef>
              <a:spcAft>
                <a:spcPts val="0"/>
              </a:spcAft>
            </a:pPr>
            <a:r>
              <a:rPr sz="2000" b="1">
                <a:solidFill>
                  <a:srgbClr val="133348"/>
                </a:solidFill>
                <a:latin typeface="Lato"/>
              </a:rPr>
              <a:t>Si può escludere il rischio per la salute</a:t>
            </a:r>
          </a:p>
          <a:p>
            <a:pPr algn="l">
              <a:lnSpc>
                <a:spcPct val="108000"/>
              </a:lnSpc>
              <a:spcBef>
                <a:spcPts val="0"/>
              </a:spcBef>
              <a:spcAft>
                <a:spcPts val="0"/>
              </a:spcAft>
            </a:pPr>
            <a:r>
              <a:rPr sz="2000" b="1">
                <a:solidFill>
                  <a:srgbClr val="133348"/>
                </a:solidFill>
                <a:latin typeface="Lato"/>
              </a:rPr>
              <a:t>dovuto all’ambiente di lavoro.</a:t>
            </a:r>
          </a:p>
        </p:txBody>
      </p:sp>
      <p:cxnSp>
        <p:nvCxnSpPr>
          <p:cNvPr id="48" name="M05_S08_Elemento_047"/>
          <p:cNvCxnSpPr/>
          <p:nvPr/>
        </p:nvCxnSpPr>
        <p:spPr>
          <a:xfrm>
            <a:off x="10972800" y="3310128"/>
            <a:ext cx="0" cy="164592"/>
          </a:xfrm>
          <a:prstGeom prst="line">
            <a:avLst/>
          </a:prstGeom>
          <a:ln w="15240">
            <a:solidFill>
              <a:srgbClr val="A86F29"/>
            </a:solidFill>
          </a:ln>
          <a:effectLst/>
        </p:spPr>
        <p:style>
          <a:lnRef idx="2">
            <a:schemeClr val="accent1"/>
          </a:lnRef>
          <a:fillRef idx="0">
            <a:schemeClr val="accent1"/>
          </a:fillRef>
          <a:effectRef idx="0">
            <a:schemeClr val="accent1"/>
          </a:effectRef>
          <a:fontRef idx="minor">
            <a:schemeClr val="tx1"/>
          </a:fontRef>
        </p:style>
      </p:cxnSp>
      <p:cxnSp>
        <p:nvCxnSpPr>
          <p:cNvPr id="49" name="M05_S08_Elemento_048"/>
          <p:cNvCxnSpPr/>
          <p:nvPr/>
        </p:nvCxnSpPr>
        <p:spPr>
          <a:xfrm>
            <a:off x="10972800" y="3474720"/>
            <a:ext cx="813816" cy="0"/>
          </a:xfrm>
          <a:prstGeom prst="line">
            <a:avLst/>
          </a:prstGeom>
          <a:ln w="15240">
            <a:solidFill>
              <a:srgbClr val="A86F29"/>
            </a:solidFill>
          </a:ln>
          <a:effectLst/>
        </p:spPr>
        <p:style>
          <a:lnRef idx="2">
            <a:schemeClr val="accent1"/>
          </a:lnRef>
          <a:fillRef idx="0">
            <a:schemeClr val="accent1"/>
          </a:fillRef>
          <a:effectRef idx="0">
            <a:schemeClr val="accent1"/>
          </a:effectRef>
          <a:fontRef idx="minor">
            <a:schemeClr val="tx1"/>
          </a:fontRef>
        </p:style>
      </p:cxnSp>
      <p:cxnSp>
        <p:nvCxnSpPr>
          <p:cNvPr id="50" name="M05_S08_Elemento_049"/>
          <p:cNvCxnSpPr/>
          <p:nvPr/>
        </p:nvCxnSpPr>
        <p:spPr>
          <a:xfrm>
            <a:off x="11786616" y="3474720"/>
            <a:ext cx="0" cy="1700784"/>
          </a:xfrm>
          <a:prstGeom prst="line">
            <a:avLst/>
          </a:prstGeom>
          <a:ln w="15240">
            <a:solidFill>
              <a:srgbClr val="A86F29"/>
            </a:solidFill>
          </a:ln>
          <a:effectLst/>
        </p:spPr>
        <p:style>
          <a:lnRef idx="2">
            <a:schemeClr val="accent1"/>
          </a:lnRef>
          <a:fillRef idx="0">
            <a:schemeClr val="accent1"/>
          </a:fillRef>
          <a:effectRef idx="0">
            <a:schemeClr val="accent1"/>
          </a:effectRef>
          <a:fontRef idx="minor">
            <a:schemeClr val="tx1"/>
          </a:fontRef>
        </p:style>
      </p:cxnSp>
      <p:cxnSp>
        <p:nvCxnSpPr>
          <p:cNvPr id="51" name="M05_S08_Elemento_050"/>
          <p:cNvCxnSpPr/>
          <p:nvPr/>
        </p:nvCxnSpPr>
        <p:spPr>
          <a:xfrm flipH="1">
            <a:off x="11521440" y="5175504"/>
            <a:ext cx="265176" cy="0"/>
          </a:xfrm>
          <a:prstGeom prst="line">
            <a:avLst/>
          </a:prstGeom>
          <a:ln w="15240">
            <a:solidFill>
              <a:srgbClr val="A86F2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2" name="M05_S08_Elemento_051"/>
          <p:cNvSpPr txBox="1"/>
          <p:nvPr/>
        </p:nvSpPr>
        <p:spPr>
          <a:xfrm>
            <a:off x="11119104" y="3300984"/>
            <a:ext cx="484632" cy="182880"/>
          </a:xfrm>
          <a:prstGeom prst="rect">
            <a:avLst/>
          </a:prstGeom>
          <a:noFill/>
          <a:effectLst/>
        </p:spPr>
        <p:txBody>
          <a:bodyPr wrap="square" lIns="0" tIns="0" rIns="0" bIns="0" anchor="t">
            <a:spAutoFit/>
          </a:bodyPr>
          <a:lstStyle/>
          <a:p>
            <a:pPr algn="l">
              <a:lnSpc>
                <a:spcPct val="108000"/>
              </a:lnSpc>
              <a:spcBef>
                <a:spcPts val="0"/>
              </a:spcBef>
              <a:spcAft>
                <a:spcPts val="0"/>
              </a:spcAft>
            </a:pPr>
            <a:r>
              <a:rPr sz="1050" b="1">
                <a:solidFill>
                  <a:srgbClr val="A86F29"/>
                </a:solidFill>
                <a:latin typeface="Lato"/>
              </a:rPr>
              <a:t>NO</a:t>
            </a:r>
          </a:p>
        </p:txBody>
      </p:sp>
      <p:sp>
        <p:nvSpPr>
          <p:cNvPr id="53" name="M05_S08_Elemento_052"/>
          <p:cNvSpPr/>
          <p:nvPr/>
        </p:nvSpPr>
        <p:spPr>
          <a:xfrm>
            <a:off x="4700016" y="4974336"/>
            <a:ext cx="6885432" cy="539496"/>
          </a:xfrm>
          <a:prstGeom prst="roundRect">
            <a:avLst>
              <a:gd name="adj" fmla="val 16000"/>
            </a:avLst>
          </a:prstGeom>
          <a:solidFill>
            <a:srgbClr val="FFF0D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05_S08_Elemento_053"/>
          <p:cNvSpPr txBox="1"/>
          <p:nvPr/>
        </p:nvSpPr>
        <p:spPr>
          <a:xfrm>
            <a:off x="4928616" y="5129784"/>
            <a:ext cx="6373368" cy="237744"/>
          </a:xfrm>
          <a:prstGeom prst="rect">
            <a:avLst/>
          </a:prstGeom>
          <a:noFill/>
          <a:effectLst/>
        </p:spPr>
        <p:txBody>
          <a:bodyPr wrap="square" lIns="0" tIns="0" rIns="0" bIns="0" anchor="t">
            <a:spAutoFit/>
          </a:bodyPr>
          <a:lstStyle/>
          <a:p>
            <a:pPr algn="l">
              <a:lnSpc>
                <a:spcPct val="108000"/>
              </a:lnSpc>
              <a:spcBef>
                <a:spcPts val="0"/>
              </a:spcBef>
              <a:spcAft>
                <a:spcPts val="0"/>
              </a:spcAft>
            </a:pPr>
            <a:r>
              <a:rPr sz="1430" b="1">
                <a:solidFill>
                  <a:srgbClr val="A86F29"/>
                </a:solidFill>
                <a:latin typeface="Lato"/>
              </a:rPr>
              <a:t>Se NO → proseguire nelle verifiche successive del diagramma.</a:t>
            </a:r>
          </a:p>
        </p:txBody>
      </p:sp>
      <p:sp>
        <p:nvSpPr>
          <p:cNvPr id="55" name="M05_S08_Elemento_054"/>
          <p:cNvSpPr/>
          <p:nvPr/>
        </p:nvSpPr>
        <p:spPr>
          <a:xfrm>
            <a:off x="585216" y="5916168"/>
            <a:ext cx="11027664" cy="411480"/>
          </a:xfrm>
          <a:prstGeom prst="roundRect">
            <a:avLst>
              <a:gd name="adj" fmla="val 25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05_S08_Elemento_055"/>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400" b="0">
                <a:solidFill>
                  <a:srgbClr val="008E89"/>
                </a:solidFill>
                <a:latin typeface="Lato"/>
              </a:rPr>
              <a:t>VRA / VRB ≠ DNEL della popolazione generale ≠ valore limite biologico.</a:t>
            </a:r>
          </a:p>
        </p:txBody>
      </p:sp>
      <p:sp>
        <p:nvSpPr>
          <p:cNvPr id="5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M05_S09_Elemento_001"/>
          <p:cNvCxnSpPr/>
          <p:nvPr/>
        </p:nvCxnSpPr>
        <p:spPr>
          <a:xfrm flipV="1">
            <a:off x="612648" y="457200"/>
            <a:ext cx="164592" cy="54864"/>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05_S09_Elemento_002"/>
          <p:cNvCxnSpPr/>
          <p:nvPr/>
        </p:nvCxnSpPr>
        <p:spPr>
          <a:xfrm>
            <a:off x="777240" y="457200"/>
            <a:ext cx="155448" cy="118872"/>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05_S09_Elemento_003"/>
          <p:cNvSpPr/>
          <p:nvPr/>
        </p:nvSpPr>
        <p:spPr>
          <a:xfrm>
            <a:off x="566928" y="46634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09_Elemento_004"/>
          <p:cNvSpPr/>
          <p:nvPr/>
        </p:nvSpPr>
        <p:spPr>
          <a:xfrm>
            <a:off x="731520" y="420624"/>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09_Elemento_005"/>
          <p:cNvSpPr/>
          <p:nvPr/>
        </p:nvSpPr>
        <p:spPr>
          <a:xfrm>
            <a:off x="886968" y="530352"/>
            <a:ext cx="91440" cy="914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09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008E89"/>
                </a:solidFill>
                <a:latin typeface="Lato"/>
              </a:rPr>
              <a:t>MODULO 05 / VLEP, DNEL E RIFERIMENTI</a:t>
            </a:r>
          </a:p>
        </p:txBody>
      </p:sp>
      <p:sp>
        <p:nvSpPr>
          <p:cNvPr id="8" name="M05_S09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607780"/>
                </a:solidFill>
                <a:latin typeface="Lato"/>
              </a:rPr>
              <a:t>RICERCA / TRACCIABILITÀ</a:t>
            </a:r>
          </a:p>
        </p:txBody>
      </p:sp>
      <p:sp>
        <p:nvSpPr>
          <p:cNvPr id="9" name="M05_S09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133348"/>
                </a:solidFill>
                <a:latin typeface="Lato"/>
              </a:rPr>
              <a:t>Dalla fonte al dato utilizzabile</a:t>
            </a:r>
          </a:p>
        </p:txBody>
      </p:sp>
      <p:sp>
        <p:nvSpPr>
          <p:cNvPr id="10" name="M05_S09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607780"/>
                </a:solidFill>
                <a:latin typeface="Lato"/>
              </a:rPr>
              <a:t>Fonti richiamate da INAIL: reperire il valore e ricostruirne la pertinenza.</a:t>
            </a:r>
          </a:p>
        </p:txBody>
      </p:sp>
      <p:cxnSp>
        <p:nvCxnSpPr>
          <p:cNvPr id="11" name="M05_S09_Elemento_010"/>
          <p:cNvCxnSpPr/>
          <p:nvPr/>
        </p:nvCxnSpPr>
        <p:spPr>
          <a:xfrm>
            <a:off x="548640" y="6409944"/>
            <a:ext cx="11082528" cy="0"/>
          </a:xfrm>
          <a:prstGeom prst="line">
            <a:avLst/>
          </a:prstGeom>
          <a:ln w="8255">
            <a:solidFill>
              <a:srgbClr val="D6E1E3"/>
            </a:solidFill>
          </a:ln>
          <a:effectLst/>
        </p:spPr>
        <p:style>
          <a:lnRef idx="2">
            <a:schemeClr val="accent1"/>
          </a:lnRef>
          <a:fillRef idx="0">
            <a:schemeClr val="accent1"/>
          </a:fillRef>
          <a:effectRef idx="0">
            <a:schemeClr val="accent1"/>
          </a:effectRef>
          <a:fontRef idx="minor">
            <a:schemeClr val="tx1"/>
          </a:fontRef>
        </p:style>
      </p:cxnSp>
      <p:sp>
        <p:nvSpPr>
          <p:cNvPr id="12" name="M05_S09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607780"/>
                </a:solidFill>
                <a:latin typeface="Lato"/>
              </a:rPr>
              <a:t>REPROTOSSICI </a:t>
            </a:r>
            <a:r>
              <a:rPr lang="it-IT" sz="740" b="0" dirty="0">
                <a:solidFill>
                  <a:srgbClr val="607780"/>
                </a:solidFill>
                <a:latin typeface="Lato"/>
              </a:rPr>
              <a:t> </a:t>
            </a:r>
            <a:r>
              <a:rPr sz="740" b="0" dirty="0">
                <a:solidFill>
                  <a:srgbClr val="607780"/>
                </a:solidFill>
                <a:latin typeface="Lato"/>
              </a:rPr>
              <a:t>2026</a:t>
            </a:r>
          </a:p>
        </p:txBody>
      </p:sp>
      <p:sp>
        <p:nvSpPr>
          <p:cNvPr id="13" name="M05_S09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607780"/>
                </a:solidFill>
                <a:latin typeface="Lato"/>
              </a:rPr>
              <a:t>INAIL 2026, p. 2 [I1] • Cautele sulle banche dati [T2–T4]</a:t>
            </a:r>
          </a:p>
        </p:txBody>
      </p:sp>
      <p:sp>
        <p:nvSpPr>
          <p:cNvPr id="14" name="M05_S09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607780"/>
                </a:solidFill>
                <a:latin typeface="Lato"/>
              </a:rPr>
              <a:t>09 / 10</a:t>
            </a:r>
          </a:p>
        </p:txBody>
      </p:sp>
      <p:sp>
        <p:nvSpPr>
          <p:cNvPr id="15" name="M05_S09_Elemento_014"/>
          <p:cNvSpPr/>
          <p:nvPr/>
        </p:nvSpPr>
        <p:spPr>
          <a:xfrm>
            <a:off x="54864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09_Elemento_015"/>
          <p:cNvSpPr/>
          <p:nvPr/>
        </p:nvSpPr>
        <p:spPr>
          <a:xfrm>
            <a:off x="771753"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09_Elemento_016"/>
          <p:cNvSpPr/>
          <p:nvPr/>
        </p:nvSpPr>
        <p:spPr>
          <a:xfrm>
            <a:off x="99486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09_Elemento_017"/>
          <p:cNvSpPr/>
          <p:nvPr/>
        </p:nvSpPr>
        <p:spPr>
          <a:xfrm>
            <a:off x="1217980"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09_Elemento_018"/>
          <p:cNvSpPr/>
          <p:nvPr/>
        </p:nvSpPr>
        <p:spPr>
          <a:xfrm>
            <a:off x="1441094"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09_Elemento_019"/>
          <p:cNvSpPr/>
          <p:nvPr/>
        </p:nvSpPr>
        <p:spPr>
          <a:xfrm>
            <a:off x="1664207"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09_Elemento_020"/>
          <p:cNvSpPr/>
          <p:nvPr/>
        </p:nvSpPr>
        <p:spPr>
          <a:xfrm>
            <a:off x="1887321"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09_Elemento_021"/>
          <p:cNvSpPr/>
          <p:nvPr/>
        </p:nvSpPr>
        <p:spPr>
          <a:xfrm>
            <a:off x="2110435"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09_Elemento_022"/>
          <p:cNvSpPr/>
          <p:nvPr/>
        </p:nvSpPr>
        <p:spPr>
          <a:xfrm>
            <a:off x="2333548" y="6766560"/>
            <a:ext cx="182880" cy="201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09_Elemento_023"/>
          <p:cNvSpPr/>
          <p:nvPr/>
        </p:nvSpPr>
        <p:spPr>
          <a:xfrm>
            <a:off x="2556662" y="6766560"/>
            <a:ext cx="182880" cy="20116"/>
          </a:xfrm>
          <a:prstGeom prst="rect">
            <a:avLst/>
          </a:prstGeom>
          <a:solidFill>
            <a:srgbClr val="D6E1E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09_Elemento_024"/>
          <p:cNvSpPr/>
          <p:nvPr/>
        </p:nvSpPr>
        <p:spPr>
          <a:xfrm>
            <a:off x="603504" y="2167128"/>
            <a:ext cx="2560320" cy="2231136"/>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09_Elemento_025"/>
          <p:cNvSpPr txBox="1"/>
          <p:nvPr/>
        </p:nvSpPr>
        <p:spPr>
          <a:xfrm>
            <a:off x="813816" y="2359152"/>
            <a:ext cx="502920" cy="237744"/>
          </a:xfrm>
          <a:prstGeom prst="rect">
            <a:avLst/>
          </a:prstGeom>
          <a:noFill/>
          <a:effectLst/>
        </p:spPr>
        <p:txBody>
          <a:bodyPr wrap="square" lIns="0" tIns="0" rIns="0" bIns="0" anchor="t">
            <a:spAutoFit/>
          </a:bodyPr>
          <a:lstStyle/>
          <a:p>
            <a:pPr algn="l">
              <a:lnSpc>
                <a:spcPct val="108000"/>
              </a:lnSpc>
              <a:spcBef>
                <a:spcPts val="0"/>
              </a:spcBef>
              <a:spcAft>
                <a:spcPts val="0"/>
              </a:spcAft>
            </a:pPr>
            <a:r>
              <a:rPr sz="1100" b="1">
                <a:solidFill>
                  <a:srgbClr val="008E89"/>
                </a:solidFill>
                <a:latin typeface="Lato"/>
              </a:rPr>
              <a:t>01</a:t>
            </a:r>
          </a:p>
        </p:txBody>
      </p:sp>
      <p:sp>
        <p:nvSpPr>
          <p:cNvPr id="27" name="M05_S09_Elemento_026"/>
          <p:cNvSpPr/>
          <p:nvPr/>
        </p:nvSpPr>
        <p:spPr>
          <a:xfrm>
            <a:off x="2340864" y="2340864"/>
            <a:ext cx="333573" cy="452079"/>
          </a:xfrm>
          <a:custGeom>
            <a:avLst/>
            <a:gdLst/>
            <a:ahLst/>
            <a:cxnLst/>
            <a:rect l="l" t="t" r="r" b="b"/>
            <a:pathLst>
              <a:path w="333573" h="452079">
                <a:moveTo>
                  <a:pt x="0" y="0"/>
                </a:moveTo>
                <a:lnTo>
                  <a:pt x="232623" y="0"/>
                </a:lnTo>
                <a:lnTo>
                  <a:pt x="333573" y="105338"/>
                </a:lnTo>
                <a:lnTo>
                  <a:pt x="333573" y="452079"/>
                </a:lnTo>
                <a:lnTo>
                  <a:pt x="0" y="452079"/>
                </a:lnTo>
                <a:close/>
              </a:path>
            </a:pathLst>
          </a:custGeom>
          <a:noFill/>
          <a:ln w="1905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 name="M05_S09_Elemento_027"/>
          <p:cNvCxnSpPr/>
          <p:nvPr/>
        </p:nvCxnSpPr>
        <p:spPr>
          <a:xfrm>
            <a:off x="2573487" y="2340864"/>
            <a:ext cx="0" cy="109728"/>
          </a:xfrm>
          <a:prstGeom prst="line">
            <a:avLst/>
          </a:prstGeom>
          <a:ln w="1651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29" name="M05_S09_Elemento_028"/>
          <p:cNvCxnSpPr/>
          <p:nvPr/>
        </p:nvCxnSpPr>
        <p:spPr>
          <a:xfrm>
            <a:off x="2573487" y="2450592"/>
            <a:ext cx="100950" cy="0"/>
          </a:xfrm>
          <a:prstGeom prst="line">
            <a:avLst/>
          </a:prstGeom>
          <a:ln w="1651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0" name="M05_S09_Elemento_029"/>
          <p:cNvCxnSpPr/>
          <p:nvPr/>
        </p:nvCxnSpPr>
        <p:spPr>
          <a:xfrm>
            <a:off x="2397922" y="2529596"/>
            <a:ext cx="175565" cy="0"/>
          </a:xfrm>
          <a:prstGeom prst="line">
            <a:avLst/>
          </a:prstGeom>
          <a:ln w="2159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1" name="M05_S09_Elemento_030"/>
          <p:cNvCxnSpPr/>
          <p:nvPr/>
        </p:nvCxnSpPr>
        <p:spPr>
          <a:xfrm>
            <a:off x="2397922" y="2604211"/>
            <a:ext cx="201900" cy="0"/>
          </a:xfrm>
          <a:prstGeom prst="line">
            <a:avLst/>
          </a:prstGeom>
          <a:ln w="2159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2" name="M05_S09_Elemento_031"/>
          <p:cNvCxnSpPr/>
          <p:nvPr/>
        </p:nvCxnSpPr>
        <p:spPr>
          <a:xfrm>
            <a:off x="2397922" y="2678826"/>
            <a:ext cx="149230" cy="0"/>
          </a:xfrm>
          <a:prstGeom prst="line">
            <a:avLst/>
          </a:prstGeom>
          <a:ln w="2159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33" name="M05_S09_Elemento_032"/>
          <p:cNvSpPr txBox="1"/>
          <p:nvPr/>
        </p:nvSpPr>
        <p:spPr>
          <a:xfrm>
            <a:off x="813816" y="3081528"/>
            <a:ext cx="2139696" cy="393192"/>
          </a:xfrm>
          <a:prstGeom prst="rect">
            <a:avLst/>
          </a:prstGeom>
          <a:noFill/>
          <a:effectLst/>
        </p:spPr>
        <p:txBody>
          <a:bodyPr wrap="square" lIns="0" tIns="0" rIns="0" bIns="0" anchor="t">
            <a:spAutoFit/>
          </a:bodyPr>
          <a:lstStyle/>
          <a:p>
            <a:pPr algn="l">
              <a:lnSpc>
                <a:spcPct val="108000"/>
              </a:lnSpc>
              <a:spcBef>
                <a:spcPts val="0"/>
              </a:spcBef>
              <a:spcAft>
                <a:spcPts val="0"/>
              </a:spcAft>
            </a:pPr>
            <a:r>
              <a:rPr sz="1850" b="1">
                <a:solidFill>
                  <a:srgbClr val="008E89"/>
                </a:solidFill>
                <a:latin typeface="Lato"/>
              </a:rPr>
              <a:t>SDS</a:t>
            </a:r>
          </a:p>
        </p:txBody>
      </p:sp>
      <p:sp>
        <p:nvSpPr>
          <p:cNvPr id="34" name="M05_S09_Elemento_033"/>
          <p:cNvSpPr txBox="1"/>
          <p:nvPr/>
        </p:nvSpPr>
        <p:spPr>
          <a:xfrm>
            <a:off x="813816" y="3685032"/>
            <a:ext cx="2139696" cy="576072"/>
          </a:xfrm>
          <a:prstGeom prst="rect">
            <a:avLst/>
          </a:prstGeom>
          <a:noFill/>
          <a:effectLst/>
        </p:spPr>
        <p:txBody>
          <a:bodyPr wrap="square" lIns="0" tIns="0" rIns="0" bIns="0" anchor="t">
            <a:spAutoFit/>
          </a:bodyPr>
          <a:lstStyle/>
          <a:p>
            <a:pPr algn="l">
              <a:lnSpc>
                <a:spcPct val="108000"/>
              </a:lnSpc>
              <a:spcBef>
                <a:spcPts val="0"/>
              </a:spcBef>
              <a:spcAft>
                <a:spcPts val="0"/>
              </a:spcAft>
            </a:pPr>
            <a:r>
              <a:rPr sz="1520" b="0">
                <a:solidFill>
                  <a:srgbClr val="133348"/>
                </a:solidFill>
                <a:latin typeface="Lato"/>
              </a:rPr>
              <a:t>Valori e documenti</a:t>
            </a:r>
          </a:p>
          <a:p>
            <a:pPr algn="l">
              <a:lnSpc>
                <a:spcPct val="108000"/>
              </a:lnSpc>
              <a:spcBef>
                <a:spcPts val="0"/>
              </a:spcBef>
              <a:spcAft>
                <a:spcPts val="0"/>
              </a:spcAft>
            </a:pPr>
            <a:r>
              <a:rPr sz="1520" b="0">
                <a:solidFill>
                  <a:srgbClr val="133348"/>
                </a:solidFill>
                <a:latin typeface="Lato"/>
              </a:rPr>
              <a:t>del prodotto</a:t>
            </a:r>
          </a:p>
        </p:txBody>
      </p:sp>
      <p:sp>
        <p:nvSpPr>
          <p:cNvPr id="35" name="M05_S09_Elemento_034"/>
          <p:cNvSpPr/>
          <p:nvPr/>
        </p:nvSpPr>
        <p:spPr>
          <a:xfrm>
            <a:off x="3410712" y="2167128"/>
            <a:ext cx="2560320" cy="2231136"/>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05_S09_Elemento_035"/>
          <p:cNvSpPr txBox="1"/>
          <p:nvPr/>
        </p:nvSpPr>
        <p:spPr>
          <a:xfrm>
            <a:off x="3621024" y="2359152"/>
            <a:ext cx="502920" cy="237744"/>
          </a:xfrm>
          <a:prstGeom prst="rect">
            <a:avLst/>
          </a:prstGeom>
          <a:noFill/>
          <a:effectLst/>
        </p:spPr>
        <p:txBody>
          <a:bodyPr wrap="square" lIns="0" tIns="0" rIns="0" bIns="0" anchor="t">
            <a:spAutoFit/>
          </a:bodyPr>
          <a:lstStyle/>
          <a:p>
            <a:pPr algn="l">
              <a:lnSpc>
                <a:spcPct val="108000"/>
              </a:lnSpc>
              <a:spcBef>
                <a:spcPts val="0"/>
              </a:spcBef>
              <a:spcAft>
                <a:spcPts val="0"/>
              </a:spcAft>
            </a:pPr>
            <a:r>
              <a:rPr sz="1100" b="1">
                <a:solidFill>
                  <a:srgbClr val="287BA3"/>
                </a:solidFill>
                <a:latin typeface="Lato"/>
              </a:rPr>
              <a:t>02</a:t>
            </a:r>
          </a:p>
        </p:txBody>
      </p:sp>
      <p:sp>
        <p:nvSpPr>
          <p:cNvPr id="37" name="M05_S09_Elemento_036"/>
          <p:cNvSpPr/>
          <p:nvPr/>
        </p:nvSpPr>
        <p:spPr>
          <a:xfrm>
            <a:off x="5120640" y="2438887"/>
            <a:ext cx="395020" cy="351129"/>
          </a:xfrm>
          <a:prstGeom prst="rect">
            <a:avLst/>
          </a:prstGeom>
          <a:noFill/>
          <a:ln w="17780">
            <a:solidFill>
              <a:srgbClr val="287BA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05_S09_Elemento_037"/>
          <p:cNvSpPr/>
          <p:nvPr/>
        </p:nvSpPr>
        <p:spPr>
          <a:xfrm>
            <a:off x="5120640" y="2377440"/>
            <a:ext cx="395020" cy="122895"/>
          </a:xfrm>
          <a:prstGeom prst="ellipse">
            <a:avLst/>
          </a:prstGeom>
          <a:noFill/>
          <a:ln w="16510">
            <a:solidFill>
              <a:srgbClr val="287BA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05_S09_Elemento_038"/>
          <p:cNvSpPr/>
          <p:nvPr/>
        </p:nvSpPr>
        <p:spPr>
          <a:xfrm>
            <a:off x="5120640" y="2526670"/>
            <a:ext cx="395020" cy="122895"/>
          </a:xfrm>
          <a:prstGeom prst="ellipse">
            <a:avLst/>
          </a:prstGeom>
          <a:noFill/>
          <a:ln w="16510">
            <a:solidFill>
              <a:srgbClr val="287BA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05_S09_Elemento_039"/>
          <p:cNvSpPr/>
          <p:nvPr/>
        </p:nvSpPr>
        <p:spPr>
          <a:xfrm>
            <a:off x="5120640" y="2675900"/>
            <a:ext cx="395020" cy="122895"/>
          </a:xfrm>
          <a:prstGeom prst="ellipse">
            <a:avLst/>
          </a:prstGeom>
          <a:noFill/>
          <a:ln w="16510">
            <a:solidFill>
              <a:srgbClr val="287BA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05_S09_Elemento_040"/>
          <p:cNvSpPr txBox="1"/>
          <p:nvPr/>
        </p:nvSpPr>
        <p:spPr>
          <a:xfrm>
            <a:off x="3621024" y="3081528"/>
            <a:ext cx="2139696" cy="393192"/>
          </a:xfrm>
          <a:prstGeom prst="rect">
            <a:avLst/>
          </a:prstGeom>
          <a:noFill/>
          <a:effectLst/>
        </p:spPr>
        <p:txBody>
          <a:bodyPr wrap="square" lIns="0" tIns="0" rIns="0" bIns="0" anchor="t">
            <a:spAutoFit/>
          </a:bodyPr>
          <a:lstStyle/>
          <a:p>
            <a:pPr algn="l">
              <a:lnSpc>
                <a:spcPct val="108000"/>
              </a:lnSpc>
              <a:spcBef>
                <a:spcPts val="0"/>
              </a:spcBef>
              <a:spcAft>
                <a:spcPts val="0"/>
              </a:spcAft>
            </a:pPr>
            <a:r>
              <a:rPr sz="1850" b="1">
                <a:solidFill>
                  <a:srgbClr val="287BA3"/>
                </a:solidFill>
                <a:latin typeface="Lato"/>
              </a:rPr>
              <a:t>ECHA CHEM</a:t>
            </a:r>
          </a:p>
        </p:txBody>
      </p:sp>
      <p:sp>
        <p:nvSpPr>
          <p:cNvPr id="42" name="M05_S09_Elemento_041"/>
          <p:cNvSpPr txBox="1"/>
          <p:nvPr/>
        </p:nvSpPr>
        <p:spPr>
          <a:xfrm>
            <a:off x="3621024" y="3685032"/>
            <a:ext cx="2139696" cy="576072"/>
          </a:xfrm>
          <a:prstGeom prst="rect">
            <a:avLst/>
          </a:prstGeom>
          <a:noFill/>
          <a:effectLst/>
        </p:spPr>
        <p:txBody>
          <a:bodyPr wrap="square" lIns="0" tIns="0" rIns="0" bIns="0" anchor="t">
            <a:spAutoFit/>
          </a:bodyPr>
          <a:lstStyle/>
          <a:p>
            <a:pPr algn="l">
              <a:lnSpc>
                <a:spcPct val="108000"/>
              </a:lnSpc>
              <a:spcBef>
                <a:spcPts val="0"/>
              </a:spcBef>
              <a:spcAft>
                <a:spcPts val="0"/>
              </a:spcAft>
            </a:pPr>
            <a:r>
              <a:rPr sz="1520" b="0">
                <a:solidFill>
                  <a:srgbClr val="133348"/>
                </a:solidFill>
                <a:latin typeface="Lato"/>
              </a:rPr>
              <a:t>Dossier e dati</a:t>
            </a:r>
          </a:p>
          <a:p>
            <a:pPr algn="l">
              <a:lnSpc>
                <a:spcPct val="108000"/>
              </a:lnSpc>
              <a:spcBef>
                <a:spcPts val="0"/>
              </a:spcBef>
              <a:spcAft>
                <a:spcPts val="0"/>
              </a:spcAft>
            </a:pPr>
            <a:r>
              <a:rPr sz="1520" b="0">
                <a:solidFill>
                  <a:srgbClr val="133348"/>
                </a:solidFill>
                <a:latin typeface="Lato"/>
              </a:rPr>
              <a:t>della sostanza</a:t>
            </a:r>
          </a:p>
        </p:txBody>
      </p:sp>
      <p:sp>
        <p:nvSpPr>
          <p:cNvPr id="43" name="M05_S09_Elemento_042"/>
          <p:cNvSpPr/>
          <p:nvPr/>
        </p:nvSpPr>
        <p:spPr>
          <a:xfrm>
            <a:off x="6217920" y="2167128"/>
            <a:ext cx="2560320" cy="2231136"/>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05_S09_Elemento_043"/>
          <p:cNvSpPr txBox="1"/>
          <p:nvPr/>
        </p:nvSpPr>
        <p:spPr>
          <a:xfrm>
            <a:off x="6428232" y="2359152"/>
            <a:ext cx="502920" cy="237744"/>
          </a:xfrm>
          <a:prstGeom prst="rect">
            <a:avLst/>
          </a:prstGeom>
          <a:noFill/>
          <a:effectLst/>
        </p:spPr>
        <p:txBody>
          <a:bodyPr wrap="square" lIns="0" tIns="0" rIns="0" bIns="0" anchor="t">
            <a:spAutoFit/>
          </a:bodyPr>
          <a:lstStyle/>
          <a:p>
            <a:pPr algn="l">
              <a:lnSpc>
                <a:spcPct val="108000"/>
              </a:lnSpc>
              <a:spcBef>
                <a:spcPts val="0"/>
              </a:spcBef>
              <a:spcAft>
                <a:spcPts val="0"/>
              </a:spcAft>
            </a:pPr>
            <a:r>
              <a:rPr sz="1100" b="1">
                <a:solidFill>
                  <a:srgbClr val="008E89"/>
                </a:solidFill>
                <a:latin typeface="Lato"/>
              </a:rPr>
              <a:t>03</a:t>
            </a:r>
          </a:p>
        </p:txBody>
      </p:sp>
      <p:sp>
        <p:nvSpPr>
          <p:cNvPr id="45" name="M05_S09_Elemento_044"/>
          <p:cNvSpPr/>
          <p:nvPr/>
        </p:nvSpPr>
        <p:spPr>
          <a:xfrm>
            <a:off x="7927848" y="2438887"/>
            <a:ext cx="395020" cy="351129"/>
          </a:xfrm>
          <a:prstGeom prst="rect">
            <a:avLst/>
          </a:prstGeom>
          <a:no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09_Elemento_045"/>
          <p:cNvSpPr/>
          <p:nvPr/>
        </p:nvSpPr>
        <p:spPr>
          <a:xfrm>
            <a:off x="7927848" y="2377440"/>
            <a:ext cx="395020" cy="122895"/>
          </a:xfrm>
          <a:prstGeom prst="ellipse">
            <a:avLst/>
          </a:prstGeom>
          <a:no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05_S09_Elemento_046"/>
          <p:cNvSpPr/>
          <p:nvPr/>
        </p:nvSpPr>
        <p:spPr>
          <a:xfrm>
            <a:off x="7927848" y="2526670"/>
            <a:ext cx="395020" cy="122895"/>
          </a:xfrm>
          <a:prstGeom prst="ellipse">
            <a:avLst/>
          </a:prstGeom>
          <a:no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M05_S09_Elemento_047"/>
          <p:cNvSpPr/>
          <p:nvPr/>
        </p:nvSpPr>
        <p:spPr>
          <a:xfrm>
            <a:off x="7927848" y="2675900"/>
            <a:ext cx="395020" cy="122895"/>
          </a:xfrm>
          <a:prstGeom prst="ellipse">
            <a:avLst/>
          </a:prstGeom>
          <a:no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M05_S09_Elemento_048"/>
          <p:cNvSpPr txBox="1"/>
          <p:nvPr/>
        </p:nvSpPr>
        <p:spPr>
          <a:xfrm>
            <a:off x="6428232" y="3081528"/>
            <a:ext cx="2139696" cy="393192"/>
          </a:xfrm>
          <a:prstGeom prst="rect">
            <a:avLst/>
          </a:prstGeom>
          <a:noFill/>
          <a:effectLst/>
        </p:spPr>
        <p:txBody>
          <a:bodyPr wrap="square" lIns="0" tIns="0" rIns="0" bIns="0" anchor="t">
            <a:spAutoFit/>
          </a:bodyPr>
          <a:lstStyle/>
          <a:p>
            <a:pPr algn="l">
              <a:lnSpc>
                <a:spcPct val="108000"/>
              </a:lnSpc>
              <a:spcBef>
                <a:spcPts val="0"/>
              </a:spcBef>
              <a:spcAft>
                <a:spcPts val="0"/>
              </a:spcAft>
            </a:pPr>
            <a:r>
              <a:rPr sz="1850" b="1">
                <a:solidFill>
                  <a:srgbClr val="008E89"/>
                </a:solidFill>
                <a:latin typeface="Lato"/>
              </a:rPr>
              <a:t>GESTIS</a:t>
            </a:r>
          </a:p>
        </p:txBody>
      </p:sp>
      <p:sp>
        <p:nvSpPr>
          <p:cNvPr id="50" name="M05_S09_Elemento_049"/>
          <p:cNvSpPr txBox="1"/>
          <p:nvPr/>
        </p:nvSpPr>
        <p:spPr>
          <a:xfrm>
            <a:off x="6428232" y="3685032"/>
            <a:ext cx="2139696" cy="576072"/>
          </a:xfrm>
          <a:prstGeom prst="rect">
            <a:avLst/>
          </a:prstGeom>
          <a:noFill/>
          <a:effectLst/>
        </p:spPr>
        <p:txBody>
          <a:bodyPr wrap="square" lIns="0" tIns="0" rIns="0" bIns="0" anchor="t">
            <a:spAutoFit/>
          </a:bodyPr>
          <a:lstStyle/>
          <a:p>
            <a:pPr algn="l">
              <a:lnSpc>
                <a:spcPct val="108000"/>
              </a:lnSpc>
              <a:spcBef>
                <a:spcPts val="0"/>
              </a:spcBef>
              <a:spcAft>
                <a:spcPts val="0"/>
              </a:spcAft>
            </a:pPr>
            <a:r>
              <a:rPr sz="1520" b="0">
                <a:solidFill>
                  <a:srgbClr val="133348"/>
                </a:solidFill>
                <a:latin typeface="Lato"/>
              </a:rPr>
              <a:t>Repertori e fonti</a:t>
            </a:r>
          </a:p>
          <a:p>
            <a:pPr algn="l">
              <a:lnSpc>
                <a:spcPct val="108000"/>
              </a:lnSpc>
              <a:spcBef>
                <a:spcPts val="0"/>
              </a:spcBef>
              <a:spcAft>
                <a:spcPts val="0"/>
              </a:spcAft>
            </a:pPr>
            <a:r>
              <a:rPr sz="1520" b="0">
                <a:solidFill>
                  <a:srgbClr val="133348"/>
                </a:solidFill>
                <a:latin typeface="Lato"/>
              </a:rPr>
              <a:t>da approfondire</a:t>
            </a:r>
          </a:p>
        </p:txBody>
      </p:sp>
      <p:sp>
        <p:nvSpPr>
          <p:cNvPr id="51" name="M05_S09_Elemento_050"/>
          <p:cNvSpPr/>
          <p:nvPr/>
        </p:nvSpPr>
        <p:spPr>
          <a:xfrm>
            <a:off x="9025128" y="2167128"/>
            <a:ext cx="2560320" cy="2231136"/>
          </a:xfrm>
          <a:prstGeom prst="roundRect">
            <a:avLst>
              <a:gd name="adj" fmla="val 12000"/>
            </a:avLst>
          </a:prstGeom>
          <a:solidFill>
            <a:srgbClr val="FFFFFF"/>
          </a:solidFill>
          <a:ln w="8890">
            <a:solidFill>
              <a:srgbClr val="D6E1E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05_S09_Elemento_051"/>
          <p:cNvSpPr txBox="1"/>
          <p:nvPr/>
        </p:nvSpPr>
        <p:spPr>
          <a:xfrm>
            <a:off x="9235440" y="2359152"/>
            <a:ext cx="502920" cy="237744"/>
          </a:xfrm>
          <a:prstGeom prst="rect">
            <a:avLst/>
          </a:prstGeom>
          <a:noFill/>
          <a:effectLst/>
        </p:spPr>
        <p:txBody>
          <a:bodyPr wrap="square" lIns="0" tIns="0" rIns="0" bIns="0" anchor="t">
            <a:spAutoFit/>
          </a:bodyPr>
          <a:lstStyle/>
          <a:p>
            <a:pPr algn="l">
              <a:lnSpc>
                <a:spcPct val="108000"/>
              </a:lnSpc>
              <a:spcBef>
                <a:spcPts val="0"/>
              </a:spcBef>
              <a:spcAft>
                <a:spcPts val="0"/>
              </a:spcAft>
            </a:pPr>
            <a:r>
              <a:rPr sz="1100" b="1">
                <a:solidFill>
                  <a:srgbClr val="A86F29"/>
                </a:solidFill>
                <a:latin typeface="Lato"/>
              </a:rPr>
              <a:t>04</a:t>
            </a:r>
          </a:p>
        </p:txBody>
      </p:sp>
      <p:sp>
        <p:nvSpPr>
          <p:cNvPr id="53" name="M05_S09_Elemento_052"/>
          <p:cNvSpPr/>
          <p:nvPr/>
        </p:nvSpPr>
        <p:spPr>
          <a:xfrm>
            <a:off x="10799063" y="2377440"/>
            <a:ext cx="393192" cy="393192"/>
          </a:xfrm>
          <a:prstGeom prst="ellipse">
            <a:avLst/>
          </a:prstGeom>
          <a:noFill/>
          <a:ln w="19050">
            <a:solidFill>
              <a:srgbClr val="A86F2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05_S09_Elemento_053"/>
          <p:cNvSpPr/>
          <p:nvPr/>
        </p:nvSpPr>
        <p:spPr>
          <a:xfrm>
            <a:off x="10873770" y="2452146"/>
            <a:ext cx="243779" cy="243779"/>
          </a:xfrm>
          <a:prstGeom prst="ellipse">
            <a:avLst/>
          </a:prstGeom>
          <a:noFill/>
          <a:ln w="19050">
            <a:solidFill>
              <a:srgbClr val="A86F2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M05_S09_Elemento_054"/>
          <p:cNvSpPr/>
          <p:nvPr/>
        </p:nvSpPr>
        <p:spPr>
          <a:xfrm>
            <a:off x="10952408" y="2530784"/>
            <a:ext cx="86502" cy="86502"/>
          </a:xfrm>
          <a:prstGeom prst="ellipse">
            <a:avLst/>
          </a:prstGeom>
          <a:solidFill>
            <a:srgbClr val="A86F29"/>
          </a:solidFill>
          <a:ln w="19050">
            <a:solidFill>
              <a:srgbClr val="A86F2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05_S09_Elemento_055"/>
          <p:cNvSpPr txBox="1"/>
          <p:nvPr/>
        </p:nvSpPr>
        <p:spPr>
          <a:xfrm>
            <a:off x="9235440" y="3081528"/>
            <a:ext cx="2139696" cy="393192"/>
          </a:xfrm>
          <a:prstGeom prst="rect">
            <a:avLst/>
          </a:prstGeom>
          <a:noFill/>
          <a:effectLst/>
        </p:spPr>
        <p:txBody>
          <a:bodyPr wrap="square" lIns="0" tIns="0" rIns="0" bIns="0" anchor="t">
            <a:spAutoFit/>
          </a:bodyPr>
          <a:lstStyle/>
          <a:p>
            <a:pPr algn="l">
              <a:lnSpc>
                <a:spcPct val="108000"/>
              </a:lnSpc>
              <a:spcBef>
                <a:spcPts val="0"/>
              </a:spcBef>
              <a:spcAft>
                <a:spcPts val="0"/>
              </a:spcAft>
            </a:pPr>
            <a:r>
              <a:rPr sz="1530" b="1">
                <a:solidFill>
                  <a:srgbClr val="A86F29"/>
                </a:solidFill>
                <a:latin typeface="Lato"/>
              </a:rPr>
              <a:t>IRIS / AMBIENTE</a:t>
            </a:r>
          </a:p>
        </p:txBody>
      </p:sp>
      <p:sp>
        <p:nvSpPr>
          <p:cNvPr id="57" name="M05_S09_Elemento_056"/>
          <p:cNvSpPr txBox="1"/>
          <p:nvPr/>
        </p:nvSpPr>
        <p:spPr>
          <a:xfrm>
            <a:off x="9235440" y="3685032"/>
            <a:ext cx="2139696" cy="576072"/>
          </a:xfrm>
          <a:prstGeom prst="rect">
            <a:avLst/>
          </a:prstGeom>
          <a:noFill/>
          <a:effectLst/>
        </p:spPr>
        <p:txBody>
          <a:bodyPr wrap="square" lIns="0" tIns="0" rIns="0" bIns="0" anchor="t">
            <a:spAutoFit/>
          </a:bodyPr>
          <a:lstStyle/>
          <a:p>
            <a:pPr algn="l">
              <a:lnSpc>
                <a:spcPct val="108000"/>
              </a:lnSpc>
              <a:spcBef>
                <a:spcPts val="0"/>
              </a:spcBef>
              <a:spcAft>
                <a:spcPts val="0"/>
              </a:spcAft>
            </a:pPr>
            <a:r>
              <a:rPr sz="1520" b="0">
                <a:solidFill>
                  <a:srgbClr val="133348"/>
                </a:solidFill>
                <a:latin typeface="Lato"/>
              </a:rPr>
              <a:t>Riferimenti da valutare</a:t>
            </a:r>
          </a:p>
          <a:p>
            <a:pPr algn="l">
              <a:lnSpc>
                <a:spcPct val="108000"/>
              </a:lnSpc>
              <a:spcBef>
                <a:spcPts val="0"/>
              </a:spcBef>
              <a:spcAft>
                <a:spcPts val="0"/>
              </a:spcAft>
            </a:pPr>
            <a:r>
              <a:rPr sz="1520" b="0">
                <a:solidFill>
                  <a:srgbClr val="133348"/>
                </a:solidFill>
                <a:latin typeface="Lato"/>
              </a:rPr>
              <a:t>per lo scopo</a:t>
            </a:r>
          </a:p>
        </p:txBody>
      </p:sp>
      <p:sp>
        <p:nvSpPr>
          <p:cNvPr id="58" name="M05_S09_Elemento_057"/>
          <p:cNvSpPr/>
          <p:nvPr/>
        </p:nvSpPr>
        <p:spPr>
          <a:xfrm>
            <a:off x="603504" y="4663440"/>
            <a:ext cx="10981944" cy="950976"/>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 name="M05_S09_Elemento_058"/>
          <p:cNvSpPr txBox="1"/>
          <p:nvPr/>
        </p:nvSpPr>
        <p:spPr>
          <a:xfrm>
            <a:off x="859536" y="4818888"/>
            <a:ext cx="10460736" cy="201168"/>
          </a:xfrm>
          <a:prstGeom prst="rect">
            <a:avLst/>
          </a:prstGeom>
          <a:noFill/>
          <a:effectLst/>
        </p:spPr>
        <p:txBody>
          <a:bodyPr wrap="square" lIns="0" tIns="0" rIns="0" bIns="0" anchor="t">
            <a:spAutoFit/>
          </a:bodyPr>
          <a:lstStyle/>
          <a:p>
            <a:pPr algn="l">
              <a:lnSpc>
                <a:spcPct val="108000"/>
              </a:lnSpc>
              <a:spcBef>
                <a:spcPts val="0"/>
              </a:spcBef>
              <a:spcAft>
                <a:spcPts val="0"/>
              </a:spcAft>
            </a:pPr>
            <a:r>
              <a:rPr sz="1060" b="1">
                <a:solidFill>
                  <a:srgbClr val="008E89"/>
                </a:solidFill>
                <a:latin typeface="Lato"/>
              </a:rPr>
              <a:t>TRACCIA DOCUMENTALE DELLA SCELTA</a:t>
            </a:r>
          </a:p>
        </p:txBody>
      </p:sp>
      <p:sp>
        <p:nvSpPr>
          <p:cNvPr id="60" name="M05_S09_Elemento_059"/>
          <p:cNvSpPr txBox="1"/>
          <p:nvPr/>
        </p:nvSpPr>
        <p:spPr>
          <a:xfrm>
            <a:off x="914400" y="5193792"/>
            <a:ext cx="1920240"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Identità</a:t>
            </a:r>
          </a:p>
        </p:txBody>
      </p:sp>
      <p:sp>
        <p:nvSpPr>
          <p:cNvPr id="61" name="M05_S09_Elemento_060"/>
          <p:cNvSpPr txBox="1"/>
          <p:nvPr/>
        </p:nvSpPr>
        <p:spPr>
          <a:xfrm>
            <a:off x="2843784" y="5193792"/>
            <a:ext cx="1920240"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Origine</a:t>
            </a:r>
          </a:p>
        </p:txBody>
      </p:sp>
      <p:sp>
        <p:nvSpPr>
          <p:cNvPr id="62" name="M05_S09_Elemento_061"/>
          <p:cNvSpPr txBox="1"/>
          <p:nvPr/>
        </p:nvSpPr>
        <p:spPr>
          <a:xfrm>
            <a:off x="4800600" y="5193792"/>
            <a:ext cx="1920240"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Via / durata</a:t>
            </a:r>
          </a:p>
        </p:txBody>
      </p:sp>
      <p:sp>
        <p:nvSpPr>
          <p:cNvPr id="63" name="M05_S09_Elemento_062"/>
          <p:cNvSpPr txBox="1"/>
          <p:nvPr/>
        </p:nvSpPr>
        <p:spPr>
          <a:xfrm>
            <a:off x="7205472" y="5193792"/>
            <a:ext cx="1920240"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Effetto</a:t>
            </a:r>
          </a:p>
        </p:txBody>
      </p:sp>
      <p:sp>
        <p:nvSpPr>
          <p:cNvPr id="64" name="M05_S09_Elemento_063"/>
          <p:cNvSpPr txBox="1"/>
          <p:nvPr/>
        </p:nvSpPr>
        <p:spPr>
          <a:xfrm>
            <a:off x="9144000" y="5193792"/>
            <a:ext cx="1920240"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800" b="1">
                <a:solidFill>
                  <a:srgbClr val="133348"/>
                </a:solidFill>
                <a:latin typeface="Lato"/>
              </a:rPr>
              <a:t>Versione</a:t>
            </a:r>
          </a:p>
        </p:txBody>
      </p:sp>
      <p:cxnSp>
        <p:nvCxnSpPr>
          <p:cNvPr id="65" name="M05_S09_Elemento_064"/>
          <p:cNvCxnSpPr/>
          <p:nvPr/>
        </p:nvCxnSpPr>
        <p:spPr>
          <a:xfrm>
            <a:off x="2551176" y="5157216"/>
            <a:ext cx="0" cy="320040"/>
          </a:xfrm>
          <a:prstGeom prst="line">
            <a:avLst/>
          </a:prstGeom>
          <a:ln w="12700">
            <a:solidFill>
              <a:srgbClr val="A6DCD6"/>
            </a:solidFill>
          </a:ln>
          <a:effectLst/>
        </p:spPr>
        <p:style>
          <a:lnRef idx="2">
            <a:schemeClr val="accent1"/>
          </a:lnRef>
          <a:fillRef idx="0">
            <a:schemeClr val="accent1"/>
          </a:fillRef>
          <a:effectRef idx="0">
            <a:schemeClr val="accent1"/>
          </a:effectRef>
          <a:fontRef idx="minor">
            <a:schemeClr val="tx1"/>
          </a:fontRef>
        </p:style>
      </p:cxnSp>
      <p:cxnSp>
        <p:nvCxnSpPr>
          <p:cNvPr id="66" name="M05_S09_Elemento_065"/>
          <p:cNvCxnSpPr/>
          <p:nvPr/>
        </p:nvCxnSpPr>
        <p:spPr>
          <a:xfrm>
            <a:off x="4507992" y="5157216"/>
            <a:ext cx="0" cy="320040"/>
          </a:xfrm>
          <a:prstGeom prst="line">
            <a:avLst/>
          </a:prstGeom>
          <a:ln w="12700">
            <a:solidFill>
              <a:srgbClr val="A6DCD6"/>
            </a:solidFill>
          </a:ln>
          <a:effectLst/>
        </p:spPr>
        <p:style>
          <a:lnRef idx="2">
            <a:schemeClr val="accent1"/>
          </a:lnRef>
          <a:fillRef idx="0">
            <a:schemeClr val="accent1"/>
          </a:fillRef>
          <a:effectRef idx="0">
            <a:schemeClr val="accent1"/>
          </a:effectRef>
          <a:fontRef idx="minor">
            <a:schemeClr val="tx1"/>
          </a:fontRef>
        </p:style>
      </p:cxnSp>
      <p:cxnSp>
        <p:nvCxnSpPr>
          <p:cNvPr id="67" name="M05_S09_Elemento_066"/>
          <p:cNvCxnSpPr/>
          <p:nvPr/>
        </p:nvCxnSpPr>
        <p:spPr>
          <a:xfrm>
            <a:off x="6903720" y="5157216"/>
            <a:ext cx="0" cy="320040"/>
          </a:xfrm>
          <a:prstGeom prst="line">
            <a:avLst/>
          </a:prstGeom>
          <a:ln w="12700">
            <a:solidFill>
              <a:srgbClr val="A6DCD6"/>
            </a:solidFill>
          </a:ln>
          <a:effectLst/>
        </p:spPr>
        <p:style>
          <a:lnRef idx="2">
            <a:schemeClr val="accent1"/>
          </a:lnRef>
          <a:fillRef idx="0">
            <a:schemeClr val="accent1"/>
          </a:fillRef>
          <a:effectRef idx="0">
            <a:schemeClr val="accent1"/>
          </a:effectRef>
          <a:fontRef idx="minor">
            <a:schemeClr val="tx1"/>
          </a:fontRef>
        </p:style>
      </p:cxnSp>
      <p:cxnSp>
        <p:nvCxnSpPr>
          <p:cNvPr id="68" name="M05_S09_Elemento_067"/>
          <p:cNvCxnSpPr/>
          <p:nvPr/>
        </p:nvCxnSpPr>
        <p:spPr>
          <a:xfrm>
            <a:off x="8842248" y="5157216"/>
            <a:ext cx="0" cy="320040"/>
          </a:xfrm>
          <a:prstGeom prst="line">
            <a:avLst/>
          </a:prstGeom>
          <a:ln w="12700">
            <a:solidFill>
              <a:srgbClr val="A6DCD6"/>
            </a:solidFill>
          </a:ln>
          <a:effectLst/>
        </p:spPr>
        <p:style>
          <a:lnRef idx="2">
            <a:schemeClr val="accent1"/>
          </a:lnRef>
          <a:fillRef idx="0">
            <a:schemeClr val="accent1"/>
          </a:fillRef>
          <a:effectRef idx="0">
            <a:schemeClr val="accent1"/>
          </a:effectRef>
          <a:fontRef idx="minor">
            <a:schemeClr val="tx1"/>
          </a:fontRef>
        </p:style>
      </p:cxnSp>
      <p:sp>
        <p:nvSpPr>
          <p:cNvPr id="69" name="M05_S09_Elemento_068"/>
          <p:cNvSpPr/>
          <p:nvPr/>
        </p:nvSpPr>
        <p:spPr>
          <a:xfrm>
            <a:off x="585216" y="5916168"/>
            <a:ext cx="11027664" cy="411480"/>
          </a:xfrm>
          <a:prstGeom prst="roundRect">
            <a:avLst>
              <a:gd name="adj" fmla="val 25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 name="M05_S09_Elemento_069"/>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270" b="0">
                <a:solidFill>
                  <a:srgbClr val="008E89"/>
                </a:solidFill>
                <a:latin typeface="Lato"/>
              </a:rPr>
              <a:t>Una banca dati aiuta a reperire il riferimento: non ne rende automaticamente cogente o idoneo ogni valore.</a:t>
            </a:r>
          </a:p>
        </p:txBody>
      </p:sp>
      <p:sp>
        <p:nvSpPr>
          <p:cNvPr id="7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05_S10_Elemento_001"/>
          <p:cNvCxnSpPr/>
          <p:nvPr/>
        </p:nvCxnSpPr>
        <p:spPr>
          <a:xfrm flipV="1">
            <a:off x="612648" y="457200"/>
            <a:ext cx="164592" cy="54864"/>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05_S10_Elemento_002"/>
          <p:cNvCxnSpPr/>
          <p:nvPr/>
        </p:nvCxnSpPr>
        <p:spPr>
          <a:xfrm>
            <a:off x="777240" y="457200"/>
            <a:ext cx="155448" cy="118872"/>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05_S10_Elemento_003"/>
          <p:cNvSpPr/>
          <p:nvPr/>
        </p:nvSpPr>
        <p:spPr>
          <a:xfrm>
            <a:off x="566928" y="46634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05_S10_Elemento_004"/>
          <p:cNvSpPr/>
          <p:nvPr/>
        </p:nvSpPr>
        <p:spPr>
          <a:xfrm>
            <a:off x="731520" y="420624"/>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05_S10_Elemento_005"/>
          <p:cNvSpPr/>
          <p:nvPr/>
        </p:nvSpPr>
        <p:spPr>
          <a:xfrm>
            <a:off x="886968" y="530352"/>
            <a:ext cx="91440" cy="914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05_S10_Elemento_006"/>
          <p:cNvSpPr txBox="1"/>
          <p:nvPr/>
        </p:nvSpPr>
        <p:spPr>
          <a:xfrm>
            <a:off x="1078992" y="356616"/>
            <a:ext cx="6126480" cy="246888"/>
          </a:xfrm>
          <a:prstGeom prst="rect">
            <a:avLst/>
          </a:prstGeom>
          <a:noFill/>
          <a:effectLst/>
        </p:spPr>
        <p:txBody>
          <a:bodyPr wrap="square" lIns="0" tIns="0" rIns="0" bIns="0" anchor="t">
            <a:spAutoFit/>
          </a:bodyPr>
          <a:lstStyle/>
          <a:p>
            <a:pPr algn="l">
              <a:lnSpc>
                <a:spcPct val="108000"/>
              </a:lnSpc>
              <a:spcBef>
                <a:spcPts val="0"/>
              </a:spcBef>
              <a:spcAft>
                <a:spcPts val="0"/>
              </a:spcAft>
            </a:pPr>
            <a:r>
              <a:rPr sz="1030" b="0">
                <a:solidFill>
                  <a:srgbClr val="66DCC5"/>
                </a:solidFill>
                <a:latin typeface="Lato"/>
              </a:rPr>
              <a:t>MODULO 05 / VLEP, DNEL E RIFERIMENTI</a:t>
            </a:r>
          </a:p>
        </p:txBody>
      </p:sp>
      <p:sp>
        <p:nvSpPr>
          <p:cNvPr id="8" name="M05_S10_Elemento_007"/>
          <p:cNvSpPr txBox="1"/>
          <p:nvPr/>
        </p:nvSpPr>
        <p:spPr>
          <a:xfrm>
            <a:off x="7498079" y="370332"/>
            <a:ext cx="4114800" cy="201168"/>
          </a:xfrm>
          <a:prstGeom prst="rect">
            <a:avLst/>
          </a:prstGeom>
          <a:noFill/>
          <a:effectLst/>
        </p:spPr>
        <p:txBody>
          <a:bodyPr wrap="square" lIns="0" tIns="0" rIns="0" bIns="0" anchor="t">
            <a:spAutoFit/>
          </a:bodyPr>
          <a:lstStyle/>
          <a:p>
            <a:pPr algn="r">
              <a:lnSpc>
                <a:spcPct val="108000"/>
              </a:lnSpc>
              <a:spcBef>
                <a:spcPts val="0"/>
              </a:spcBef>
              <a:spcAft>
                <a:spcPts val="0"/>
              </a:spcAft>
            </a:pPr>
            <a:r>
              <a:rPr sz="810" b="0">
                <a:solidFill>
                  <a:srgbClr val="C0D7DB"/>
                </a:solidFill>
                <a:latin typeface="Lato"/>
              </a:rPr>
              <a:t>SINTESI TEMATICA / NON È IL DIAGRAMMA COMPLETO</a:t>
            </a:r>
          </a:p>
        </p:txBody>
      </p:sp>
      <p:sp>
        <p:nvSpPr>
          <p:cNvPr id="9" name="M05_S10_Elemento_008"/>
          <p:cNvSpPr txBox="1"/>
          <p:nvPr/>
        </p:nvSpPr>
        <p:spPr>
          <a:xfrm>
            <a:off x="566928" y="905256"/>
            <a:ext cx="11027664" cy="548640"/>
          </a:xfrm>
          <a:prstGeom prst="rect">
            <a:avLst/>
          </a:prstGeom>
          <a:noFill/>
          <a:effectLst/>
        </p:spPr>
        <p:txBody>
          <a:bodyPr wrap="square" lIns="0" tIns="0" rIns="0" bIns="0" anchor="t">
            <a:spAutoFit/>
          </a:bodyPr>
          <a:lstStyle/>
          <a:p>
            <a:pPr algn="l">
              <a:lnSpc>
                <a:spcPct val="108000"/>
              </a:lnSpc>
              <a:spcBef>
                <a:spcPts val="0"/>
              </a:spcBef>
              <a:spcAft>
                <a:spcPts val="0"/>
              </a:spcAft>
            </a:pPr>
            <a:r>
              <a:rPr sz="2800" b="1">
                <a:solidFill>
                  <a:srgbClr val="FFFFFF"/>
                </a:solidFill>
                <a:latin typeface="Lato"/>
              </a:rPr>
              <a:t>La mappa dei valori nel percorso INAIL</a:t>
            </a:r>
          </a:p>
        </p:txBody>
      </p:sp>
      <p:sp>
        <p:nvSpPr>
          <p:cNvPr id="10" name="M05_S10_Elemento_009"/>
          <p:cNvSpPr txBox="1"/>
          <p:nvPr/>
        </p:nvSpPr>
        <p:spPr>
          <a:xfrm>
            <a:off x="585216" y="1517904"/>
            <a:ext cx="11000232" cy="438912"/>
          </a:xfrm>
          <a:prstGeom prst="rect">
            <a:avLst/>
          </a:prstGeom>
          <a:noFill/>
          <a:effectLst/>
        </p:spPr>
        <p:txBody>
          <a:bodyPr wrap="square" lIns="0" tIns="0" rIns="0" bIns="0" anchor="t">
            <a:spAutoFit/>
          </a:bodyPr>
          <a:lstStyle/>
          <a:p>
            <a:pPr algn="l">
              <a:lnSpc>
                <a:spcPct val="108000"/>
              </a:lnSpc>
              <a:spcBef>
                <a:spcPts val="0"/>
              </a:spcBef>
              <a:spcAft>
                <a:spcPts val="0"/>
              </a:spcAft>
            </a:pPr>
            <a:r>
              <a:rPr sz="1420" b="0">
                <a:solidFill>
                  <a:srgbClr val="C0D7DB"/>
                </a:solidFill>
                <a:latin typeface="Lato"/>
              </a:rPr>
              <a:t>Ogni riferimento ha una funzione. Alcuni confronti devono essere svolti insieme.</a:t>
            </a:r>
          </a:p>
        </p:txBody>
      </p:sp>
      <p:cxnSp>
        <p:nvCxnSpPr>
          <p:cNvPr id="11" name="M05_S10_Elemento_010"/>
          <p:cNvCxnSpPr/>
          <p:nvPr/>
        </p:nvCxnSpPr>
        <p:spPr>
          <a:xfrm>
            <a:off x="548640" y="6409944"/>
            <a:ext cx="11082528" cy="0"/>
          </a:xfrm>
          <a:prstGeom prst="line">
            <a:avLst/>
          </a:prstGeom>
          <a:ln w="8255">
            <a:solidFill>
              <a:srgbClr val="355968"/>
            </a:solidFill>
          </a:ln>
          <a:effectLst/>
        </p:spPr>
        <p:style>
          <a:lnRef idx="2">
            <a:schemeClr val="accent1"/>
          </a:lnRef>
          <a:fillRef idx="0">
            <a:schemeClr val="accent1"/>
          </a:fillRef>
          <a:effectRef idx="0">
            <a:schemeClr val="accent1"/>
          </a:effectRef>
          <a:fontRef idx="minor">
            <a:schemeClr val="tx1"/>
          </a:fontRef>
        </p:style>
      </p:cxnSp>
      <p:sp>
        <p:nvSpPr>
          <p:cNvPr id="12" name="M05_S10_Elemento_011"/>
          <p:cNvSpPr txBox="1"/>
          <p:nvPr/>
        </p:nvSpPr>
        <p:spPr>
          <a:xfrm>
            <a:off x="548640" y="6496812"/>
            <a:ext cx="4297680" cy="112467"/>
          </a:xfrm>
          <a:prstGeom prst="rect">
            <a:avLst/>
          </a:prstGeom>
          <a:noFill/>
          <a:effectLst/>
        </p:spPr>
        <p:txBody>
          <a:bodyPr wrap="square" lIns="0" tIns="0" rIns="0" bIns="0" anchor="t">
            <a:spAutoFit/>
          </a:bodyPr>
          <a:lstStyle/>
          <a:p>
            <a:pPr algn="l">
              <a:lnSpc>
                <a:spcPct val="108000"/>
              </a:lnSpc>
              <a:spcBef>
                <a:spcPts val="0"/>
              </a:spcBef>
              <a:spcAft>
                <a:spcPts val="0"/>
              </a:spcAft>
            </a:pPr>
            <a:r>
              <a:rPr sz="740" b="0" dirty="0">
                <a:solidFill>
                  <a:srgbClr val="C0D7DB"/>
                </a:solidFill>
                <a:latin typeface="Lato"/>
              </a:rPr>
              <a:t>REPROTOSSICI </a:t>
            </a:r>
            <a:r>
              <a:rPr lang="it-IT" sz="740" b="0" dirty="0">
                <a:solidFill>
                  <a:srgbClr val="C0D7DB"/>
                </a:solidFill>
                <a:latin typeface="Lato"/>
              </a:rPr>
              <a:t> </a:t>
            </a:r>
            <a:r>
              <a:rPr sz="740" b="0" dirty="0">
                <a:solidFill>
                  <a:srgbClr val="C0D7DB"/>
                </a:solidFill>
                <a:latin typeface="Lato"/>
              </a:rPr>
              <a:t>2026</a:t>
            </a:r>
          </a:p>
        </p:txBody>
      </p:sp>
      <p:sp>
        <p:nvSpPr>
          <p:cNvPr id="13" name="M05_S10_Elemento_012"/>
          <p:cNvSpPr txBox="1"/>
          <p:nvPr/>
        </p:nvSpPr>
        <p:spPr>
          <a:xfrm>
            <a:off x="4389120" y="6496812"/>
            <a:ext cx="6510528" cy="146304"/>
          </a:xfrm>
          <a:prstGeom prst="rect">
            <a:avLst/>
          </a:prstGeom>
          <a:noFill/>
          <a:effectLst/>
        </p:spPr>
        <p:txBody>
          <a:bodyPr wrap="square" lIns="0" tIns="0" rIns="0" bIns="0" anchor="t">
            <a:spAutoFit/>
          </a:bodyPr>
          <a:lstStyle/>
          <a:p>
            <a:pPr algn="r">
              <a:lnSpc>
                <a:spcPct val="108000"/>
              </a:lnSpc>
              <a:spcBef>
                <a:spcPts val="0"/>
              </a:spcBef>
              <a:spcAft>
                <a:spcPts val="0"/>
              </a:spcAft>
            </a:pPr>
            <a:r>
              <a:rPr sz="720" b="0">
                <a:solidFill>
                  <a:srgbClr val="C0D7DB"/>
                </a:solidFill>
                <a:latin typeface="Lato"/>
              </a:rPr>
              <a:t>INAIL 2026, pp. 2–4 e Figura 1 [I1]</a:t>
            </a:r>
          </a:p>
        </p:txBody>
      </p:sp>
      <p:sp>
        <p:nvSpPr>
          <p:cNvPr id="14" name="M05_S10_Elemento_013"/>
          <p:cNvSpPr txBox="1"/>
          <p:nvPr/>
        </p:nvSpPr>
        <p:spPr>
          <a:xfrm>
            <a:off x="11000232" y="6473952"/>
            <a:ext cx="640080" cy="182880"/>
          </a:xfrm>
          <a:prstGeom prst="rect">
            <a:avLst/>
          </a:prstGeom>
          <a:noFill/>
          <a:effectLst/>
        </p:spPr>
        <p:txBody>
          <a:bodyPr wrap="square" lIns="0" tIns="0" rIns="0" bIns="0" anchor="t">
            <a:spAutoFit/>
          </a:bodyPr>
          <a:lstStyle/>
          <a:p>
            <a:pPr algn="r">
              <a:lnSpc>
                <a:spcPct val="108000"/>
              </a:lnSpc>
              <a:spcBef>
                <a:spcPts val="0"/>
              </a:spcBef>
              <a:spcAft>
                <a:spcPts val="0"/>
              </a:spcAft>
            </a:pPr>
            <a:r>
              <a:rPr sz="800" b="0">
                <a:solidFill>
                  <a:srgbClr val="C0D7DB"/>
                </a:solidFill>
                <a:latin typeface="Lato"/>
              </a:rPr>
              <a:t>10 / 10</a:t>
            </a:r>
          </a:p>
        </p:txBody>
      </p:sp>
      <p:sp>
        <p:nvSpPr>
          <p:cNvPr id="15" name="M05_S10_Elemento_014"/>
          <p:cNvSpPr/>
          <p:nvPr/>
        </p:nvSpPr>
        <p:spPr>
          <a:xfrm>
            <a:off x="548640"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05_S10_Elemento_015"/>
          <p:cNvSpPr/>
          <p:nvPr/>
        </p:nvSpPr>
        <p:spPr>
          <a:xfrm>
            <a:off x="771753"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05_S10_Elemento_016"/>
          <p:cNvSpPr/>
          <p:nvPr/>
        </p:nvSpPr>
        <p:spPr>
          <a:xfrm>
            <a:off x="994867"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05_S10_Elemento_017"/>
          <p:cNvSpPr/>
          <p:nvPr/>
        </p:nvSpPr>
        <p:spPr>
          <a:xfrm>
            <a:off x="1217980"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05_S10_Elemento_018"/>
          <p:cNvSpPr/>
          <p:nvPr/>
        </p:nvSpPr>
        <p:spPr>
          <a:xfrm>
            <a:off x="1441094"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05_S10_Elemento_019"/>
          <p:cNvSpPr/>
          <p:nvPr/>
        </p:nvSpPr>
        <p:spPr>
          <a:xfrm>
            <a:off x="1664207"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05_S10_Elemento_020"/>
          <p:cNvSpPr/>
          <p:nvPr/>
        </p:nvSpPr>
        <p:spPr>
          <a:xfrm>
            <a:off x="1887321"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05_S10_Elemento_021"/>
          <p:cNvSpPr/>
          <p:nvPr/>
        </p:nvSpPr>
        <p:spPr>
          <a:xfrm>
            <a:off x="2110435"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05_S10_Elemento_022"/>
          <p:cNvSpPr/>
          <p:nvPr/>
        </p:nvSpPr>
        <p:spPr>
          <a:xfrm>
            <a:off x="2333548"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05_S10_Elemento_023"/>
          <p:cNvSpPr/>
          <p:nvPr/>
        </p:nvSpPr>
        <p:spPr>
          <a:xfrm>
            <a:off x="2556662" y="6766560"/>
            <a:ext cx="182880" cy="201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05_S10_Elemento_024"/>
          <p:cNvSpPr/>
          <p:nvPr/>
        </p:nvSpPr>
        <p:spPr>
          <a:xfrm>
            <a:off x="612648" y="2121408"/>
            <a:ext cx="297180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05_S10_Elemento_025"/>
          <p:cNvSpPr/>
          <p:nvPr/>
        </p:nvSpPr>
        <p:spPr>
          <a:xfrm>
            <a:off x="4133087" y="2121408"/>
            <a:ext cx="745236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05_S10_Elemento_026"/>
          <p:cNvSpPr/>
          <p:nvPr/>
        </p:nvSpPr>
        <p:spPr>
          <a:xfrm>
            <a:off x="804672" y="2350008"/>
            <a:ext cx="137160" cy="13716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05_S10_Elemento_027"/>
          <p:cNvSpPr txBox="1"/>
          <p:nvPr/>
        </p:nvSpPr>
        <p:spPr>
          <a:xfrm>
            <a:off x="1097280" y="2295144"/>
            <a:ext cx="2249424"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66DCC5"/>
                </a:solidFill>
                <a:latin typeface="Lato"/>
              </a:rPr>
              <a:t>VRA / VRB</a:t>
            </a:r>
          </a:p>
        </p:txBody>
      </p:sp>
      <p:cxnSp>
        <p:nvCxnSpPr>
          <p:cNvPr id="29" name="M05_S10_Elemento_028"/>
          <p:cNvCxnSpPr/>
          <p:nvPr/>
        </p:nvCxnSpPr>
        <p:spPr>
          <a:xfrm>
            <a:off x="3621024" y="2432303"/>
            <a:ext cx="420624" cy="0"/>
          </a:xfrm>
          <a:prstGeom prst="line">
            <a:avLst/>
          </a:prstGeom>
          <a:ln w="1905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0" name="M05_S10_Elemento_029"/>
          <p:cNvSpPr txBox="1"/>
          <p:nvPr/>
        </p:nvSpPr>
        <p:spPr>
          <a:xfrm>
            <a:off x="4370832" y="2295144"/>
            <a:ext cx="6986016"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60" b="1">
                <a:solidFill>
                  <a:srgbClr val="FFFFFF"/>
                </a:solidFill>
                <a:latin typeface="Lato"/>
              </a:rPr>
              <a:t>Confronto preliminare con la popolazione generale</a:t>
            </a:r>
          </a:p>
        </p:txBody>
      </p:sp>
      <p:sp>
        <p:nvSpPr>
          <p:cNvPr id="31" name="M05_S10_Elemento_030"/>
          <p:cNvSpPr/>
          <p:nvPr/>
        </p:nvSpPr>
        <p:spPr>
          <a:xfrm>
            <a:off x="612648" y="2926079"/>
            <a:ext cx="297180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05_S10_Elemento_031"/>
          <p:cNvSpPr/>
          <p:nvPr/>
        </p:nvSpPr>
        <p:spPr>
          <a:xfrm>
            <a:off x="4133087" y="2926079"/>
            <a:ext cx="745236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05_S10_Elemento_032"/>
          <p:cNvSpPr/>
          <p:nvPr/>
        </p:nvSpPr>
        <p:spPr>
          <a:xfrm>
            <a:off x="804672" y="3154679"/>
            <a:ext cx="137160" cy="137160"/>
          </a:xfrm>
          <a:prstGeom prst="ellipse">
            <a:avLst/>
          </a:prstGeom>
          <a:solidFill>
            <a:srgbClr val="68BAE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05_S10_Elemento_033"/>
          <p:cNvSpPr txBox="1"/>
          <p:nvPr/>
        </p:nvSpPr>
        <p:spPr>
          <a:xfrm>
            <a:off x="1097280" y="3099815"/>
            <a:ext cx="2249424"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68BAE0"/>
                </a:solidFill>
                <a:latin typeface="Lato"/>
              </a:rPr>
              <a:t>VLEP</a:t>
            </a:r>
          </a:p>
        </p:txBody>
      </p:sp>
      <p:cxnSp>
        <p:nvCxnSpPr>
          <p:cNvPr id="35" name="M05_S10_Elemento_034"/>
          <p:cNvCxnSpPr/>
          <p:nvPr/>
        </p:nvCxnSpPr>
        <p:spPr>
          <a:xfrm>
            <a:off x="3621024" y="3236975"/>
            <a:ext cx="420624" cy="0"/>
          </a:xfrm>
          <a:prstGeom prst="line">
            <a:avLst/>
          </a:prstGeom>
          <a:ln w="19050">
            <a:solidFill>
              <a:srgbClr val="68BAE0"/>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6" name="M05_S10_Elemento_035"/>
          <p:cNvSpPr txBox="1"/>
          <p:nvPr/>
        </p:nvSpPr>
        <p:spPr>
          <a:xfrm>
            <a:off x="4370832" y="3099815"/>
            <a:ext cx="6986016"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60" b="1">
                <a:solidFill>
                  <a:srgbClr val="FFFFFF"/>
                </a:solidFill>
                <a:latin typeface="Lato"/>
              </a:rPr>
              <a:t>Vincolo professionale da rispettare nel percorso</a:t>
            </a:r>
          </a:p>
        </p:txBody>
      </p:sp>
      <p:sp>
        <p:nvSpPr>
          <p:cNvPr id="37" name="M05_S10_Elemento_036"/>
          <p:cNvSpPr/>
          <p:nvPr/>
        </p:nvSpPr>
        <p:spPr>
          <a:xfrm>
            <a:off x="612648" y="3730752"/>
            <a:ext cx="297180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05_S10_Elemento_037"/>
          <p:cNvSpPr/>
          <p:nvPr/>
        </p:nvSpPr>
        <p:spPr>
          <a:xfrm>
            <a:off x="4133087" y="3730752"/>
            <a:ext cx="745236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05_S10_Elemento_038"/>
          <p:cNvSpPr/>
          <p:nvPr/>
        </p:nvSpPr>
        <p:spPr>
          <a:xfrm>
            <a:off x="804672" y="3959352"/>
            <a:ext cx="137160" cy="137160"/>
          </a:xfrm>
          <a:prstGeom prst="ellipse">
            <a:avLst/>
          </a:prstGeom>
          <a:solidFill>
            <a:srgbClr val="F0BB7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05_S10_Elemento_039"/>
          <p:cNvSpPr txBox="1"/>
          <p:nvPr/>
        </p:nvSpPr>
        <p:spPr>
          <a:xfrm>
            <a:off x="1097280" y="3904488"/>
            <a:ext cx="2249424"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F0BB76"/>
                </a:solidFill>
                <a:latin typeface="Lato"/>
              </a:rPr>
              <a:t>SOGLIA / DNEL</a:t>
            </a:r>
          </a:p>
        </p:txBody>
      </p:sp>
      <p:cxnSp>
        <p:nvCxnSpPr>
          <p:cNvPr id="41" name="M05_S10_Elemento_040"/>
          <p:cNvCxnSpPr/>
          <p:nvPr/>
        </p:nvCxnSpPr>
        <p:spPr>
          <a:xfrm>
            <a:off x="3621024" y="4041648"/>
            <a:ext cx="420624" cy="0"/>
          </a:xfrm>
          <a:prstGeom prst="line">
            <a:avLst/>
          </a:prstGeom>
          <a:ln w="19050">
            <a:solidFill>
              <a:srgbClr val="F0BB76"/>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2" name="M05_S10_Elemento_041"/>
          <p:cNvSpPr txBox="1"/>
          <p:nvPr/>
        </p:nvSpPr>
        <p:spPr>
          <a:xfrm>
            <a:off x="4370832" y="3904488"/>
            <a:ext cx="6986016"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60" b="1">
                <a:solidFill>
                  <a:srgbClr val="FFFFFF"/>
                </a:solidFill>
                <a:latin typeface="Lato"/>
              </a:rPr>
              <a:t>Valutazione riproduttiva nei rami pertinenti*</a:t>
            </a:r>
          </a:p>
        </p:txBody>
      </p:sp>
      <p:sp>
        <p:nvSpPr>
          <p:cNvPr id="43" name="M05_S10_Elemento_042"/>
          <p:cNvSpPr/>
          <p:nvPr/>
        </p:nvSpPr>
        <p:spPr>
          <a:xfrm>
            <a:off x="612648" y="4535424"/>
            <a:ext cx="297180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05_S10_Elemento_043"/>
          <p:cNvSpPr/>
          <p:nvPr/>
        </p:nvSpPr>
        <p:spPr>
          <a:xfrm>
            <a:off x="4133087" y="4535424"/>
            <a:ext cx="7452360" cy="621792"/>
          </a:xfrm>
          <a:prstGeom prst="roundRect">
            <a:avLst>
              <a:gd name="adj" fmla="val 15000"/>
            </a:avLst>
          </a:prstGeom>
          <a:solidFill>
            <a:srgbClr val="193C4D"/>
          </a:solidFill>
          <a:ln w="8890">
            <a:solidFill>
              <a:srgbClr val="355968"/>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05_S10_Elemento_044"/>
          <p:cNvSpPr/>
          <p:nvPr/>
        </p:nvSpPr>
        <p:spPr>
          <a:xfrm>
            <a:off x="804672" y="4764024"/>
            <a:ext cx="137160" cy="137160"/>
          </a:xfrm>
          <a:prstGeom prst="ellipse">
            <a:avLst/>
          </a:prstGeom>
          <a:solidFill>
            <a:srgbClr val="D98B4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05_S10_Elemento_045"/>
          <p:cNvSpPr txBox="1"/>
          <p:nvPr/>
        </p:nvSpPr>
        <p:spPr>
          <a:xfrm>
            <a:off x="1097280" y="4709160"/>
            <a:ext cx="2249424"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00" b="1">
                <a:solidFill>
                  <a:srgbClr val="D98B4F"/>
                </a:solidFill>
                <a:latin typeface="Lato"/>
              </a:rPr>
              <a:t>ALTRE EVIDENZE</a:t>
            </a:r>
          </a:p>
        </p:txBody>
      </p:sp>
      <p:cxnSp>
        <p:nvCxnSpPr>
          <p:cNvPr id="47" name="M05_S10_Elemento_046"/>
          <p:cNvCxnSpPr/>
          <p:nvPr/>
        </p:nvCxnSpPr>
        <p:spPr>
          <a:xfrm>
            <a:off x="3621024" y="4846320"/>
            <a:ext cx="420624" cy="0"/>
          </a:xfrm>
          <a:prstGeom prst="line">
            <a:avLst/>
          </a:prstGeom>
          <a:ln w="19050">
            <a:solidFill>
              <a:srgbClr val="D98B4F"/>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8" name="M05_S10_Elemento_047"/>
          <p:cNvSpPr txBox="1"/>
          <p:nvPr/>
        </p:nvSpPr>
        <p:spPr>
          <a:xfrm>
            <a:off x="4370832" y="4709160"/>
            <a:ext cx="6986016" cy="283464"/>
          </a:xfrm>
          <a:prstGeom prst="rect">
            <a:avLst/>
          </a:prstGeom>
          <a:noFill/>
          <a:effectLst/>
        </p:spPr>
        <p:txBody>
          <a:bodyPr wrap="square" lIns="0" tIns="0" rIns="0" bIns="0" anchor="t">
            <a:spAutoFit/>
          </a:bodyPr>
          <a:lstStyle/>
          <a:p>
            <a:pPr algn="l">
              <a:lnSpc>
                <a:spcPct val="108000"/>
              </a:lnSpc>
              <a:spcBef>
                <a:spcPts val="0"/>
              </a:spcBef>
              <a:spcAft>
                <a:spcPts val="0"/>
              </a:spcAft>
            </a:pPr>
            <a:r>
              <a:rPr sz="1760" b="1">
                <a:solidFill>
                  <a:srgbClr val="FFFFFF"/>
                </a:solidFill>
                <a:latin typeface="Lato"/>
              </a:rPr>
              <a:t>Approfondimento e motivazione del caso per caso</a:t>
            </a:r>
          </a:p>
        </p:txBody>
      </p:sp>
      <p:sp>
        <p:nvSpPr>
          <p:cNvPr id="49" name="M05_S10_Elemento_048"/>
          <p:cNvSpPr txBox="1"/>
          <p:nvPr/>
        </p:nvSpPr>
        <p:spPr>
          <a:xfrm>
            <a:off x="822960" y="5431536"/>
            <a:ext cx="10616184" cy="210312"/>
          </a:xfrm>
          <a:prstGeom prst="rect">
            <a:avLst/>
          </a:prstGeom>
          <a:noFill/>
          <a:effectLst/>
        </p:spPr>
        <p:txBody>
          <a:bodyPr wrap="square" lIns="0" tIns="0" rIns="0" bIns="0" anchor="t">
            <a:spAutoFit/>
          </a:bodyPr>
          <a:lstStyle/>
          <a:p>
            <a:pPr algn="l">
              <a:lnSpc>
                <a:spcPct val="108000"/>
              </a:lnSpc>
              <a:spcBef>
                <a:spcPts val="0"/>
              </a:spcBef>
              <a:spcAft>
                <a:spcPts val="0"/>
              </a:spcAft>
            </a:pPr>
            <a:r>
              <a:rPr sz="1060" b="0">
                <a:solidFill>
                  <a:srgbClr val="C0D7DB"/>
                </a:solidFill>
                <a:latin typeface="Lato"/>
              </a:rPr>
              <a:t>*Caso C: restrizione REACH con DNEL vincolante e protettivo; rispettare le verifiche precedenti del diagramma.</a:t>
            </a:r>
          </a:p>
        </p:txBody>
      </p:sp>
      <p:sp>
        <p:nvSpPr>
          <p:cNvPr id="50" name="M05_S10_Elemento_049"/>
          <p:cNvSpPr/>
          <p:nvPr/>
        </p:nvSpPr>
        <p:spPr>
          <a:xfrm>
            <a:off x="585216" y="5916168"/>
            <a:ext cx="11027664" cy="411480"/>
          </a:xfrm>
          <a:prstGeom prst="roundRect">
            <a:avLst>
              <a:gd name="adj" fmla="val 25000"/>
            </a:avLst>
          </a:prstGeom>
          <a:solidFill>
            <a:srgbClr val="244D5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M05_S10_Elemento_050"/>
          <p:cNvSpPr txBox="1"/>
          <p:nvPr/>
        </p:nvSpPr>
        <p:spPr>
          <a:xfrm>
            <a:off x="777240" y="5975604"/>
            <a:ext cx="10643616" cy="274320"/>
          </a:xfrm>
          <a:prstGeom prst="rect">
            <a:avLst/>
          </a:prstGeom>
          <a:noFill/>
          <a:effectLst/>
        </p:spPr>
        <p:txBody>
          <a:bodyPr wrap="square" lIns="0" tIns="0" rIns="0" bIns="0" anchor="t">
            <a:spAutoFit/>
          </a:bodyPr>
          <a:lstStyle/>
          <a:p>
            <a:pPr algn="ctr">
              <a:lnSpc>
                <a:spcPct val="108000"/>
              </a:lnSpc>
              <a:spcBef>
                <a:spcPts val="0"/>
              </a:spcBef>
              <a:spcAft>
                <a:spcPts val="0"/>
              </a:spcAft>
            </a:pPr>
            <a:r>
              <a:rPr sz="1310" b="0">
                <a:solidFill>
                  <a:srgbClr val="66DCC5"/>
                </a:solidFill>
                <a:latin typeface="Lato"/>
              </a:rPr>
              <a:t>PROSSIMO MODULO 06  |  Diagramma INAIL: struttura e percorso preliminare</a:t>
            </a:r>
          </a:p>
        </p:txBody>
      </p:sp>
      <p:sp>
        <p:nvSpPr>
          <p:cNvPr id="5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Rectangle 1"/>
          <p:cNvSpPr/>
          <p:nvPr/>
        </p:nvSpPr>
        <p:spPr>
          <a:xfrm>
            <a:off x="6428232" y="0"/>
            <a:ext cx="5763764" cy="6400800"/>
          </a:xfrm>
          <a:prstGeom prst="rect">
            <a:avLst/>
          </a:prstGeom>
          <a:solidFill>
            <a:srgbClr val="193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 name="Connector 2"/>
          <p:cNvCxnSpPr/>
          <p:nvPr/>
        </p:nvCxnSpPr>
        <p:spPr>
          <a:xfrm flipV="1">
            <a:off x="713232" y="585216"/>
            <a:ext cx="197510" cy="76809"/>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910742" y="585216"/>
            <a:ext cx="186538" cy="142646"/>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669340" y="618134"/>
            <a:ext cx="87782" cy="8778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66851" y="541324"/>
            <a:ext cx="87782" cy="8778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53388" y="683971"/>
            <a:ext cx="87782" cy="8778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88720" y="411480"/>
            <a:ext cx="4572000" cy="320040"/>
          </a:xfrm>
          <a:prstGeom prst="rect">
            <a:avLst/>
          </a:prstGeom>
          <a:noFill/>
        </p:spPr>
        <p:txBody>
          <a:bodyPr wrap="square" lIns="0" tIns="0" rIns="0" bIns="0" anchor="t">
            <a:spAutoFit/>
          </a:bodyPr>
          <a:lstStyle/>
          <a:p>
            <a:pPr>
              <a:lnSpc>
                <a:spcPct val="108000"/>
              </a:lnSpc>
              <a:spcBef>
                <a:spcPts val="0"/>
              </a:spcBef>
              <a:spcAft>
                <a:spcPts val="0"/>
              </a:spcAft>
              <a:defRPr sz="1800" b="1">
                <a:solidFill>
                  <a:srgbClr val="FFFFFF"/>
                </a:solidFill>
                <a:latin typeface="Lato"/>
              </a:defRPr>
            </a:pPr>
            <a:r>
              <a:t>REPROTOSSICI</a:t>
            </a:r>
          </a:p>
        </p:txBody>
      </p:sp>
      <p:sp>
        <p:nvSpPr>
          <p:cNvPr id="9" name="TextBox 8"/>
          <p:cNvSpPr txBox="1"/>
          <p:nvPr/>
        </p:nvSpPr>
        <p:spPr>
          <a:xfrm>
            <a:off x="1188720" y="841248"/>
            <a:ext cx="4572000" cy="210312"/>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C0D7DB"/>
                </a:solidFill>
                <a:latin typeface="Lato"/>
              </a:defRPr>
            </a:pPr>
            <a:r>
              <a:t>PROFESSIONAL TRAINER 2026</a:t>
            </a:r>
          </a:p>
        </p:txBody>
      </p:sp>
      <p:sp>
        <p:nvSpPr>
          <p:cNvPr id="10" name="Rounded Rectangle 9"/>
          <p:cNvSpPr/>
          <p:nvPr/>
        </p:nvSpPr>
        <p:spPr>
          <a:xfrm>
            <a:off x="658368" y="1417320"/>
            <a:ext cx="2057400" cy="283464"/>
          </a:xfrm>
          <a:prstGeom prst="roundRect">
            <a:avLst>
              <a:gd name="adj" fmla="val 25000"/>
            </a:avLst>
          </a:prstGeom>
          <a:solidFill>
            <a:srgbClr val="254D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68096" y="1477670"/>
            <a:ext cx="1837943" cy="164592"/>
          </a:xfrm>
          <a:prstGeom prst="rect">
            <a:avLst/>
          </a:prstGeom>
          <a:noFill/>
        </p:spPr>
        <p:txBody>
          <a:bodyPr wrap="square" lIns="0" tIns="0" rIns="0" bIns="0" anchor="t">
            <a:spAutoFit/>
          </a:bodyPr>
          <a:lstStyle/>
          <a:p>
            <a:pPr>
              <a:lnSpc>
                <a:spcPct val="108000"/>
              </a:lnSpc>
              <a:spcBef>
                <a:spcPts val="0"/>
              </a:spcBef>
              <a:spcAft>
                <a:spcPts val="0"/>
              </a:spcAft>
              <a:defRPr sz="1000" b="0">
                <a:solidFill>
                  <a:srgbClr val="66DCC5"/>
                </a:solidFill>
                <a:latin typeface="Lato"/>
              </a:defRPr>
            </a:pPr>
            <a:r>
              <a:t>MODULO 06 / 12</a:t>
            </a:r>
          </a:p>
        </p:txBody>
      </p:sp>
      <p:sp>
        <p:nvSpPr>
          <p:cNvPr id="12" name="TextBox 11"/>
          <p:cNvSpPr txBox="1"/>
          <p:nvPr/>
        </p:nvSpPr>
        <p:spPr>
          <a:xfrm>
            <a:off x="658368" y="1975104"/>
            <a:ext cx="5486400" cy="1956816"/>
          </a:xfrm>
          <a:prstGeom prst="rect">
            <a:avLst/>
          </a:prstGeom>
          <a:noFill/>
        </p:spPr>
        <p:txBody>
          <a:bodyPr wrap="square" lIns="0" tIns="0" rIns="0" bIns="0" anchor="t">
            <a:spAutoFit/>
          </a:bodyPr>
          <a:lstStyle/>
          <a:p>
            <a:pPr>
              <a:lnSpc>
                <a:spcPct val="112000"/>
              </a:lnSpc>
              <a:spcBef>
                <a:spcPts val="0"/>
              </a:spcBef>
              <a:spcAft>
                <a:spcPts val="0"/>
              </a:spcAft>
              <a:defRPr sz="3600" b="1">
                <a:solidFill>
                  <a:srgbClr val="FFFFFF"/>
                </a:solidFill>
                <a:latin typeface="Lato"/>
              </a:defRPr>
            </a:pPr>
            <a:r>
              <a:t>Diagramma INAIL</a:t>
            </a:r>
          </a:p>
          <a:p>
            <a:pPr>
              <a:lnSpc>
                <a:spcPct val="112000"/>
              </a:lnSpc>
              <a:spcBef>
                <a:spcPts val="0"/>
              </a:spcBef>
              <a:spcAft>
                <a:spcPts val="0"/>
              </a:spcAft>
              <a:defRPr sz="3600" b="1">
                <a:solidFill>
                  <a:srgbClr val="FFFFFF"/>
                </a:solidFill>
                <a:latin typeface="Lato"/>
              </a:defRPr>
            </a:pPr>
            <a:r>
              <a:t>struttura e percorso</a:t>
            </a:r>
          </a:p>
          <a:p>
            <a:pPr>
              <a:lnSpc>
                <a:spcPct val="112000"/>
              </a:lnSpc>
              <a:spcBef>
                <a:spcPts val="0"/>
              </a:spcBef>
              <a:spcAft>
                <a:spcPts val="0"/>
              </a:spcAft>
              <a:defRPr sz="3600" b="1">
                <a:solidFill>
                  <a:srgbClr val="FFFFFF"/>
                </a:solidFill>
                <a:latin typeface="Lato"/>
              </a:defRPr>
            </a:pPr>
            <a:r>
              <a:t>preliminare</a:t>
            </a:r>
          </a:p>
        </p:txBody>
      </p:sp>
      <p:sp>
        <p:nvSpPr>
          <p:cNvPr id="13" name="TextBox 12"/>
          <p:cNvSpPr txBox="1"/>
          <p:nvPr/>
        </p:nvSpPr>
        <p:spPr>
          <a:xfrm>
            <a:off x="667512" y="4169663"/>
            <a:ext cx="5449824" cy="694944"/>
          </a:xfrm>
          <a:prstGeom prst="rect">
            <a:avLst/>
          </a:prstGeom>
          <a:noFill/>
        </p:spPr>
        <p:txBody>
          <a:bodyPr wrap="square" lIns="0" tIns="0" rIns="0" bIns="0" anchor="t">
            <a:spAutoFit/>
          </a:bodyPr>
          <a:lstStyle/>
          <a:p>
            <a:pPr>
              <a:lnSpc>
                <a:spcPct val="108000"/>
              </a:lnSpc>
              <a:spcBef>
                <a:spcPts val="0"/>
              </a:spcBef>
              <a:spcAft>
                <a:spcPts val="0"/>
              </a:spcAft>
              <a:defRPr sz="1900" b="0">
                <a:solidFill>
                  <a:srgbClr val="C0D7DB"/>
                </a:solidFill>
                <a:latin typeface="Lato"/>
              </a:defRPr>
            </a:pPr>
            <a:r>
              <a:t>Dall’esclusione dell’esposizione</a:t>
            </a:r>
          </a:p>
          <a:p>
            <a:pPr>
              <a:lnSpc>
                <a:spcPct val="108000"/>
              </a:lnSpc>
              <a:spcBef>
                <a:spcPts val="0"/>
              </a:spcBef>
              <a:spcAft>
                <a:spcPts val="0"/>
              </a:spcAft>
              <a:defRPr sz="1900" b="0">
                <a:solidFill>
                  <a:srgbClr val="C0D7DB"/>
                </a:solidFill>
                <a:latin typeface="Lato"/>
              </a:defRPr>
            </a:pPr>
            <a:r>
              <a:t>al confronto con il fondo.</a:t>
            </a:r>
          </a:p>
        </p:txBody>
      </p:sp>
      <p:cxnSp>
        <p:nvCxnSpPr>
          <p:cNvPr id="14" name="Connector 13"/>
          <p:cNvCxnSpPr/>
          <p:nvPr/>
        </p:nvCxnSpPr>
        <p:spPr>
          <a:xfrm>
            <a:off x="667512" y="5166360"/>
            <a:ext cx="5230368" cy="0"/>
          </a:xfrm>
          <a:prstGeom prst="line">
            <a:avLst/>
          </a:prstGeom>
          <a:ln w="8890">
            <a:solidFill>
              <a:srgbClr val="315362"/>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76656" y="5431536"/>
            <a:ext cx="1719072" cy="329184"/>
          </a:xfrm>
          <a:prstGeom prst="rect">
            <a:avLst/>
          </a:prstGeom>
          <a:noFill/>
        </p:spPr>
        <p:txBody>
          <a:bodyPr wrap="square" lIns="0" tIns="0" rIns="0" bIns="0" anchor="t">
            <a:spAutoFit/>
          </a:bodyPr>
          <a:lstStyle/>
          <a:p>
            <a:pPr>
              <a:lnSpc>
                <a:spcPct val="108000"/>
              </a:lnSpc>
              <a:spcBef>
                <a:spcPts val="0"/>
              </a:spcBef>
              <a:spcAft>
                <a:spcPts val="0"/>
              </a:spcAft>
              <a:defRPr sz="1700" b="1">
                <a:solidFill>
                  <a:srgbClr val="66DCC5"/>
                </a:solidFill>
                <a:latin typeface="Lato"/>
              </a:defRPr>
            </a:pPr>
            <a:r>
              <a:t>PERIMETRO</a:t>
            </a:r>
          </a:p>
        </p:txBody>
      </p:sp>
      <p:sp>
        <p:nvSpPr>
          <p:cNvPr id="16" name="TextBox 15"/>
          <p:cNvSpPr txBox="1"/>
          <p:nvPr/>
        </p:nvSpPr>
        <p:spPr>
          <a:xfrm>
            <a:off x="676656" y="5806440"/>
            <a:ext cx="1737360" cy="182880"/>
          </a:xfrm>
          <a:prstGeom prst="rect">
            <a:avLst/>
          </a:prstGeom>
          <a:noFill/>
        </p:spPr>
        <p:txBody>
          <a:bodyPr wrap="square" lIns="0" tIns="0" rIns="0" bIns="0" anchor="t">
            <a:spAutoFit/>
          </a:bodyPr>
          <a:lstStyle/>
          <a:p>
            <a:pPr>
              <a:lnSpc>
                <a:spcPct val="108000"/>
              </a:lnSpc>
              <a:spcBef>
                <a:spcPts val="0"/>
              </a:spcBef>
              <a:spcAft>
                <a:spcPts val="0"/>
              </a:spcAft>
              <a:defRPr sz="819" b="0">
                <a:solidFill>
                  <a:srgbClr val="C0D7DB"/>
                </a:solidFill>
                <a:latin typeface="Lato"/>
              </a:defRPr>
            </a:pPr>
            <a:r>
              <a:t>SINGOLA SOSTANZA</a:t>
            </a:r>
          </a:p>
        </p:txBody>
      </p:sp>
      <p:sp>
        <p:nvSpPr>
          <p:cNvPr id="17" name="TextBox 16"/>
          <p:cNvSpPr txBox="1"/>
          <p:nvPr/>
        </p:nvSpPr>
        <p:spPr>
          <a:xfrm>
            <a:off x="2459736" y="5431536"/>
            <a:ext cx="1719072" cy="329184"/>
          </a:xfrm>
          <a:prstGeom prst="rect">
            <a:avLst/>
          </a:prstGeom>
          <a:noFill/>
        </p:spPr>
        <p:txBody>
          <a:bodyPr wrap="square" lIns="0" tIns="0" rIns="0" bIns="0" anchor="t">
            <a:spAutoFit/>
          </a:bodyPr>
          <a:lstStyle/>
          <a:p>
            <a:pPr>
              <a:lnSpc>
                <a:spcPct val="108000"/>
              </a:lnSpc>
              <a:spcBef>
                <a:spcPts val="0"/>
              </a:spcBef>
              <a:spcAft>
                <a:spcPts val="0"/>
              </a:spcAft>
              <a:defRPr sz="1700" b="1">
                <a:solidFill>
                  <a:srgbClr val="66DCC5"/>
                </a:solidFill>
                <a:latin typeface="Lato"/>
              </a:defRPr>
            </a:pPr>
            <a:r>
              <a:t>EVIDENZE</a:t>
            </a:r>
          </a:p>
        </p:txBody>
      </p:sp>
      <p:sp>
        <p:nvSpPr>
          <p:cNvPr id="18" name="TextBox 17"/>
          <p:cNvSpPr txBox="1"/>
          <p:nvPr/>
        </p:nvSpPr>
        <p:spPr>
          <a:xfrm>
            <a:off x="2459736" y="5806440"/>
            <a:ext cx="1737360" cy="182880"/>
          </a:xfrm>
          <a:prstGeom prst="rect">
            <a:avLst/>
          </a:prstGeom>
          <a:noFill/>
        </p:spPr>
        <p:txBody>
          <a:bodyPr wrap="square" lIns="0" tIns="0" rIns="0" bIns="0" anchor="t">
            <a:spAutoFit/>
          </a:bodyPr>
          <a:lstStyle/>
          <a:p>
            <a:pPr>
              <a:lnSpc>
                <a:spcPct val="108000"/>
              </a:lnSpc>
              <a:spcBef>
                <a:spcPts val="0"/>
              </a:spcBef>
              <a:spcAft>
                <a:spcPts val="0"/>
              </a:spcAft>
              <a:defRPr sz="819" b="0">
                <a:solidFill>
                  <a:srgbClr val="C0D7DB"/>
                </a:solidFill>
                <a:latin typeface="Lato"/>
              </a:defRPr>
            </a:pPr>
            <a:r>
              <a:t>RAGIONEVOLE CERTEZZA</a:t>
            </a:r>
          </a:p>
        </p:txBody>
      </p:sp>
      <p:sp>
        <p:nvSpPr>
          <p:cNvPr id="19" name="TextBox 18"/>
          <p:cNvSpPr txBox="1"/>
          <p:nvPr/>
        </p:nvSpPr>
        <p:spPr>
          <a:xfrm>
            <a:off x="4242816" y="5431536"/>
            <a:ext cx="1719072" cy="329184"/>
          </a:xfrm>
          <a:prstGeom prst="rect">
            <a:avLst/>
          </a:prstGeom>
          <a:noFill/>
        </p:spPr>
        <p:txBody>
          <a:bodyPr wrap="square" lIns="0" tIns="0" rIns="0" bIns="0" anchor="t">
            <a:spAutoFit/>
          </a:bodyPr>
          <a:lstStyle/>
          <a:p>
            <a:pPr>
              <a:lnSpc>
                <a:spcPct val="108000"/>
              </a:lnSpc>
              <a:spcBef>
                <a:spcPts val="0"/>
              </a:spcBef>
              <a:spcAft>
                <a:spcPts val="0"/>
              </a:spcAft>
              <a:defRPr sz="1700" b="1">
                <a:solidFill>
                  <a:srgbClr val="66DCC5"/>
                </a:solidFill>
                <a:latin typeface="Lato"/>
              </a:defRPr>
            </a:pPr>
            <a:r>
              <a:t>DECISIONE</a:t>
            </a:r>
          </a:p>
        </p:txBody>
      </p:sp>
      <p:sp>
        <p:nvSpPr>
          <p:cNvPr id="20" name="TextBox 19"/>
          <p:cNvSpPr txBox="1"/>
          <p:nvPr/>
        </p:nvSpPr>
        <p:spPr>
          <a:xfrm>
            <a:off x="4242816" y="5806440"/>
            <a:ext cx="1737360" cy="182880"/>
          </a:xfrm>
          <a:prstGeom prst="rect">
            <a:avLst/>
          </a:prstGeom>
          <a:noFill/>
        </p:spPr>
        <p:txBody>
          <a:bodyPr wrap="square" lIns="0" tIns="0" rIns="0" bIns="0" anchor="t">
            <a:spAutoFit/>
          </a:bodyPr>
          <a:lstStyle/>
          <a:p>
            <a:pPr>
              <a:lnSpc>
                <a:spcPct val="108000"/>
              </a:lnSpc>
              <a:spcBef>
                <a:spcPts val="0"/>
              </a:spcBef>
              <a:spcAft>
                <a:spcPts val="0"/>
              </a:spcAft>
              <a:defRPr sz="819" b="0">
                <a:solidFill>
                  <a:srgbClr val="C0D7DB"/>
                </a:solidFill>
                <a:latin typeface="Lato"/>
              </a:defRPr>
            </a:pPr>
            <a:r>
              <a:t>PERCORSO MOTIVATO</a:t>
            </a:r>
          </a:p>
        </p:txBody>
      </p:sp>
      <p:sp>
        <p:nvSpPr>
          <p:cNvPr id="21" name="TextBox 20"/>
          <p:cNvSpPr txBox="1"/>
          <p:nvPr/>
        </p:nvSpPr>
        <p:spPr>
          <a:xfrm>
            <a:off x="667512" y="6089904"/>
            <a:ext cx="5486400" cy="246888"/>
          </a:xfrm>
          <a:prstGeom prst="rect">
            <a:avLst/>
          </a:prstGeom>
          <a:noFill/>
        </p:spPr>
        <p:txBody>
          <a:bodyPr wrap="square" lIns="0" tIns="0" rIns="0" bIns="0" anchor="t">
            <a:spAutoFit/>
          </a:bodyPr>
          <a:lstStyle/>
          <a:p>
            <a:pPr>
              <a:lnSpc>
                <a:spcPct val="108000"/>
              </a:lnSpc>
              <a:spcBef>
                <a:spcPts val="0"/>
              </a:spcBef>
              <a:spcAft>
                <a:spcPts val="0"/>
              </a:spcAft>
              <a:defRPr sz="840" b="0">
                <a:solidFill>
                  <a:srgbClr val="C0D7DB"/>
                </a:solidFill>
                <a:latin typeface="Lato"/>
              </a:defRPr>
            </a:pPr>
            <a:r>
              <a:t>Base: fact sheet INAIL 2026. Elaborazione indipendente.</a:t>
            </a:r>
          </a:p>
          <a:p>
            <a:pPr>
              <a:lnSpc>
                <a:spcPct val="108000"/>
              </a:lnSpc>
              <a:spcBef>
                <a:spcPts val="0"/>
              </a:spcBef>
              <a:spcAft>
                <a:spcPts val="0"/>
              </a:spcAft>
              <a:defRPr sz="840" b="0">
                <a:solidFill>
                  <a:srgbClr val="C0D7DB"/>
                </a:solidFill>
                <a:latin typeface="Lato"/>
              </a:defRPr>
            </a:pPr>
            <a:r>
              <a:t>Mappe originali; il percorso non è un algoritmo di conformità.</a:t>
            </a:r>
          </a:p>
        </p:txBody>
      </p:sp>
      <p:sp>
        <p:nvSpPr>
          <p:cNvPr id="22" name="Rounded Rectangle 21"/>
          <p:cNvSpPr/>
          <p:nvPr/>
        </p:nvSpPr>
        <p:spPr>
          <a:xfrm>
            <a:off x="6903720" y="557784"/>
            <a:ext cx="4434840" cy="283464"/>
          </a:xfrm>
          <a:prstGeom prst="roundRect">
            <a:avLst>
              <a:gd name="adj" fmla="val 25000"/>
            </a:avLst>
          </a:prstGeom>
          <a:solidFill>
            <a:srgbClr val="254D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013448" y="618134"/>
            <a:ext cx="4215383" cy="164592"/>
          </a:xfrm>
          <a:prstGeom prst="rect">
            <a:avLst/>
          </a:prstGeom>
          <a:noFill/>
        </p:spPr>
        <p:txBody>
          <a:bodyPr wrap="square" lIns="0" tIns="0" rIns="0" bIns="0" anchor="t">
            <a:spAutoFit/>
          </a:bodyPr>
          <a:lstStyle/>
          <a:p>
            <a:pPr>
              <a:lnSpc>
                <a:spcPct val="108000"/>
              </a:lnSpc>
              <a:spcBef>
                <a:spcPts val="0"/>
              </a:spcBef>
              <a:spcAft>
                <a:spcPts val="0"/>
              </a:spcAft>
              <a:defRPr sz="910" b="0">
                <a:solidFill>
                  <a:srgbClr val="66DCC5"/>
                </a:solidFill>
                <a:latin typeface="Lato"/>
              </a:defRPr>
            </a:pPr>
            <a:r>
              <a:t>ILLUSTRAZIONE TECNICA ORIGINALE</a:t>
            </a:r>
          </a:p>
        </p:txBody>
      </p:sp>
      <p:sp>
        <p:nvSpPr>
          <p:cNvPr id="24" name="Freeform 23"/>
          <p:cNvSpPr/>
          <p:nvPr/>
        </p:nvSpPr>
        <p:spPr>
          <a:xfrm>
            <a:off x="7018020" y="3105302"/>
            <a:ext cx="4443984" cy="1711757"/>
          </a:xfrm>
          <a:custGeom>
            <a:avLst/>
            <a:gdLst/>
            <a:ahLst/>
            <a:cxnLst/>
            <a:rect l="l" t="t" r="r" b="b"/>
            <a:pathLst>
              <a:path w="4443984" h="1711757">
                <a:moveTo>
                  <a:pt x="0" y="954633"/>
                </a:moveTo>
                <a:lnTo>
                  <a:pt x="2427732" y="1711757"/>
                </a:lnTo>
                <a:lnTo>
                  <a:pt x="4443984" y="757123"/>
                </a:lnTo>
                <a:lnTo>
                  <a:pt x="2016252" y="0"/>
                </a:lnTo>
                <a:close/>
              </a:path>
            </a:pathLst>
          </a:custGeom>
          <a:solidFill>
            <a:srgbClr val="1333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Freeform 24"/>
          <p:cNvSpPr/>
          <p:nvPr/>
        </p:nvSpPr>
        <p:spPr>
          <a:xfrm>
            <a:off x="7018020" y="4059935"/>
            <a:ext cx="2427732" cy="888797"/>
          </a:xfrm>
          <a:custGeom>
            <a:avLst/>
            <a:gdLst/>
            <a:ahLst/>
            <a:cxnLst/>
            <a:rect l="l" t="t" r="r" b="b"/>
            <a:pathLst>
              <a:path w="2427732" h="888797">
                <a:moveTo>
                  <a:pt x="0" y="0"/>
                </a:moveTo>
                <a:lnTo>
                  <a:pt x="2427732" y="757124"/>
                </a:lnTo>
                <a:lnTo>
                  <a:pt x="2427732" y="888797"/>
                </a:lnTo>
                <a:lnTo>
                  <a:pt x="0" y="131674"/>
                </a:lnTo>
                <a:close/>
              </a:path>
            </a:pathLst>
          </a:custGeom>
          <a:solidFill>
            <a:srgbClr val="102D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Freeform 25"/>
          <p:cNvSpPr/>
          <p:nvPr/>
        </p:nvSpPr>
        <p:spPr>
          <a:xfrm>
            <a:off x="9445752" y="3862425"/>
            <a:ext cx="2016252" cy="1086307"/>
          </a:xfrm>
          <a:custGeom>
            <a:avLst/>
            <a:gdLst/>
            <a:ahLst/>
            <a:cxnLst/>
            <a:rect l="l" t="t" r="r" b="b"/>
            <a:pathLst>
              <a:path w="2016252" h="1086307">
                <a:moveTo>
                  <a:pt x="0" y="954634"/>
                </a:moveTo>
                <a:lnTo>
                  <a:pt x="2016252" y="0"/>
                </a:lnTo>
                <a:lnTo>
                  <a:pt x="2016252" y="131674"/>
                </a:lnTo>
                <a:lnTo>
                  <a:pt x="0" y="1086307"/>
                </a:lnTo>
                <a:close/>
              </a:path>
            </a:pathLst>
          </a:custGeom>
          <a:solidFill>
            <a:srgbClr val="09213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8079638" y="3664915"/>
            <a:ext cx="98755" cy="576072"/>
          </a:xfrm>
          <a:prstGeom prst="rect">
            <a:avLst/>
          </a:prstGeom>
          <a:solidFill>
            <a:srgbClr val="244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ectangle 27"/>
          <p:cNvSpPr/>
          <p:nvPr/>
        </p:nvSpPr>
        <p:spPr>
          <a:xfrm>
            <a:off x="9165945" y="3623767"/>
            <a:ext cx="98755" cy="576072"/>
          </a:xfrm>
          <a:prstGeom prst="rect">
            <a:avLst/>
          </a:prstGeom>
          <a:solidFill>
            <a:srgbClr val="244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Oval 28"/>
          <p:cNvSpPr/>
          <p:nvPr/>
        </p:nvSpPr>
        <p:spPr>
          <a:xfrm>
            <a:off x="7882127" y="3376879"/>
            <a:ext cx="1580083" cy="452628"/>
          </a:xfrm>
          <a:prstGeom prst="ellipse">
            <a:avLst/>
          </a:prstGeom>
          <a:solidFill>
            <a:srgbClr val="244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7882127" y="2200046"/>
            <a:ext cx="1580083" cy="1399032"/>
          </a:xfrm>
          <a:prstGeom prst="rect">
            <a:avLst/>
          </a:prstGeom>
          <a:solidFill>
            <a:srgbClr val="AFCBD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ectangle 30"/>
          <p:cNvSpPr/>
          <p:nvPr/>
        </p:nvSpPr>
        <p:spPr>
          <a:xfrm>
            <a:off x="9157716" y="2200046"/>
            <a:ext cx="304495" cy="1399032"/>
          </a:xfrm>
          <a:prstGeom prst="rect">
            <a:avLst/>
          </a:prstGeom>
          <a:solidFill>
            <a:srgbClr val="86A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7882127" y="1961388"/>
            <a:ext cx="1580083" cy="510235"/>
          </a:xfrm>
          <a:prstGeom prst="ellipse">
            <a:avLst/>
          </a:prstGeom>
          <a:solidFill>
            <a:srgbClr val="D6E7E8"/>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8063179" y="2043684"/>
            <a:ext cx="1217980" cy="312724"/>
          </a:xfrm>
          <a:prstGeom prst="ellipse">
            <a:avLst/>
          </a:prstGeom>
          <a:solidFill>
            <a:srgbClr val="B8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7882127" y="3072384"/>
            <a:ext cx="1580083" cy="106984"/>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7882127" y="2990088"/>
            <a:ext cx="1580083" cy="246888"/>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7882127" y="2990088"/>
            <a:ext cx="1580083" cy="139903"/>
          </a:xfrm>
          <a:prstGeom prst="ellipse">
            <a:avLst/>
          </a:prstGeom>
          <a:solidFill>
            <a:srgbClr val="32B4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Rectangle 36"/>
          <p:cNvSpPr/>
          <p:nvPr/>
        </p:nvSpPr>
        <p:spPr>
          <a:xfrm>
            <a:off x="8491118" y="1623974"/>
            <a:ext cx="353872" cy="370332"/>
          </a:xfrm>
          <a:prstGeom prst="rect">
            <a:avLst/>
          </a:prstGeom>
          <a:solidFill>
            <a:srgbClr val="244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375904" y="1566367"/>
            <a:ext cx="576072" cy="189280"/>
          </a:xfrm>
          <a:prstGeom prst="ellipse">
            <a:avLst/>
          </a:prstGeom>
          <a:solidFill>
            <a:srgbClr val="B7D6D9"/>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8548725" y="1401775"/>
            <a:ext cx="246888" cy="255117"/>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Rounded Rectangle 39"/>
          <p:cNvSpPr/>
          <p:nvPr/>
        </p:nvSpPr>
        <p:spPr>
          <a:xfrm>
            <a:off x="8392363" y="2372868"/>
            <a:ext cx="403250" cy="485546"/>
          </a:xfrm>
          <a:prstGeom prst="roundRect">
            <a:avLst>
              <a:gd name="adj" fmla="val 8000"/>
            </a:avLst>
          </a:prstGeom>
          <a:solidFill>
            <a:srgbClr val="EAF5F4"/>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8466429" y="2471623"/>
            <a:ext cx="238658" cy="20574"/>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ectangle 41"/>
          <p:cNvSpPr/>
          <p:nvPr/>
        </p:nvSpPr>
        <p:spPr>
          <a:xfrm>
            <a:off x="8466429" y="2578608"/>
            <a:ext cx="238658" cy="20574"/>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8466429" y="2685592"/>
            <a:ext cx="238658" cy="20574"/>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4" name="Connector 43"/>
          <p:cNvCxnSpPr/>
          <p:nvPr/>
        </p:nvCxnSpPr>
        <p:spPr>
          <a:xfrm>
            <a:off x="9404604" y="2446934"/>
            <a:ext cx="567842" cy="0"/>
          </a:xfrm>
          <a:prstGeom prst="line">
            <a:avLst/>
          </a:prstGeom>
          <a:ln w="102870">
            <a:solidFill>
              <a:srgbClr val="244F62"/>
            </a:solidFill>
          </a:ln>
        </p:spPr>
        <p:style>
          <a:lnRef idx="2">
            <a:schemeClr val="accent1"/>
          </a:lnRef>
          <a:fillRef idx="0">
            <a:schemeClr val="accent1"/>
          </a:fillRef>
          <a:effectRef idx="1">
            <a:schemeClr val="accent1"/>
          </a:effectRef>
          <a:fontRef idx="minor">
            <a:schemeClr val="tx1"/>
          </a:fontRef>
        </p:style>
      </p:cxnSp>
      <p:cxnSp>
        <p:nvCxnSpPr>
          <p:cNvPr id="45" name="Connector 44"/>
          <p:cNvCxnSpPr/>
          <p:nvPr/>
        </p:nvCxnSpPr>
        <p:spPr>
          <a:xfrm>
            <a:off x="9404604" y="2446934"/>
            <a:ext cx="567842" cy="0"/>
          </a:xfrm>
          <a:prstGeom prst="line">
            <a:avLst/>
          </a:prstGeom>
          <a:ln w="51435">
            <a:solidFill>
              <a:srgbClr val="95C7CC"/>
            </a:solidFill>
          </a:ln>
        </p:spPr>
        <p:style>
          <a:lnRef idx="2">
            <a:schemeClr val="accent1"/>
          </a:lnRef>
          <a:fillRef idx="0">
            <a:schemeClr val="accent1"/>
          </a:fillRef>
          <a:effectRef idx="1">
            <a:schemeClr val="accent1"/>
          </a:effectRef>
          <a:fontRef idx="minor">
            <a:schemeClr val="tx1"/>
          </a:fontRef>
        </p:style>
      </p:cxnSp>
      <p:cxnSp>
        <p:nvCxnSpPr>
          <p:cNvPr id="46" name="Connector 45"/>
          <p:cNvCxnSpPr/>
          <p:nvPr/>
        </p:nvCxnSpPr>
        <p:spPr>
          <a:xfrm>
            <a:off x="9972446" y="2446934"/>
            <a:ext cx="0" cy="1300277"/>
          </a:xfrm>
          <a:prstGeom prst="line">
            <a:avLst/>
          </a:prstGeom>
          <a:ln w="102870">
            <a:solidFill>
              <a:srgbClr val="244F62"/>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9972446" y="2446934"/>
            <a:ext cx="0" cy="1300277"/>
          </a:xfrm>
          <a:prstGeom prst="line">
            <a:avLst/>
          </a:prstGeom>
          <a:ln w="51435">
            <a:solidFill>
              <a:srgbClr val="95C7CC"/>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flipH="1">
            <a:off x="9223552" y="3747211"/>
            <a:ext cx="748894" cy="0"/>
          </a:xfrm>
          <a:prstGeom prst="line">
            <a:avLst/>
          </a:prstGeom>
          <a:ln w="102870">
            <a:solidFill>
              <a:srgbClr val="244F62"/>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flipH="1">
            <a:off x="9223552" y="3747211"/>
            <a:ext cx="748894" cy="0"/>
          </a:xfrm>
          <a:prstGeom prst="line">
            <a:avLst/>
          </a:prstGeom>
          <a:ln w="51435">
            <a:solidFill>
              <a:srgbClr val="95C7CC"/>
            </a:solidFill>
          </a:ln>
        </p:spPr>
        <p:style>
          <a:lnRef idx="2">
            <a:schemeClr val="accent1"/>
          </a:lnRef>
          <a:fillRef idx="0">
            <a:schemeClr val="accent1"/>
          </a:fillRef>
          <a:effectRef idx="1">
            <a:schemeClr val="accent1"/>
          </a:effectRef>
          <a:fontRef idx="minor">
            <a:schemeClr val="tx1"/>
          </a:fontRef>
        </p:style>
      </p:cxnSp>
      <p:cxnSp>
        <p:nvCxnSpPr>
          <p:cNvPr id="50" name="Connector 49"/>
          <p:cNvCxnSpPr/>
          <p:nvPr/>
        </p:nvCxnSpPr>
        <p:spPr>
          <a:xfrm flipH="1">
            <a:off x="7445959" y="2372868"/>
            <a:ext cx="452628" cy="0"/>
          </a:xfrm>
          <a:prstGeom prst="line">
            <a:avLst/>
          </a:prstGeom>
          <a:ln w="102870">
            <a:solidFill>
              <a:srgbClr val="244F62"/>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H="1">
            <a:off x="7445959" y="2372868"/>
            <a:ext cx="452628" cy="0"/>
          </a:xfrm>
          <a:prstGeom prst="line">
            <a:avLst/>
          </a:prstGeom>
          <a:ln w="51435">
            <a:solidFill>
              <a:srgbClr val="B9DAD8"/>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a:off x="7445959" y="2372868"/>
            <a:ext cx="0" cy="1193292"/>
          </a:xfrm>
          <a:prstGeom prst="line">
            <a:avLst/>
          </a:prstGeom>
          <a:ln w="102870">
            <a:solidFill>
              <a:srgbClr val="244F62"/>
            </a:solidFill>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a:off x="7445959" y="2372868"/>
            <a:ext cx="0" cy="1193292"/>
          </a:xfrm>
          <a:prstGeom prst="line">
            <a:avLst/>
          </a:prstGeom>
          <a:ln w="51435">
            <a:solidFill>
              <a:srgbClr val="B9DAD8"/>
            </a:solidFill>
          </a:ln>
        </p:spPr>
        <p:style>
          <a:lnRef idx="2">
            <a:schemeClr val="accent1"/>
          </a:lnRef>
          <a:fillRef idx="0">
            <a:schemeClr val="accent1"/>
          </a:fillRef>
          <a:effectRef idx="1">
            <a:schemeClr val="accent1"/>
          </a:effectRef>
          <a:fontRef idx="minor">
            <a:schemeClr val="tx1"/>
          </a:fontRef>
        </p:style>
      </p:cxnSp>
      <p:cxnSp>
        <p:nvCxnSpPr>
          <p:cNvPr id="54" name="Connector 53"/>
          <p:cNvCxnSpPr/>
          <p:nvPr/>
        </p:nvCxnSpPr>
        <p:spPr>
          <a:xfrm>
            <a:off x="7445959" y="3566160"/>
            <a:ext cx="477316" cy="0"/>
          </a:xfrm>
          <a:prstGeom prst="line">
            <a:avLst/>
          </a:prstGeom>
          <a:ln w="102870">
            <a:solidFill>
              <a:srgbClr val="244F62"/>
            </a:solidFill>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a:off x="7445959" y="3566160"/>
            <a:ext cx="477316" cy="0"/>
          </a:xfrm>
          <a:prstGeom prst="line">
            <a:avLst/>
          </a:prstGeom>
          <a:ln w="51435">
            <a:solidFill>
              <a:srgbClr val="B9DAD8"/>
            </a:solidFill>
          </a:ln>
        </p:spPr>
        <p:style>
          <a:lnRef idx="2">
            <a:schemeClr val="accent1"/>
          </a:lnRef>
          <a:fillRef idx="0">
            <a:schemeClr val="accent1"/>
          </a:fillRef>
          <a:effectRef idx="1">
            <a:schemeClr val="accent1"/>
          </a:effectRef>
          <a:fontRef idx="minor">
            <a:schemeClr val="tx1"/>
          </a:fontRef>
        </p:style>
      </p:cxnSp>
      <p:sp>
        <p:nvSpPr>
          <p:cNvPr id="56" name="Oval 55"/>
          <p:cNvSpPr/>
          <p:nvPr/>
        </p:nvSpPr>
        <p:spPr>
          <a:xfrm>
            <a:off x="7363663" y="2866644"/>
            <a:ext cx="164592" cy="16459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7" name="Connector 56"/>
          <p:cNvCxnSpPr/>
          <p:nvPr/>
        </p:nvCxnSpPr>
        <p:spPr>
          <a:xfrm>
            <a:off x="7322515" y="2809036"/>
            <a:ext cx="246888" cy="279807"/>
          </a:xfrm>
          <a:prstGeom prst="line">
            <a:avLst/>
          </a:prstGeom>
          <a:ln w="18288">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flipH="1">
            <a:off x="7322515" y="2809036"/>
            <a:ext cx="246888" cy="279807"/>
          </a:xfrm>
          <a:prstGeom prst="line">
            <a:avLst/>
          </a:prstGeom>
          <a:ln w="18288">
            <a:solidFill>
              <a:srgbClr val="66DCC5"/>
            </a:solidFill>
          </a:ln>
        </p:spPr>
        <p:style>
          <a:lnRef idx="2">
            <a:schemeClr val="accent1"/>
          </a:lnRef>
          <a:fillRef idx="0">
            <a:schemeClr val="accent1"/>
          </a:fillRef>
          <a:effectRef idx="1">
            <a:schemeClr val="accent1"/>
          </a:effectRef>
          <a:fontRef idx="minor">
            <a:schemeClr val="tx1"/>
          </a:fontRef>
        </p:style>
      </p:cxnSp>
      <p:sp>
        <p:nvSpPr>
          <p:cNvPr id="59" name="Oval 58"/>
          <p:cNvSpPr/>
          <p:nvPr/>
        </p:nvSpPr>
        <p:spPr>
          <a:xfrm>
            <a:off x="9890150" y="2998317"/>
            <a:ext cx="164592" cy="16459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0" name="Connector 59"/>
          <p:cNvCxnSpPr/>
          <p:nvPr/>
        </p:nvCxnSpPr>
        <p:spPr>
          <a:xfrm>
            <a:off x="9849002" y="2940710"/>
            <a:ext cx="246888" cy="279806"/>
          </a:xfrm>
          <a:prstGeom prst="line">
            <a:avLst/>
          </a:prstGeom>
          <a:ln w="18288">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61" name="Connector 60"/>
          <p:cNvCxnSpPr/>
          <p:nvPr/>
        </p:nvCxnSpPr>
        <p:spPr>
          <a:xfrm flipH="1">
            <a:off x="9849002" y="2940710"/>
            <a:ext cx="246888" cy="279806"/>
          </a:xfrm>
          <a:prstGeom prst="line">
            <a:avLst/>
          </a:prstGeom>
          <a:ln w="18288">
            <a:solidFill>
              <a:srgbClr val="66DCC5"/>
            </a:solidFill>
          </a:ln>
        </p:spPr>
        <p:style>
          <a:lnRef idx="2">
            <a:schemeClr val="accent1"/>
          </a:lnRef>
          <a:fillRef idx="0">
            <a:schemeClr val="accent1"/>
          </a:fillRef>
          <a:effectRef idx="1">
            <a:schemeClr val="accent1"/>
          </a:effectRef>
          <a:fontRef idx="minor">
            <a:schemeClr val="tx1"/>
          </a:fontRef>
        </p:style>
      </p:cxnSp>
      <p:sp>
        <p:nvSpPr>
          <p:cNvPr id="62" name="Oval 61"/>
          <p:cNvSpPr/>
          <p:nvPr/>
        </p:nvSpPr>
        <p:spPr>
          <a:xfrm>
            <a:off x="9799624" y="2117750"/>
            <a:ext cx="345643" cy="345643"/>
          </a:xfrm>
          <a:prstGeom prst="ellipse">
            <a:avLst/>
          </a:prstGeom>
          <a:solidFill>
            <a:srgbClr val="F5FBFA"/>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3" name="Connector 62"/>
          <p:cNvCxnSpPr/>
          <p:nvPr/>
        </p:nvCxnSpPr>
        <p:spPr>
          <a:xfrm flipV="1">
            <a:off x="9972446" y="2191816"/>
            <a:ext cx="65837" cy="98756"/>
          </a:xfrm>
          <a:prstGeom prst="line">
            <a:avLst/>
          </a:prstGeom>
          <a:ln w="11430">
            <a:solidFill>
              <a:srgbClr val="133348"/>
            </a:solidFill>
          </a:ln>
        </p:spPr>
        <p:style>
          <a:lnRef idx="2">
            <a:schemeClr val="accent1"/>
          </a:lnRef>
          <a:fillRef idx="0">
            <a:schemeClr val="accent1"/>
          </a:fillRef>
          <a:effectRef idx="1">
            <a:schemeClr val="accent1"/>
          </a:effectRef>
          <a:fontRef idx="minor">
            <a:schemeClr val="tx1"/>
          </a:fontRef>
        </p:style>
      </p:cxnSp>
      <p:sp>
        <p:nvSpPr>
          <p:cNvPr id="64" name="Rectangle 63"/>
          <p:cNvSpPr/>
          <p:nvPr/>
        </p:nvSpPr>
        <p:spPr>
          <a:xfrm>
            <a:off x="10342778" y="3014776"/>
            <a:ext cx="625449" cy="1045159"/>
          </a:xfrm>
          <a:prstGeom prst="rect">
            <a:avLst/>
          </a:prstGeom>
          <a:solidFill>
            <a:srgbClr val="244F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Freeform 64"/>
          <p:cNvSpPr/>
          <p:nvPr/>
        </p:nvSpPr>
        <p:spPr>
          <a:xfrm>
            <a:off x="10342778" y="2891332"/>
            <a:ext cx="831189" cy="123444"/>
          </a:xfrm>
          <a:custGeom>
            <a:avLst/>
            <a:gdLst/>
            <a:ahLst/>
            <a:cxnLst/>
            <a:rect l="l" t="t" r="r" b="b"/>
            <a:pathLst>
              <a:path w="831189" h="123444">
                <a:moveTo>
                  <a:pt x="0" y="123444"/>
                </a:moveTo>
                <a:lnTo>
                  <a:pt x="205740" y="0"/>
                </a:lnTo>
                <a:lnTo>
                  <a:pt x="831189" y="0"/>
                </a:lnTo>
                <a:lnTo>
                  <a:pt x="625450" y="123444"/>
                </a:lnTo>
                <a:close/>
              </a:path>
            </a:pathLst>
          </a:custGeom>
          <a:solidFill>
            <a:srgbClr val="AACC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Freeform 65"/>
          <p:cNvSpPr/>
          <p:nvPr/>
        </p:nvSpPr>
        <p:spPr>
          <a:xfrm>
            <a:off x="10968228" y="2891332"/>
            <a:ext cx="205739" cy="1168603"/>
          </a:xfrm>
          <a:custGeom>
            <a:avLst/>
            <a:gdLst/>
            <a:ahLst/>
            <a:cxnLst/>
            <a:rect l="l" t="t" r="r" b="b"/>
            <a:pathLst>
              <a:path w="205739" h="1168603">
                <a:moveTo>
                  <a:pt x="0" y="123444"/>
                </a:moveTo>
                <a:lnTo>
                  <a:pt x="205739" y="0"/>
                </a:lnTo>
                <a:lnTo>
                  <a:pt x="205739" y="1045159"/>
                </a:lnTo>
                <a:lnTo>
                  <a:pt x="0" y="1168603"/>
                </a:lnTo>
                <a:close/>
              </a:path>
            </a:pathLst>
          </a:custGeom>
          <a:solidFill>
            <a:srgbClr val="1D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Rectangle 66"/>
          <p:cNvSpPr/>
          <p:nvPr/>
        </p:nvSpPr>
        <p:spPr>
          <a:xfrm>
            <a:off x="10433304" y="3146450"/>
            <a:ext cx="436168" cy="288036"/>
          </a:xfrm>
          <a:prstGeom prst="rect">
            <a:avLst/>
          </a:prstGeom>
          <a:solidFill>
            <a:srgbClr val="0B25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ectangle 67"/>
          <p:cNvSpPr/>
          <p:nvPr/>
        </p:nvSpPr>
        <p:spPr>
          <a:xfrm>
            <a:off x="10482681" y="3236976"/>
            <a:ext cx="320954" cy="49377"/>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Oval 68"/>
          <p:cNvSpPr/>
          <p:nvPr/>
        </p:nvSpPr>
        <p:spPr>
          <a:xfrm>
            <a:off x="10457992" y="3590848"/>
            <a:ext cx="90525" cy="90525"/>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Oval 69"/>
          <p:cNvSpPr/>
          <p:nvPr/>
        </p:nvSpPr>
        <p:spPr>
          <a:xfrm>
            <a:off x="10680192" y="3590848"/>
            <a:ext cx="90525" cy="90525"/>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1" name="Connector 70"/>
          <p:cNvCxnSpPr/>
          <p:nvPr/>
        </p:nvCxnSpPr>
        <p:spPr>
          <a:xfrm>
            <a:off x="9972446" y="3747211"/>
            <a:ext cx="370332" cy="0"/>
          </a:xfrm>
          <a:prstGeom prst="line">
            <a:avLst/>
          </a:prstGeom>
          <a:ln w="22860">
            <a:solidFill>
              <a:srgbClr val="66DCC5"/>
            </a:solidFill>
          </a:ln>
        </p:spPr>
        <p:style>
          <a:lnRef idx="2">
            <a:schemeClr val="accent1"/>
          </a:lnRef>
          <a:fillRef idx="0">
            <a:schemeClr val="accent1"/>
          </a:fillRef>
          <a:effectRef idx="1">
            <a:schemeClr val="accent1"/>
          </a:effectRef>
          <a:fontRef idx="minor">
            <a:schemeClr val="tx1"/>
          </a:fontRef>
        </p:style>
      </p:cxnSp>
      <p:sp>
        <p:nvSpPr>
          <p:cNvPr id="72" name="Rounded Rectangle 71"/>
          <p:cNvSpPr/>
          <p:nvPr/>
        </p:nvSpPr>
        <p:spPr>
          <a:xfrm>
            <a:off x="6967728" y="5440680"/>
            <a:ext cx="1938528" cy="283464"/>
          </a:xfrm>
          <a:prstGeom prst="roundRect">
            <a:avLst>
              <a:gd name="adj" fmla="val 25000"/>
            </a:avLst>
          </a:prstGeom>
          <a:solidFill>
            <a:srgbClr val="254D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TextBox 72"/>
          <p:cNvSpPr txBox="1"/>
          <p:nvPr/>
        </p:nvSpPr>
        <p:spPr>
          <a:xfrm>
            <a:off x="7077456" y="5501030"/>
            <a:ext cx="1719072" cy="164592"/>
          </a:xfrm>
          <a:prstGeom prst="rect">
            <a:avLst/>
          </a:prstGeom>
          <a:noFill/>
        </p:spPr>
        <p:txBody>
          <a:bodyPr wrap="square" lIns="0" tIns="0" rIns="0" bIns="0" anchor="t">
            <a:spAutoFit/>
          </a:bodyPr>
          <a:lstStyle/>
          <a:p>
            <a:pPr>
              <a:lnSpc>
                <a:spcPct val="108000"/>
              </a:lnSpc>
              <a:spcBef>
                <a:spcPts val="0"/>
              </a:spcBef>
              <a:spcAft>
                <a:spcPts val="0"/>
              </a:spcAft>
              <a:defRPr sz="1070" b="0">
                <a:solidFill>
                  <a:srgbClr val="66DCC5"/>
                </a:solidFill>
                <a:latin typeface="Lato"/>
              </a:defRPr>
            </a:pPr>
            <a:r>
              <a:t>01  ESPOSIZIONE</a:t>
            </a:r>
          </a:p>
        </p:txBody>
      </p:sp>
      <p:sp>
        <p:nvSpPr>
          <p:cNvPr id="74" name="Rounded Rectangle 73"/>
          <p:cNvSpPr/>
          <p:nvPr/>
        </p:nvSpPr>
        <p:spPr>
          <a:xfrm>
            <a:off x="9226296" y="5440680"/>
            <a:ext cx="1929384" cy="283464"/>
          </a:xfrm>
          <a:prstGeom prst="roundRect">
            <a:avLst>
              <a:gd name="adj" fmla="val 25000"/>
            </a:avLst>
          </a:prstGeom>
          <a:solidFill>
            <a:srgbClr val="254D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p:cNvSpPr txBox="1"/>
          <p:nvPr/>
        </p:nvSpPr>
        <p:spPr>
          <a:xfrm>
            <a:off x="9336024" y="5501030"/>
            <a:ext cx="1709928" cy="164592"/>
          </a:xfrm>
          <a:prstGeom prst="rect">
            <a:avLst/>
          </a:prstGeom>
          <a:noFill/>
        </p:spPr>
        <p:txBody>
          <a:bodyPr wrap="square" lIns="0" tIns="0" rIns="0" bIns="0" anchor="t">
            <a:spAutoFit/>
          </a:bodyPr>
          <a:lstStyle/>
          <a:p>
            <a:pPr>
              <a:lnSpc>
                <a:spcPct val="108000"/>
              </a:lnSpc>
              <a:spcBef>
                <a:spcPts val="0"/>
              </a:spcBef>
              <a:spcAft>
                <a:spcPts val="0"/>
              </a:spcAft>
              <a:defRPr sz="1070" b="0">
                <a:solidFill>
                  <a:srgbClr val="66DCC5"/>
                </a:solidFill>
                <a:latin typeface="Lato"/>
              </a:defRPr>
            </a:pPr>
            <a:r>
              <a:t>02  FONDO</a:t>
            </a:r>
          </a:p>
        </p:txBody>
      </p:sp>
      <p:sp>
        <p:nvSpPr>
          <p:cNvPr id="76" name="TextBox 75"/>
          <p:cNvSpPr txBox="1"/>
          <p:nvPr/>
        </p:nvSpPr>
        <p:spPr>
          <a:xfrm>
            <a:off x="6967728" y="5916168"/>
            <a:ext cx="4480560" cy="274320"/>
          </a:xfrm>
          <a:prstGeom prst="rect">
            <a:avLst/>
          </a:prstGeom>
          <a:noFill/>
        </p:spPr>
        <p:txBody>
          <a:bodyPr wrap="square" lIns="0" tIns="0" rIns="0" bIns="0" anchor="t">
            <a:spAutoFit/>
          </a:bodyPr>
          <a:lstStyle/>
          <a:p>
            <a:pPr>
              <a:lnSpc>
                <a:spcPct val="108000"/>
              </a:lnSpc>
              <a:spcBef>
                <a:spcPts val="0"/>
              </a:spcBef>
              <a:spcAft>
                <a:spcPts val="0"/>
              </a:spcAft>
              <a:defRPr sz="1260" b="0">
                <a:solidFill>
                  <a:srgbClr val="C0D7DB"/>
                </a:solidFill>
                <a:latin typeface="Lato"/>
              </a:defRPr>
            </a:pPr>
            <a:r>
              <a:t>Due domande preliminari. Un esito da motivare.</a:t>
            </a:r>
          </a:p>
        </p:txBody>
      </p:sp>
      <p:cxnSp>
        <p:nvCxnSpPr>
          <p:cNvPr id="77" name="Connector 76"/>
          <p:cNvCxnSpPr/>
          <p:nvPr/>
        </p:nvCxnSpPr>
        <p:spPr>
          <a:xfrm>
            <a:off x="548640" y="6409944"/>
            <a:ext cx="11091672" cy="0"/>
          </a:xfrm>
          <a:prstGeom prst="line">
            <a:avLst/>
          </a:prstGeom>
          <a:ln w="7620">
            <a:solidFill>
              <a:srgbClr val="315362"/>
            </a:solidFill>
          </a:ln>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C0D7DB"/>
                </a:solidFill>
                <a:latin typeface="Lato"/>
              </a:defRPr>
            </a:pPr>
            <a:r>
              <a:rPr dirty="0"/>
              <a:t>REPROTOSSICI </a:t>
            </a:r>
            <a:r>
              <a:rPr lang="it-IT" dirty="0"/>
              <a:t> </a:t>
            </a:r>
            <a:r>
              <a:rPr dirty="0"/>
              <a:t>2026</a:t>
            </a:r>
          </a:p>
        </p:txBody>
      </p:sp>
      <p:sp>
        <p:nvSpPr>
          <p:cNvPr id="79" name="TextBox 78"/>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C0D7DB"/>
                </a:solidFill>
                <a:latin typeface="Lato"/>
              </a:defRPr>
            </a:pPr>
            <a:r>
              <a:t>INAIL 2026, pp. 2–4 e Figura 1 [I1]</a:t>
            </a:r>
          </a:p>
        </p:txBody>
      </p:sp>
      <p:sp>
        <p:nvSpPr>
          <p:cNvPr id="80" name="TextBox 79"/>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C0D7DB"/>
                </a:solidFill>
                <a:latin typeface="Lato"/>
              </a:defRPr>
            </a:pPr>
            <a:r>
              <a:t>01 / 10</a:t>
            </a:r>
          </a:p>
        </p:txBody>
      </p:sp>
      <p:sp>
        <p:nvSpPr>
          <p:cNvPr id="81" name="Rectangle 80"/>
          <p:cNvSpPr/>
          <p:nvPr/>
        </p:nvSpPr>
        <p:spPr>
          <a:xfrm>
            <a:off x="548640"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2" name="Rectangle 81"/>
          <p:cNvSpPr/>
          <p:nvPr/>
        </p:nvSpPr>
        <p:spPr>
          <a:xfrm>
            <a:off x="771753"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Rectangle 82"/>
          <p:cNvSpPr/>
          <p:nvPr/>
        </p:nvSpPr>
        <p:spPr>
          <a:xfrm>
            <a:off x="994867"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4" name="Rectangle 83"/>
          <p:cNvSpPr/>
          <p:nvPr/>
        </p:nvSpPr>
        <p:spPr>
          <a:xfrm>
            <a:off x="1217980"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5" name="Rectangle 84"/>
          <p:cNvSpPr/>
          <p:nvPr/>
        </p:nvSpPr>
        <p:spPr>
          <a:xfrm>
            <a:off x="1441094"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6" name="Rectangle 85"/>
          <p:cNvSpPr/>
          <p:nvPr/>
        </p:nvSpPr>
        <p:spPr>
          <a:xfrm>
            <a:off x="1664207"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Rectangle 86"/>
          <p:cNvSpPr/>
          <p:nvPr/>
        </p:nvSpPr>
        <p:spPr>
          <a:xfrm>
            <a:off x="1887321"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8" name="Rectangle 87"/>
          <p:cNvSpPr/>
          <p:nvPr/>
        </p:nvSpPr>
        <p:spPr>
          <a:xfrm>
            <a:off x="2110435"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9" name="Rectangle 88"/>
          <p:cNvSpPr/>
          <p:nvPr/>
        </p:nvSpPr>
        <p:spPr>
          <a:xfrm>
            <a:off x="2333548"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0" name="Rectangle 89"/>
          <p:cNvSpPr/>
          <p:nvPr/>
        </p:nvSpPr>
        <p:spPr>
          <a:xfrm>
            <a:off x="2556662"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008E89"/>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607780"/>
                </a:solidFill>
                <a:latin typeface="Lato"/>
              </a:defRPr>
            </a:pPr>
            <a:r>
              <a:t>CAMPO DI APPLICAZIONE</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Prima del diagramma: definire il perimetro</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607780"/>
                </a:solidFill>
                <a:latin typeface="Lato"/>
              </a:defRPr>
            </a:pPr>
            <a:r>
              <a:t>La Figura 1 non esaurisce ogni situazione di esposizione o ogni effetto sulla salute.</a:t>
            </a:r>
          </a:p>
        </p:txBody>
      </p:sp>
      <p:cxnSp>
        <p:nvCxnSpPr>
          <p:cNvPr id="11" name="Connector 10"/>
          <p:cNvCxnSpPr/>
          <p:nvPr/>
        </p:nvCxnSpPr>
        <p:spPr>
          <a:xfrm>
            <a:off x="548640" y="6409944"/>
            <a:ext cx="11091672" cy="0"/>
          </a:xfrm>
          <a:prstGeom prst="line">
            <a:avLst/>
          </a:prstGeom>
          <a:ln w="7620">
            <a:solidFill>
              <a:srgbClr val="D9E3E3"/>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607780"/>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607780"/>
                </a:solidFill>
                <a:latin typeface="Lato"/>
              </a:defRPr>
            </a:pPr>
            <a:r>
              <a:t>INAIL 2026, pp. 1–3 [I1]</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607780"/>
                </a:solidFill>
                <a:latin typeface="Lato"/>
              </a:defRPr>
            </a:pPr>
            <a:r>
              <a:t>02 / 10</a:t>
            </a:r>
          </a:p>
        </p:txBody>
      </p:sp>
      <p:sp>
        <p:nvSpPr>
          <p:cNvPr id="15" name="Rectangle 14"/>
          <p:cNvSpPr/>
          <p:nvPr/>
        </p:nvSpPr>
        <p:spPr>
          <a:xfrm>
            <a:off x="54864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21792" y="2286000"/>
            <a:ext cx="3291840" cy="2450592"/>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41248" y="2578608"/>
            <a:ext cx="2852928" cy="640080"/>
          </a:xfrm>
          <a:prstGeom prst="rect">
            <a:avLst/>
          </a:prstGeom>
          <a:noFill/>
        </p:spPr>
        <p:txBody>
          <a:bodyPr wrap="square" lIns="0" tIns="0" rIns="0" bIns="0" anchor="t">
            <a:spAutoFit/>
          </a:bodyPr>
          <a:lstStyle/>
          <a:p>
            <a:pPr>
              <a:lnSpc>
                <a:spcPct val="108000"/>
              </a:lnSpc>
              <a:spcBef>
                <a:spcPts val="0"/>
              </a:spcBef>
              <a:spcAft>
                <a:spcPts val="0"/>
              </a:spcAft>
              <a:defRPr sz="3500" b="1">
                <a:solidFill>
                  <a:srgbClr val="008E89"/>
                </a:solidFill>
                <a:latin typeface="Lato"/>
              </a:defRPr>
            </a:pPr>
            <a:r>
              <a:t>1A / 1B</a:t>
            </a:r>
          </a:p>
        </p:txBody>
      </p:sp>
      <p:sp>
        <p:nvSpPr>
          <p:cNvPr id="27" name="TextBox 26"/>
          <p:cNvSpPr txBox="1"/>
          <p:nvPr/>
        </p:nvSpPr>
        <p:spPr>
          <a:xfrm>
            <a:off x="841248" y="3364992"/>
            <a:ext cx="2852928" cy="219456"/>
          </a:xfrm>
          <a:prstGeom prst="rect">
            <a:avLst/>
          </a:prstGeom>
          <a:noFill/>
        </p:spPr>
        <p:txBody>
          <a:bodyPr wrap="square" lIns="0" tIns="0" rIns="0" bIns="0" anchor="t">
            <a:spAutoFit/>
          </a:bodyPr>
          <a:lstStyle/>
          <a:p>
            <a:pPr>
              <a:lnSpc>
                <a:spcPct val="108000"/>
              </a:lnSpc>
              <a:spcBef>
                <a:spcPts val="0"/>
              </a:spcBef>
              <a:spcAft>
                <a:spcPts val="0"/>
              </a:spcAft>
              <a:defRPr sz="1019" b="1">
                <a:solidFill>
                  <a:srgbClr val="008E89"/>
                </a:solidFill>
                <a:latin typeface="Lato"/>
              </a:defRPr>
            </a:pPr>
            <a:r>
              <a:t>REPROTOSSICITÀ</a:t>
            </a:r>
          </a:p>
        </p:txBody>
      </p:sp>
      <p:sp>
        <p:nvSpPr>
          <p:cNvPr id="28" name="TextBox 27"/>
          <p:cNvSpPr txBox="1"/>
          <p:nvPr/>
        </p:nvSpPr>
        <p:spPr>
          <a:xfrm>
            <a:off x="841248" y="3767328"/>
            <a:ext cx="2852928" cy="649224"/>
          </a:xfrm>
          <a:prstGeom prst="rect">
            <a:avLst/>
          </a:prstGeom>
          <a:noFill/>
        </p:spPr>
        <p:txBody>
          <a:bodyPr wrap="square" lIns="0" tIns="0" rIns="0" bIns="0" anchor="t">
            <a:spAutoFit/>
          </a:bodyPr>
          <a:lstStyle/>
          <a:p>
            <a:pPr>
              <a:lnSpc>
                <a:spcPct val="108000"/>
              </a:lnSpc>
              <a:spcBef>
                <a:spcPts val="0"/>
              </a:spcBef>
              <a:spcAft>
                <a:spcPts val="0"/>
              </a:spcAft>
              <a:defRPr sz="1800" b="0">
                <a:solidFill>
                  <a:srgbClr val="133348"/>
                </a:solidFill>
                <a:latin typeface="Lato"/>
              </a:defRPr>
            </a:pPr>
            <a:r>
              <a:t>Verificare identità e</a:t>
            </a:r>
          </a:p>
          <a:p>
            <a:pPr>
              <a:lnSpc>
                <a:spcPct val="108000"/>
              </a:lnSpc>
              <a:spcBef>
                <a:spcPts val="0"/>
              </a:spcBef>
              <a:spcAft>
                <a:spcPts val="0"/>
              </a:spcAft>
              <a:defRPr sz="1800" b="0">
                <a:solidFill>
                  <a:srgbClr val="133348"/>
                </a:solidFill>
                <a:latin typeface="Lato"/>
              </a:defRPr>
            </a:pPr>
            <a:r>
              <a:t>classificazione dell’agente.</a:t>
            </a:r>
          </a:p>
        </p:txBody>
      </p:sp>
      <p:sp>
        <p:nvSpPr>
          <p:cNvPr id="29" name="Rounded Rectangle 28"/>
          <p:cNvSpPr/>
          <p:nvPr/>
        </p:nvSpPr>
        <p:spPr>
          <a:xfrm>
            <a:off x="4453128" y="2286000"/>
            <a:ext cx="3291840" cy="2450592"/>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672584" y="2578608"/>
            <a:ext cx="2852928" cy="640080"/>
          </a:xfrm>
          <a:prstGeom prst="rect">
            <a:avLst/>
          </a:prstGeom>
          <a:noFill/>
        </p:spPr>
        <p:txBody>
          <a:bodyPr wrap="square" lIns="0" tIns="0" rIns="0" bIns="0" anchor="t">
            <a:spAutoFit/>
          </a:bodyPr>
          <a:lstStyle/>
          <a:p>
            <a:pPr>
              <a:lnSpc>
                <a:spcPct val="108000"/>
              </a:lnSpc>
              <a:spcBef>
                <a:spcPts val="0"/>
              </a:spcBef>
              <a:spcAft>
                <a:spcPts val="0"/>
              </a:spcAft>
              <a:defRPr sz="3500" b="1">
                <a:solidFill>
                  <a:srgbClr val="008E89"/>
                </a:solidFill>
                <a:latin typeface="Lato"/>
              </a:defRPr>
            </a:pPr>
            <a:r>
              <a:t>NON C / M</a:t>
            </a:r>
          </a:p>
        </p:txBody>
      </p:sp>
      <p:sp>
        <p:nvSpPr>
          <p:cNvPr id="31" name="TextBox 30"/>
          <p:cNvSpPr txBox="1"/>
          <p:nvPr/>
        </p:nvSpPr>
        <p:spPr>
          <a:xfrm>
            <a:off x="4672584" y="3364992"/>
            <a:ext cx="2852928" cy="219456"/>
          </a:xfrm>
          <a:prstGeom prst="rect">
            <a:avLst/>
          </a:prstGeom>
          <a:noFill/>
        </p:spPr>
        <p:txBody>
          <a:bodyPr wrap="square" lIns="0" tIns="0" rIns="0" bIns="0" anchor="t">
            <a:spAutoFit/>
          </a:bodyPr>
          <a:lstStyle/>
          <a:p>
            <a:pPr>
              <a:lnSpc>
                <a:spcPct val="108000"/>
              </a:lnSpc>
              <a:spcBef>
                <a:spcPts val="0"/>
              </a:spcBef>
              <a:spcAft>
                <a:spcPts val="0"/>
              </a:spcAft>
              <a:defRPr sz="1019" b="1">
                <a:solidFill>
                  <a:srgbClr val="008E89"/>
                </a:solidFill>
                <a:latin typeface="Lato"/>
              </a:defRPr>
            </a:pPr>
            <a:r>
              <a:t>PERIMETRO DELLO SCHEMA</a:t>
            </a:r>
          </a:p>
        </p:txBody>
      </p:sp>
      <p:sp>
        <p:nvSpPr>
          <p:cNvPr id="32" name="TextBox 31"/>
          <p:cNvSpPr txBox="1"/>
          <p:nvPr/>
        </p:nvSpPr>
        <p:spPr>
          <a:xfrm>
            <a:off x="4672584" y="3767328"/>
            <a:ext cx="2852928" cy="649224"/>
          </a:xfrm>
          <a:prstGeom prst="rect">
            <a:avLst/>
          </a:prstGeom>
          <a:noFill/>
        </p:spPr>
        <p:txBody>
          <a:bodyPr wrap="square" lIns="0" tIns="0" rIns="0" bIns="0" anchor="t">
            <a:spAutoFit/>
          </a:bodyPr>
          <a:lstStyle/>
          <a:p>
            <a:pPr>
              <a:lnSpc>
                <a:spcPct val="108000"/>
              </a:lnSpc>
              <a:spcBef>
                <a:spcPts val="0"/>
              </a:spcBef>
              <a:spcAft>
                <a:spcPts val="0"/>
              </a:spcAft>
              <a:defRPr sz="1800" b="0">
                <a:solidFill>
                  <a:srgbClr val="133348"/>
                </a:solidFill>
                <a:latin typeface="Lato"/>
              </a:defRPr>
            </a:pPr>
            <a:r>
              <a:t>Non cancerogena</a:t>
            </a:r>
          </a:p>
          <a:p>
            <a:pPr>
              <a:lnSpc>
                <a:spcPct val="108000"/>
              </a:lnSpc>
              <a:spcBef>
                <a:spcPts val="0"/>
              </a:spcBef>
              <a:spcAft>
                <a:spcPts val="0"/>
              </a:spcAft>
              <a:defRPr sz="1800" b="0">
                <a:solidFill>
                  <a:srgbClr val="133348"/>
                </a:solidFill>
                <a:latin typeface="Lato"/>
              </a:defRPr>
            </a:pPr>
            <a:r>
              <a:t>e non mutagena.</a:t>
            </a:r>
          </a:p>
        </p:txBody>
      </p:sp>
      <p:sp>
        <p:nvSpPr>
          <p:cNvPr id="33" name="Rounded Rectangle 32"/>
          <p:cNvSpPr/>
          <p:nvPr/>
        </p:nvSpPr>
        <p:spPr>
          <a:xfrm>
            <a:off x="8284464" y="2286000"/>
            <a:ext cx="3291840" cy="2450592"/>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503920" y="2578608"/>
            <a:ext cx="2852928" cy="640080"/>
          </a:xfrm>
          <a:prstGeom prst="rect">
            <a:avLst/>
          </a:prstGeom>
          <a:noFill/>
        </p:spPr>
        <p:txBody>
          <a:bodyPr wrap="square" lIns="0" tIns="0" rIns="0" bIns="0" anchor="t">
            <a:spAutoFit/>
          </a:bodyPr>
          <a:lstStyle/>
          <a:p>
            <a:pPr>
              <a:lnSpc>
                <a:spcPct val="108000"/>
              </a:lnSpc>
              <a:spcBef>
                <a:spcPts val="0"/>
              </a:spcBef>
              <a:spcAft>
                <a:spcPts val="0"/>
              </a:spcAft>
              <a:defRPr sz="3500" b="1">
                <a:solidFill>
                  <a:srgbClr val="008E89"/>
                </a:solidFill>
                <a:latin typeface="Lato"/>
              </a:defRPr>
            </a:pPr>
            <a:r>
              <a:t>01</a:t>
            </a:r>
          </a:p>
        </p:txBody>
      </p:sp>
      <p:sp>
        <p:nvSpPr>
          <p:cNvPr id="35" name="TextBox 34"/>
          <p:cNvSpPr txBox="1"/>
          <p:nvPr/>
        </p:nvSpPr>
        <p:spPr>
          <a:xfrm>
            <a:off x="8503920" y="3364992"/>
            <a:ext cx="2852928" cy="219456"/>
          </a:xfrm>
          <a:prstGeom prst="rect">
            <a:avLst/>
          </a:prstGeom>
          <a:noFill/>
        </p:spPr>
        <p:txBody>
          <a:bodyPr wrap="square" lIns="0" tIns="0" rIns="0" bIns="0" anchor="t">
            <a:spAutoFit/>
          </a:bodyPr>
          <a:lstStyle/>
          <a:p>
            <a:pPr>
              <a:lnSpc>
                <a:spcPct val="108000"/>
              </a:lnSpc>
              <a:spcBef>
                <a:spcPts val="0"/>
              </a:spcBef>
              <a:spcAft>
                <a:spcPts val="0"/>
              </a:spcAft>
              <a:defRPr sz="1019" b="1">
                <a:solidFill>
                  <a:srgbClr val="008E89"/>
                </a:solidFill>
                <a:latin typeface="Lato"/>
              </a:defRPr>
            </a:pPr>
            <a:r>
              <a:t>SINGOLA SOSTANZA</a:t>
            </a:r>
          </a:p>
        </p:txBody>
      </p:sp>
      <p:sp>
        <p:nvSpPr>
          <p:cNvPr id="36" name="TextBox 35"/>
          <p:cNvSpPr txBox="1"/>
          <p:nvPr/>
        </p:nvSpPr>
        <p:spPr>
          <a:xfrm>
            <a:off x="8503920" y="3767328"/>
            <a:ext cx="2852928" cy="649224"/>
          </a:xfrm>
          <a:prstGeom prst="rect">
            <a:avLst/>
          </a:prstGeom>
          <a:noFill/>
        </p:spPr>
        <p:txBody>
          <a:bodyPr wrap="square" lIns="0" tIns="0" rIns="0" bIns="0" anchor="t">
            <a:spAutoFit/>
          </a:bodyPr>
          <a:lstStyle/>
          <a:p>
            <a:pPr>
              <a:lnSpc>
                <a:spcPct val="108000"/>
              </a:lnSpc>
              <a:spcBef>
                <a:spcPts val="0"/>
              </a:spcBef>
              <a:spcAft>
                <a:spcPts val="0"/>
              </a:spcAft>
              <a:defRPr sz="1800" b="0">
                <a:solidFill>
                  <a:srgbClr val="133348"/>
                </a:solidFill>
                <a:latin typeface="Lato"/>
              </a:defRPr>
            </a:pPr>
            <a:r>
              <a:t>Considerare la specifica</a:t>
            </a:r>
          </a:p>
          <a:p>
            <a:pPr>
              <a:lnSpc>
                <a:spcPct val="108000"/>
              </a:lnSpc>
              <a:spcBef>
                <a:spcPts val="0"/>
              </a:spcBef>
              <a:spcAft>
                <a:spcPts val="0"/>
              </a:spcAft>
              <a:defRPr sz="1800" b="0">
                <a:solidFill>
                  <a:srgbClr val="133348"/>
                </a:solidFill>
                <a:latin typeface="Lato"/>
              </a:defRPr>
            </a:pPr>
            <a:r>
              <a:t>sostanza e le condizioni.</a:t>
            </a:r>
          </a:p>
        </p:txBody>
      </p:sp>
      <p:sp>
        <p:nvSpPr>
          <p:cNvPr id="37" name="Rounded Rectangle 36"/>
          <p:cNvSpPr/>
          <p:nvPr/>
        </p:nvSpPr>
        <p:spPr>
          <a:xfrm>
            <a:off x="621792" y="5001768"/>
            <a:ext cx="5376672" cy="649224"/>
          </a:xfrm>
          <a:prstGeom prst="roundRect">
            <a:avLst>
              <a:gd name="adj" fmla="val 12000"/>
            </a:avLst>
          </a:prstGeom>
          <a:solidFill>
            <a:srgbClr val="E6F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786384" y="5129784"/>
            <a:ext cx="5029200" cy="173736"/>
          </a:xfrm>
          <a:prstGeom prst="rect">
            <a:avLst/>
          </a:prstGeom>
          <a:noFill/>
        </p:spPr>
        <p:txBody>
          <a:bodyPr wrap="square" lIns="0" tIns="0" rIns="0" bIns="0" anchor="t">
            <a:spAutoFit/>
          </a:bodyPr>
          <a:lstStyle/>
          <a:p>
            <a:pPr>
              <a:lnSpc>
                <a:spcPct val="108000"/>
              </a:lnSpc>
              <a:spcBef>
                <a:spcPts val="0"/>
              </a:spcBef>
              <a:spcAft>
                <a:spcPts val="0"/>
              </a:spcAft>
              <a:defRPr sz="950" b="1">
                <a:solidFill>
                  <a:srgbClr val="287BA3"/>
                </a:solidFill>
                <a:latin typeface="Lato"/>
              </a:defRPr>
            </a:pPr>
            <a:r>
              <a:t>ALTRE CLASSIFICAZIONI C / M</a:t>
            </a:r>
          </a:p>
        </p:txBody>
      </p:sp>
      <p:sp>
        <p:nvSpPr>
          <p:cNvPr id="39" name="TextBox 38"/>
          <p:cNvSpPr txBox="1"/>
          <p:nvPr/>
        </p:nvSpPr>
        <p:spPr>
          <a:xfrm>
            <a:off x="786384" y="5358384"/>
            <a:ext cx="5029200" cy="201168"/>
          </a:xfrm>
          <a:prstGeom prst="rect">
            <a:avLst/>
          </a:prstGeom>
          <a:noFill/>
        </p:spPr>
        <p:txBody>
          <a:bodyPr wrap="square" lIns="0" tIns="0" rIns="0" bIns="0" anchor="t">
            <a:spAutoFit/>
          </a:bodyPr>
          <a:lstStyle/>
          <a:p>
            <a:pPr>
              <a:lnSpc>
                <a:spcPct val="108000"/>
              </a:lnSpc>
              <a:spcBef>
                <a:spcPts val="0"/>
              </a:spcBef>
              <a:spcAft>
                <a:spcPts val="0"/>
              </a:spcAft>
              <a:defRPr sz="1300" b="0">
                <a:solidFill>
                  <a:srgbClr val="133348"/>
                </a:solidFill>
                <a:latin typeface="Lato"/>
              </a:defRPr>
            </a:pPr>
            <a:r>
              <a:t>Valutazione congiunta o ulteriore.</a:t>
            </a:r>
          </a:p>
        </p:txBody>
      </p:sp>
      <p:sp>
        <p:nvSpPr>
          <p:cNvPr id="40" name="Rounded Rectangle 39"/>
          <p:cNvSpPr/>
          <p:nvPr/>
        </p:nvSpPr>
        <p:spPr>
          <a:xfrm>
            <a:off x="6208776" y="5001768"/>
            <a:ext cx="5376672" cy="649224"/>
          </a:xfrm>
          <a:prstGeom prst="roundRect">
            <a:avLst>
              <a:gd name="adj" fmla="val 12000"/>
            </a:avLst>
          </a:prstGeom>
          <a:solidFill>
            <a:srgbClr val="E6F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373368" y="5129784"/>
            <a:ext cx="5029200" cy="173736"/>
          </a:xfrm>
          <a:prstGeom prst="rect">
            <a:avLst/>
          </a:prstGeom>
          <a:noFill/>
        </p:spPr>
        <p:txBody>
          <a:bodyPr wrap="square" lIns="0" tIns="0" rIns="0" bIns="0" anchor="t">
            <a:spAutoFit/>
          </a:bodyPr>
          <a:lstStyle/>
          <a:p>
            <a:pPr>
              <a:lnSpc>
                <a:spcPct val="108000"/>
              </a:lnSpc>
              <a:spcBef>
                <a:spcPts val="0"/>
              </a:spcBef>
              <a:spcAft>
                <a:spcPts val="0"/>
              </a:spcAft>
              <a:defRPr sz="950" b="1">
                <a:solidFill>
                  <a:srgbClr val="287BA3"/>
                </a:solidFill>
                <a:latin typeface="Lato"/>
              </a:defRPr>
            </a:pPr>
            <a:r>
              <a:t>MULTI-ESPOSIZIONI E ALTRI EFFETTI</a:t>
            </a:r>
          </a:p>
        </p:txBody>
      </p:sp>
      <p:sp>
        <p:nvSpPr>
          <p:cNvPr id="42" name="TextBox 41"/>
          <p:cNvSpPr txBox="1"/>
          <p:nvPr/>
        </p:nvSpPr>
        <p:spPr>
          <a:xfrm>
            <a:off x="6373368" y="5358384"/>
            <a:ext cx="5029200" cy="201168"/>
          </a:xfrm>
          <a:prstGeom prst="rect">
            <a:avLst/>
          </a:prstGeom>
          <a:noFill/>
        </p:spPr>
        <p:txBody>
          <a:bodyPr wrap="square" lIns="0" tIns="0" rIns="0" bIns="0" anchor="t">
            <a:spAutoFit/>
          </a:bodyPr>
          <a:lstStyle/>
          <a:p>
            <a:pPr>
              <a:lnSpc>
                <a:spcPct val="108000"/>
              </a:lnSpc>
              <a:spcBef>
                <a:spcPts val="0"/>
              </a:spcBef>
              <a:spcAft>
                <a:spcPts val="0"/>
              </a:spcAft>
              <a:defRPr sz="1300" b="0">
                <a:solidFill>
                  <a:srgbClr val="133348"/>
                </a:solidFill>
                <a:latin typeface="Lato"/>
              </a:defRPr>
            </a:pPr>
            <a:r>
              <a:t>Richiedono ulteriori considerazioni.</a:t>
            </a:r>
          </a:p>
        </p:txBody>
      </p:sp>
      <p:sp>
        <p:nvSpPr>
          <p:cNvPr id="43" name="Rounded Rectangle 42"/>
          <p:cNvSpPr/>
          <p:nvPr/>
        </p:nvSpPr>
        <p:spPr>
          <a:xfrm>
            <a:off x="594360" y="5961888"/>
            <a:ext cx="11000232" cy="411480"/>
          </a:xfrm>
          <a:prstGeom prst="roundRect">
            <a:avLst>
              <a:gd name="adj" fmla="val 18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300" b="0">
                <a:solidFill>
                  <a:srgbClr val="008E89"/>
                </a:solidFill>
                <a:latin typeface="Lato"/>
              </a:defRPr>
            </a:pPr>
            <a:r>
              <a:t>Fuori dal perimetro della Figura 1 non significa fuori dalla valutazione del rischio.</a:t>
            </a:r>
          </a:p>
        </p:txBody>
      </p:sp>
      <p:sp>
        <p:nvSpPr>
          <p:cNvPr id="4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66DCC5"/>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C0D7DB"/>
                </a:solidFill>
                <a:latin typeface="Lato"/>
              </a:defRPr>
            </a:pPr>
            <a:r>
              <a:t>ARCHITETTURA / SINTESI ORIGINALE</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FFFFFF"/>
                </a:solidFill>
                <a:latin typeface="Lato"/>
              </a:defRPr>
            </a:pPr>
            <a:r>
              <a:t>Due domande iniziali, un unico ramo verde</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C0D7DB"/>
                </a:solidFill>
                <a:latin typeface="Lato"/>
              </a:defRPr>
            </a:pPr>
            <a:r>
              <a:t>Prima si verifica il percorso preliminare; solo dopo si entra nelle verifiche sulle soglie.</a:t>
            </a:r>
          </a:p>
        </p:txBody>
      </p:sp>
      <p:cxnSp>
        <p:nvCxnSpPr>
          <p:cNvPr id="11" name="Connector 10"/>
          <p:cNvCxnSpPr/>
          <p:nvPr/>
        </p:nvCxnSpPr>
        <p:spPr>
          <a:xfrm>
            <a:off x="548640" y="6409944"/>
            <a:ext cx="11091672" cy="0"/>
          </a:xfrm>
          <a:prstGeom prst="line">
            <a:avLst/>
          </a:prstGeom>
          <a:ln w="7620">
            <a:solidFill>
              <a:srgbClr val="31536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C0D7DB"/>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C0D7DB"/>
                </a:solidFill>
                <a:latin typeface="Lato"/>
              </a:defRPr>
            </a:pPr>
            <a:r>
              <a:t>INAIL 2026, p. 3 e Figura 1 [I1]</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C0D7DB"/>
                </a:solidFill>
                <a:latin typeface="Lato"/>
              </a:defRPr>
            </a:pPr>
            <a:r>
              <a:t>03 / 10</a:t>
            </a:r>
          </a:p>
        </p:txBody>
      </p:sp>
      <p:sp>
        <p:nvSpPr>
          <p:cNvPr id="15" name="Rectangle 14"/>
          <p:cNvSpPr/>
          <p:nvPr/>
        </p:nvSpPr>
        <p:spPr>
          <a:xfrm>
            <a:off x="548640"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49224" y="2313432"/>
            <a:ext cx="5806440" cy="1069848"/>
          </a:xfrm>
          <a:prstGeom prst="roundRect">
            <a:avLst>
              <a:gd name="adj" fmla="val 10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68680" y="2615184"/>
            <a:ext cx="429768" cy="429768"/>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68680" y="2624327"/>
            <a:ext cx="429768" cy="420623"/>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01</a:t>
            </a:r>
          </a:p>
        </p:txBody>
      </p:sp>
      <p:sp>
        <p:nvSpPr>
          <p:cNvPr id="28" name="TextBox 27"/>
          <p:cNvSpPr txBox="1"/>
          <p:nvPr/>
        </p:nvSpPr>
        <p:spPr>
          <a:xfrm>
            <a:off x="1490472" y="2523744"/>
            <a:ext cx="4681728" cy="347472"/>
          </a:xfrm>
          <a:prstGeom prst="rect">
            <a:avLst/>
          </a:prstGeom>
          <a:noFill/>
        </p:spPr>
        <p:txBody>
          <a:bodyPr wrap="square" lIns="0" tIns="0" rIns="0" bIns="0" anchor="t">
            <a:spAutoFit/>
          </a:bodyPr>
          <a:lstStyle/>
          <a:p>
            <a:pPr>
              <a:lnSpc>
                <a:spcPct val="108000"/>
              </a:lnSpc>
              <a:spcBef>
                <a:spcPts val="0"/>
              </a:spcBef>
              <a:spcAft>
                <a:spcPts val="0"/>
              </a:spcAft>
              <a:defRPr sz="1700" b="1">
                <a:solidFill>
                  <a:srgbClr val="FFFFFF"/>
                </a:solidFill>
                <a:latin typeface="Lato"/>
              </a:defRPr>
            </a:pPr>
            <a:r>
              <a:t>ESPOSIZIONE ESCLUDIBILE?</a:t>
            </a:r>
          </a:p>
        </p:txBody>
      </p:sp>
      <p:sp>
        <p:nvSpPr>
          <p:cNvPr id="29" name="TextBox 28"/>
          <p:cNvSpPr txBox="1"/>
          <p:nvPr/>
        </p:nvSpPr>
        <p:spPr>
          <a:xfrm>
            <a:off x="1490472" y="2971800"/>
            <a:ext cx="4681728" cy="237744"/>
          </a:xfrm>
          <a:prstGeom prst="rect">
            <a:avLst/>
          </a:prstGeom>
          <a:noFill/>
        </p:spPr>
        <p:txBody>
          <a:bodyPr wrap="square" lIns="0" tIns="0" rIns="0" bIns="0" anchor="t">
            <a:spAutoFit/>
          </a:bodyPr>
          <a:lstStyle/>
          <a:p>
            <a:pPr>
              <a:lnSpc>
                <a:spcPct val="108000"/>
              </a:lnSpc>
              <a:spcBef>
                <a:spcPts val="0"/>
              </a:spcBef>
              <a:spcAft>
                <a:spcPts val="0"/>
              </a:spcAft>
              <a:defRPr sz="1430" b="0">
                <a:solidFill>
                  <a:srgbClr val="C0D7DB"/>
                </a:solidFill>
                <a:latin typeface="Lato"/>
              </a:defRPr>
            </a:pPr>
            <a:r>
              <a:t>Con ragionevole certezza.</a:t>
            </a:r>
          </a:p>
        </p:txBody>
      </p:sp>
      <p:cxnSp>
        <p:nvCxnSpPr>
          <p:cNvPr id="30" name="Connector 29"/>
          <p:cNvCxnSpPr/>
          <p:nvPr/>
        </p:nvCxnSpPr>
        <p:spPr>
          <a:xfrm>
            <a:off x="6473952" y="2843784"/>
            <a:ext cx="1069848" cy="0"/>
          </a:xfrm>
          <a:prstGeom prst="line">
            <a:avLst/>
          </a:prstGeom>
          <a:ln w="254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876288" y="2468879"/>
            <a:ext cx="411480" cy="265176"/>
          </a:xfrm>
          <a:prstGeom prst="rect">
            <a:avLst/>
          </a:prstGeom>
          <a:noFill/>
        </p:spPr>
        <p:txBody>
          <a:bodyPr wrap="square" lIns="0" tIns="0" rIns="0" bIns="0" anchor="t">
            <a:spAutoFit/>
          </a:bodyPr>
          <a:lstStyle/>
          <a:p>
            <a:pPr algn="ctr">
              <a:lnSpc>
                <a:spcPct val="108000"/>
              </a:lnSpc>
              <a:spcBef>
                <a:spcPts val="0"/>
              </a:spcBef>
              <a:spcAft>
                <a:spcPts val="0"/>
              </a:spcAft>
              <a:defRPr sz="1400" b="1">
                <a:solidFill>
                  <a:srgbClr val="66DCC5"/>
                </a:solidFill>
                <a:latin typeface="Lato"/>
              </a:defRPr>
            </a:pPr>
            <a:r>
              <a:t>SÌ</a:t>
            </a:r>
          </a:p>
        </p:txBody>
      </p:sp>
      <p:sp>
        <p:nvSpPr>
          <p:cNvPr id="32" name="Rounded Rectangle 31"/>
          <p:cNvSpPr/>
          <p:nvPr/>
        </p:nvSpPr>
        <p:spPr>
          <a:xfrm>
            <a:off x="649224" y="3803904"/>
            <a:ext cx="5806440" cy="1069848"/>
          </a:xfrm>
          <a:prstGeom prst="roundRect">
            <a:avLst>
              <a:gd name="adj" fmla="val 10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868680" y="4105656"/>
            <a:ext cx="429768" cy="429768"/>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868680" y="4114800"/>
            <a:ext cx="429768" cy="420623"/>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02</a:t>
            </a:r>
          </a:p>
        </p:txBody>
      </p:sp>
      <p:sp>
        <p:nvSpPr>
          <p:cNvPr id="35" name="TextBox 34"/>
          <p:cNvSpPr txBox="1"/>
          <p:nvPr/>
        </p:nvSpPr>
        <p:spPr>
          <a:xfrm>
            <a:off x="1490472" y="4014216"/>
            <a:ext cx="4681728" cy="347472"/>
          </a:xfrm>
          <a:prstGeom prst="rect">
            <a:avLst/>
          </a:prstGeom>
          <a:noFill/>
        </p:spPr>
        <p:txBody>
          <a:bodyPr wrap="square" lIns="0" tIns="0" rIns="0" bIns="0" anchor="t">
            <a:spAutoFit/>
          </a:bodyPr>
          <a:lstStyle/>
          <a:p>
            <a:pPr>
              <a:lnSpc>
                <a:spcPct val="108000"/>
              </a:lnSpc>
              <a:spcBef>
                <a:spcPts val="0"/>
              </a:spcBef>
              <a:spcAft>
                <a:spcPts val="0"/>
              </a:spcAft>
              <a:defRPr sz="1700" b="1">
                <a:solidFill>
                  <a:srgbClr val="FFFFFF"/>
                </a:solidFill>
                <a:latin typeface="Lato"/>
              </a:defRPr>
            </a:pPr>
            <a:r>
              <a:t>CONFRONTO CON IL FONDO?</a:t>
            </a:r>
          </a:p>
        </p:txBody>
      </p:sp>
      <p:sp>
        <p:nvSpPr>
          <p:cNvPr id="36" name="TextBox 35"/>
          <p:cNvSpPr txBox="1"/>
          <p:nvPr/>
        </p:nvSpPr>
        <p:spPr>
          <a:xfrm>
            <a:off x="1490472" y="4462272"/>
            <a:ext cx="4681728" cy="237744"/>
          </a:xfrm>
          <a:prstGeom prst="rect">
            <a:avLst/>
          </a:prstGeom>
          <a:noFill/>
        </p:spPr>
        <p:txBody>
          <a:bodyPr wrap="square" lIns="0" tIns="0" rIns="0" bIns="0" anchor="t">
            <a:spAutoFit/>
          </a:bodyPr>
          <a:lstStyle/>
          <a:p>
            <a:pPr>
              <a:lnSpc>
                <a:spcPct val="108000"/>
              </a:lnSpc>
              <a:spcBef>
                <a:spcPts val="0"/>
              </a:spcBef>
              <a:spcAft>
                <a:spcPts val="0"/>
              </a:spcAft>
              <a:defRPr sz="1430" b="0">
                <a:solidFill>
                  <a:srgbClr val="C0D7DB"/>
                </a:solidFill>
                <a:latin typeface="Lato"/>
              </a:defRPr>
            </a:pPr>
            <a:r>
              <a:t>Riferimento disponibile ed esposizione ≤ valore.</a:t>
            </a:r>
          </a:p>
        </p:txBody>
      </p:sp>
      <p:cxnSp>
        <p:nvCxnSpPr>
          <p:cNvPr id="37" name="Connector 36"/>
          <p:cNvCxnSpPr/>
          <p:nvPr/>
        </p:nvCxnSpPr>
        <p:spPr>
          <a:xfrm>
            <a:off x="6473952" y="4334256"/>
            <a:ext cx="1069848" cy="0"/>
          </a:xfrm>
          <a:prstGeom prst="line">
            <a:avLst/>
          </a:prstGeom>
          <a:ln w="254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6876288" y="3959352"/>
            <a:ext cx="411480" cy="265176"/>
          </a:xfrm>
          <a:prstGeom prst="rect">
            <a:avLst/>
          </a:prstGeom>
          <a:noFill/>
        </p:spPr>
        <p:txBody>
          <a:bodyPr wrap="square" lIns="0" tIns="0" rIns="0" bIns="0" anchor="t">
            <a:spAutoFit/>
          </a:bodyPr>
          <a:lstStyle/>
          <a:p>
            <a:pPr algn="ctr">
              <a:lnSpc>
                <a:spcPct val="108000"/>
              </a:lnSpc>
              <a:spcBef>
                <a:spcPts val="0"/>
              </a:spcBef>
              <a:spcAft>
                <a:spcPts val="0"/>
              </a:spcAft>
              <a:defRPr sz="1400" b="1">
                <a:solidFill>
                  <a:srgbClr val="66DCC5"/>
                </a:solidFill>
                <a:latin typeface="Lato"/>
              </a:defRPr>
            </a:pPr>
            <a:r>
              <a:t>SÌ</a:t>
            </a:r>
          </a:p>
        </p:txBody>
      </p:sp>
      <p:cxnSp>
        <p:nvCxnSpPr>
          <p:cNvPr id="39" name="Connector 38"/>
          <p:cNvCxnSpPr/>
          <p:nvPr/>
        </p:nvCxnSpPr>
        <p:spPr>
          <a:xfrm>
            <a:off x="3511296" y="3392424"/>
            <a:ext cx="0" cy="374904"/>
          </a:xfrm>
          <a:prstGeom prst="line">
            <a:avLst/>
          </a:prstGeom>
          <a:ln w="19050">
            <a:solidFill>
              <a:srgbClr val="C0D7DB"/>
            </a:solidFill>
            <a:tailEnd type="triangle" w="sm" len="sm"/>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685032" y="3465576"/>
            <a:ext cx="585216" cy="228600"/>
          </a:xfrm>
          <a:prstGeom prst="rect">
            <a:avLst/>
          </a:prstGeom>
          <a:noFill/>
        </p:spPr>
        <p:txBody>
          <a:bodyPr wrap="square" lIns="0" tIns="0" rIns="0" bIns="0" anchor="t">
            <a:spAutoFit/>
          </a:bodyPr>
          <a:lstStyle/>
          <a:p>
            <a:pPr>
              <a:lnSpc>
                <a:spcPct val="108000"/>
              </a:lnSpc>
              <a:spcBef>
                <a:spcPts val="0"/>
              </a:spcBef>
              <a:spcAft>
                <a:spcPts val="0"/>
              </a:spcAft>
              <a:defRPr sz="1200" b="1">
                <a:solidFill>
                  <a:srgbClr val="C0D7DB"/>
                </a:solidFill>
                <a:latin typeface="Lato"/>
              </a:defRPr>
            </a:pPr>
            <a:r>
              <a:t>NO</a:t>
            </a:r>
          </a:p>
        </p:txBody>
      </p:sp>
      <p:sp>
        <p:nvSpPr>
          <p:cNvPr id="41" name="Rounded Rectangle 40"/>
          <p:cNvSpPr/>
          <p:nvPr/>
        </p:nvSpPr>
        <p:spPr>
          <a:xfrm>
            <a:off x="7589520" y="2313432"/>
            <a:ext cx="3904487" cy="2560320"/>
          </a:xfrm>
          <a:prstGeom prst="roundRect">
            <a:avLst>
              <a:gd name="adj" fmla="val 10000"/>
            </a:avLst>
          </a:prstGeom>
          <a:solidFill>
            <a:srgbClr val="164B45"/>
          </a:solidFill>
          <a:ln w="12700">
            <a:solidFill>
              <a:srgbClr val="3686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7854696" y="2596896"/>
            <a:ext cx="3374136" cy="274320"/>
          </a:xfrm>
          <a:prstGeom prst="rect">
            <a:avLst/>
          </a:prstGeom>
          <a:noFill/>
        </p:spPr>
        <p:txBody>
          <a:bodyPr wrap="square" lIns="0" tIns="0" rIns="0" bIns="0" anchor="t">
            <a:spAutoFit/>
          </a:bodyPr>
          <a:lstStyle/>
          <a:p>
            <a:pPr>
              <a:lnSpc>
                <a:spcPct val="108000"/>
              </a:lnSpc>
              <a:spcBef>
                <a:spcPts val="0"/>
              </a:spcBef>
              <a:spcAft>
                <a:spcPts val="0"/>
              </a:spcAft>
              <a:defRPr sz="1200" b="1">
                <a:solidFill>
                  <a:srgbClr val="66DCC5"/>
                </a:solidFill>
                <a:latin typeface="Lato"/>
              </a:defRPr>
            </a:pPr>
            <a:r>
              <a:t>ESITO PRELIMINARE</a:t>
            </a:r>
          </a:p>
        </p:txBody>
      </p:sp>
      <p:sp>
        <p:nvSpPr>
          <p:cNvPr id="43" name="TextBox 42"/>
          <p:cNvSpPr txBox="1"/>
          <p:nvPr/>
        </p:nvSpPr>
        <p:spPr>
          <a:xfrm>
            <a:off x="7854696" y="3063240"/>
            <a:ext cx="3383280" cy="960120"/>
          </a:xfrm>
          <a:prstGeom prst="rect">
            <a:avLst/>
          </a:prstGeom>
          <a:noFill/>
        </p:spPr>
        <p:txBody>
          <a:bodyPr wrap="square" lIns="0" tIns="0" rIns="0" bIns="0" anchor="t">
            <a:spAutoFit/>
          </a:bodyPr>
          <a:lstStyle/>
          <a:p>
            <a:pPr>
              <a:lnSpc>
                <a:spcPct val="108000"/>
              </a:lnSpc>
              <a:spcBef>
                <a:spcPts val="0"/>
              </a:spcBef>
              <a:spcAft>
                <a:spcPts val="0"/>
              </a:spcAft>
              <a:defRPr sz="2200" b="1">
                <a:solidFill>
                  <a:srgbClr val="FFFFFF"/>
                </a:solidFill>
                <a:latin typeface="Lato"/>
              </a:defRPr>
            </a:pPr>
            <a:r>
              <a:t>Rischio attribuibile</a:t>
            </a:r>
          </a:p>
          <a:p>
            <a:pPr>
              <a:lnSpc>
                <a:spcPct val="108000"/>
              </a:lnSpc>
              <a:spcBef>
                <a:spcPts val="0"/>
              </a:spcBef>
              <a:spcAft>
                <a:spcPts val="0"/>
              </a:spcAft>
              <a:defRPr sz="2200" b="1">
                <a:solidFill>
                  <a:srgbClr val="FFFFFF"/>
                </a:solidFill>
                <a:latin typeface="Lato"/>
              </a:defRPr>
            </a:pPr>
            <a:r>
              <a:t>all’ambiente di lavoro</a:t>
            </a:r>
          </a:p>
          <a:p>
            <a:pPr>
              <a:lnSpc>
                <a:spcPct val="108000"/>
              </a:lnSpc>
              <a:spcBef>
                <a:spcPts val="0"/>
              </a:spcBef>
              <a:spcAft>
                <a:spcPts val="0"/>
              </a:spcAft>
              <a:defRPr sz="2200" b="1">
                <a:solidFill>
                  <a:srgbClr val="FFFFFF"/>
                </a:solidFill>
                <a:latin typeface="Lato"/>
              </a:defRPr>
            </a:pPr>
            <a:r>
              <a:t>escludibile</a:t>
            </a:r>
          </a:p>
        </p:txBody>
      </p:sp>
      <p:sp>
        <p:nvSpPr>
          <p:cNvPr id="44" name="TextBox 43"/>
          <p:cNvSpPr txBox="1"/>
          <p:nvPr/>
        </p:nvSpPr>
        <p:spPr>
          <a:xfrm>
            <a:off x="7854696" y="4297680"/>
            <a:ext cx="3364992" cy="411480"/>
          </a:xfrm>
          <a:prstGeom prst="rect">
            <a:avLst/>
          </a:prstGeom>
          <a:noFill/>
        </p:spPr>
        <p:txBody>
          <a:bodyPr wrap="square" lIns="0" tIns="0" rIns="0" bIns="0" anchor="t">
            <a:spAutoFit/>
          </a:bodyPr>
          <a:lstStyle/>
          <a:p>
            <a:pPr>
              <a:lnSpc>
                <a:spcPct val="108000"/>
              </a:lnSpc>
              <a:spcBef>
                <a:spcPts val="0"/>
              </a:spcBef>
              <a:spcAft>
                <a:spcPts val="0"/>
              </a:spcAft>
              <a:defRPr sz="1260" b="0">
                <a:solidFill>
                  <a:srgbClr val="C0D7DB"/>
                </a:solidFill>
                <a:latin typeface="Lato"/>
              </a:defRPr>
            </a:pPr>
            <a:r>
              <a:t>Nelle condizioni e per la sostanza valutate.</a:t>
            </a:r>
          </a:p>
        </p:txBody>
      </p:sp>
      <p:cxnSp>
        <p:nvCxnSpPr>
          <p:cNvPr id="45" name="Connector 44"/>
          <p:cNvCxnSpPr/>
          <p:nvPr/>
        </p:nvCxnSpPr>
        <p:spPr>
          <a:xfrm>
            <a:off x="3511296" y="4892040"/>
            <a:ext cx="0" cy="411480"/>
          </a:xfrm>
          <a:prstGeom prst="line">
            <a:avLst/>
          </a:prstGeom>
          <a:ln w="19050">
            <a:solidFill>
              <a:srgbClr val="C0D7DB"/>
            </a:solidFill>
            <a:tailEnd type="triangle" w="sm" len="sm"/>
          </a:ln>
        </p:spPr>
        <p:style>
          <a:lnRef idx="2">
            <a:schemeClr val="accent1"/>
          </a:lnRef>
          <a:fillRef idx="0">
            <a:schemeClr val="accent1"/>
          </a:fillRef>
          <a:effectRef idx="1">
            <a:schemeClr val="accent1"/>
          </a:effectRef>
          <a:fontRef idx="minor">
            <a:schemeClr val="tx1"/>
          </a:fontRef>
        </p:style>
      </p:cxnSp>
      <p:sp>
        <p:nvSpPr>
          <p:cNvPr id="46" name="TextBox 45"/>
          <p:cNvSpPr txBox="1"/>
          <p:nvPr/>
        </p:nvSpPr>
        <p:spPr>
          <a:xfrm>
            <a:off x="3675887" y="5001768"/>
            <a:ext cx="585216" cy="228600"/>
          </a:xfrm>
          <a:prstGeom prst="rect">
            <a:avLst/>
          </a:prstGeom>
          <a:noFill/>
        </p:spPr>
        <p:txBody>
          <a:bodyPr wrap="square" lIns="0" tIns="0" rIns="0" bIns="0" anchor="t">
            <a:spAutoFit/>
          </a:bodyPr>
          <a:lstStyle/>
          <a:p>
            <a:pPr>
              <a:lnSpc>
                <a:spcPct val="108000"/>
              </a:lnSpc>
              <a:spcBef>
                <a:spcPts val="0"/>
              </a:spcBef>
              <a:spcAft>
                <a:spcPts val="0"/>
              </a:spcAft>
              <a:defRPr sz="1200" b="1">
                <a:solidFill>
                  <a:srgbClr val="C0D7DB"/>
                </a:solidFill>
                <a:latin typeface="Lato"/>
              </a:defRPr>
            </a:pPr>
            <a:r>
              <a:t>NO</a:t>
            </a:r>
          </a:p>
        </p:txBody>
      </p:sp>
      <p:sp>
        <p:nvSpPr>
          <p:cNvPr id="47" name="Rounded Rectangle 46"/>
          <p:cNvSpPr/>
          <p:nvPr/>
        </p:nvSpPr>
        <p:spPr>
          <a:xfrm>
            <a:off x="649224" y="5349240"/>
            <a:ext cx="10844784" cy="420624"/>
          </a:xfrm>
          <a:prstGeom prst="roundRect">
            <a:avLst>
              <a:gd name="adj" fmla="val 10000"/>
            </a:avLst>
          </a:prstGeom>
          <a:solidFill>
            <a:srgbClr val="193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859536" y="5463540"/>
            <a:ext cx="10424160" cy="210312"/>
          </a:xfrm>
          <a:prstGeom prst="rect">
            <a:avLst/>
          </a:prstGeom>
          <a:noFill/>
        </p:spPr>
        <p:txBody>
          <a:bodyPr wrap="square" lIns="0" tIns="0" rIns="0" bIns="0" anchor="t">
            <a:spAutoFit/>
          </a:bodyPr>
          <a:lstStyle/>
          <a:p>
            <a:pPr>
              <a:lnSpc>
                <a:spcPct val="108000"/>
              </a:lnSpc>
              <a:spcBef>
                <a:spcPts val="0"/>
              </a:spcBef>
              <a:spcAft>
                <a:spcPts val="0"/>
              </a:spcAft>
              <a:defRPr sz="1400" b="0">
                <a:solidFill>
                  <a:srgbClr val="FFFFFF"/>
                </a:solidFill>
                <a:latin typeface="Lato"/>
              </a:defRPr>
            </a:pPr>
            <a:r>
              <a:t>PROSECUZIONE  →  verifiche successive per i casi A, B, C e D</a:t>
            </a:r>
          </a:p>
        </p:txBody>
      </p:sp>
      <p:sp>
        <p:nvSpPr>
          <p:cNvPr id="49" name="Rounded Rectangle 48"/>
          <p:cNvSpPr/>
          <p:nvPr/>
        </p:nvSpPr>
        <p:spPr>
          <a:xfrm>
            <a:off x="594360" y="5961888"/>
            <a:ext cx="11000232" cy="411480"/>
          </a:xfrm>
          <a:prstGeom prst="roundRect">
            <a:avLst>
              <a:gd name="adj" fmla="val 18000"/>
            </a:avLst>
          </a:prstGeom>
          <a:solidFill>
            <a:srgbClr val="193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320" b="0">
                <a:solidFill>
                  <a:srgbClr val="66DCC5"/>
                </a:solidFill>
                <a:latin typeface="Lato"/>
              </a:defRPr>
            </a:pPr>
            <a:r>
              <a:t>Il «sì» alla seconda domanda va al ramo verde: non conduce al Caso A.</a:t>
            </a:r>
          </a:p>
        </p:txBody>
      </p:sp>
      <p:sp>
        <p:nvSpPr>
          <p:cNvPr id="5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008E89"/>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607780"/>
                </a:solidFill>
                <a:latin typeface="Lato"/>
              </a:defRPr>
            </a:pPr>
            <a:r>
              <a:t>PRIMO QUESITO / EVIDENZE</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Domanda 1: si può escludere l’esposizione?</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607780"/>
                </a:solidFill>
                <a:latin typeface="Lato"/>
              </a:defRPr>
            </a:pPr>
            <a:r>
              <a:t>Il fact sheet richiede ragionevole certezza: l’assenza di dati non è una prova di esclusione.</a:t>
            </a:r>
          </a:p>
        </p:txBody>
      </p:sp>
      <p:cxnSp>
        <p:nvCxnSpPr>
          <p:cNvPr id="11" name="Connector 10"/>
          <p:cNvCxnSpPr/>
          <p:nvPr/>
        </p:nvCxnSpPr>
        <p:spPr>
          <a:xfrm>
            <a:off x="548640" y="6409944"/>
            <a:ext cx="11091672" cy="0"/>
          </a:xfrm>
          <a:prstGeom prst="line">
            <a:avLst/>
          </a:prstGeom>
          <a:ln w="7620">
            <a:solidFill>
              <a:srgbClr val="D9E3E3"/>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607780"/>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607780"/>
                </a:solidFill>
                <a:latin typeface="Lato"/>
              </a:defRPr>
            </a:pPr>
            <a:r>
              <a:t>INAIL 2026, p. 3 [I1] • Organizzazione didattica [D]</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607780"/>
                </a:solidFill>
                <a:latin typeface="Lato"/>
              </a:defRPr>
            </a:pPr>
            <a:r>
              <a:t>04 / 10</a:t>
            </a:r>
          </a:p>
        </p:txBody>
      </p:sp>
      <p:sp>
        <p:nvSpPr>
          <p:cNvPr id="15" name="Rectangle 14"/>
          <p:cNvSpPr/>
          <p:nvPr/>
        </p:nvSpPr>
        <p:spPr>
          <a:xfrm>
            <a:off x="54864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40080" y="2267712"/>
            <a:ext cx="3794760" cy="3410712"/>
          </a:xfrm>
          <a:prstGeom prst="roundRect">
            <a:avLst>
              <a:gd name="adj" fmla="val 10000"/>
            </a:avLst>
          </a:prstGeom>
          <a:solidFill>
            <a:srgbClr val="0B25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14400" y="2514600"/>
            <a:ext cx="3182112" cy="868680"/>
          </a:xfrm>
          <a:prstGeom prst="rect">
            <a:avLst/>
          </a:prstGeom>
          <a:noFill/>
        </p:spPr>
        <p:txBody>
          <a:bodyPr wrap="square" lIns="0" tIns="0" rIns="0" bIns="0" anchor="t">
            <a:spAutoFit/>
          </a:bodyPr>
          <a:lstStyle/>
          <a:p>
            <a:pPr>
              <a:lnSpc>
                <a:spcPct val="108000"/>
              </a:lnSpc>
              <a:spcBef>
                <a:spcPts val="0"/>
              </a:spcBef>
              <a:spcAft>
                <a:spcPts val="0"/>
              </a:spcAft>
              <a:defRPr sz="5900" b="1">
                <a:solidFill>
                  <a:srgbClr val="66DCC5"/>
                </a:solidFill>
                <a:latin typeface="Lato"/>
              </a:defRPr>
            </a:pPr>
            <a:r>
              <a:t>01</a:t>
            </a:r>
          </a:p>
        </p:txBody>
      </p:sp>
      <p:sp>
        <p:nvSpPr>
          <p:cNvPr id="27" name="TextBox 26"/>
          <p:cNvSpPr txBox="1"/>
          <p:nvPr/>
        </p:nvSpPr>
        <p:spPr>
          <a:xfrm>
            <a:off x="914400" y="3575304"/>
            <a:ext cx="3200400" cy="1216152"/>
          </a:xfrm>
          <a:prstGeom prst="rect">
            <a:avLst/>
          </a:prstGeom>
          <a:noFill/>
        </p:spPr>
        <p:txBody>
          <a:bodyPr wrap="square" lIns="0" tIns="0" rIns="0" bIns="0" anchor="t">
            <a:spAutoFit/>
          </a:bodyPr>
          <a:lstStyle/>
          <a:p>
            <a:pPr>
              <a:lnSpc>
                <a:spcPct val="108000"/>
              </a:lnSpc>
              <a:spcBef>
                <a:spcPts val="0"/>
              </a:spcBef>
              <a:spcAft>
                <a:spcPts val="0"/>
              </a:spcAft>
              <a:defRPr sz="2600" b="1">
                <a:solidFill>
                  <a:srgbClr val="FFFFFF"/>
                </a:solidFill>
                <a:latin typeface="Lato"/>
              </a:defRPr>
            </a:pPr>
            <a:r>
              <a:t>Esclusione</a:t>
            </a:r>
          </a:p>
          <a:p>
            <a:pPr>
              <a:lnSpc>
                <a:spcPct val="108000"/>
              </a:lnSpc>
              <a:spcBef>
                <a:spcPts val="0"/>
              </a:spcBef>
              <a:spcAft>
                <a:spcPts val="0"/>
              </a:spcAft>
              <a:defRPr sz="2600" b="1">
                <a:solidFill>
                  <a:srgbClr val="FFFFFF"/>
                </a:solidFill>
                <a:latin typeface="Lato"/>
              </a:defRPr>
            </a:pPr>
            <a:r>
              <a:t>con ragionevole</a:t>
            </a:r>
          </a:p>
          <a:p>
            <a:pPr>
              <a:lnSpc>
                <a:spcPct val="108000"/>
              </a:lnSpc>
              <a:spcBef>
                <a:spcPts val="0"/>
              </a:spcBef>
              <a:spcAft>
                <a:spcPts val="0"/>
              </a:spcAft>
              <a:defRPr sz="2600" b="1">
                <a:solidFill>
                  <a:srgbClr val="FFFFFF"/>
                </a:solidFill>
                <a:latin typeface="Lato"/>
              </a:defRPr>
            </a:pPr>
            <a:r>
              <a:t>certezza</a:t>
            </a:r>
          </a:p>
        </p:txBody>
      </p:sp>
      <p:sp>
        <p:nvSpPr>
          <p:cNvPr id="28" name="TextBox 27"/>
          <p:cNvSpPr txBox="1"/>
          <p:nvPr/>
        </p:nvSpPr>
        <p:spPr>
          <a:xfrm>
            <a:off x="914400" y="5065776"/>
            <a:ext cx="3182112" cy="448056"/>
          </a:xfrm>
          <a:prstGeom prst="rect">
            <a:avLst/>
          </a:prstGeom>
          <a:noFill/>
        </p:spPr>
        <p:txBody>
          <a:bodyPr wrap="square" lIns="0" tIns="0" rIns="0" bIns="0" anchor="t">
            <a:spAutoFit/>
          </a:bodyPr>
          <a:lstStyle/>
          <a:p>
            <a:pPr>
              <a:lnSpc>
                <a:spcPct val="108000"/>
              </a:lnSpc>
              <a:spcBef>
                <a:spcPts val="0"/>
              </a:spcBef>
              <a:spcAft>
                <a:spcPts val="0"/>
              </a:spcAft>
              <a:defRPr sz="1400" b="0">
                <a:solidFill>
                  <a:srgbClr val="C0D7DB"/>
                </a:solidFill>
                <a:latin typeface="Lato"/>
              </a:defRPr>
            </a:pPr>
            <a:r>
              <a:t>Una conclusione motivata,</a:t>
            </a:r>
          </a:p>
          <a:p>
            <a:pPr>
              <a:lnSpc>
                <a:spcPct val="108000"/>
              </a:lnSpc>
              <a:spcBef>
                <a:spcPts val="0"/>
              </a:spcBef>
              <a:spcAft>
                <a:spcPts val="0"/>
              </a:spcAft>
              <a:defRPr sz="1400" b="0">
                <a:solidFill>
                  <a:srgbClr val="C0D7DB"/>
                </a:solidFill>
                <a:latin typeface="Lato"/>
              </a:defRPr>
            </a:pPr>
            <a:r>
              <a:t>non un’ipotesi non verificata.</a:t>
            </a:r>
          </a:p>
        </p:txBody>
      </p:sp>
      <p:sp>
        <p:nvSpPr>
          <p:cNvPr id="29" name="Rounded Rectangle 28"/>
          <p:cNvSpPr/>
          <p:nvPr/>
        </p:nvSpPr>
        <p:spPr>
          <a:xfrm>
            <a:off x="4846320" y="2276856"/>
            <a:ext cx="2039112" cy="713232"/>
          </a:xfrm>
          <a:prstGeom prst="roundRect">
            <a:avLst>
              <a:gd name="adj" fmla="val 14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4956048" y="2532888"/>
            <a:ext cx="1819656" cy="228600"/>
          </a:xfrm>
          <a:prstGeom prst="rect">
            <a:avLst/>
          </a:prstGeom>
          <a:noFill/>
        </p:spPr>
        <p:txBody>
          <a:bodyPr wrap="square" lIns="0" tIns="0" rIns="0" bIns="0" anchor="t">
            <a:spAutoFit/>
          </a:bodyPr>
          <a:lstStyle/>
          <a:p>
            <a:pPr algn="ctr">
              <a:lnSpc>
                <a:spcPct val="108000"/>
              </a:lnSpc>
              <a:spcBef>
                <a:spcPts val="0"/>
              </a:spcBef>
              <a:spcAft>
                <a:spcPts val="0"/>
              </a:spcAft>
              <a:defRPr sz="1280" b="1">
                <a:solidFill>
                  <a:srgbClr val="008E89"/>
                </a:solidFill>
                <a:latin typeface="Lato"/>
              </a:defRPr>
            </a:pPr>
            <a:r>
              <a:t>SORGENTE</a:t>
            </a:r>
          </a:p>
        </p:txBody>
      </p:sp>
      <p:cxnSp>
        <p:nvCxnSpPr>
          <p:cNvPr id="31" name="Connector 30"/>
          <p:cNvCxnSpPr/>
          <p:nvPr/>
        </p:nvCxnSpPr>
        <p:spPr>
          <a:xfrm>
            <a:off x="6922008" y="2633472"/>
            <a:ext cx="219456" cy="0"/>
          </a:xfrm>
          <a:prstGeom prst="line">
            <a:avLst/>
          </a:prstGeom>
          <a:ln w="1651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Rounded Rectangle 31"/>
          <p:cNvSpPr/>
          <p:nvPr/>
        </p:nvSpPr>
        <p:spPr>
          <a:xfrm>
            <a:off x="7196328" y="2276856"/>
            <a:ext cx="2039112" cy="713232"/>
          </a:xfrm>
          <a:prstGeom prst="roundRect">
            <a:avLst>
              <a:gd name="adj" fmla="val 14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7306056" y="2532888"/>
            <a:ext cx="1819656" cy="228600"/>
          </a:xfrm>
          <a:prstGeom prst="rect">
            <a:avLst/>
          </a:prstGeom>
          <a:noFill/>
        </p:spPr>
        <p:txBody>
          <a:bodyPr wrap="square" lIns="0" tIns="0" rIns="0" bIns="0" anchor="t">
            <a:spAutoFit/>
          </a:bodyPr>
          <a:lstStyle/>
          <a:p>
            <a:pPr algn="ctr">
              <a:lnSpc>
                <a:spcPct val="108000"/>
              </a:lnSpc>
              <a:spcBef>
                <a:spcPts val="0"/>
              </a:spcBef>
              <a:spcAft>
                <a:spcPts val="0"/>
              </a:spcAft>
              <a:defRPr sz="1280" b="1">
                <a:solidFill>
                  <a:srgbClr val="008E89"/>
                </a:solidFill>
                <a:latin typeface="Lato"/>
              </a:defRPr>
            </a:pPr>
            <a:r>
              <a:t>CONTATTO</a:t>
            </a:r>
          </a:p>
        </p:txBody>
      </p:sp>
      <p:cxnSp>
        <p:nvCxnSpPr>
          <p:cNvPr id="34" name="Connector 33"/>
          <p:cNvCxnSpPr/>
          <p:nvPr/>
        </p:nvCxnSpPr>
        <p:spPr>
          <a:xfrm>
            <a:off x="9272016" y="2633472"/>
            <a:ext cx="219456" cy="0"/>
          </a:xfrm>
          <a:prstGeom prst="line">
            <a:avLst/>
          </a:prstGeom>
          <a:ln w="1651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Rounded Rectangle 34"/>
          <p:cNvSpPr/>
          <p:nvPr/>
        </p:nvSpPr>
        <p:spPr>
          <a:xfrm>
            <a:off x="9546336" y="2276856"/>
            <a:ext cx="2039112" cy="713232"/>
          </a:xfrm>
          <a:prstGeom prst="roundRect">
            <a:avLst>
              <a:gd name="adj" fmla="val 14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9656063" y="2532888"/>
            <a:ext cx="1819656" cy="228600"/>
          </a:xfrm>
          <a:prstGeom prst="rect">
            <a:avLst/>
          </a:prstGeom>
          <a:noFill/>
        </p:spPr>
        <p:txBody>
          <a:bodyPr wrap="square" lIns="0" tIns="0" rIns="0" bIns="0" anchor="t">
            <a:spAutoFit/>
          </a:bodyPr>
          <a:lstStyle/>
          <a:p>
            <a:pPr algn="ctr">
              <a:lnSpc>
                <a:spcPct val="108000"/>
              </a:lnSpc>
              <a:spcBef>
                <a:spcPts val="0"/>
              </a:spcBef>
              <a:spcAft>
                <a:spcPts val="0"/>
              </a:spcAft>
              <a:defRPr sz="1280" b="1">
                <a:solidFill>
                  <a:srgbClr val="008E89"/>
                </a:solidFill>
                <a:latin typeface="Lato"/>
              </a:defRPr>
            </a:pPr>
            <a:r>
              <a:t>LAVORATORE</a:t>
            </a:r>
          </a:p>
        </p:txBody>
      </p:sp>
      <p:sp>
        <p:nvSpPr>
          <p:cNvPr id="37" name="TextBox 36"/>
          <p:cNvSpPr txBox="1"/>
          <p:nvPr/>
        </p:nvSpPr>
        <p:spPr>
          <a:xfrm>
            <a:off x="4855464" y="3191256"/>
            <a:ext cx="6711696" cy="228600"/>
          </a:xfrm>
          <a:prstGeom prst="rect">
            <a:avLst/>
          </a:prstGeom>
          <a:noFill/>
        </p:spPr>
        <p:txBody>
          <a:bodyPr wrap="square" lIns="0" tIns="0" rIns="0" bIns="0" anchor="t">
            <a:spAutoFit/>
          </a:bodyPr>
          <a:lstStyle/>
          <a:p>
            <a:pPr>
              <a:lnSpc>
                <a:spcPct val="108000"/>
              </a:lnSpc>
              <a:spcBef>
                <a:spcPts val="0"/>
              </a:spcBef>
              <a:spcAft>
                <a:spcPts val="0"/>
              </a:spcAft>
              <a:defRPr sz="930" b="1">
                <a:solidFill>
                  <a:srgbClr val="607780"/>
                </a:solidFill>
                <a:latin typeface="Lato"/>
              </a:defRPr>
            </a:pPr>
            <a:r>
              <a:t>TRACCIA DI LETTURA PROPOSTA, NON CRITERIO AUTOMATICO</a:t>
            </a:r>
          </a:p>
        </p:txBody>
      </p:sp>
      <p:sp>
        <p:nvSpPr>
          <p:cNvPr id="38" name="Oval 37"/>
          <p:cNvSpPr/>
          <p:nvPr/>
        </p:nvSpPr>
        <p:spPr>
          <a:xfrm>
            <a:off x="4882896" y="3630168"/>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882896" y="3639312"/>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1</a:t>
            </a:r>
          </a:p>
        </p:txBody>
      </p:sp>
      <p:sp>
        <p:nvSpPr>
          <p:cNvPr id="40" name="TextBox 39"/>
          <p:cNvSpPr txBox="1"/>
          <p:nvPr/>
        </p:nvSpPr>
        <p:spPr>
          <a:xfrm>
            <a:off x="5486400" y="3639312"/>
            <a:ext cx="5998464" cy="219456"/>
          </a:xfrm>
          <a:prstGeom prst="rect">
            <a:avLst/>
          </a:prstGeom>
          <a:noFill/>
        </p:spPr>
        <p:txBody>
          <a:bodyPr wrap="square" lIns="0" tIns="0" rIns="0" bIns="0" anchor="t">
            <a:spAutoFit/>
          </a:bodyPr>
          <a:lstStyle/>
          <a:p>
            <a:pPr>
              <a:lnSpc>
                <a:spcPct val="108000"/>
              </a:lnSpc>
              <a:spcBef>
                <a:spcPts val="0"/>
              </a:spcBef>
              <a:spcAft>
                <a:spcPts val="0"/>
              </a:spcAft>
              <a:defRPr sz="1100" b="1">
                <a:solidFill>
                  <a:srgbClr val="008E89"/>
                </a:solidFill>
                <a:latin typeface="Lato"/>
              </a:defRPr>
            </a:pPr>
            <a:r>
              <a:t>PROCESSO E CONDIZIONI</a:t>
            </a:r>
          </a:p>
        </p:txBody>
      </p:sp>
      <p:sp>
        <p:nvSpPr>
          <p:cNvPr id="41" name="TextBox 40"/>
          <p:cNvSpPr txBox="1"/>
          <p:nvPr/>
        </p:nvSpPr>
        <p:spPr>
          <a:xfrm>
            <a:off x="5486400" y="3922776"/>
            <a:ext cx="5998464" cy="320040"/>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Che cosa accade nelle lavorazioni considerate.</a:t>
            </a:r>
          </a:p>
        </p:txBody>
      </p:sp>
      <p:sp>
        <p:nvSpPr>
          <p:cNvPr id="42" name="Oval 41"/>
          <p:cNvSpPr/>
          <p:nvPr/>
        </p:nvSpPr>
        <p:spPr>
          <a:xfrm>
            <a:off x="4882896" y="4334256"/>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4882896" y="4343400"/>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2</a:t>
            </a:r>
          </a:p>
        </p:txBody>
      </p:sp>
      <p:sp>
        <p:nvSpPr>
          <p:cNvPr id="44" name="TextBox 43"/>
          <p:cNvSpPr txBox="1"/>
          <p:nvPr/>
        </p:nvSpPr>
        <p:spPr>
          <a:xfrm>
            <a:off x="5486400" y="4343400"/>
            <a:ext cx="5998464" cy="219456"/>
          </a:xfrm>
          <a:prstGeom prst="rect">
            <a:avLst/>
          </a:prstGeom>
          <a:noFill/>
        </p:spPr>
        <p:txBody>
          <a:bodyPr wrap="square" lIns="0" tIns="0" rIns="0" bIns="0" anchor="t">
            <a:spAutoFit/>
          </a:bodyPr>
          <a:lstStyle/>
          <a:p>
            <a:pPr>
              <a:lnSpc>
                <a:spcPct val="108000"/>
              </a:lnSpc>
              <a:spcBef>
                <a:spcPts val="0"/>
              </a:spcBef>
              <a:spcAft>
                <a:spcPts val="0"/>
              </a:spcAft>
              <a:defRPr sz="1100" b="1">
                <a:solidFill>
                  <a:srgbClr val="008E89"/>
                </a:solidFill>
                <a:latin typeface="Lato"/>
              </a:defRPr>
            </a:pPr>
            <a:r>
              <a:t>MANSIONI E VIE</a:t>
            </a:r>
          </a:p>
        </p:txBody>
      </p:sp>
      <p:sp>
        <p:nvSpPr>
          <p:cNvPr id="45" name="TextBox 44"/>
          <p:cNvSpPr txBox="1"/>
          <p:nvPr/>
        </p:nvSpPr>
        <p:spPr>
          <a:xfrm>
            <a:off x="5486400" y="4626864"/>
            <a:ext cx="5998464" cy="320040"/>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Chi può entrare in contatto e in quale modo.</a:t>
            </a:r>
          </a:p>
        </p:txBody>
      </p:sp>
      <p:sp>
        <p:nvSpPr>
          <p:cNvPr id="46" name="Oval 45"/>
          <p:cNvSpPr/>
          <p:nvPr/>
        </p:nvSpPr>
        <p:spPr>
          <a:xfrm>
            <a:off x="4882896" y="5038344"/>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4882896" y="5047488"/>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3</a:t>
            </a:r>
          </a:p>
        </p:txBody>
      </p:sp>
      <p:sp>
        <p:nvSpPr>
          <p:cNvPr id="48" name="TextBox 47"/>
          <p:cNvSpPr txBox="1"/>
          <p:nvPr/>
        </p:nvSpPr>
        <p:spPr>
          <a:xfrm>
            <a:off x="5486400" y="5047488"/>
            <a:ext cx="5998464" cy="219456"/>
          </a:xfrm>
          <a:prstGeom prst="rect">
            <a:avLst/>
          </a:prstGeom>
          <a:noFill/>
        </p:spPr>
        <p:txBody>
          <a:bodyPr wrap="square" lIns="0" tIns="0" rIns="0" bIns="0" anchor="t">
            <a:spAutoFit/>
          </a:bodyPr>
          <a:lstStyle/>
          <a:p>
            <a:pPr>
              <a:lnSpc>
                <a:spcPct val="108000"/>
              </a:lnSpc>
              <a:spcBef>
                <a:spcPts val="0"/>
              </a:spcBef>
              <a:spcAft>
                <a:spcPts val="0"/>
              </a:spcAft>
              <a:defRPr sz="1100" b="1">
                <a:solidFill>
                  <a:srgbClr val="008E89"/>
                </a:solidFill>
                <a:latin typeface="Lato"/>
              </a:defRPr>
            </a:pPr>
            <a:r>
              <a:t>RISCONTRI DISPONIBILI</a:t>
            </a:r>
          </a:p>
        </p:txBody>
      </p:sp>
      <p:sp>
        <p:nvSpPr>
          <p:cNvPr id="49" name="TextBox 48"/>
          <p:cNvSpPr txBox="1"/>
          <p:nvPr/>
        </p:nvSpPr>
        <p:spPr>
          <a:xfrm>
            <a:off x="5486400" y="5330952"/>
            <a:ext cx="5998464" cy="320040"/>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Quali elementi sostengono la conclusione.</a:t>
            </a:r>
          </a:p>
        </p:txBody>
      </p:sp>
      <p:sp>
        <p:nvSpPr>
          <p:cNvPr id="50" name="Rounded Rectangle 49"/>
          <p:cNvSpPr/>
          <p:nvPr/>
        </p:nvSpPr>
        <p:spPr>
          <a:xfrm>
            <a:off x="594360" y="5961888"/>
            <a:ext cx="11000232" cy="411480"/>
          </a:xfrm>
          <a:prstGeom prst="roundRect">
            <a:avLst>
              <a:gd name="adj" fmla="val 18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310" b="0">
                <a:solidFill>
                  <a:srgbClr val="008E89"/>
                </a:solidFill>
                <a:latin typeface="Lato"/>
              </a:defRPr>
            </a:pPr>
            <a:r>
              <a:t>SÌ motivato → ramo verde     |     NO → seconda domanda, senza saltare alle soglie.</a:t>
            </a:r>
          </a:p>
        </p:txBody>
      </p:sp>
      <p:sp>
        <p:nvSpPr>
          <p:cNvPr id="5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008E89"/>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607780"/>
                </a:solidFill>
                <a:latin typeface="Lato"/>
              </a:defRPr>
            </a:pPr>
            <a:r>
              <a:t>ILLUSTRAZIONE TECNICA / PROPOSTA DIDATTICA</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Ciclo chiuso: un esempio, non un automatismo</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607780"/>
                </a:solidFill>
                <a:latin typeface="Lato"/>
              </a:defRPr>
            </a:pPr>
            <a:r>
              <a:t>L’esclusione va riferita alle condizioni effettive e alle attività considerate.</a:t>
            </a:r>
          </a:p>
        </p:txBody>
      </p:sp>
      <p:cxnSp>
        <p:nvCxnSpPr>
          <p:cNvPr id="11" name="Connector 10"/>
          <p:cNvCxnSpPr/>
          <p:nvPr/>
        </p:nvCxnSpPr>
        <p:spPr>
          <a:xfrm>
            <a:off x="548640" y="6409944"/>
            <a:ext cx="11091672" cy="0"/>
          </a:xfrm>
          <a:prstGeom prst="line">
            <a:avLst/>
          </a:prstGeom>
          <a:ln w="7620">
            <a:solidFill>
              <a:srgbClr val="D9E3E3"/>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607780"/>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607780"/>
                </a:solidFill>
                <a:latin typeface="Lato"/>
              </a:defRPr>
            </a:pPr>
            <a:r>
              <a:t>INAIL 2026, p. 3 [I1] • Fasi e schema originale [D]</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607780"/>
                </a:solidFill>
                <a:latin typeface="Lato"/>
              </a:defRPr>
            </a:pPr>
            <a:r>
              <a:t>05 / 10</a:t>
            </a:r>
          </a:p>
        </p:txBody>
      </p:sp>
      <p:sp>
        <p:nvSpPr>
          <p:cNvPr id="15" name="Rectangle 14"/>
          <p:cNvSpPr/>
          <p:nvPr/>
        </p:nvSpPr>
        <p:spPr>
          <a:xfrm>
            <a:off x="54864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3209544" y="2221992"/>
            <a:ext cx="5705856" cy="3520440"/>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Freeform 25"/>
          <p:cNvSpPr/>
          <p:nvPr/>
        </p:nvSpPr>
        <p:spPr>
          <a:xfrm>
            <a:off x="3986784" y="3842308"/>
            <a:ext cx="3950208" cy="1521562"/>
          </a:xfrm>
          <a:custGeom>
            <a:avLst/>
            <a:gdLst/>
            <a:ahLst/>
            <a:cxnLst/>
            <a:rect l="l" t="t" r="r" b="b"/>
            <a:pathLst>
              <a:path w="3950208" h="1521562">
                <a:moveTo>
                  <a:pt x="0" y="848564"/>
                </a:moveTo>
                <a:lnTo>
                  <a:pt x="2157984" y="1521562"/>
                </a:lnTo>
                <a:lnTo>
                  <a:pt x="3950208" y="672999"/>
                </a:lnTo>
                <a:lnTo>
                  <a:pt x="1792224" y="0"/>
                </a:lnTo>
                <a:close/>
              </a:path>
            </a:pathLst>
          </a:custGeom>
          <a:solidFill>
            <a:srgbClr val="DDE9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Freeform 26"/>
          <p:cNvSpPr/>
          <p:nvPr/>
        </p:nvSpPr>
        <p:spPr>
          <a:xfrm>
            <a:off x="3986784" y="4690872"/>
            <a:ext cx="2157984" cy="790041"/>
          </a:xfrm>
          <a:custGeom>
            <a:avLst/>
            <a:gdLst/>
            <a:ahLst/>
            <a:cxnLst/>
            <a:rect l="l" t="t" r="r" b="b"/>
            <a:pathLst>
              <a:path w="2157984" h="790041">
                <a:moveTo>
                  <a:pt x="0" y="0"/>
                </a:moveTo>
                <a:lnTo>
                  <a:pt x="2157984" y="672998"/>
                </a:lnTo>
                <a:lnTo>
                  <a:pt x="2157984" y="790041"/>
                </a:lnTo>
                <a:lnTo>
                  <a:pt x="0" y="117043"/>
                </a:lnTo>
                <a:close/>
              </a:path>
            </a:pathLst>
          </a:custGeom>
          <a:solidFill>
            <a:srgbClr val="C7DB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Freeform 27"/>
          <p:cNvSpPr/>
          <p:nvPr/>
        </p:nvSpPr>
        <p:spPr>
          <a:xfrm>
            <a:off x="6144768" y="4515307"/>
            <a:ext cx="1792224" cy="965606"/>
          </a:xfrm>
          <a:custGeom>
            <a:avLst/>
            <a:gdLst/>
            <a:ahLst/>
            <a:cxnLst/>
            <a:rect l="l" t="t" r="r" b="b"/>
            <a:pathLst>
              <a:path w="1792224" h="965606">
                <a:moveTo>
                  <a:pt x="0" y="848563"/>
                </a:moveTo>
                <a:lnTo>
                  <a:pt x="1792224" y="0"/>
                </a:lnTo>
                <a:lnTo>
                  <a:pt x="1792224" y="117043"/>
                </a:lnTo>
                <a:lnTo>
                  <a:pt x="0" y="965606"/>
                </a:lnTo>
                <a:close/>
              </a:path>
            </a:pathLst>
          </a:custGeom>
          <a:solidFill>
            <a:srgbClr val="ADC8C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4930444" y="4339742"/>
            <a:ext cx="87782" cy="512063"/>
          </a:xfrm>
          <a:prstGeom prst="rect">
            <a:avLst/>
          </a:prstGeom>
          <a:solidFill>
            <a:srgbClr val="79A4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5896051" y="4303166"/>
            <a:ext cx="87782" cy="512063"/>
          </a:xfrm>
          <a:prstGeom prst="rect">
            <a:avLst/>
          </a:prstGeom>
          <a:solidFill>
            <a:srgbClr val="79A4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4754880" y="4083710"/>
            <a:ext cx="1404518" cy="402336"/>
          </a:xfrm>
          <a:prstGeom prst="ellipse">
            <a:avLst/>
          </a:prstGeom>
          <a:solidFill>
            <a:srgbClr val="79A4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Rectangle 31"/>
          <p:cNvSpPr/>
          <p:nvPr/>
        </p:nvSpPr>
        <p:spPr>
          <a:xfrm>
            <a:off x="4754880" y="3037636"/>
            <a:ext cx="1404518" cy="1243584"/>
          </a:xfrm>
          <a:prstGeom prst="rect">
            <a:avLst/>
          </a:prstGeom>
          <a:solidFill>
            <a:srgbClr val="CADDE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Rectangle 32"/>
          <p:cNvSpPr/>
          <p:nvPr/>
        </p:nvSpPr>
        <p:spPr>
          <a:xfrm>
            <a:off x="5888736" y="3037636"/>
            <a:ext cx="270662" cy="1243584"/>
          </a:xfrm>
          <a:prstGeom prst="rect">
            <a:avLst/>
          </a:prstGeom>
          <a:solidFill>
            <a:srgbClr val="86AEB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Oval 33"/>
          <p:cNvSpPr/>
          <p:nvPr/>
        </p:nvSpPr>
        <p:spPr>
          <a:xfrm>
            <a:off x="4754880" y="2825496"/>
            <a:ext cx="1404518" cy="453542"/>
          </a:xfrm>
          <a:prstGeom prst="ellipse">
            <a:avLst/>
          </a:prstGeom>
          <a:solidFill>
            <a:srgbClr val="D6E7E8"/>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Oval 34"/>
          <p:cNvSpPr/>
          <p:nvPr/>
        </p:nvSpPr>
        <p:spPr>
          <a:xfrm>
            <a:off x="4915814" y="2898648"/>
            <a:ext cx="1082649" cy="277977"/>
          </a:xfrm>
          <a:prstGeom prst="ellipse">
            <a:avLst/>
          </a:prstGeom>
          <a:solidFill>
            <a:srgbClr val="B8D5D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4754880" y="3813048"/>
            <a:ext cx="1404518" cy="95097"/>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Oval 36"/>
          <p:cNvSpPr/>
          <p:nvPr/>
        </p:nvSpPr>
        <p:spPr>
          <a:xfrm>
            <a:off x="4754880" y="3739896"/>
            <a:ext cx="1404518" cy="21945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4754880" y="3739896"/>
            <a:ext cx="1404518" cy="124358"/>
          </a:xfrm>
          <a:prstGeom prst="ellipse">
            <a:avLst/>
          </a:prstGeom>
          <a:solidFill>
            <a:srgbClr val="32B4A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Rectangle 38"/>
          <p:cNvSpPr/>
          <p:nvPr/>
        </p:nvSpPr>
        <p:spPr>
          <a:xfrm>
            <a:off x="5296204" y="2525572"/>
            <a:ext cx="314553" cy="329184"/>
          </a:xfrm>
          <a:prstGeom prst="rect">
            <a:avLst/>
          </a:prstGeom>
          <a:solidFill>
            <a:srgbClr val="79A4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Oval 39"/>
          <p:cNvSpPr/>
          <p:nvPr/>
        </p:nvSpPr>
        <p:spPr>
          <a:xfrm>
            <a:off x="5193792" y="2474366"/>
            <a:ext cx="512063" cy="168249"/>
          </a:xfrm>
          <a:prstGeom prst="ellipse">
            <a:avLst/>
          </a:prstGeom>
          <a:solidFill>
            <a:srgbClr val="B7D6D9"/>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Rectangle 40"/>
          <p:cNvSpPr/>
          <p:nvPr/>
        </p:nvSpPr>
        <p:spPr>
          <a:xfrm>
            <a:off x="5347411" y="2328062"/>
            <a:ext cx="219456" cy="226771"/>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Rounded Rectangle 41"/>
          <p:cNvSpPr/>
          <p:nvPr/>
        </p:nvSpPr>
        <p:spPr>
          <a:xfrm>
            <a:off x="5208422" y="3191256"/>
            <a:ext cx="358444" cy="431596"/>
          </a:xfrm>
          <a:prstGeom prst="roundRect">
            <a:avLst>
              <a:gd name="adj" fmla="val 8000"/>
            </a:avLst>
          </a:prstGeom>
          <a:solidFill>
            <a:srgbClr val="EAF5F4"/>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Rectangle 42"/>
          <p:cNvSpPr/>
          <p:nvPr/>
        </p:nvSpPr>
        <p:spPr>
          <a:xfrm>
            <a:off x="5274259" y="3279038"/>
            <a:ext cx="212140" cy="18288"/>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ectangle 43"/>
          <p:cNvSpPr/>
          <p:nvPr/>
        </p:nvSpPr>
        <p:spPr>
          <a:xfrm>
            <a:off x="5274259" y="3374135"/>
            <a:ext cx="212140" cy="18288"/>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5274259" y="3469233"/>
            <a:ext cx="212140" cy="18288"/>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6" name="Connector 45"/>
          <p:cNvCxnSpPr/>
          <p:nvPr/>
        </p:nvCxnSpPr>
        <p:spPr>
          <a:xfrm>
            <a:off x="6108192" y="3257092"/>
            <a:ext cx="504748" cy="0"/>
          </a:xfrm>
          <a:prstGeom prst="line">
            <a:avLst/>
          </a:prstGeom>
          <a:ln w="91440">
            <a:solidFill>
              <a:srgbClr val="79A4AE"/>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6108192" y="3257092"/>
            <a:ext cx="504748" cy="0"/>
          </a:xfrm>
          <a:prstGeom prst="line">
            <a:avLst/>
          </a:prstGeom>
          <a:ln w="45720">
            <a:solidFill>
              <a:srgbClr val="95C7CC"/>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6612940" y="3257092"/>
            <a:ext cx="0" cy="1155802"/>
          </a:xfrm>
          <a:prstGeom prst="line">
            <a:avLst/>
          </a:prstGeom>
          <a:ln w="91440">
            <a:solidFill>
              <a:srgbClr val="79A4AE"/>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a:off x="6612940" y="3257092"/>
            <a:ext cx="0" cy="1155802"/>
          </a:xfrm>
          <a:prstGeom prst="line">
            <a:avLst/>
          </a:prstGeom>
          <a:ln w="45720">
            <a:solidFill>
              <a:srgbClr val="95C7CC"/>
            </a:solidFill>
          </a:ln>
        </p:spPr>
        <p:style>
          <a:lnRef idx="2">
            <a:schemeClr val="accent1"/>
          </a:lnRef>
          <a:fillRef idx="0">
            <a:schemeClr val="accent1"/>
          </a:fillRef>
          <a:effectRef idx="1">
            <a:schemeClr val="accent1"/>
          </a:effectRef>
          <a:fontRef idx="minor">
            <a:schemeClr val="tx1"/>
          </a:fontRef>
        </p:style>
      </p:cxnSp>
      <p:cxnSp>
        <p:nvCxnSpPr>
          <p:cNvPr id="50" name="Connector 49"/>
          <p:cNvCxnSpPr/>
          <p:nvPr/>
        </p:nvCxnSpPr>
        <p:spPr>
          <a:xfrm flipH="1">
            <a:off x="5947257" y="4412894"/>
            <a:ext cx="665683" cy="0"/>
          </a:xfrm>
          <a:prstGeom prst="line">
            <a:avLst/>
          </a:prstGeom>
          <a:ln w="91440">
            <a:solidFill>
              <a:srgbClr val="79A4AE"/>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H="1">
            <a:off x="5947257" y="4412894"/>
            <a:ext cx="665683" cy="0"/>
          </a:xfrm>
          <a:prstGeom prst="line">
            <a:avLst/>
          </a:prstGeom>
          <a:ln w="45720">
            <a:solidFill>
              <a:srgbClr val="95C7CC"/>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flipH="1">
            <a:off x="4367174" y="3191256"/>
            <a:ext cx="402336" cy="0"/>
          </a:xfrm>
          <a:prstGeom prst="line">
            <a:avLst/>
          </a:prstGeom>
          <a:ln w="91440">
            <a:solidFill>
              <a:srgbClr val="79A4AE"/>
            </a:solidFill>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flipH="1">
            <a:off x="4367174" y="3191256"/>
            <a:ext cx="402336" cy="0"/>
          </a:xfrm>
          <a:prstGeom prst="line">
            <a:avLst/>
          </a:prstGeom>
          <a:ln w="45720">
            <a:solidFill>
              <a:srgbClr val="B9DAD8"/>
            </a:solidFill>
          </a:ln>
        </p:spPr>
        <p:style>
          <a:lnRef idx="2">
            <a:schemeClr val="accent1"/>
          </a:lnRef>
          <a:fillRef idx="0">
            <a:schemeClr val="accent1"/>
          </a:fillRef>
          <a:effectRef idx="1">
            <a:schemeClr val="accent1"/>
          </a:effectRef>
          <a:fontRef idx="minor">
            <a:schemeClr val="tx1"/>
          </a:fontRef>
        </p:style>
      </p:cxnSp>
      <p:cxnSp>
        <p:nvCxnSpPr>
          <p:cNvPr id="54" name="Connector 53"/>
          <p:cNvCxnSpPr/>
          <p:nvPr/>
        </p:nvCxnSpPr>
        <p:spPr>
          <a:xfrm>
            <a:off x="4367174" y="3191256"/>
            <a:ext cx="0" cy="1060704"/>
          </a:xfrm>
          <a:prstGeom prst="line">
            <a:avLst/>
          </a:prstGeom>
          <a:ln w="91440">
            <a:solidFill>
              <a:srgbClr val="79A4AE"/>
            </a:solidFill>
          </a:ln>
        </p:spPr>
        <p:style>
          <a:lnRef idx="2">
            <a:schemeClr val="accent1"/>
          </a:lnRef>
          <a:fillRef idx="0">
            <a:schemeClr val="accent1"/>
          </a:fillRef>
          <a:effectRef idx="1">
            <a:schemeClr val="accent1"/>
          </a:effectRef>
          <a:fontRef idx="minor">
            <a:schemeClr val="tx1"/>
          </a:fontRef>
        </p:style>
      </p:cxnSp>
      <p:cxnSp>
        <p:nvCxnSpPr>
          <p:cNvPr id="55" name="Connector 54"/>
          <p:cNvCxnSpPr/>
          <p:nvPr/>
        </p:nvCxnSpPr>
        <p:spPr>
          <a:xfrm>
            <a:off x="4367174" y="3191256"/>
            <a:ext cx="0" cy="1060704"/>
          </a:xfrm>
          <a:prstGeom prst="line">
            <a:avLst/>
          </a:prstGeom>
          <a:ln w="45720">
            <a:solidFill>
              <a:srgbClr val="B9DAD8"/>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a:off x="4367174" y="4251960"/>
            <a:ext cx="424282" cy="0"/>
          </a:xfrm>
          <a:prstGeom prst="line">
            <a:avLst/>
          </a:prstGeom>
          <a:ln w="91440">
            <a:solidFill>
              <a:srgbClr val="79A4AE"/>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4367174" y="4251960"/>
            <a:ext cx="424282" cy="0"/>
          </a:xfrm>
          <a:prstGeom prst="line">
            <a:avLst/>
          </a:prstGeom>
          <a:ln w="45720">
            <a:solidFill>
              <a:srgbClr val="B9DAD8"/>
            </a:solidFill>
          </a:ln>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4294022" y="3630168"/>
            <a:ext cx="146304" cy="146304"/>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9" name="Connector 58"/>
          <p:cNvCxnSpPr/>
          <p:nvPr/>
        </p:nvCxnSpPr>
        <p:spPr>
          <a:xfrm>
            <a:off x="4257446" y="3578961"/>
            <a:ext cx="219456" cy="248717"/>
          </a:xfrm>
          <a:prstGeom prst="line">
            <a:avLst/>
          </a:prstGeom>
          <a:ln w="16256">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60" name="Connector 59"/>
          <p:cNvCxnSpPr/>
          <p:nvPr/>
        </p:nvCxnSpPr>
        <p:spPr>
          <a:xfrm flipH="1">
            <a:off x="4257446" y="3578961"/>
            <a:ext cx="219456" cy="248717"/>
          </a:xfrm>
          <a:prstGeom prst="line">
            <a:avLst/>
          </a:prstGeom>
          <a:ln w="16256">
            <a:solidFill>
              <a:srgbClr val="008E89"/>
            </a:solidFill>
          </a:ln>
        </p:spPr>
        <p:style>
          <a:lnRef idx="2">
            <a:schemeClr val="accent1"/>
          </a:lnRef>
          <a:fillRef idx="0">
            <a:schemeClr val="accent1"/>
          </a:fillRef>
          <a:effectRef idx="1">
            <a:schemeClr val="accent1"/>
          </a:effectRef>
          <a:fontRef idx="minor">
            <a:schemeClr val="tx1"/>
          </a:fontRef>
        </p:style>
      </p:cxnSp>
      <p:sp>
        <p:nvSpPr>
          <p:cNvPr id="61" name="Oval 60"/>
          <p:cNvSpPr/>
          <p:nvPr/>
        </p:nvSpPr>
        <p:spPr>
          <a:xfrm>
            <a:off x="6539788" y="3747211"/>
            <a:ext cx="146304" cy="146304"/>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2" name="Connector 61"/>
          <p:cNvCxnSpPr/>
          <p:nvPr/>
        </p:nvCxnSpPr>
        <p:spPr>
          <a:xfrm>
            <a:off x="6503212" y="3696004"/>
            <a:ext cx="219456" cy="248717"/>
          </a:xfrm>
          <a:prstGeom prst="line">
            <a:avLst/>
          </a:prstGeom>
          <a:ln w="16256">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63" name="Connector 62"/>
          <p:cNvCxnSpPr/>
          <p:nvPr/>
        </p:nvCxnSpPr>
        <p:spPr>
          <a:xfrm flipH="1">
            <a:off x="6503212" y="3696004"/>
            <a:ext cx="219456" cy="248717"/>
          </a:xfrm>
          <a:prstGeom prst="line">
            <a:avLst/>
          </a:prstGeom>
          <a:ln w="16256">
            <a:solidFill>
              <a:srgbClr val="008E89"/>
            </a:solidFill>
          </a:ln>
        </p:spPr>
        <p:style>
          <a:lnRef idx="2">
            <a:schemeClr val="accent1"/>
          </a:lnRef>
          <a:fillRef idx="0">
            <a:schemeClr val="accent1"/>
          </a:fillRef>
          <a:effectRef idx="1">
            <a:schemeClr val="accent1"/>
          </a:effectRef>
          <a:fontRef idx="minor">
            <a:schemeClr val="tx1"/>
          </a:fontRef>
        </p:style>
      </p:cxnSp>
      <p:sp>
        <p:nvSpPr>
          <p:cNvPr id="64" name="Oval 63"/>
          <p:cNvSpPr/>
          <p:nvPr/>
        </p:nvSpPr>
        <p:spPr>
          <a:xfrm>
            <a:off x="6459321" y="2964484"/>
            <a:ext cx="307238" cy="307238"/>
          </a:xfrm>
          <a:prstGeom prst="ellipse">
            <a:avLst/>
          </a:prstGeom>
          <a:solidFill>
            <a:srgbClr val="F5FBFA"/>
          </a:solidFill>
          <a:ln w="12700">
            <a:solidFill>
              <a:srgbClr val="58929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65" name="Connector 64"/>
          <p:cNvCxnSpPr/>
          <p:nvPr/>
        </p:nvCxnSpPr>
        <p:spPr>
          <a:xfrm flipV="1">
            <a:off x="6612940" y="3030321"/>
            <a:ext cx="58522" cy="87783"/>
          </a:xfrm>
          <a:prstGeom prst="line">
            <a:avLst/>
          </a:prstGeom>
          <a:ln w="10160">
            <a:solidFill>
              <a:srgbClr val="133348"/>
            </a:solidFill>
          </a:ln>
        </p:spPr>
        <p:style>
          <a:lnRef idx="2">
            <a:schemeClr val="accent1"/>
          </a:lnRef>
          <a:fillRef idx="0">
            <a:schemeClr val="accent1"/>
          </a:fillRef>
          <a:effectRef idx="1">
            <a:schemeClr val="accent1"/>
          </a:effectRef>
          <a:fontRef idx="minor">
            <a:schemeClr val="tx1"/>
          </a:fontRef>
        </p:style>
      </p:cxnSp>
      <p:sp>
        <p:nvSpPr>
          <p:cNvPr id="66" name="Rectangle 65"/>
          <p:cNvSpPr/>
          <p:nvPr/>
        </p:nvSpPr>
        <p:spPr>
          <a:xfrm>
            <a:off x="6942124" y="3761841"/>
            <a:ext cx="555955" cy="929030"/>
          </a:xfrm>
          <a:prstGeom prst="rect">
            <a:avLst/>
          </a:prstGeom>
          <a:solidFill>
            <a:srgbClr val="79A4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Freeform 66"/>
          <p:cNvSpPr/>
          <p:nvPr/>
        </p:nvSpPr>
        <p:spPr>
          <a:xfrm>
            <a:off x="6942124" y="3652113"/>
            <a:ext cx="738836" cy="109728"/>
          </a:xfrm>
          <a:custGeom>
            <a:avLst/>
            <a:gdLst/>
            <a:ahLst/>
            <a:cxnLst/>
            <a:rect l="l" t="t" r="r" b="b"/>
            <a:pathLst>
              <a:path w="738836" h="109728">
                <a:moveTo>
                  <a:pt x="0" y="109728"/>
                </a:moveTo>
                <a:lnTo>
                  <a:pt x="182880" y="0"/>
                </a:lnTo>
                <a:lnTo>
                  <a:pt x="738836" y="0"/>
                </a:lnTo>
                <a:lnTo>
                  <a:pt x="555955" y="109728"/>
                </a:lnTo>
                <a:close/>
              </a:path>
            </a:pathLst>
          </a:custGeom>
          <a:solidFill>
            <a:srgbClr val="AACCD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Freeform 67"/>
          <p:cNvSpPr/>
          <p:nvPr/>
        </p:nvSpPr>
        <p:spPr>
          <a:xfrm>
            <a:off x="7498079" y="3652113"/>
            <a:ext cx="182881" cy="1038759"/>
          </a:xfrm>
          <a:custGeom>
            <a:avLst/>
            <a:gdLst/>
            <a:ahLst/>
            <a:cxnLst/>
            <a:rect l="l" t="t" r="r" b="b"/>
            <a:pathLst>
              <a:path w="182881" h="1038759">
                <a:moveTo>
                  <a:pt x="0" y="109728"/>
                </a:moveTo>
                <a:lnTo>
                  <a:pt x="182881" y="0"/>
                </a:lnTo>
                <a:lnTo>
                  <a:pt x="182881" y="929031"/>
                </a:lnTo>
                <a:lnTo>
                  <a:pt x="0" y="1038759"/>
                </a:lnTo>
                <a:close/>
              </a:path>
            </a:pathLst>
          </a:custGeom>
          <a:solidFill>
            <a:srgbClr val="1D465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Rectangle 68"/>
          <p:cNvSpPr/>
          <p:nvPr/>
        </p:nvSpPr>
        <p:spPr>
          <a:xfrm>
            <a:off x="7022592" y="3878884"/>
            <a:ext cx="387705" cy="256031"/>
          </a:xfrm>
          <a:prstGeom prst="rect">
            <a:avLst/>
          </a:prstGeom>
          <a:solidFill>
            <a:srgbClr val="0B25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p:cNvSpPr/>
          <p:nvPr/>
        </p:nvSpPr>
        <p:spPr>
          <a:xfrm>
            <a:off x="7066483" y="3959352"/>
            <a:ext cx="285292" cy="43891"/>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Oval 70"/>
          <p:cNvSpPr/>
          <p:nvPr/>
        </p:nvSpPr>
        <p:spPr>
          <a:xfrm>
            <a:off x="7044537" y="4273905"/>
            <a:ext cx="80467" cy="80467"/>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Oval 71"/>
          <p:cNvSpPr/>
          <p:nvPr/>
        </p:nvSpPr>
        <p:spPr>
          <a:xfrm>
            <a:off x="7242048" y="4273905"/>
            <a:ext cx="80467" cy="80467"/>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73" name="Connector 72"/>
          <p:cNvCxnSpPr/>
          <p:nvPr/>
        </p:nvCxnSpPr>
        <p:spPr>
          <a:xfrm>
            <a:off x="6612940" y="4412894"/>
            <a:ext cx="329184" cy="0"/>
          </a:xfrm>
          <a:prstGeom prst="line">
            <a:avLst/>
          </a:prstGeom>
          <a:ln w="20320">
            <a:solidFill>
              <a:srgbClr val="008E89"/>
            </a:solidFill>
          </a:ln>
        </p:spPr>
        <p:style>
          <a:lnRef idx="2">
            <a:schemeClr val="accent1"/>
          </a:lnRef>
          <a:fillRef idx="0">
            <a:schemeClr val="accent1"/>
          </a:fillRef>
          <a:effectRef idx="1">
            <a:schemeClr val="accent1"/>
          </a:effectRef>
          <a:fontRef idx="minor">
            <a:schemeClr val="tx1"/>
          </a:fontRef>
        </p:style>
      </p:cxnSp>
      <p:sp>
        <p:nvSpPr>
          <p:cNvPr id="74" name="Oval 73"/>
          <p:cNvSpPr/>
          <p:nvPr/>
        </p:nvSpPr>
        <p:spPr>
          <a:xfrm>
            <a:off x="4211726" y="3035808"/>
            <a:ext cx="310896" cy="31089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5" name="TextBox 74"/>
          <p:cNvSpPr txBox="1"/>
          <p:nvPr/>
        </p:nvSpPr>
        <p:spPr>
          <a:xfrm>
            <a:off x="4211726" y="3044952"/>
            <a:ext cx="310896" cy="301752"/>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1</a:t>
            </a:r>
          </a:p>
        </p:txBody>
      </p:sp>
      <p:sp>
        <p:nvSpPr>
          <p:cNvPr id="76" name="Oval 75"/>
          <p:cNvSpPr/>
          <p:nvPr/>
        </p:nvSpPr>
        <p:spPr>
          <a:xfrm>
            <a:off x="5316321" y="3679545"/>
            <a:ext cx="310896" cy="31089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7" name="TextBox 76"/>
          <p:cNvSpPr txBox="1"/>
          <p:nvPr/>
        </p:nvSpPr>
        <p:spPr>
          <a:xfrm>
            <a:off x="5316321" y="3688689"/>
            <a:ext cx="310896" cy="301752"/>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2</a:t>
            </a:r>
          </a:p>
        </p:txBody>
      </p:sp>
      <p:sp>
        <p:nvSpPr>
          <p:cNvPr id="78" name="Oval 77"/>
          <p:cNvSpPr/>
          <p:nvPr/>
        </p:nvSpPr>
        <p:spPr>
          <a:xfrm>
            <a:off x="6457492" y="4242816"/>
            <a:ext cx="310896" cy="31089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9" name="TextBox 78"/>
          <p:cNvSpPr txBox="1"/>
          <p:nvPr/>
        </p:nvSpPr>
        <p:spPr>
          <a:xfrm>
            <a:off x="6457492" y="4251960"/>
            <a:ext cx="310896" cy="301752"/>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3</a:t>
            </a:r>
          </a:p>
        </p:txBody>
      </p:sp>
      <p:sp>
        <p:nvSpPr>
          <p:cNvPr id="80" name="Oval 79"/>
          <p:cNvSpPr/>
          <p:nvPr/>
        </p:nvSpPr>
        <p:spPr>
          <a:xfrm>
            <a:off x="7115860" y="3730752"/>
            <a:ext cx="310896" cy="31089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1" name="TextBox 80"/>
          <p:cNvSpPr txBox="1"/>
          <p:nvPr/>
        </p:nvSpPr>
        <p:spPr>
          <a:xfrm>
            <a:off x="7115860" y="3739896"/>
            <a:ext cx="310896" cy="301752"/>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4</a:t>
            </a:r>
          </a:p>
        </p:txBody>
      </p:sp>
      <p:sp>
        <p:nvSpPr>
          <p:cNvPr id="82" name="Oval 81"/>
          <p:cNvSpPr/>
          <p:nvPr/>
        </p:nvSpPr>
        <p:spPr>
          <a:xfrm>
            <a:off x="640080" y="2395728"/>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3" name="TextBox 82"/>
          <p:cNvSpPr txBox="1"/>
          <p:nvPr/>
        </p:nvSpPr>
        <p:spPr>
          <a:xfrm>
            <a:off x="640080" y="2404872"/>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1</a:t>
            </a:r>
          </a:p>
        </p:txBody>
      </p:sp>
      <p:sp>
        <p:nvSpPr>
          <p:cNvPr id="84" name="TextBox 83"/>
          <p:cNvSpPr txBox="1"/>
          <p:nvPr/>
        </p:nvSpPr>
        <p:spPr>
          <a:xfrm>
            <a:off x="640080" y="2953512"/>
            <a:ext cx="2404872" cy="274320"/>
          </a:xfrm>
          <a:prstGeom prst="rect">
            <a:avLst/>
          </a:prstGeom>
          <a:noFill/>
        </p:spPr>
        <p:txBody>
          <a:bodyPr wrap="square" lIns="0" tIns="0" rIns="0" bIns="0" anchor="t">
            <a:spAutoFit/>
          </a:bodyPr>
          <a:lstStyle/>
          <a:p>
            <a:pPr>
              <a:lnSpc>
                <a:spcPct val="108000"/>
              </a:lnSpc>
              <a:spcBef>
                <a:spcPts val="0"/>
              </a:spcBef>
              <a:spcAft>
                <a:spcPts val="0"/>
              </a:spcAft>
              <a:defRPr sz="1180" b="1">
                <a:solidFill>
                  <a:srgbClr val="008E89"/>
                </a:solidFill>
                <a:latin typeface="Lato"/>
              </a:defRPr>
            </a:pPr>
            <a:r>
              <a:t>INGRESSO</a:t>
            </a:r>
          </a:p>
        </p:txBody>
      </p:sp>
      <p:sp>
        <p:nvSpPr>
          <p:cNvPr id="85" name="TextBox 84"/>
          <p:cNvSpPr txBox="1"/>
          <p:nvPr/>
        </p:nvSpPr>
        <p:spPr>
          <a:xfrm>
            <a:off x="640080" y="3355848"/>
            <a:ext cx="2404872" cy="594360"/>
          </a:xfrm>
          <a:prstGeom prst="rect">
            <a:avLst/>
          </a:prstGeom>
          <a:noFill/>
        </p:spPr>
        <p:txBody>
          <a:bodyPr wrap="square" lIns="0" tIns="0" rIns="0" bIns="0" anchor="t">
            <a:spAutoFit/>
          </a:bodyPr>
          <a:lstStyle/>
          <a:p>
            <a:pPr>
              <a:lnSpc>
                <a:spcPct val="108000"/>
              </a:lnSpc>
              <a:spcBef>
                <a:spcPts val="0"/>
              </a:spcBef>
              <a:spcAft>
                <a:spcPts val="0"/>
              </a:spcAft>
              <a:defRPr sz="1639" b="0">
                <a:solidFill>
                  <a:srgbClr val="133348"/>
                </a:solidFill>
                <a:latin typeface="Lato"/>
              </a:defRPr>
            </a:pPr>
            <a:r>
              <a:t>Connessioni</a:t>
            </a:r>
          </a:p>
          <a:p>
            <a:pPr>
              <a:lnSpc>
                <a:spcPct val="108000"/>
              </a:lnSpc>
              <a:spcBef>
                <a:spcPts val="0"/>
              </a:spcBef>
              <a:spcAft>
                <a:spcPts val="0"/>
              </a:spcAft>
              <a:defRPr sz="1639" b="0">
                <a:solidFill>
                  <a:srgbClr val="133348"/>
                </a:solidFill>
                <a:latin typeface="Lato"/>
              </a:defRPr>
            </a:pPr>
            <a:r>
              <a:t>e trasferimenti.</a:t>
            </a:r>
          </a:p>
        </p:txBody>
      </p:sp>
      <p:sp>
        <p:nvSpPr>
          <p:cNvPr id="86" name="Oval 85"/>
          <p:cNvSpPr/>
          <p:nvPr/>
        </p:nvSpPr>
        <p:spPr>
          <a:xfrm>
            <a:off x="9162288" y="2395728"/>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7" name="TextBox 86"/>
          <p:cNvSpPr txBox="1"/>
          <p:nvPr/>
        </p:nvSpPr>
        <p:spPr>
          <a:xfrm>
            <a:off x="9162288" y="2404872"/>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2</a:t>
            </a:r>
          </a:p>
        </p:txBody>
      </p:sp>
      <p:sp>
        <p:nvSpPr>
          <p:cNvPr id="88" name="TextBox 87"/>
          <p:cNvSpPr txBox="1"/>
          <p:nvPr/>
        </p:nvSpPr>
        <p:spPr>
          <a:xfrm>
            <a:off x="9162288" y="2953512"/>
            <a:ext cx="2404872" cy="274320"/>
          </a:xfrm>
          <a:prstGeom prst="rect">
            <a:avLst/>
          </a:prstGeom>
          <a:noFill/>
        </p:spPr>
        <p:txBody>
          <a:bodyPr wrap="square" lIns="0" tIns="0" rIns="0" bIns="0" anchor="t">
            <a:spAutoFit/>
          </a:bodyPr>
          <a:lstStyle/>
          <a:p>
            <a:pPr>
              <a:lnSpc>
                <a:spcPct val="108000"/>
              </a:lnSpc>
              <a:spcBef>
                <a:spcPts val="0"/>
              </a:spcBef>
              <a:spcAft>
                <a:spcPts val="0"/>
              </a:spcAft>
              <a:defRPr sz="1180" b="1">
                <a:solidFill>
                  <a:srgbClr val="008E89"/>
                </a:solidFill>
                <a:latin typeface="Lato"/>
              </a:defRPr>
            </a:pPr>
            <a:r>
              <a:t>CONDUZIONE</a:t>
            </a:r>
          </a:p>
        </p:txBody>
      </p:sp>
      <p:sp>
        <p:nvSpPr>
          <p:cNvPr id="89" name="TextBox 88"/>
          <p:cNvSpPr txBox="1"/>
          <p:nvPr/>
        </p:nvSpPr>
        <p:spPr>
          <a:xfrm>
            <a:off x="9162288" y="3355848"/>
            <a:ext cx="2404872" cy="594360"/>
          </a:xfrm>
          <a:prstGeom prst="rect">
            <a:avLst/>
          </a:prstGeom>
          <a:noFill/>
        </p:spPr>
        <p:txBody>
          <a:bodyPr wrap="square" lIns="0" tIns="0" rIns="0" bIns="0" anchor="t">
            <a:spAutoFit/>
          </a:bodyPr>
          <a:lstStyle/>
          <a:p>
            <a:pPr>
              <a:lnSpc>
                <a:spcPct val="108000"/>
              </a:lnSpc>
              <a:spcBef>
                <a:spcPts val="0"/>
              </a:spcBef>
              <a:spcAft>
                <a:spcPts val="0"/>
              </a:spcAft>
              <a:defRPr sz="1639" b="0">
                <a:solidFill>
                  <a:srgbClr val="133348"/>
                </a:solidFill>
                <a:latin typeface="Lato"/>
              </a:defRPr>
            </a:pPr>
            <a:r>
              <a:t>Condizioni ordinarie</a:t>
            </a:r>
          </a:p>
          <a:p>
            <a:pPr>
              <a:lnSpc>
                <a:spcPct val="108000"/>
              </a:lnSpc>
              <a:spcBef>
                <a:spcPts val="0"/>
              </a:spcBef>
              <a:spcAft>
                <a:spcPts val="0"/>
              </a:spcAft>
              <a:defRPr sz="1639" b="0">
                <a:solidFill>
                  <a:srgbClr val="133348"/>
                </a:solidFill>
                <a:latin typeface="Lato"/>
              </a:defRPr>
            </a:pPr>
            <a:r>
              <a:t>considerate.</a:t>
            </a:r>
          </a:p>
        </p:txBody>
      </p:sp>
      <p:sp>
        <p:nvSpPr>
          <p:cNvPr id="90" name="Oval 89"/>
          <p:cNvSpPr/>
          <p:nvPr/>
        </p:nvSpPr>
        <p:spPr>
          <a:xfrm>
            <a:off x="640080" y="4224528"/>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1" name="TextBox 90"/>
          <p:cNvSpPr txBox="1"/>
          <p:nvPr/>
        </p:nvSpPr>
        <p:spPr>
          <a:xfrm>
            <a:off x="640080" y="4233672"/>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3</a:t>
            </a:r>
          </a:p>
        </p:txBody>
      </p:sp>
      <p:sp>
        <p:nvSpPr>
          <p:cNvPr id="92" name="TextBox 91"/>
          <p:cNvSpPr txBox="1"/>
          <p:nvPr/>
        </p:nvSpPr>
        <p:spPr>
          <a:xfrm>
            <a:off x="640080" y="4782312"/>
            <a:ext cx="2404872" cy="274320"/>
          </a:xfrm>
          <a:prstGeom prst="rect">
            <a:avLst/>
          </a:prstGeom>
          <a:noFill/>
        </p:spPr>
        <p:txBody>
          <a:bodyPr wrap="square" lIns="0" tIns="0" rIns="0" bIns="0" anchor="t">
            <a:spAutoFit/>
          </a:bodyPr>
          <a:lstStyle/>
          <a:p>
            <a:pPr>
              <a:lnSpc>
                <a:spcPct val="108000"/>
              </a:lnSpc>
              <a:spcBef>
                <a:spcPts val="0"/>
              </a:spcBef>
              <a:spcAft>
                <a:spcPts val="0"/>
              </a:spcAft>
              <a:defRPr sz="1180" b="1">
                <a:solidFill>
                  <a:srgbClr val="008E89"/>
                </a:solidFill>
                <a:latin typeface="Lato"/>
              </a:defRPr>
            </a:pPr>
            <a:r>
              <a:t>PRELIEVO / USCITA</a:t>
            </a:r>
          </a:p>
        </p:txBody>
      </p:sp>
      <p:sp>
        <p:nvSpPr>
          <p:cNvPr id="93" name="TextBox 92"/>
          <p:cNvSpPr txBox="1"/>
          <p:nvPr/>
        </p:nvSpPr>
        <p:spPr>
          <a:xfrm>
            <a:off x="640080" y="5184648"/>
            <a:ext cx="2404872" cy="594360"/>
          </a:xfrm>
          <a:prstGeom prst="rect">
            <a:avLst/>
          </a:prstGeom>
          <a:noFill/>
        </p:spPr>
        <p:txBody>
          <a:bodyPr wrap="square" lIns="0" tIns="0" rIns="0" bIns="0" anchor="t">
            <a:spAutoFit/>
          </a:bodyPr>
          <a:lstStyle/>
          <a:p>
            <a:pPr>
              <a:lnSpc>
                <a:spcPct val="108000"/>
              </a:lnSpc>
              <a:spcBef>
                <a:spcPts val="0"/>
              </a:spcBef>
              <a:spcAft>
                <a:spcPts val="0"/>
              </a:spcAft>
              <a:defRPr sz="1639" b="0">
                <a:solidFill>
                  <a:srgbClr val="133348"/>
                </a:solidFill>
                <a:latin typeface="Lato"/>
              </a:defRPr>
            </a:pPr>
            <a:r>
              <a:t>Campionamento</a:t>
            </a:r>
          </a:p>
          <a:p>
            <a:pPr>
              <a:lnSpc>
                <a:spcPct val="108000"/>
              </a:lnSpc>
              <a:spcBef>
                <a:spcPts val="0"/>
              </a:spcBef>
              <a:spcAft>
                <a:spcPts val="0"/>
              </a:spcAft>
              <a:defRPr sz="1639" b="0">
                <a:solidFill>
                  <a:srgbClr val="133348"/>
                </a:solidFill>
                <a:latin typeface="Lato"/>
              </a:defRPr>
            </a:pPr>
            <a:r>
              <a:t>e scarico, se presenti.</a:t>
            </a:r>
          </a:p>
        </p:txBody>
      </p:sp>
      <p:sp>
        <p:nvSpPr>
          <p:cNvPr id="94" name="Oval 93"/>
          <p:cNvSpPr/>
          <p:nvPr/>
        </p:nvSpPr>
        <p:spPr>
          <a:xfrm>
            <a:off x="9162288" y="4224528"/>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5" name="TextBox 94"/>
          <p:cNvSpPr txBox="1"/>
          <p:nvPr/>
        </p:nvSpPr>
        <p:spPr>
          <a:xfrm>
            <a:off x="9162288" y="4233672"/>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4</a:t>
            </a:r>
          </a:p>
        </p:txBody>
      </p:sp>
      <p:sp>
        <p:nvSpPr>
          <p:cNvPr id="96" name="TextBox 95"/>
          <p:cNvSpPr txBox="1"/>
          <p:nvPr/>
        </p:nvSpPr>
        <p:spPr>
          <a:xfrm>
            <a:off x="9162288" y="4782312"/>
            <a:ext cx="2404872" cy="274320"/>
          </a:xfrm>
          <a:prstGeom prst="rect">
            <a:avLst/>
          </a:prstGeom>
          <a:noFill/>
        </p:spPr>
        <p:txBody>
          <a:bodyPr wrap="square" lIns="0" tIns="0" rIns="0" bIns="0" anchor="t">
            <a:spAutoFit/>
          </a:bodyPr>
          <a:lstStyle/>
          <a:p>
            <a:pPr>
              <a:lnSpc>
                <a:spcPct val="108000"/>
              </a:lnSpc>
              <a:spcBef>
                <a:spcPts val="0"/>
              </a:spcBef>
              <a:spcAft>
                <a:spcPts val="0"/>
              </a:spcAft>
              <a:defRPr sz="1180" b="1">
                <a:solidFill>
                  <a:srgbClr val="008E89"/>
                </a:solidFill>
                <a:latin typeface="Lato"/>
              </a:defRPr>
            </a:pPr>
            <a:r>
              <a:t>INTERVENTI</a:t>
            </a:r>
          </a:p>
        </p:txBody>
      </p:sp>
      <p:sp>
        <p:nvSpPr>
          <p:cNvPr id="97" name="TextBox 96"/>
          <p:cNvSpPr txBox="1"/>
          <p:nvPr/>
        </p:nvSpPr>
        <p:spPr>
          <a:xfrm>
            <a:off x="9162288" y="5184648"/>
            <a:ext cx="2404872" cy="594360"/>
          </a:xfrm>
          <a:prstGeom prst="rect">
            <a:avLst/>
          </a:prstGeom>
          <a:noFill/>
        </p:spPr>
        <p:txBody>
          <a:bodyPr wrap="square" lIns="0" tIns="0" rIns="0" bIns="0" anchor="t">
            <a:spAutoFit/>
          </a:bodyPr>
          <a:lstStyle/>
          <a:p>
            <a:pPr>
              <a:lnSpc>
                <a:spcPct val="108000"/>
              </a:lnSpc>
              <a:spcBef>
                <a:spcPts val="0"/>
              </a:spcBef>
              <a:spcAft>
                <a:spcPts val="0"/>
              </a:spcAft>
              <a:defRPr sz="1639" b="0">
                <a:solidFill>
                  <a:srgbClr val="133348"/>
                </a:solidFill>
                <a:latin typeface="Lato"/>
              </a:defRPr>
            </a:pPr>
            <a:r>
              <a:t>Pulizia e</a:t>
            </a:r>
          </a:p>
          <a:p>
            <a:pPr>
              <a:lnSpc>
                <a:spcPct val="108000"/>
              </a:lnSpc>
              <a:spcBef>
                <a:spcPts val="0"/>
              </a:spcBef>
              <a:spcAft>
                <a:spcPts val="0"/>
              </a:spcAft>
              <a:defRPr sz="1639" b="0">
                <a:solidFill>
                  <a:srgbClr val="133348"/>
                </a:solidFill>
                <a:latin typeface="Lato"/>
              </a:defRPr>
            </a:pPr>
            <a:r>
              <a:t>manutenzione.</a:t>
            </a:r>
          </a:p>
        </p:txBody>
      </p:sp>
      <p:sp>
        <p:nvSpPr>
          <p:cNvPr id="98" name="TextBox 97"/>
          <p:cNvSpPr txBox="1"/>
          <p:nvPr/>
        </p:nvSpPr>
        <p:spPr>
          <a:xfrm>
            <a:off x="3493008" y="5504688"/>
            <a:ext cx="5138928" cy="164592"/>
          </a:xfrm>
          <a:prstGeom prst="rect">
            <a:avLst/>
          </a:prstGeom>
          <a:noFill/>
        </p:spPr>
        <p:txBody>
          <a:bodyPr wrap="square" lIns="0" tIns="0" rIns="0" bIns="0" anchor="t">
            <a:spAutoFit/>
          </a:bodyPr>
          <a:lstStyle/>
          <a:p>
            <a:pPr algn="ctr">
              <a:lnSpc>
                <a:spcPct val="108000"/>
              </a:lnSpc>
              <a:spcBef>
                <a:spcPts val="0"/>
              </a:spcBef>
              <a:spcAft>
                <a:spcPts val="0"/>
              </a:spcAft>
              <a:defRPr sz="860" b="0">
                <a:solidFill>
                  <a:srgbClr val="607780"/>
                </a:solidFill>
                <a:latin typeface="Lato"/>
              </a:defRPr>
            </a:pPr>
            <a:r>
              <a:t>SCHEMA CONCETTUALE • NON È UN PROGETTO IMPIANTISTICO</a:t>
            </a:r>
          </a:p>
        </p:txBody>
      </p:sp>
      <p:sp>
        <p:nvSpPr>
          <p:cNvPr id="99" name="Rounded Rectangle 98"/>
          <p:cNvSpPr/>
          <p:nvPr/>
        </p:nvSpPr>
        <p:spPr>
          <a:xfrm>
            <a:off x="594360" y="5961888"/>
            <a:ext cx="11000232" cy="411480"/>
          </a:xfrm>
          <a:prstGeom prst="roundRect">
            <a:avLst>
              <a:gd name="adj" fmla="val 18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0" name="TextBox 99"/>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270" b="0">
                <a:solidFill>
                  <a:srgbClr val="008E89"/>
                </a:solidFill>
                <a:latin typeface="Lato"/>
              </a:defRPr>
            </a:pPr>
            <a:r>
              <a:t>Una conclusione favorevole per una fase non si estende automaticamente alle altre. [D]</a:t>
            </a:r>
          </a:p>
        </p:txBody>
      </p:sp>
      <p:sp>
        <p:nvSpPr>
          <p:cNvPr id="10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008E89"/>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607780"/>
                </a:solidFill>
                <a:latin typeface="Lato"/>
              </a:defRPr>
            </a:pPr>
            <a:r>
              <a:t>SECONDO QUESITO / VRA–VRB</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Domanda 2: il confronto con la popolazione generale</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607780"/>
                </a:solidFill>
                <a:latin typeface="Lato"/>
              </a:defRPr>
            </a:pPr>
            <a:r>
              <a:t>Il «sì» richiede due condizioni insieme. VRA e VRB non sono soglie sanitarie.</a:t>
            </a:r>
          </a:p>
        </p:txBody>
      </p:sp>
      <p:cxnSp>
        <p:nvCxnSpPr>
          <p:cNvPr id="11" name="Connector 10"/>
          <p:cNvCxnSpPr/>
          <p:nvPr/>
        </p:nvCxnSpPr>
        <p:spPr>
          <a:xfrm>
            <a:off x="548640" y="6409944"/>
            <a:ext cx="11091672" cy="0"/>
          </a:xfrm>
          <a:prstGeom prst="line">
            <a:avLst/>
          </a:prstGeom>
          <a:ln w="7620">
            <a:solidFill>
              <a:srgbClr val="D9E3E3"/>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607780"/>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607780"/>
                </a:solidFill>
                <a:latin typeface="Lato"/>
              </a:defRPr>
            </a:pPr>
            <a:r>
              <a:t>INAIL 2026, p. 3 e Figura 1 [I1]</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607780"/>
                </a:solidFill>
                <a:latin typeface="Lato"/>
              </a:defRPr>
            </a:pPr>
            <a:r>
              <a:t>06 / 10</a:t>
            </a:r>
          </a:p>
        </p:txBody>
      </p:sp>
      <p:sp>
        <p:nvSpPr>
          <p:cNvPr id="15" name="Rectangle 14"/>
          <p:cNvSpPr/>
          <p:nvPr/>
        </p:nvSpPr>
        <p:spPr>
          <a:xfrm>
            <a:off x="54864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58368" y="2331720"/>
            <a:ext cx="5038344" cy="2359152"/>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05256" y="2596896"/>
            <a:ext cx="4544568" cy="210312"/>
          </a:xfrm>
          <a:prstGeom prst="rect">
            <a:avLst/>
          </a:prstGeom>
          <a:noFill/>
        </p:spPr>
        <p:txBody>
          <a:bodyPr wrap="square" lIns="0" tIns="0" rIns="0" bIns="0" anchor="t">
            <a:spAutoFit/>
          </a:bodyPr>
          <a:lstStyle/>
          <a:p>
            <a:pPr>
              <a:lnSpc>
                <a:spcPct val="108000"/>
              </a:lnSpc>
              <a:spcBef>
                <a:spcPts val="0"/>
              </a:spcBef>
              <a:spcAft>
                <a:spcPts val="0"/>
              </a:spcAft>
              <a:defRPr sz="1080" b="1">
                <a:solidFill>
                  <a:srgbClr val="008E89"/>
                </a:solidFill>
                <a:latin typeface="Lato"/>
              </a:defRPr>
            </a:pPr>
            <a:r>
              <a:t>CONDIZIONE 1</a:t>
            </a:r>
          </a:p>
        </p:txBody>
      </p:sp>
      <p:sp>
        <p:nvSpPr>
          <p:cNvPr id="27" name="TextBox 26"/>
          <p:cNvSpPr txBox="1"/>
          <p:nvPr/>
        </p:nvSpPr>
        <p:spPr>
          <a:xfrm>
            <a:off x="905256" y="3035808"/>
            <a:ext cx="4544568" cy="941832"/>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Riferimento</a:t>
            </a:r>
          </a:p>
          <a:p>
            <a:pPr>
              <a:lnSpc>
                <a:spcPct val="108000"/>
              </a:lnSpc>
              <a:spcBef>
                <a:spcPts val="0"/>
              </a:spcBef>
              <a:spcAft>
                <a:spcPts val="0"/>
              </a:spcAft>
              <a:defRPr sz="2900" b="1">
                <a:solidFill>
                  <a:srgbClr val="133348"/>
                </a:solidFill>
                <a:latin typeface="Lato"/>
              </a:defRPr>
            </a:pPr>
            <a:r>
              <a:t>disponibile</a:t>
            </a:r>
          </a:p>
        </p:txBody>
      </p:sp>
      <p:sp>
        <p:nvSpPr>
          <p:cNvPr id="28" name="TextBox 27"/>
          <p:cNvSpPr txBox="1"/>
          <p:nvPr/>
        </p:nvSpPr>
        <p:spPr>
          <a:xfrm>
            <a:off x="905256" y="4087368"/>
            <a:ext cx="4544568" cy="448056"/>
          </a:xfrm>
          <a:prstGeom prst="rect">
            <a:avLst/>
          </a:prstGeom>
          <a:noFill/>
        </p:spPr>
        <p:txBody>
          <a:bodyPr wrap="square" lIns="0" tIns="0" rIns="0" bIns="0" anchor="t">
            <a:spAutoFit/>
          </a:bodyPr>
          <a:lstStyle/>
          <a:p>
            <a:pPr>
              <a:lnSpc>
                <a:spcPct val="108000"/>
              </a:lnSpc>
              <a:spcBef>
                <a:spcPts val="0"/>
              </a:spcBef>
              <a:spcAft>
                <a:spcPts val="0"/>
              </a:spcAft>
              <a:defRPr sz="1570" b="0">
                <a:solidFill>
                  <a:srgbClr val="607780"/>
                </a:solidFill>
                <a:latin typeface="Lato"/>
              </a:defRPr>
            </a:pPr>
            <a:r>
              <a:t>Per la popolazione generale,</a:t>
            </a:r>
          </a:p>
          <a:p>
            <a:pPr>
              <a:lnSpc>
                <a:spcPct val="108000"/>
              </a:lnSpc>
              <a:spcBef>
                <a:spcPts val="0"/>
              </a:spcBef>
              <a:spcAft>
                <a:spcPts val="0"/>
              </a:spcAft>
              <a:defRPr sz="1570" b="0">
                <a:solidFill>
                  <a:srgbClr val="607780"/>
                </a:solidFill>
                <a:latin typeface="Lato"/>
              </a:defRPr>
            </a:pPr>
            <a:r>
              <a:t>pertinente al confronto.</a:t>
            </a:r>
          </a:p>
        </p:txBody>
      </p:sp>
      <p:sp>
        <p:nvSpPr>
          <p:cNvPr id="29" name="Rounded Rectangle 28"/>
          <p:cNvSpPr/>
          <p:nvPr/>
        </p:nvSpPr>
        <p:spPr>
          <a:xfrm>
            <a:off x="6492240" y="2331720"/>
            <a:ext cx="5038344" cy="2359152"/>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6739127" y="2596896"/>
            <a:ext cx="4544568" cy="210312"/>
          </a:xfrm>
          <a:prstGeom prst="rect">
            <a:avLst/>
          </a:prstGeom>
          <a:noFill/>
        </p:spPr>
        <p:txBody>
          <a:bodyPr wrap="square" lIns="0" tIns="0" rIns="0" bIns="0" anchor="t">
            <a:spAutoFit/>
          </a:bodyPr>
          <a:lstStyle/>
          <a:p>
            <a:pPr>
              <a:lnSpc>
                <a:spcPct val="108000"/>
              </a:lnSpc>
              <a:spcBef>
                <a:spcPts val="0"/>
              </a:spcBef>
              <a:spcAft>
                <a:spcPts val="0"/>
              </a:spcAft>
              <a:defRPr sz="1080" b="1">
                <a:solidFill>
                  <a:srgbClr val="008E89"/>
                </a:solidFill>
                <a:latin typeface="Lato"/>
              </a:defRPr>
            </a:pPr>
            <a:r>
              <a:t>CONDIZIONE 2</a:t>
            </a:r>
          </a:p>
        </p:txBody>
      </p:sp>
      <p:sp>
        <p:nvSpPr>
          <p:cNvPr id="31" name="TextBox 30"/>
          <p:cNvSpPr txBox="1"/>
          <p:nvPr/>
        </p:nvSpPr>
        <p:spPr>
          <a:xfrm>
            <a:off x="6739127" y="3035808"/>
            <a:ext cx="4544568" cy="941832"/>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Esposizione</a:t>
            </a:r>
          </a:p>
          <a:p>
            <a:pPr>
              <a:lnSpc>
                <a:spcPct val="108000"/>
              </a:lnSpc>
              <a:spcBef>
                <a:spcPts val="0"/>
              </a:spcBef>
              <a:spcAft>
                <a:spcPts val="0"/>
              </a:spcAft>
              <a:defRPr sz="2900" b="1">
                <a:solidFill>
                  <a:srgbClr val="133348"/>
                </a:solidFill>
                <a:latin typeface="Lato"/>
              </a:defRPr>
            </a:pPr>
            <a:r>
              <a:t>≤ riferimento</a:t>
            </a:r>
          </a:p>
        </p:txBody>
      </p:sp>
      <p:sp>
        <p:nvSpPr>
          <p:cNvPr id="32" name="TextBox 31"/>
          <p:cNvSpPr txBox="1"/>
          <p:nvPr/>
        </p:nvSpPr>
        <p:spPr>
          <a:xfrm>
            <a:off x="6739127" y="4087368"/>
            <a:ext cx="4544568" cy="448056"/>
          </a:xfrm>
          <a:prstGeom prst="rect">
            <a:avLst/>
          </a:prstGeom>
          <a:noFill/>
        </p:spPr>
        <p:txBody>
          <a:bodyPr wrap="square" lIns="0" tIns="0" rIns="0" bIns="0" anchor="t">
            <a:spAutoFit/>
          </a:bodyPr>
          <a:lstStyle/>
          <a:p>
            <a:pPr>
              <a:lnSpc>
                <a:spcPct val="108000"/>
              </a:lnSpc>
              <a:spcBef>
                <a:spcPts val="0"/>
              </a:spcBef>
              <a:spcAft>
                <a:spcPts val="0"/>
              </a:spcAft>
              <a:defRPr sz="1570" b="0">
                <a:solidFill>
                  <a:srgbClr val="607780"/>
                </a:solidFill>
                <a:latin typeface="Lato"/>
              </a:defRPr>
            </a:pPr>
            <a:r>
              <a:t>Il dato valutato non supera</a:t>
            </a:r>
          </a:p>
          <a:p>
            <a:pPr>
              <a:lnSpc>
                <a:spcPct val="108000"/>
              </a:lnSpc>
              <a:spcBef>
                <a:spcPts val="0"/>
              </a:spcBef>
              <a:spcAft>
                <a:spcPts val="0"/>
              </a:spcAft>
              <a:defRPr sz="1570" b="0">
                <a:solidFill>
                  <a:srgbClr val="607780"/>
                </a:solidFill>
                <a:latin typeface="Lato"/>
              </a:defRPr>
            </a:pPr>
            <a:r>
              <a:t>il valore pertinente.</a:t>
            </a:r>
          </a:p>
        </p:txBody>
      </p:sp>
      <p:sp>
        <p:nvSpPr>
          <p:cNvPr id="33" name="Oval 32"/>
          <p:cNvSpPr/>
          <p:nvPr/>
        </p:nvSpPr>
        <p:spPr>
          <a:xfrm>
            <a:off x="5861304" y="3236976"/>
            <a:ext cx="457200" cy="45720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5861304" y="3328416"/>
            <a:ext cx="457200" cy="274320"/>
          </a:xfrm>
          <a:prstGeom prst="rect">
            <a:avLst/>
          </a:prstGeom>
          <a:noFill/>
        </p:spPr>
        <p:txBody>
          <a:bodyPr wrap="square" lIns="0" tIns="0" rIns="0" bIns="0" anchor="t">
            <a:spAutoFit/>
          </a:bodyPr>
          <a:lstStyle/>
          <a:p>
            <a:pPr algn="ctr">
              <a:lnSpc>
                <a:spcPct val="108000"/>
              </a:lnSpc>
              <a:spcBef>
                <a:spcPts val="0"/>
              </a:spcBef>
              <a:spcAft>
                <a:spcPts val="0"/>
              </a:spcAft>
              <a:defRPr sz="1700" b="1">
                <a:solidFill>
                  <a:srgbClr val="FFFFFF"/>
                </a:solidFill>
                <a:latin typeface="Lato"/>
              </a:defRPr>
            </a:pPr>
            <a:r>
              <a:t>E</a:t>
            </a:r>
          </a:p>
        </p:txBody>
      </p:sp>
      <p:sp>
        <p:nvSpPr>
          <p:cNvPr id="35" name="Rounded Rectangle 34"/>
          <p:cNvSpPr/>
          <p:nvPr/>
        </p:nvSpPr>
        <p:spPr>
          <a:xfrm>
            <a:off x="658368" y="4974336"/>
            <a:ext cx="6784848" cy="640080"/>
          </a:xfrm>
          <a:prstGeom prst="roundRect">
            <a:avLst>
              <a:gd name="adj" fmla="val 12000"/>
            </a:avLst>
          </a:prstGeom>
          <a:solidFill>
            <a:srgbClr val="FFF1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59536" y="5166360"/>
            <a:ext cx="6382512" cy="256032"/>
          </a:xfrm>
          <a:prstGeom prst="rect">
            <a:avLst/>
          </a:prstGeom>
          <a:noFill/>
        </p:spPr>
        <p:txBody>
          <a:bodyPr wrap="square" lIns="0" tIns="0" rIns="0" bIns="0" anchor="t">
            <a:spAutoFit/>
          </a:bodyPr>
          <a:lstStyle/>
          <a:p>
            <a:pPr>
              <a:lnSpc>
                <a:spcPct val="108000"/>
              </a:lnSpc>
              <a:spcBef>
                <a:spcPts val="0"/>
              </a:spcBef>
              <a:spcAft>
                <a:spcPts val="0"/>
              </a:spcAft>
              <a:defRPr sz="1400" b="1">
                <a:solidFill>
                  <a:srgbClr val="A86F29"/>
                </a:solidFill>
                <a:latin typeface="Lato"/>
              </a:defRPr>
            </a:pPr>
            <a:r>
              <a:t>VRA / VRB = concentrazioni di riferimento, non valori sanitari.</a:t>
            </a:r>
          </a:p>
        </p:txBody>
      </p:sp>
      <p:sp>
        <p:nvSpPr>
          <p:cNvPr id="37" name="Rounded Rectangle 36"/>
          <p:cNvSpPr/>
          <p:nvPr/>
        </p:nvSpPr>
        <p:spPr>
          <a:xfrm>
            <a:off x="7635240" y="4974336"/>
            <a:ext cx="3895344" cy="640080"/>
          </a:xfrm>
          <a:prstGeom prst="roundRect">
            <a:avLst>
              <a:gd name="adj" fmla="val 12000"/>
            </a:avLst>
          </a:prstGeom>
          <a:solidFill>
            <a:srgbClr val="E4F4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7845552" y="5184648"/>
            <a:ext cx="3493008" cy="228600"/>
          </a:xfrm>
          <a:prstGeom prst="rect">
            <a:avLst/>
          </a:prstGeom>
          <a:noFill/>
        </p:spPr>
        <p:txBody>
          <a:bodyPr wrap="square" lIns="0" tIns="0" rIns="0" bIns="0" anchor="t">
            <a:spAutoFit/>
          </a:bodyPr>
          <a:lstStyle/>
          <a:p>
            <a:pPr algn="ctr">
              <a:lnSpc>
                <a:spcPct val="108000"/>
              </a:lnSpc>
              <a:spcBef>
                <a:spcPts val="0"/>
              </a:spcBef>
              <a:spcAft>
                <a:spcPts val="0"/>
              </a:spcAft>
              <a:defRPr sz="1210" b="1">
                <a:solidFill>
                  <a:srgbClr val="238D68"/>
                </a:solidFill>
                <a:latin typeface="Lato"/>
              </a:defRPr>
            </a:pPr>
            <a:r>
              <a:t>ENTRAMBE SODDISFATTE → VERDE</a:t>
            </a:r>
          </a:p>
        </p:txBody>
      </p:sp>
      <p:sp>
        <p:nvSpPr>
          <p:cNvPr id="39" name="Rounded Rectangle 38"/>
          <p:cNvSpPr/>
          <p:nvPr/>
        </p:nvSpPr>
        <p:spPr>
          <a:xfrm>
            <a:off x="594360" y="5961888"/>
            <a:ext cx="11000232" cy="411480"/>
          </a:xfrm>
          <a:prstGeom prst="roundRect">
            <a:avLst>
              <a:gd name="adj" fmla="val 18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180" b="0">
                <a:solidFill>
                  <a:srgbClr val="008E89"/>
                </a:solidFill>
                <a:latin typeface="Lato"/>
              </a:defRPr>
            </a:pPr>
            <a:r>
              <a:t>Agenti non ubiquitari: possibile riferimento al limite di quantificazione solo con metodo validato per l’agente.</a:t>
            </a:r>
          </a:p>
        </p:txBody>
      </p:sp>
      <p:sp>
        <p:nvSpPr>
          <p:cNvPr id="4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66DCC5"/>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C0D7DB"/>
                </a:solidFill>
                <a:latin typeface="Lato"/>
              </a:defRPr>
            </a:pPr>
            <a:r>
              <a:t>ESITO PRELIMINARE / MISURE</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FFFFFF"/>
                </a:solidFill>
                <a:latin typeface="Lato"/>
              </a:defRPr>
            </a:pPr>
            <a:r>
              <a:t>Il ramo verde non cancella la prevenzione</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C0D7DB"/>
                </a:solidFill>
                <a:latin typeface="Lato"/>
              </a:defRPr>
            </a:pPr>
            <a:r>
              <a:t>L’esito è circoscritto alla sostanza e alle condizioni valutate nel percorso.</a:t>
            </a:r>
          </a:p>
        </p:txBody>
      </p:sp>
      <p:cxnSp>
        <p:nvCxnSpPr>
          <p:cNvPr id="11" name="Connector 10"/>
          <p:cNvCxnSpPr/>
          <p:nvPr/>
        </p:nvCxnSpPr>
        <p:spPr>
          <a:xfrm>
            <a:off x="548640" y="6409944"/>
            <a:ext cx="11091672" cy="0"/>
          </a:xfrm>
          <a:prstGeom prst="line">
            <a:avLst/>
          </a:prstGeom>
          <a:ln w="7620">
            <a:solidFill>
              <a:srgbClr val="31536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C0D7DB"/>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C0D7DB"/>
                </a:solidFill>
                <a:latin typeface="Lato"/>
              </a:defRPr>
            </a:pPr>
            <a:r>
              <a:t>INAIL 2026, p. 3 e Figura 1 [I1]</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C0D7DB"/>
                </a:solidFill>
                <a:latin typeface="Lato"/>
              </a:defRPr>
            </a:pPr>
            <a:r>
              <a:t>07 / 10</a:t>
            </a:r>
          </a:p>
        </p:txBody>
      </p:sp>
      <p:sp>
        <p:nvSpPr>
          <p:cNvPr id="15" name="Rectangle 14"/>
          <p:cNvSpPr/>
          <p:nvPr/>
        </p:nvSpPr>
        <p:spPr>
          <a:xfrm>
            <a:off x="548640"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31536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58368" y="2267712"/>
            <a:ext cx="3858768" cy="3392424"/>
          </a:xfrm>
          <a:prstGeom prst="roundRect">
            <a:avLst>
              <a:gd name="adj" fmla="val 10000"/>
            </a:avLst>
          </a:prstGeom>
          <a:solidFill>
            <a:srgbClr val="164B45"/>
          </a:solidFill>
          <a:ln w="12700">
            <a:solidFill>
              <a:srgbClr val="3686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41832" y="2587752"/>
            <a:ext cx="585216" cy="585216"/>
          </a:xfrm>
          <a:prstGeom prst="ellipse">
            <a:avLst/>
          </a:prstGeom>
          <a:solidFill>
            <a:srgbClr val="238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7" name="Connector 26"/>
          <p:cNvCxnSpPr/>
          <p:nvPr/>
        </p:nvCxnSpPr>
        <p:spPr>
          <a:xfrm>
            <a:off x="1069848" y="2880360"/>
            <a:ext cx="118872" cy="118872"/>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flipV="1">
            <a:off x="1188720" y="2743200"/>
            <a:ext cx="201168" cy="256032"/>
          </a:xfrm>
          <a:prstGeom prst="line">
            <a:avLst/>
          </a:prstGeom>
          <a:ln w="38100">
            <a:solidFill>
              <a:srgbClr val="FFFFFF"/>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941832" y="3447288"/>
            <a:ext cx="3300984" cy="228600"/>
          </a:xfrm>
          <a:prstGeom prst="rect">
            <a:avLst/>
          </a:prstGeom>
          <a:noFill/>
        </p:spPr>
        <p:txBody>
          <a:bodyPr wrap="square" lIns="0" tIns="0" rIns="0" bIns="0" anchor="t">
            <a:spAutoFit/>
          </a:bodyPr>
          <a:lstStyle/>
          <a:p>
            <a:pPr>
              <a:lnSpc>
                <a:spcPct val="108000"/>
              </a:lnSpc>
              <a:spcBef>
                <a:spcPts val="0"/>
              </a:spcBef>
              <a:spcAft>
                <a:spcPts val="0"/>
              </a:spcAft>
              <a:defRPr sz="1019" b="1">
                <a:solidFill>
                  <a:srgbClr val="66DCC5"/>
                </a:solidFill>
                <a:latin typeface="Lato"/>
              </a:defRPr>
            </a:pPr>
            <a:r>
              <a:t>RISCHIO OCCUPAZIONALE</a:t>
            </a:r>
          </a:p>
        </p:txBody>
      </p:sp>
      <p:sp>
        <p:nvSpPr>
          <p:cNvPr id="30" name="TextBox 29"/>
          <p:cNvSpPr txBox="1"/>
          <p:nvPr/>
        </p:nvSpPr>
        <p:spPr>
          <a:xfrm>
            <a:off x="941832" y="3858768"/>
            <a:ext cx="3300984" cy="1170432"/>
          </a:xfrm>
          <a:prstGeom prst="rect">
            <a:avLst/>
          </a:prstGeom>
          <a:noFill/>
        </p:spPr>
        <p:txBody>
          <a:bodyPr wrap="square" lIns="0" tIns="0" rIns="0" bIns="0" anchor="t">
            <a:spAutoFit/>
          </a:bodyPr>
          <a:lstStyle/>
          <a:p>
            <a:pPr>
              <a:lnSpc>
                <a:spcPct val="108000"/>
              </a:lnSpc>
              <a:spcBef>
                <a:spcPts val="0"/>
              </a:spcBef>
              <a:spcAft>
                <a:spcPts val="0"/>
              </a:spcAft>
              <a:defRPr sz="2600" b="1">
                <a:solidFill>
                  <a:srgbClr val="FFFFFF"/>
                </a:solidFill>
                <a:latin typeface="Lato"/>
              </a:defRPr>
            </a:pPr>
            <a:r>
              <a:t>Escludibile</a:t>
            </a:r>
          </a:p>
          <a:p>
            <a:pPr>
              <a:lnSpc>
                <a:spcPct val="108000"/>
              </a:lnSpc>
              <a:spcBef>
                <a:spcPts val="0"/>
              </a:spcBef>
              <a:spcAft>
                <a:spcPts val="0"/>
              </a:spcAft>
              <a:defRPr sz="2600" b="1">
                <a:solidFill>
                  <a:srgbClr val="FFFFFF"/>
                </a:solidFill>
                <a:latin typeface="Lato"/>
              </a:defRPr>
            </a:pPr>
            <a:r>
              <a:t>per l’oggetto</a:t>
            </a:r>
          </a:p>
          <a:p>
            <a:pPr>
              <a:lnSpc>
                <a:spcPct val="108000"/>
              </a:lnSpc>
              <a:spcBef>
                <a:spcPts val="0"/>
              </a:spcBef>
              <a:spcAft>
                <a:spcPts val="0"/>
              </a:spcAft>
              <a:defRPr sz="2600" b="1">
                <a:solidFill>
                  <a:srgbClr val="FFFFFF"/>
                </a:solidFill>
                <a:latin typeface="Lato"/>
              </a:defRPr>
            </a:pPr>
            <a:r>
              <a:t>della valutazione</a:t>
            </a:r>
          </a:p>
        </p:txBody>
      </p:sp>
      <p:sp>
        <p:nvSpPr>
          <p:cNvPr id="31" name="TextBox 30"/>
          <p:cNvSpPr txBox="1"/>
          <p:nvPr/>
        </p:nvSpPr>
        <p:spPr>
          <a:xfrm>
            <a:off x="941832" y="5120640"/>
            <a:ext cx="3291840" cy="411480"/>
          </a:xfrm>
          <a:prstGeom prst="rect">
            <a:avLst/>
          </a:prstGeom>
          <a:noFill/>
        </p:spPr>
        <p:txBody>
          <a:bodyPr wrap="square" lIns="0" tIns="0" rIns="0" bIns="0" anchor="t">
            <a:spAutoFit/>
          </a:bodyPr>
          <a:lstStyle/>
          <a:p>
            <a:pPr>
              <a:lnSpc>
                <a:spcPct val="108000"/>
              </a:lnSpc>
              <a:spcBef>
                <a:spcPts val="0"/>
              </a:spcBef>
              <a:spcAft>
                <a:spcPts val="0"/>
              </a:spcAft>
              <a:defRPr sz="1340" b="0">
                <a:solidFill>
                  <a:srgbClr val="C0D7DB"/>
                </a:solidFill>
                <a:latin typeface="Lato"/>
              </a:defRPr>
            </a:pPr>
            <a:r>
              <a:t>Non equivale a innocuità</a:t>
            </a:r>
          </a:p>
          <a:p>
            <a:pPr>
              <a:lnSpc>
                <a:spcPct val="108000"/>
              </a:lnSpc>
              <a:spcBef>
                <a:spcPts val="0"/>
              </a:spcBef>
              <a:spcAft>
                <a:spcPts val="0"/>
              </a:spcAft>
              <a:defRPr sz="1340" b="0">
                <a:solidFill>
                  <a:srgbClr val="C0D7DB"/>
                </a:solidFill>
                <a:latin typeface="Lato"/>
              </a:defRPr>
            </a:pPr>
            <a:r>
              <a:t>generale della sostanza.</a:t>
            </a:r>
          </a:p>
        </p:txBody>
      </p:sp>
      <p:sp>
        <p:nvSpPr>
          <p:cNvPr id="32" name="Rounded Rectangle 31"/>
          <p:cNvSpPr/>
          <p:nvPr/>
        </p:nvSpPr>
        <p:spPr>
          <a:xfrm>
            <a:off x="4837176" y="2276856"/>
            <a:ext cx="6693408" cy="1005840"/>
          </a:xfrm>
          <a:prstGeom prst="roundRect">
            <a:avLst>
              <a:gd name="adj" fmla="val 12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Oval 32"/>
          <p:cNvSpPr/>
          <p:nvPr/>
        </p:nvSpPr>
        <p:spPr>
          <a:xfrm>
            <a:off x="5065776" y="2532888"/>
            <a:ext cx="420624" cy="420624"/>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TextBox 33"/>
          <p:cNvSpPr txBox="1"/>
          <p:nvPr/>
        </p:nvSpPr>
        <p:spPr>
          <a:xfrm>
            <a:off x="5065776" y="2542032"/>
            <a:ext cx="420624" cy="411480"/>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01</a:t>
            </a:r>
          </a:p>
        </p:txBody>
      </p:sp>
      <p:sp>
        <p:nvSpPr>
          <p:cNvPr id="35" name="TextBox 34"/>
          <p:cNvSpPr txBox="1"/>
          <p:nvPr/>
        </p:nvSpPr>
        <p:spPr>
          <a:xfrm>
            <a:off x="5715000" y="2450592"/>
            <a:ext cx="5532120" cy="237744"/>
          </a:xfrm>
          <a:prstGeom prst="rect">
            <a:avLst/>
          </a:prstGeom>
          <a:noFill/>
        </p:spPr>
        <p:txBody>
          <a:bodyPr wrap="square" lIns="0" tIns="0" rIns="0" bIns="0" anchor="t">
            <a:spAutoFit/>
          </a:bodyPr>
          <a:lstStyle/>
          <a:p>
            <a:pPr>
              <a:lnSpc>
                <a:spcPct val="108000"/>
              </a:lnSpc>
              <a:spcBef>
                <a:spcPts val="0"/>
              </a:spcBef>
              <a:spcAft>
                <a:spcPts val="0"/>
              </a:spcAft>
              <a:defRPr sz="1270" b="1">
                <a:solidFill>
                  <a:srgbClr val="66DCC5"/>
                </a:solidFill>
                <a:latin typeface="Lato"/>
              </a:defRPr>
            </a:pPr>
            <a:r>
              <a:t>SORVEGLIANZA E REGISTRO CMR</a:t>
            </a:r>
          </a:p>
        </p:txBody>
      </p:sp>
      <p:sp>
        <p:nvSpPr>
          <p:cNvPr id="36" name="TextBox 35"/>
          <p:cNvSpPr txBox="1"/>
          <p:nvPr/>
        </p:nvSpPr>
        <p:spPr>
          <a:xfrm>
            <a:off x="5715000" y="2798064"/>
            <a:ext cx="5532120" cy="448056"/>
          </a:xfrm>
          <a:prstGeom prst="rect">
            <a:avLst/>
          </a:prstGeom>
          <a:noFill/>
        </p:spPr>
        <p:txBody>
          <a:bodyPr wrap="square" lIns="0" tIns="0" rIns="0" bIns="0" anchor="t">
            <a:spAutoFit/>
          </a:bodyPr>
          <a:lstStyle/>
          <a:p>
            <a:pPr>
              <a:lnSpc>
                <a:spcPct val="108000"/>
              </a:lnSpc>
              <a:spcBef>
                <a:spcPts val="0"/>
              </a:spcBef>
              <a:spcAft>
                <a:spcPts val="0"/>
              </a:spcAft>
              <a:defRPr sz="1620" b="0">
                <a:solidFill>
                  <a:srgbClr val="FFFFFF"/>
                </a:solidFill>
                <a:latin typeface="Lato"/>
              </a:defRPr>
            </a:pPr>
            <a:r>
              <a:t>Il ramo non ne prevede l’attivazione</a:t>
            </a:r>
          </a:p>
          <a:p>
            <a:pPr>
              <a:lnSpc>
                <a:spcPct val="108000"/>
              </a:lnSpc>
              <a:spcBef>
                <a:spcPts val="0"/>
              </a:spcBef>
              <a:spcAft>
                <a:spcPts val="0"/>
              </a:spcAft>
              <a:defRPr sz="1620" b="0">
                <a:solidFill>
                  <a:srgbClr val="FFFFFF"/>
                </a:solidFill>
                <a:latin typeface="Lato"/>
              </a:defRPr>
            </a:pPr>
            <a:r>
              <a:t>per il rischio esaminato.</a:t>
            </a:r>
          </a:p>
        </p:txBody>
      </p:sp>
      <p:sp>
        <p:nvSpPr>
          <p:cNvPr id="37" name="Rounded Rectangle 36"/>
          <p:cNvSpPr/>
          <p:nvPr/>
        </p:nvSpPr>
        <p:spPr>
          <a:xfrm>
            <a:off x="4837176" y="3465576"/>
            <a:ext cx="6693408" cy="1005840"/>
          </a:xfrm>
          <a:prstGeom prst="roundRect">
            <a:avLst>
              <a:gd name="adj" fmla="val 12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5065776" y="3721608"/>
            <a:ext cx="420624" cy="420624"/>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5065776" y="3730752"/>
            <a:ext cx="420624" cy="411480"/>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02</a:t>
            </a:r>
          </a:p>
        </p:txBody>
      </p:sp>
      <p:sp>
        <p:nvSpPr>
          <p:cNvPr id="40" name="TextBox 39"/>
          <p:cNvSpPr txBox="1"/>
          <p:nvPr/>
        </p:nvSpPr>
        <p:spPr>
          <a:xfrm>
            <a:off x="5715000" y="3639312"/>
            <a:ext cx="5532120" cy="237744"/>
          </a:xfrm>
          <a:prstGeom prst="rect">
            <a:avLst/>
          </a:prstGeom>
          <a:noFill/>
        </p:spPr>
        <p:txBody>
          <a:bodyPr wrap="square" lIns="0" tIns="0" rIns="0" bIns="0" anchor="t">
            <a:spAutoFit/>
          </a:bodyPr>
          <a:lstStyle/>
          <a:p>
            <a:pPr>
              <a:lnSpc>
                <a:spcPct val="108000"/>
              </a:lnSpc>
              <a:spcBef>
                <a:spcPts val="0"/>
              </a:spcBef>
              <a:spcAft>
                <a:spcPts val="0"/>
              </a:spcAft>
              <a:defRPr sz="1270" b="1">
                <a:solidFill>
                  <a:srgbClr val="66DCC5"/>
                </a:solidFill>
                <a:latin typeface="Lato"/>
              </a:defRPr>
            </a:pPr>
            <a:r>
              <a:t>MISURE PREVENTIVE</a:t>
            </a:r>
          </a:p>
        </p:txBody>
      </p:sp>
      <p:sp>
        <p:nvSpPr>
          <p:cNvPr id="41" name="TextBox 40"/>
          <p:cNvSpPr txBox="1"/>
          <p:nvPr/>
        </p:nvSpPr>
        <p:spPr>
          <a:xfrm>
            <a:off x="5715000" y="3986784"/>
            <a:ext cx="5532120" cy="448056"/>
          </a:xfrm>
          <a:prstGeom prst="rect">
            <a:avLst/>
          </a:prstGeom>
          <a:noFill/>
        </p:spPr>
        <p:txBody>
          <a:bodyPr wrap="square" lIns="0" tIns="0" rIns="0" bIns="0" anchor="t">
            <a:spAutoFit/>
          </a:bodyPr>
          <a:lstStyle/>
          <a:p>
            <a:pPr>
              <a:lnSpc>
                <a:spcPct val="108000"/>
              </a:lnSpc>
              <a:spcBef>
                <a:spcPts val="0"/>
              </a:spcBef>
              <a:spcAft>
                <a:spcPts val="0"/>
              </a:spcAft>
              <a:defRPr sz="1620" b="0">
                <a:solidFill>
                  <a:srgbClr val="FFFFFF"/>
                </a:solidFill>
                <a:latin typeface="Lato"/>
              </a:defRPr>
            </a:pPr>
            <a:r>
              <a:t>Restano richiamati gli artt. 237, 238 e 239.</a:t>
            </a:r>
          </a:p>
        </p:txBody>
      </p:sp>
      <p:sp>
        <p:nvSpPr>
          <p:cNvPr id="42" name="Rounded Rectangle 41"/>
          <p:cNvSpPr/>
          <p:nvPr/>
        </p:nvSpPr>
        <p:spPr>
          <a:xfrm>
            <a:off x="4837176" y="4654296"/>
            <a:ext cx="6693408" cy="1005840"/>
          </a:xfrm>
          <a:prstGeom prst="roundRect">
            <a:avLst>
              <a:gd name="adj" fmla="val 12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Oval 42"/>
          <p:cNvSpPr/>
          <p:nvPr/>
        </p:nvSpPr>
        <p:spPr>
          <a:xfrm>
            <a:off x="5065776" y="4910328"/>
            <a:ext cx="420624" cy="420624"/>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5065776" y="4919472"/>
            <a:ext cx="420624" cy="411480"/>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03</a:t>
            </a:r>
          </a:p>
        </p:txBody>
      </p:sp>
      <p:sp>
        <p:nvSpPr>
          <p:cNvPr id="45" name="TextBox 44"/>
          <p:cNvSpPr txBox="1"/>
          <p:nvPr/>
        </p:nvSpPr>
        <p:spPr>
          <a:xfrm>
            <a:off x="5715000" y="4828032"/>
            <a:ext cx="5532120" cy="237744"/>
          </a:xfrm>
          <a:prstGeom prst="rect">
            <a:avLst/>
          </a:prstGeom>
          <a:noFill/>
        </p:spPr>
        <p:txBody>
          <a:bodyPr wrap="square" lIns="0" tIns="0" rIns="0" bIns="0" anchor="t">
            <a:spAutoFit/>
          </a:bodyPr>
          <a:lstStyle/>
          <a:p>
            <a:pPr>
              <a:lnSpc>
                <a:spcPct val="108000"/>
              </a:lnSpc>
              <a:spcBef>
                <a:spcPts val="0"/>
              </a:spcBef>
              <a:spcAft>
                <a:spcPts val="0"/>
              </a:spcAft>
              <a:defRPr sz="1270" b="1">
                <a:solidFill>
                  <a:srgbClr val="66DCC5"/>
                </a:solidFill>
                <a:latin typeface="Lato"/>
              </a:defRPr>
            </a:pPr>
            <a:r>
              <a:t>RIESAME</a:t>
            </a:r>
          </a:p>
        </p:txBody>
      </p:sp>
      <p:sp>
        <p:nvSpPr>
          <p:cNvPr id="46" name="TextBox 45"/>
          <p:cNvSpPr txBox="1"/>
          <p:nvPr/>
        </p:nvSpPr>
        <p:spPr>
          <a:xfrm>
            <a:off x="5715000" y="5175504"/>
            <a:ext cx="5532120" cy="448056"/>
          </a:xfrm>
          <a:prstGeom prst="rect">
            <a:avLst/>
          </a:prstGeom>
          <a:noFill/>
        </p:spPr>
        <p:txBody>
          <a:bodyPr wrap="square" lIns="0" tIns="0" rIns="0" bIns="0" anchor="t">
            <a:spAutoFit/>
          </a:bodyPr>
          <a:lstStyle/>
          <a:p>
            <a:pPr>
              <a:lnSpc>
                <a:spcPct val="108000"/>
              </a:lnSpc>
              <a:spcBef>
                <a:spcPts val="0"/>
              </a:spcBef>
              <a:spcAft>
                <a:spcPts val="0"/>
              </a:spcAft>
              <a:defRPr sz="1620" b="0">
                <a:solidFill>
                  <a:srgbClr val="FFFFFF"/>
                </a:solidFill>
                <a:latin typeface="Lato"/>
              </a:defRPr>
            </a:pPr>
            <a:r>
              <a:t>Rivalutazione in caso di modifiche.</a:t>
            </a:r>
          </a:p>
        </p:txBody>
      </p:sp>
      <p:sp>
        <p:nvSpPr>
          <p:cNvPr id="47" name="Rounded Rectangle 46"/>
          <p:cNvSpPr/>
          <p:nvPr/>
        </p:nvSpPr>
        <p:spPr>
          <a:xfrm>
            <a:off x="594360" y="5961888"/>
            <a:ext cx="11000232" cy="411480"/>
          </a:xfrm>
          <a:prstGeom prst="roundRect">
            <a:avLst>
              <a:gd name="adj" fmla="val 18000"/>
            </a:avLst>
          </a:prstGeom>
          <a:solidFill>
            <a:srgbClr val="193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8" name="TextBox 47"/>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260" b="0">
                <a:solidFill>
                  <a:srgbClr val="66DCC5"/>
                </a:solidFill>
                <a:latin typeface="Lato"/>
              </a:defRPr>
            </a:pPr>
            <a:r>
              <a:t>Nessuna disattivazione indiscriminata degli obblighi relativi ad altri rischi o altre esposizioni. [D]</a:t>
            </a:r>
          </a:p>
        </p:txBody>
      </p:sp>
      <p:sp>
        <p:nvSpPr>
          <p:cNvPr id="49"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008E89"/>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607780"/>
                </a:solidFill>
                <a:latin typeface="Lato"/>
              </a:defRPr>
            </a:pPr>
            <a:r>
              <a:t>PROSECUZIONE / ANTICIPAZIONE DEI RAMI</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Quando il verde non è motivato, il percorso continua</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607780"/>
                </a:solidFill>
                <a:latin typeface="Lato"/>
              </a:defRPr>
            </a:pPr>
            <a:r>
              <a:t>Il «no» preliminare non assegna automaticamente il Caso A.</a:t>
            </a:r>
          </a:p>
        </p:txBody>
      </p:sp>
      <p:cxnSp>
        <p:nvCxnSpPr>
          <p:cNvPr id="11" name="Connector 10"/>
          <p:cNvCxnSpPr/>
          <p:nvPr/>
        </p:nvCxnSpPr>
        <p:spPr>
          <a:xfrm>
            <a:off x="548640" y="6409944"/>
            <a:ext cx="11091672" cy="0"/>
          </a:xfrm>
          <a:prstGeom prst="line">
            <a:avLst/>
          </a:prstGeom>
          <a:ln w="7620">
            <a:solidFill>
              <a:srgbClr val="D9E3E3"/>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607780"/>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607780"/>
                </a:solidFill>
                <a:latin typeface="Lato"/>
              </a:defRPr>
            </a:pPr>
            <a:r>
              <a:t>INAIL 2026, pp. 3–4 e Figura 1 [I1] • Cautela sulle lacune [D]</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607780"/>
                </a:solidFill>
                <a:latin typeface="Lato"/>
              </a:defRPr>
            </a:pPr>
            <a:r>
              <a:t>08 / 10</a:t>
            </a:r>
          </a:p>
        </p:txBody>
      </p:sp>
      <p:sp>
        <p:nvSpPr>
          <p:cNvPr id="15" name="Rectangle 14"/>
          <p:cNvSpPr/>
          <p:nvPr/>
        </p:nvSpPr>
        <p:spPr>
          <a:xfrm>
            <a:off x="54864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58368" y="2276856"/>
            <a:ext cx="2761488" cy="3401568"/>
          </a:xfrm>
          <a:prstGeom prst="roundRect">
            <a:avLst>
              <a:gd name="adj" fmla="val 10000"/>
            </a:avLst>
          </a:prstGeom>
          <a:solidFill>
            <a:srgbClr val="0B25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923544" y="2569464"/>
            <a:ext cx="2231136" cy="685800"/>
          </a:xfrm>
          <a:prstGeom prst="rect">
            <a:avLst/>
          </a:prstGeom>
          <a:noFill/>
        </p:spPr>
        <p:txBody>
          <a:bodyPr wrap="square" lIns="0" tIns="0" rIns="0" bIns="0" anchor="t">
            <a:spAutoFit/>
          </a:bodyPr>
          <a:lstStyle/>
          <a:p>
            <a:pPr>
              <a:lnSpc>
                <a:spcPct val="108000"/>
              </a:lnSpc>
              <a:spcBef>
                <a:spcPts val="0"/>
              </a:spcBef>
              <a:spcAft>
                <a:spcPts val="0"/>
              </a:spcAft>
              <a:defRPr sz="4800" b="1">
                <a:solidFill>
                  <a:srgbClr val="66DCC5"/>
                </a:solidFill>
                <a:latin typeface="Lato"/>
              </a:defRPr>
            </a:pPr>
            <a:r>
              <a:t>NO</a:t>
            </a:r>
          </a:p>
        </p:txBody>
      </p:sp>
      <p:sp>
        <p:nvSpPr>
          <p:cNvPr id="27" name="TextBox 26"/>
          <p:cNvSpPr txBox="1"/>
          <p:nvPr/>
        </p:nvSpPr>
        <p:spPr>
          <a:xfrm>
            <a:off x="923544" y="3493008"/>
            <a:ext cx="2231136" cy="694944"/>
          </a:xfrm>
          <a:prstGeom prst="rect">
            <a:avLst/>
          </a:prstGeom>
          <a:noFill/>
        </p:spPr>
        <p:txBody>
          <a:bodyPr wrap="square" lIns="0" tIns="0" rIns="0" bIns="0" anchor="t">
            <a:spAutoFit/>
          </a:bodyPr>
          <a:lstStyle/>
          <a:p>
            <a:pPr>
              <a:lnSpc>
                <a:spcPct val="108000"/>
              </a:lnSpc>
              <a:spcBef>
                <a:spcPts val="0"/>
              </a:spcBef>
              <a:spcAft>
                <a:spcPts val="0"/>
              </a:spcAft>
              <a:defRPr sz="2200" b="1">
                <a:solidFill>
                  <a:srgbClr val="FFFFFF"/>
                </a:solidFill>
                <a:latin typeface="Lato"/>
              </a:defRPr>
            </a:pPr>
            <a:r>
              <a:t>Condizioni non</a:t>
            </a:r>
          </a:p>
          <a:p>
            <a:pPr>
              <a:lnSpc>
                <a:spcPct val="108000"/>
              </a:lnSpc>
              <a:spcBef>
                <a:spcPts val="0"/>
              </a:spcBef>
              <a:spcAft>
                <a:spcPts val="0"/>
              </a:spcAft>
              <a:defRPr sz="2200" b="1">
                <a:solidFill>
                  <a:srgbClr val="FFFFFF"/>
                </a:solidFill>
                <a:latin typeface="Lato"/>
              </a:defRPr>
            </a:pPr>
            <a:r>
              <a:t>soddisfatte</a:t>
            </a:r>
          </a:p>
        </p:txBody>
      </p:sp>
      <p:cxnSp>
        <p:nvCxnSpPr>
          <p:cNvPr id="28" name="Connector 27"/>
          <p:cNvCxnSpPr/>
          <p:nvPr/>
        </p:nvCxnSpPr>
        <p:spPr>
          <a:xfrm>
            <a:off x="923544" y="4453128"/>
            <a:ext cx="2221992" cy="0"/>
          </a:xfrm>
          <a:prstGeom prst="line">
            <a:avLst/>
          </a:prstGeom>
          <a:ln w="8890">
            <a:solidFill>
              <a:srgbClr val="315B6B"/>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923544" y="4681728"/>
            <a:ext cx="2231136" cy="822960"/>
          </a:xfrm>
          <a:prstGeom prst="rect">
            <a:avLst/>
          </a:prstGeom>
          <a:noFill/>
        </p:spPr>
        <p:txBody>
          <a:bodyPr wrap="square" lIns="0" tIns="0" rIns="0" bIns="0" anchor="t">
            <a:spAutoFit/>
          </a:bodyPr>
          <a:lstStyle/>
          <a:p>
            <a:pPr>
              <a:lnSpc>
                <a:spcPct val="108000"/>
              </a:lnSpc>
              <a:spcBef>
                <a:spcPts val="0"/>
              </a:spcBef>
              <a:spcAft>
                <a:spcPts val="0"/>
              </a:spcAft>
              <a:defRPr sz="1700" b="0">
                <a:solidFill>
                  <a:srgbClr val="C0D7DB"/>
                </a:solidFill>
                <a:latin typeface="Lato"/>
              </a:defRPr>
            </a:pPr>
            <a:r>
              <a:t>Dati insufficienti?</a:t>
            </a:r>
          </a:p>
          <a:p>
            <a:pPr>
              <a:lnSpc>
                <a:spcPct val="108000"/>
              </a:lnSpc>
              <a:spcBef>
                <a:spcPts val="0"/>
              </a:spcBef>
              <a:spcAft>
                <a:spcPts val="0"/>
              </a:spcAft>
              <a:defRPr sz="1700" b="0">
                <a:solidFill>
                  <a:srgbClr val="C0D7DB"/>
                </a:solidFill>
                <a:latin typeface="Lato"/>
              </a:defRPr>
            </a:pPr>
            <a:r>
              <a:t>Non forzare il sì.</a:t>
            </a:r>
          </a:p>
          <a:p>
            <a:pPr>
              <a:lnSpc>
                <a:spcPct val="108000"/>
              </a:lnSpc>
              <a:spcBef>
                <a:spcPts val="0"/>
              </a:spcBef>
              <a:spcAft>
                <a:spcPts val="0"/>
              </a:spcAft>
              <a:defRPr sz="1700" b="0">
                <a:solidFill>
                  <a:srgbClr val="C0D7DB"/>
                </a:solidFill>
                <a:latin typeface="Lato"/>
              </a:defRPr>
            </a:pPr>
            <a:r>
              <a:t>Approfondire. [D]</a:t>
            </a:r>
          </a:p>
        </p:txBody>
      </p:sp>
      <p:sp>
        <p:nvSpPr>
          <p:cNvPr id="30" name="Rounded Rectangle 29"/>
          <p:cNvSpPr/>
          <p:nvPr/>
        </p:nvSpPr>
        <p:spPr>
          <a:xfrm>
            <a:off x="3822191" y="2286000"/>
            <a:ext cx="5916168" cy="630936"/>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4014215" y="2432304"/>
            <a:ext cx="5522976" cy="402336"/>
          </a:xfrm>
          <a:prstGeom prst="rect">
            <a:avLst/>
          </a:prstGeom>
          <a:noFill/>
        </p:spPr>
        <p:txBody>
          <a:bodyPr wrap="square" lIns="0" tIns="0" rIns="0" bIns="0" anchor="t">
            <a:spAutoFit/>
          </a:bodyPr>
          <a:lstStyle/>
          <a:p>
            <a:pPr>
              <a:lnSpc>
                <a:spcPct val="108000"/>
              </a:lnSpc>
              <a:spcBef>
                <a:spcPts val="0"/>
              </a:spcBef>
              <a:spcAft>
                <a:spcPts val="0"/>
              </a:spcAft>
              <a:defRPr sz="1600" b="1">
                <a:solidFill>
                  <a:srgbClr val="133348"/>
                </a:solidFill>
                <a:latin typeface="Lato"/>
              </a:defRPr>
            </a:pPr>
            <a:r>
              <a:t>Notazione «priva di soglia»?</a:t>
            </a:r>
          </a:p>
        </p:txBody>
      </p:sp>
      <p:cxnSp>
        <p:nvCxnSpPr>
          <p:cNvPr id="32" name="Connector 31"/>
          <p:cNvCxnSpPr/>
          <p:nvPr/>
        </p:nvCxnSpPr>
        <p:spPr>
          <a:xfrm>
            <a:off x="9765792" y="2606040"/>
            <a:ext cx="731520" cy="0"/>
          </a:xfrm>
          <a:prstGeom prst="line">
            <a:avLst/>
          </a:prstGeom>
          <a:ln w="20320">
            <a:solidFill>
              <a:srgbClr val="B84B56"/>
            </a:solidFill>
            <a:tailEnd type="triangle" w="sm" len="sm"/>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9948672" y="2263140"/>
            <a:ext cx="365760" cy="201168"/>
          </a:xfrm>
          <a:prstGeom prst="rect">
            <a:avLst/>
          </a:prstGeom>
          <a:noFill/>
        </p:spPr>
        <p:txBody>
          <a:bodyPr wrap="square" lIns="0" tIns="0" rIns="0" bIns="0" anchor="t">
            <a:spAutoFit/>
          </a:bodyPr>
          <a:lstStyle/>
          <a:p>
            <a:pPr algn="ctr">
              <a:lnSpc>
                <a:spcPct val="108000"/>
              </a:lnSpc>
              <a:spcBef>
                <a:spcPts val="0"/>
              </a:spcBef>
              <a:spcAft>
                <a:spcPts val="0"/>
              </a:spcAft>
              <a:defRPr sz="1040" b="1">
                <a:solidFill>
                  <a:srgbClr val="B84B56"/>
                </a:solidFill>
                <a:latin typeface="Lato"/>
              </a:defRPr>
            </a:pPr>
            <a:r>
              <a:t>SÌ</a:t>
            </a:r>
          </a:p>
        </p:txBody>
      </p:sp>
      <p:sp>
        <p:nvSpPr>
          <p:cNvPr id="34" name="Rounded Rectangle 33"/>
          <p:cNvSpPr/>
          <p:nvPr/>
        </p:nvSpPr>
        <p:spPr>
          <a:xfrm>
            <a:off x="10561320" y="2286000"/>
            <a:ext cx="905256" cy="630936"/>
          </a:xfrm>
          <a:prstGeom prst="roundRect">
            <a:avLst>
              <a:gd name="adj" fmla="val 12000"/>
            </a:avLst>
          </a:prstGeom>
          <a:solidFill>
            <a:srgbClr val="FBEA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10561320" y="2377440"/>
            <a:ext cx="905256" cy="438912"/>
          </a:xfrm>
          <a:prstGeom prst="rect">
            <a:avLst/>
          </a:prstGeom>
          <a:noFill/>
        </p:spPr>
        <p:txBody>
          <a:bodyPr wrap="square" lIns="0" tIns="0" rIns="0" bIns="0" anchor="t">
            <a:spAutoFit/>
          </a:bodyPr>
          <a:lstStyle/>
          <a:p>
            <a:pPr algn="ctr">
              <a:lnSpc>
                <a:spcPct val="108000"/>
              </a:lnSpc>
              <a:spcBef>
                <a:spcPts val="0"/>
              </a:spcBef>
              <a:spcAft>
                <a:spcPts val="0"/>
              </a:spcAft>
              <a:defRPr sz="2700" b="1">
                <a:solidFill>
                  <a:srgbClr val="B84B56"/>
                </a:solidFill>
                <a:latin typeface="Lato"/>
              </a:defRPr>
            </a:pPr>
            <a:r>
              <a:t>A</a:t>
            </a:r>
          </a:p>
        </p:txBody>
      </p:sp>
      <p:cxnSp>
        <p:nvCxnSpPr>
          <p:cNvPr id="36" name="Connector 35"/>
          <p:cNvCxnSpPr/>
          <p:nvPr/>
        </p:nvCxnSpPr>
        <p:spPr>
          <a:xfrm>
            <a:off x="6766560" y="2926080"/>
            <a:ext cx="0" cy="265176"/>
          </a:xfrm>
          <a:prstGeom prst="line">
            <a:avLst/>
          </a:prstGeom>
          <a:ln w="15240">
            <a:solidFill>
              <a:srgbClr val="607780"/>
            </a:solidFill>
            <a:tailEnd type="triangle" w="sm" len="sm"/>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949440" y="2967228"/>
            <a:ext cx="457200" cy="182880"/>
          </a:xfrm>
          <a:prstGeom prst="rect">
            <a:avLst/>
          </a:prstGeom>
          <a:noFill/>
        </p:spPr>
        <p:txBody>
          <a:bodyPr wrap="square" lIns="0" tIns="0" rIns="0" bIns="0" anchor="t">
            <a:spAutoFit/>
          </a:bodyPr>
          <a:lstStyle/>
          <a:p>
            <a:pPr>
              <a:lnSpc>
                <a:spcPct val="108000"/>
              </a:lnSpc>
              <a:spcBef>
                <a:spcPts val="0"/>
              </a:spcBef>
              <a:spcAft>
                <a:spcPts val="0"/>
              </a:spcAft>
              <a:defRPr sz="980" b="1">
                <a:solidFill>
                  <a:srgbClr val="607780"/>
                </a:solidFill>
                <a:latin typeface="Lato"/>
              </a:defRPr>
            </a:pPr>
            <a:r>
              <a:t>NO</a:t>
            </a:r>
          </a:p>
        </p:txBody>
      </p:sp>
      <p:sp>
        <p:nvSpPr>
          <p:cNvPr id="38" name="Rounded Rectangle 37"/>
          <p:cNvSpPr/>
          <p:nvPr/>
        </p:nvSpPr>
        <p:spPr>
          <a:xfrm>
            <a:off x="3822191" y="3218688"/>
            <a:ext cx="5916168" cy="630936"/>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4014215" y="3364992"/>
            <a:ext cx="5522976" cy="402336"/>
          </a:xfrm>
          <a:prstGeom prst="rect">
            <a:avLst/>
          </a:prstGeom>
          <a:noFill/>
        </p:spPr>
        <p:txBody>
          <a:bodyPr wrap="square" lIns="0" tIns="0" rIns="0" bIns="0" anchor="t">
            <a:spAutoFit/>
          </a:bodyPr>
          <a:lstStyle/>
          <a:p>
            <a:pPr>
              <a:lnSpc>
                <a:spcPct val="108000"/>
              </a:lnSpc>
              <a:spcBef>
                <a:spcPts val="0"/>
              </a:spcBef>
              <a:spcAft>
                <a:spcPts val="0"/>
              </a:spcAft>
              <a:defRPr sz="1600" b="1">
                <a:solidFill>
                  <a:srgbClr val="133348"/>
                </a:solidFill>
                <a:latin typeface="Lato"/>
              </a:defRPr>
            </a:pPr>
            <a:r>
              <a:t>Notazione «con valore soglia»?</a:t>
            </a:r>
          </a:p>
        </p:txBody>
      </p:sp>
      <p:cxnSp>
        <p:nvCxnSpPr>
          <p:cNvPr id="40" name="Connector 39"/>
          <p:cNvCxnSpPr/>
          <p:nvPr/>
        </p:nvCxnSpPr>
        <p:spPr>
          <a:xfrm>
            <a:off x="9765792" y="3538728"/>
            <a:ext cx="731520" cy="0"/>
          </a:xfrm>
          <a:prstGeom prst="line">
            <a:avLst/>
          </a:prstGeom>
          <a:ln w="20320">
            <a:solidFill>
              <a:srgbClr val="287BA3"/>
            </a:solidFill>
            <a:tailEnd type="triangle" w="sm" len="sm"/>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9948672" y="3195828"/>
            <a:ext cx="365760" cy="201168"/>
          </a:xfrm>
          <a:prstGeom prst="rect">
            <a:avLst/>
          </a:prstGeom>
          <a:noFill/>
        </p:spPr>
        <p:txBody>
          <a:bodyPr wrap="square" lIns="0" tIns="0" rIns="0" bIns="0" anchor="t">
            <a:spAutoFit/>
          </a:bodyPr>
          <a:lstStyle/>
          <a:p>
            <a:pPr algn="ctr">
              <a:lnSpc>
                <a:spcPct val="108000"/>
              </a:lnSpc>
              <a:spcBef>
                <a:spcPts val="0"/>
              </a:spcBef>
              <a:spcAft>
                <a:spcPts val="0"/>
              </a:spcAft>
              <a:defRPr sz="1040" b="1">
                <a:solidFill>
                  <a:srgbClr val="287BA3"/>
                </a:solidFill>
                <a:latin typeface="Lato"/>
              </a:defRPr>
            </a:pPr>
            <a:r>
              <a:t>SÌ</a:t>
            </a:r>
          </a:p>
        </p:txBody>
      </p:sp>
      <p:sp>
        <p:nvSpPr>
          <p:cNvPr id="42" name="Rounded Rectangle 41"/>
          <p:cNvSpPr/>
          <p:nvPr/>
        </p:nvSpPr>
        <p:spPr>
          <a:xfrm>
            <a:off x="10561320" y="3218688"/>
            <a:ext cx="905256" cy="630936"/>
          </a:xfrm>
          <a:prstGeom prst="roundRect">
            <a:avLst>
              <a:gd name="adj" fmla="val 12000"/>
            </a:avLst>
          </a:prstGeom>
          <a:solidFill>
            <a:srgbClr val="E6F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10561320" y="3310128"/>
            <a:ext cx="905256" cy="438912"/>
          </a:xfrm>
          <a:prstGeom prst="rect">
            <a:avLst/>
          </a:prstGeom>
          <a:noFill/>
        </p:spPr>
        <p:txBody>
          <a:bodyPr wrap="square" lIns="0" tIns="0" rIns="0" bIns="0" anchor="t">
            <a:spAutoFit/>
          </a:bodyPr>
          <a:lstStyle/>
          <a:p>
            <a:pPr algn="ctr">
              <a:lnSpc>
                <a:spcPct val="108000"/>
              </a:lnSpc>
              <a:spcBef>
                <a:spcPts val="0"/>
              </a:spcBef>
              <a:spcAft>
                <a:spcPts val="0"/>
              </a:spcAft>
              <a:defRPr sz="2700" b="1">
                <a:solidFill>
                  <a:srgbClr val="287BA3"/>
                </a:solidFill>
                <a:latin typeface="Lato"/>
              </a:defRPr>
            </a:pPr>
            <a:r>
              <a:t>B</a:t>
            </a:r>
          </a:p>
        </p:txBody>
      </p:sp>
      <p:cxnSp>
        <p:nvCxnSpPr>
          <p:cNvPr id="44" name="Connector 43"/>
          <p:cNvCxnSpPr/>
          <p:nvPr/>
        </p:nvCxnSpPr>
        <p:spPr>
          <a:xfrm>
            <a:off x="6766560" y="3858768"/>
            <a:ext cx="0" cy="265176"/>
          </a:xfrm>
          <a:prstGeom prst="line">
            <a:avLst/>
          </a:prstGeom>
          <a:ln w="15240">
            <a:solidFill>
              <a:srgbClr val="607780"/>
            </a:solidFill>
            <a:tailEnd type="triangle" w="sm" len="sm"/>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949440" y="3899915"/>
            <a:ext cx="457200" cy="182880"/>
          </a:xfrm>
          <a:prstGeom prst="rect">
            <a:avLst/>
          </a:prstGeom>
          <a:noFill/>
        </p:spPr>
        <p:txBody>
          <a:bodyPr wrap="square" lIns="0" tIns="0" rIns="0" bIns="0" anchor="t">
            <a:spAutoFit/>
          </a:bodyPr>
          <a:lstStyle/>
          <a:p>
            <a:pPr>
              <a:lnSpc>
                <a:spcPct val="108000"/>
              </a:lnSpc>
              <a:spcBef>
                <a:spcPts val="0"/>
              </a:spcBef>
              <a:spcAft>
                <a:spcPts val="0"/>
              </a:spcAft>
              <a:defRPr sz="980" b="1">
                <a:solidFill>
                  <a:srgbClr val="607780"/>
                </a:solidFill>
                <a:latin typeface="Lato"/>
              </a:defRPr>
            </a:pPr>
            <a:r>
              <a:t>NO</a:t>
            </a:r>
          </a:p>
        </p:txBody>
      </p:sp>
      <p:sp>
        <p:nvSpPr>
          <p:cNvPr id="46" name="Rounded Rectangle 45"/>
          <p:cNvSpPr/>
          <p:nvPr/>
        </p:nvSpPr>
        <p:spPr>
          <a:xfrm>
            <a:off x="3822191" y="4151376"/>
            <a:ext cx="5916168" cy="630936"/>
          </a:xfrm>
          <a:prstGeom prst="roundRect">
            <a:avLst>
              <a:gd name="adj" fmla="val 12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4014215" y="4297680"/>
            <a:ext cx="5522976" cy="402336"/>
          </a:xfrm>
          <a:prstGeom prst="rect">
            <a:avLst/>
          </a:prstGeom>
          <a:noFill/>
        </p:spPr>
        <p:txBody>
          <a:bodyPr wrap="square" lIns="0" tIns="0" rIns="0" bIns="0" anchor="t">
            <a:spAutoFit/>
          </a:bodyPr>
          <a:lstStyle/>
          <a:p>
            <a:pPr>
              <a:lnSpc>
                <a:spcPct val="108000"/>
              </a:lnSpc>
              <a:spcBef>
                <a:spcPts val="0"/>
              </a:spcBef>
              <a:spcAft>
                <a:spcPts val="0"/>
              </a:spcAft>
              <a:defRPr sz="1490" b="1">
                <a:solidFill>
                  <a:srgbClr val="133348"/>
                </a:solidFill>
                <a:latin typeface="Lato"/>
              </a:defRPr>
            </a:pPr>
            <a:r>
              <a:t>Restrizione REACH con DNEL</a:t>
            </a:r>
          </a:p>
          <a:p>
            <a:pPr>
              <a:lnSpc>
                <a:spcPct val="108000"/>
              </a:lnSpc>
              <a:spcBef>
                <a:spcPts val="0"/>
              </a:spcBef>
              <a:spcAft>
                <a:spcPts val="0"/>
              </a:spcAft>
              <a:defRPr sz="1490" b="1">
                <a:solidFill>
                  <a:srgbClr val="133348"/>
                </a:solidFill>
                <a:latin typeface="Lato"/>
              </a:defRPr>
            </a:pPr>
            <a:r>
              <a:t>vincolante e protettivo?</a:t>
            </a:r>
          </a:p>
        </p:txBody>
      </p:sp>
      <p:cxnSp>
        <p:nvCxnSpPr>
          <p:cNvPr id="48" name="Connector 47"/>
          <p:cNvCxnSpPr/>
          <p:nvPr/>
        </p:nvCxnSpPr>
        <p:spPr>
          <a:xfrm>
            <a:off x="9765792" y="4471416"/>
            <a:ext cx="731520" cy="0"/>
          </a:xfrm>
          <a:prstGeom prst="line">
            <a:avLst/>
          </a:prstGeom>
          <a:ln w="20320">
            <a:solidFill>
              <a:srgbClr val="A86F29"/>
            </a:solidFill>
            <a:tailEnd type="triangle" w="sm" len="sm"/>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9948672" y="4128515"/>
            <a:ext cx="365760" cy="201168"/>
          </a:xfrm>
          <a:prstGeom prst="rect">
            <a:avLst/>
          </a:prstGeom>
          <a:noFill/>
        </p:spPr>
        <p:txBody>
          <a:bodyPr wrap="square" lIns="0" tIns="0" rIns="0" bIns="0" anchor="t">
            <a:spAutoFit/>
          </a:bodyPr>
          <a:lstStyle/>
          <a:p>
            <a:pPr algn="ctr">
              <a:lnSpc>
                <a:spcPct val="108000"/>
              </a:lnSpc>
              <a:spcBef>
                <a:spcPts val="0"/>
              </a:spcBef>
              <a:spcAft>
                <a:spcPts val="0"/>
              </a:spcAft>
              <a:defRPr sz="1040" b="1">
                <a:solidFill>
                  <a:srgbClr val="A86F29"/>
                </a:solidFill>
                <a:latin typeface="Lato"/>
              </a:defRPr>
            </a:pPr>
            <a:r>
              <a:t>SÌ</a:t>
            </a:r>
          </a:p>
        </p:txBody>
      </p:sp>
      <p:sp>
        <p:nvSpPr>
          <p:cNvPr id="50" name="Rounded Rectangle 49"/>
          <p:cNvSpPr/>
          <p:nvPr/>
        </p:nvSpPr>
        <p:spPr>
          <a:xfrm>
            <a:off x="10561320" y="4151376"/>
            <a:ext cx="905256" cy="630936"/>
          </a:xfrm>
          <a:prstGeom prst="roundRect">
            <a:avLst>
              <a:gd name="adj" fmla="val 12000"/>
            </a:avLst>
          </a:prstGeom>
          <a:solidFill>
            <a:srgbClr val="FFF1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10561320" y="4242816"/>
            <a:ext cx="905256" cy="438912"/>
          </a:xfrm>
          <a:prstGeom prst="rect">
            <a:avLst/>
          </a:prstGeom>
          <a:noFill/>
        </p:spPr>
        <p:txBody>
          <a:bodyPr wrap="square" lIns="0" tIns="0" rIns="0" bIns="0" anchor="t">
            <a:spAutoFit/>
          </a:bodyPr>
          <a:lstStyle/>
          <a:p>
            <a:pPr algn="ctr">
              <a:lnSpc>
                <a:spcPct val="108000"/>
              </a:lnSpc>
              <a:spcBef>
                <a:spcPts val="0"/>
              </a:spcBef>
              <a:spcAft>
                <a:spcPts val="0"/>
              </a:spcAft>
              <a:defRPr sz="2700" b="1">
                <a:solidFill>
                  <a:srgbClr val="A86F29"/>
                </a:solidFill>
                <a:latin typeface="Lato"/>
              </a:defRPr>
            </a:pPr>
            <a:r>
              <a:t>C</a:t>
            </a:r>
          </a:p>
        </p:txBody>
      </p:sp>
      <p:cxnSp>
        <p:nvCxnSpPr>
          <p:cNvPr id="52" name="Connector 51"/>
          <p:cNvCxnSpPr/>
          <p:nvPr/>
        </p:nvCxnSpPr>
        <p:spPr>
          <a:xfrm>
            <a:off x="6766560" y="4791456"/>
            <a:ext cx="0" cy="265176"/>
          </a:xfrm>
          <a:prstGeom prst="line">
            <a:avLst/>
          </a:prstGeom>
          <a:ln w="15240">
            <a:solidFill>
              <a:srgbClr val="607780"/>
            </a:solidFill>
            <a:tailEnd type="triangle" w="sm" len="sm"/>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6949440" y="4832604"/>
            <a:ext cx="457200" cy="182880"/>
          </a:xfrm>
          <a:prstGeom prst="rect">
            <a:avLst/>
          </a:prstGeom>
          <a:noFill/>
        </p:spPr>
        <p:txBody>
          <a:bodyPr wrap="square" lIns="0" tIns="0" rIns="0" bIns="0" anchor="t">
            <a:spAutoFit/>
          </a:bodyPr>
          <a:lstStyle/>
          <a:p>
            <a:pPr>
              <a:lnSpc>
                <a:spcPct val="108000"/>
              </a:lnSpc>
              <a:spcBef>
                <a:spcPts val="0"/>
              </a:spcBef>
              <a:spcAft>
                <a:spcPts val="0"/>
              </a:spcAft>
              <a:defRPr sz="980" b="1">
                <a:solidFill>
                  <a:srgbClr val="607780"/>
                </a:solidFill>
                <a:latin typeface="Lato"/>
              </a:defRPr>
            </a:pPr>
            <a:r>
              <a:t>NO</a:t>
            </a:r>
          </a:p>
        </p:txBody>
      </p:sp>
      <p:sp>
        <p:nvSpPr>
          <p:cNvPr id="54" name="Rounded Rectangle 53"/>
          <p:cNvSpPr/>
          <p:nvPr/>
        </p:nvSpPr>
        <p:spPr>
          <a:xfrm>
            <a:off x="3822191" y="5102352"/>
            <a:ext cx="7644383" cy="566928"/>
          </a:xfrm>
          <a:prstGeom prst="roundRect">
            <a:avLst>
              <a:gd name="adj" fmla="val 12000"/>
            </a:avLst>
          </a:prstGeom>
          <a:solidFill>
            <a:srgbClr val="FAE9D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4050791" y="5285232"/>
            <a:ext cx="7178040" cy="237744"/>
          </a:xfrm>
          <a:prstGeom prst="rect">
            <a:avLst/>
          </a:prstGeom>
          <a:noFill/>
        </p:spPr>
        <p:txBody>
          <a:bodyPr wrap="square" lIns="0" tIns="0" rIns="0" bIns="0" anchor="t">
            <a:spAutoFit/>
          </a:bodyPr>
          <a:lstStyle/>
          <a:p>
            <a:pPr>
              <a:lnSpc>
                <a:spcPct val="108000"/>
              </a:lnSpc>
              <a:spcBef>
                <a:spcPts val="0"/>
              </a:spcBef>
              <a:spcAft>
                <a:spcPts val="0"/>
              </a:spcAft>
              <a:defRPr sz="1600" b="1">
                <a:solidFill>
                  <a:srgbClr val="C5743D"/>
                </a:solidFill>
                <a:latin typeface="Lato"/>
              </a:defRPr>
            </a:pPr>
            <a:r>
              <a:t>D  /  VALUTAZIONE CASO PER CASO</a:t>
            </a:r>
          </a:p>
        </p:txBody>
      </p:sp>
      <p:sp>
        <p:nvSpPr>
          <p:cNvPr id="56" name="Rounded Rectangle 55"/>
          <p:cNvSpPr/>
          <p:nvPr/>
        </p:nvSpPr>
        <p:spPr>
          <a:xfrm>
            <a:off x="594360" y="5961888"/>
            <a:ext cx="11000232" cy="411480"/>
          </a:xfrm>
          <a:prstGeom prst="roundRect">
            <a:avLst>
              <a:gd name="adj" fmla="val 18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7" name="TextBox 56"/>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320" b="0">
                <a:solidFill>
                  <a:srgbClr val="008E89"/>
                </a:solidFill>
                <a:latin typeface="Lato"/>
              </a:defRPr>
            </a:pPr>
            <a:r>
              <a:t>Lacuna informativa ≠ sostanza «priva di soglia». Conservare l’ordine delle verifiche.</a:t>
            </a:r>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008E89"/>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607780"/>
                </a:solidFill>
                <a:latin typeface="Lato"/>
              </a:defRPr>
            </a:pPr>
            <a:r>
              <a:t>PROPOSTA OPERATIVA / NON MODULO INAIL</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133348"/>
                </a:solidFill>
                <a:latin typeface="Lato"/>
              </a:defRPr>
            </a:pPr>
            <a:r>
              <a:t>Le evidenze che rendono tracciabile la decisione</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607780"/>
                </a:solidFill>
                <a:latin typeface="Lato"/>
              </a:defRPr>
            </a:pPr>
            <a:r>
              <a:t>Proposta organizzativa originale: non è una scheda obbligatoria allegata al fact sheet.</a:t>
            </a:r>
          </a:p>
        </p:txBody>
      </p:sp>
      <p:cxnSp>
        <p:nvCxnSpPr>
          <p:cNvPr id="11" name="Connector 10"/>
          <p:cNvCxnSpPr/>
          <p:nvPr/>
        </p:nvCxnSpPr>
        <p:spPr>
          <a:xfrm>
            <a:off x="548640" y="6409944"/>
            <a:ext cx="11091672" cy="0"/>
          </a:xfrm>
          <a:prstGeom prst="line">
            <a:avLst/>
          </a:prstGeom>
          <a:ln w="7620">
            <a:solidFill>
              <a:srgbClr val="D9E3E3"/>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607780"/>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607780"/>
                </a:solidFill>
                <a:latin typeface="Lato"/>
              </a:defRPr>
            </a:pPr>
            <a:r>
              <a:t>Traccia documentale originale [D] • Collegamento: INAIL 2026, pp. 3–4 [I1]</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607780"/>
                </a:solidFill>
                <a:latin typeface="Lato"/>
              </a:defRPr>
            </a:pPr>
            <a:r>
              <a:t>09 / 10</a:t>
            </a:r>
          </a:p>
        </p:txBody>
      </p:sp>
      <p:sp>
        <p:nvSpPr>
          <p:cNvPr id="15" name="Rectangle 14"/>
          <p:cNvSpPr/>
          <p:nvPr/>
        </p:nvSpPr>
        <p:spPr>
          <a:xfrm>
            <a:off x="54864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D9E3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67512" y="2295144"/>
            <a:ext cx="3401568" cy="1097280"/>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50392" y="2496312"/>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50392" y="2505456"/>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01</a:t>
            </a:r>
          </a:p>
        </p:txBody>
      </p:sp>
      <p:sp>
        <p:nvSpPr>
          <p:cNvPr id="28" name="TextBox 27"/>
          <p:cNvSpPr txBox="1"/>
          <p:nvPr/>
        </p:nvSpPr>
        <p:spPr>
          <a:xfrm>
            <a:off x="1399032" y="2514600"/>
            <a:ext cx="2468880" cy="237744"/>
          </a:xfrm>
          <a:prstGeom prst="rect">
            <a:avLst/>
          </a:prstGeom>
          <a:noFill/>
        </p:spPr>
        <p:txBody>
          <a:bodyPr wrap="square" lIns="0" tIns="0" rIns="0" bIns="0" anchor="t">
            <a:spAutoFit/>
          </a:bodyPr>
          <a:lstStyle/>
          <a:p>
            <a:pPr>
              <a:lnSpc>
                <a:spcPct val="108000"/>
              </a:lnSpc>
              <a:spcBef>
                <a:spcPts val="0"/>
              </a:spcBef>
              <a:spcAft>
                <a:spcPts val="0"/>
              </a:spcAft>
              <a:defRPr sz="1250" b="1">
                <a:solidFill>
                  <a:srgbClr val="008E89"/>
                </a:solidFill>
                <a:latin typeface="Lato"/>
              </a:defRPr>
            </a:pPr>
            <a:r>
              <a:t>SOSTANZA</a:t>
            </a:r>
          </a:p>
        </p:txBody>
      </p:sp>
      <p:sp>
        <p:nvSpPr>
          <p:cNvPr id="29" name="TextBox 28"/>
          <p:cNvSpPr txBox="1"/>
          <p:nvPr/>
        </p:nvSpPr>
        <p:spPr>
          <a:xfrm>
            <a:off x="850392" y="2990087"/>
            <a:ext cx="3035808" cy="256032"/>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Identità e classificazione.</a:t>
            </a:r>
          </a:p>
        </p:txBody>
      </p:sp>
      <p:sp>
        <p:nvSpPr>
          <p:cNvPr id="30" name="Rounded Rectangle 29"/>
          <p:cNvSpPr/>
          <p:nvPr/>
        </p:nvSpPr>
        <p:spPr>
          <a:xfrm>
            <a:off x="4398264" y="2295144"/>
            <a:ext cx="3401568" cy="1097280"/>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Oval 30"/>
          <p:cNvSpPr/>
          <p:nvPr/>
        </p:nvSpPr>
        <p:spPr>
          <a:xfrm>
            <a:off x="4581144" y="2496312"/>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4581144" y="2505456"/>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02</a:t>
            </a:r>
          </a:p>
        </p:txBody>
      </p:sp>
      <p:sp>
        <p:nvSpPr>
          <p:cNvPr id="33" name="TextBox 32"/>
          <p:cNvSpPr txBox="1"/>
          <p:nvPr/>
        </p:nvSpPr>
        <p:spPr>
          <a:xfrm>
            <a:off x="5129784" y="2514600"/>
            <a:ext cx="2468880" cy="237744"/>
          </a:xfrm>
          <a:prstGeom prst="rect">
            <a:avLst/>
          </a:prstGeom>
          <a:noFill/>
        </p:spPr>
        <p:txBody>
          <a:bodyPr wrap="square" lIns="0" tIns="0" rIns="0" bIns="0" anchor="t">
            <a:spAutoFit/>
          </a:bodyPr>
          <a:lstStyle/>
          <a:p>
            <a:pPr>
              <a:lnSpc>
                <a:spcPct val="108000"/>
              </a:lnSpc>
              <a:spcBef>
                <a:spcPts val="0"/>
              </a:spcBef>
              <a:spcAft>
                <a:spcPts val="0"/>
              </a:spcAft>
              <a:defRPr sz="1250" b="1">
                <a:solidFill>
                  <a:srgbClr val="008E89"/>
                </a:solidFill>
                <a:latin typeface="Lato"/>
              </a:defRPr>
            </a:pPr>
            <a:r>
              <a:t>SCENARIO</a:t>
            </a:r>
          </a:p>
        </p:txBody>
      </p:sp>
      <p:sp>
        <p:nvSpPr>
          <p:cNvPr id="34" name="TextBox 33"/>
          <p:cNvSpPr txBox="1"/>
          <p:nvPr/>
        </p:nvSpPr>
        <p:spPr>
          <a:xfrm>
            <a:off x="4581144" y="2990087"/>
            <a:ext cx="3035808" cy="256032"/>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Processo, mansioni e fasi.</a:t>
            </a:r>
          </a:p>
        </p:txBody>
      </p:sp>
      <p:sp>
        <p:nvSpPr>
          <p:cNvPr id="35" name="Rounded Rectangle 34"/>
          <p:cNvSpPr/>
          <p:nvPr/>
        </p:nvSpPr>
        <p:spPr>
          <a:xfrm>
            <a:off x="8129016" y="2295144"/>
            <a:ext cx="3401568" cy="1097280"/>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Oval 35"/>
          <p:cNvSpPr/>
          <p:nvPr/>
        </p:nvSpPr>
        <p:spPr>
          <a:xfrm>
            <a:off x="8311896" y="2496312"/>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8311896" y="2505456"/>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03</a:t>
            </a:r>
          </a:p>
        </p:txBody>
      </p:sp>
      <p:sp>
        <p:nvSpPr>
          <p:cNvPr id="38" name="TextBox 37"/>
          <p:cNvSpPr txBox="1"/>
          <p:nvPr/>
        </p:nvSpPr>
        <p:spPr>
          <a:xfrm>
            <a:off x="8860536" y="2514600"/>
            <a:ext cx="2468880" cy="237744"/>
          </a:xfrm>
          <a:prstGeom prst="rect">
            <a:avLst/>
          </a:prstGeom>
          <a:noFill/>
        </p:spPr>
        <p:txBody>
          <a:bodyPr wrap="square" lIns="0" tIns="0" rIns="0" bIns="0" anchor="t">
            <a:spAutoFit/>
          </a:bodyPr>
          <a:lstStyle/>
          <a:p>
            <a:pPr>
              <a:lnSpc>
                <a:spcPct val="108000"/>
              </a:lnSpc>
              <a:spcBef>
                <a:spcPts val="0"/>
              </a:spcBef>
              <a:spcAft>
                <a:spcPts val="0"/>
              </a:spcAft>
              <a:defRPr sz="1250" b="1">
                <a:solidFill>
                  <a:srgbClr val="008E89"/>
                </a:solidFill>
                <a:latin typeface="Lato"/>
              </a:defRPr>
            </a:pPr>
            <a:r>
              <a:t>RISCONTRI</a:t>
            </a:r>
          </a:p>
        </p:txBody>
      </p:sp>
      <p:sp>
        <p:nvSpPr>
          <p:cNvPr id="39" name="TextBox 38"/>
          <p:cNvSpPr txBox="1"/>
          <p:nvPr/>
        </p:nvSpPr>
        <p:spPr>
          <a:xfrm>
            <a:off x="8311896" y="2990087"/>
            <a:ext cx="3035808" cy="256032"/>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Dati, fonti e condizioni.</a:t>
            </a:r>
          </a:p>
        </p:txBody>
      </p:sp>
      <p:sp>
        <p:nvSpPr>
          <p:cNvPr id="40" name="Rounded Rectangle 39"/>
          <p:cNvSpPr/>
          <p:nvPr/>
        </p:nvSpPr>
        <p:spPr>
          <a:xfrm>
            <a:off x="667512" y="3621024"/>
            <a:ext cx="3401568" cy="1097280"/>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Oval 40"/>
          <p:cNvSpPr/>
          <p:nvPr/>
        </p:nvSpPr>
        <p:spPr>
          <a:xfrm>
            <a:off x="850392" y="3822191"/>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850392" y="3831335"/>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04</a:t>
            </a:r>
          </a:p>
        </p:txBody>
      </p:sp>
      <p:sp>
        <p:nvSpPr>
          <p:cNvPr id="43" name="TextBox 42"/>
          <p:cNvSpPr txBox="1"/>
          <p:nvPr/>
        </p:nvSpPr>
        <p:spPr>
          <a:xfrm>
            <a:off x="1399032" y="3840480"/>
            <a:ext cx="2468880" cy="237744"/>
          </a:xfrm>
          <a:prstGeom prst="rect">
            <a:avLst/>
          </a:prstGeom>
          <a:noFill/>
        </p:spPr>
        <p:txBody>
          <a:bodyPr wrap="square" lIns="0" tIns="0" rIns="0" bIns="0" anchor="t">
            <a:spAutoFit/>
          </a:bodyPr>
          <a:lstStyle/>
          <a:p>
            <a:pPr>
              <a:lnSpc>
                <a:spcPct val="108000"/>
              </a:lnSpc>
              <a:spcBef>
                <a:spcPts val="0"/>
              </a:spcBef>
              <a:spcAft>
                <a:spcPts val="0"/>
              </a:spcAft>
              <a:defRPr sz="1250" b="1">
                <a:solidFill>
                  <a:srgbClr val="008E89"/>
                </a:solidFill>
                <a:latin typeface="Lato"/>
              </a:defRPr>
            </a:pPr>
            <a:r>
              <a:t>RIFERIMENTO</a:t>
            </a:r>
          </a:p>
        </p:txBody>
      </p:sp>
      <p:sp>
        <p:nvSpPr>
          <p:cNvPr id="44" name="TextBox 43"/>
          <p:cNvSpPr txBox="1"/>
          <p:nvPr/>
        </p:nvSpPr>
        <p:spPr>
          <a:xfrm>
            <a:off x="850392" y="4315968"/>
            <a:ext cx="3035808" cy="256032"/>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VRA/VRB, se utilizzati.</a:t>
            </a:r>
          </a:p>
        </p:txBody>
      </p:sp>
      <p:sp>
        <p:nvSpPr>
          <p:cNvPr id="45" name="Rounded Rectangle 44"/>
          <p:cNvSpPr/>
          <p:nvPr/>
        </p:nvSpPr>
        <p:spPr>
          <a:xfrm>
            <a:off x="4398264" y="3621024"/>
            <a:ext cx="3401568" cy="1097280"/>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Oval 45"/>
          <p:cNvSpPr/>
          <p:nvPr/>
        </p:nvSpPr>
        <p:spPr>
          <a:xfrm>
            <a:off x="4581144" y="3822191"/>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4581144" y="3831335"/>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05</a:t>
            </a:r>
          </a:p>
        </p:txBody>
      </p:sp>
      <p:sp>
        <p:nvSpPr>
          <p:cNvPr id="48" name="TextBox 47"/>
          <p:cNvSpPr txBox="1"/>
          <p:nvPr/>
        </p:nvSpPr>
        <p:spPr>
          <a:xfrm>
            <a:off x="5129784" y="3840480"/>
            <a:ext cx="2468880" cy="237744"/>
          </a:xfrm>
          <a:prstGeom prst="rect">
            <a:avLst/>
          </a:prstGeom>
          <a:noFill/>
        </p:spPr>
        <p:txBody>
          <a:bodyPr wrap="square" lIns="0" tIns="0" rIns="0" bIns="0" anchor="t">
            <a:spAutoFit/>
          </a:bodyPr>
          <a:lstStyle/>
          <a:p>
            <a:pPr>
              <a:lnSpc>
                <a:spcPct val="108000"/>
              </a:lnSpc>
              <a:spcBef>
                <a:spcPts val="0"/>
              </a:spcBef>
              <a:spcAft>
                <a:spcPts val="0"/>
              </a:spcAft>
              <a:defRPr sz="1250" b="1">
                <a:solidFill>
                  <a:srgbClr val="008E89"/>
                </a:solidFill>
                <a:latin typeface="Lato"/>
              </a:defRPr>
            </a:pPr>
            <a:r>
              <a:t>MOTIVAZIONE</a:t>
            </a:r>
          </a:p>
        </p:txBody>
      </p:sp>
      <p:sp>
        <p:nvSpPr>
          <p:cNvPr id="49" name="TextBox 48"/>
          <p:cNvSpPr txBox="1"/>
          <p:nvPr/>
        </p:nvSpPr>
        <p:spPr>
          <a:xfrm>
            <a:off x="4581144" y="4315968"/>
            <a:ext cx="3035808" cy="256032"/>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Risposta, ragioni e limiti.</a:t>
            </a:r>
          </a:p>
        </p:txBody>
      </p:sp>
      <p:sp>
        <p:nvSpPr>
          <p:cNvPr id="50" name="Rounded Rectangle 49"/>
          <p:cNvSpPr/>
          <p:nvPr/>
        </p:nvSpPr>
        <p:spPr>
          <a:xfrm>
            <a:off x="8129016" y="3621024"/>
            <a:ext cx="3401568" cy="1097280"/>
          </a:xfrm>
          <a:prstGeom prst="roundRect">
            <a:avLst>
              <a:gd name="adj" fmla="val 10000"/>
            </a:avLst>
          </a:prstGeom>
          <a:solidFill>
            <a:srgbClr val="FFFFFF"/>
          </a:solidFill>
          <a:ln w="12700">
            <a:solidFill>
              <a:srgbClr val="D9E3E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Oval 50"/>
          <p:cNvSpPr/>
          <p:nvPr/>
        </p:nvSpPr>
        <p:spPr>
          <a:xfrm>
            <a:off x="8311896" y="3822191"/>
            <a:ext cx="365760" cy="365760"/>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8311896" y="3831335"/>
            <a:ext cx="365760" cy="356616"/>
          </a:xfrm>
          <a:prstGeom prst="rect">
            <a:avLst/>
          </a:prstGeom>
          <a:noFill/>
        </p:spPr>
        <p:txBody>
          <a:bodyPr wrap="square" lIns="0" tIns="0" rIns="0" bIns="0" anchor="ctr">
            <a:spAutoFit/>
          </a:bodyPr>
          <a:lstStyle/>
          <a:p>
            <a:pPr algn="ctr">
              <a:lnSpc>
                <a:spcPct val="108000"/>
              </a:lnSpc>
              <a:spcBef>
                <a:spcPts val="0"/>
              </a:spcBef>
              <a:spcAft>
                <a:spcPts val="0"/>
              </a:spcAft>
              <a:defRPr sz="1400" b="1">
                <a:solidFill>
                  <a:srgbClr val="FFFFFF"/>
                </a:solidFill>
                <a:latin typeface="Lato"/>
              </a:defRPr>
            </a:pPr>
            <a:r>
              <a:t>06</a:t>
            </a:r>
          </a:p>
        </p:txBody>
      </p:sp>
      <p:sp>
        <p:nvSpPr>
          <p:cNvPr id="53" name="TextBox 52"/>
          <p:cNvSpPr txBox="1"/>
          <p:nvPr/>
        </p:nvSpPr>
        <p:spPr>
          <a:xfrm>
            <a:off x="8860536" y="3840480"/>
            <a:ext cx="2468880" cy="237744"/>
          </a:xfrm>
          <a:prstGeom prst="rect">
            <a:avLst/>
          </a:prstGeom>
          <a:noFill/>
        </p:spPr>
        <p:txBody>
          <a:bodyPr wrap="square" lIns="0" tIns="0" rIns="0" bIns="0" anchor="t">
            <a:spAutoFit/>
          </a:bodyPr>
          <a:lstStyle/>
          <a:p>
            <a:pPr>
              <a:lnSpc>
                <a:spcPct val="108000"/>
              </a:lnSpc>
              <a:spcBef>
                <a:spcPts val="0"/>
              </a:spcBef>
              <a:spcAft>
                <a:spcPts val="0"/>
              </a:spcAft>
              <a:defRPr sz="1250" b="1">
                <a:solidFill>
                  <a:srgbClr val="008E89"/>
                </a:solidFill>
                <a:latin typeface="Lato"/>
              </a:defRPr>
            </a:pPr>
            <a:r>
              <a:t>RIESAME</a:t>
            </a:r>
          </a:p>
        </p:txBody>
      </p:sp>
      <p:sp>
        <p:nvSpPr>
          <p:cNvPr id="54" name="TextBox 53"/>
          <p:cNvSpPr txBox="1"/>
          <p:nvPr/>
        </p:nvSpPr>
        <p:spPr>
          <a:xfrm>
            <a:off x="8311896" y="4315968"/>
            <a:ext cx="3035808" cy="256032"/>
          </a:xfrm>
          <a:prstGeom prst="rect">
            <a:avLst/>
          </a:prstGeom>
          <a:noFill/>
        </p:spPr>
        <p:txBody>
          <a:bodyPr wrap="square" lIns="0" tIns="0" rIns="0" bIns="0" anchor="t">
            <a:spAutoFit/>
          </a:bodyPr>
          <a:lstStyle/>
          <a:p>
            <a:pPr>
              <a:lnSpc>
                <a:spcPct val="108000"/>
              </a:lnSpc>
              <a:spcBef>
                <a:spcPts val="0"/>
              </a:spcBef>
              <a:spcAft>
                <a:spcPts val="0"/>
              </a:spcAft>
              <a:defRPr sz="1600" b="0">
                <a:solidFill>
                  <a:srgbClr val="133348"/>
                </a:solidFill>
                <a:latin typeface="Lato"/>
              </a:defRPr>
            </a:pPr>
            <a:r>
              <a:t>Misure e cambiamenti.</a:t>
            </a:r>
          </a:p>
        </p:txBody>
      </p:sp>
      <p:cxnSp>
        <p:nvCxnSpPr>
          <p:cNvPr id="55" name="Connector 54"/>
          <p:cNvCxnSpPr/>
          <p:nvPr/>
        </p:nvCxnSpPr>
        <p:spPr>
          <a:xfrm>
            <a:off x="2368296" y="4754880"/>
            <a:ext cx="0" cy="320040"/>
          </a:xfrm>
          <a:prstGeom prst="line">
            <a:avLst/>
          </a:prstGeom>
          <a:ln w="1524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a:off x="6099048" y="4754880"/>
            <a:ext cx="0" cy="320040"/>
          </a:xfrm>
          <a:prstGeom prst="line">
            <a:avLst/>
          </a:prstGeom>
          <a:ln w="1524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9829800" y="4754880"/>
            <a:ext cx="0" cy="320040"/>
          </a:xfrm>
          <a:prstGeom prst="line">
            <a:avLst/>
          </a:prstGeom>
          <a:ln w="1524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8" name="Connector 57"/>
          <p:cNvCxnSpPr/>
          <p:nvPr/>
        </p:nvCxnSpPr>
        <p:spPr>
          <a:xfrm>
            <a:off x="2368296" y="5074920"/>
            <a:ext cx="7461504" cy="0"/>
          </a:xfrm>
          <a:prstGeom prst="line">
            <a:avLst/>
          </a:prstGeom>
          <a:ln w="1524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9" name="Connector 58"/>
          <p:cNvCxnSpPr/>
          <p:nvPr/>
        </p:nvCxnSpPr>
        <p:spPr>
          <a:xfrm>
            <a:off x="6099048" y="5074920"/>
            <a:ext cx="0" cy="219456"/>
          </a:xfrm>
          <a:prstGeom prst="line">
            <a:avLst/>
          </a:prstGeom>
          <a:ln w="1524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60" name="Rounded Rectangle 59"/>
          <p:cNvSpPr/>
          <p:nvPr/>
        </p:nvSpPr>
        <p:spPr>
          <a:xfrm>
            <a:off x="3044952" y="5340096"/>
            <a:ext cx="6108192" cy="384048"/>
          </a:xfrm>
          <a:prstGeom prst="roundRect">
            <a:avLst>
              <a:gd name="adj" fmla="val 17000"/>
            </a:avLst>
          </a:prstGeom>
          <a:solidFill>
            <a:srgbClr val="0B253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3218688" y="5440680"/>
            <a:ext cx="5760720" cy="210312"/>
          </a:xfrm>
          <a:prstGeom prst="rect">
            <a:avLst/>
          </a:prstGeom>
          <a:noFill/>
        </p:spPr>
        <p:txBody>
          <a:bodyPr wrap="square" lIns="0" tIns="0" rIns="0" bIns="0" anchor="t">
            <a:spAutoFit/>
          </a:bodyPr>
          <a:lstStyle/>
          <a:p>
            <a:pPr algn="ctr">
              <a:lnSpc>
                <a:spcPct val="108000"/>
              </a:lnSpc>
              <a:spcBef>
                <a:spcPts val="0"/>
              </a:spcBef>
              <a:spcAft>
                <a:spcPts val="0"/>
              </a:spcAft>
              <a:defRPr sz="1300" b="1">
                <a:solidFill>
                  <a:srgbClr val="FFFFFF"/>
                </a:solidFill>
                <a:latin typeface="Lato"/>
              </a:defRPr>
            </a:pPr>
            <a:r>
              <a:t>DECISIONE MOTIVATA E RICOSTRUIBILE</a:t>
            </a:r>
          </a:p>
        </p:txBody>
      </p:sp>
      <p:sp>
        <p:nvSpPr>
          <p:cNvPr id="62" name="Rounded Rectangle 61"/>
          <p:cNvSpPr/>
          <p:nvPr/>
        </p:nvSpPr>
        <p:spPr>
          <a:xfrm>
            <a:off x="594360" y="5961888"/>
            <a:ext cx="11000232" cy="411480"/>
          </a:xfrm>
          <a:prstGeom prst="roundRect">
            <a:avLst>
              <a:gd name="adj" fmla="val 18000"/>
            </a:avLst>
          </a:prstGeom>
          <a:solidFill>
            <a:srgbClr val="E0F3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TextBox 62"/>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280" b="0">
                <a:solidFill>
                  <a:srgbClr val="008E89"/>
                </a:solidFill>
                <a:latin typeface="Lato"/>
              </a:defRPr>
            </a:pPr>
            <a:r>
              <a:t>Dichiarare i limiti delle evidenze: le informazioni mancanti non diventano risposte positive.</a:t>
            </a:r>
          </a:p>
        </p:txBody>
      </p:sp>
      <p:sp>
        <p:nvSpPr>
          <p:cNvPr id="6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66928" y="466344"/>
            <a:ext cx="164592" cy="6400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31520" y="466344"/>
            <a:ext cx="155448" cy="118872"/>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30352" y="493776"/>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694944" y="429768"/>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50392" y="548640"/>
            <a:ext cx="73152" cy="73152"/>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987552" y="393192"/>
            <a:ext cx="6400800" cy="201168"/>
          </a:xfrm>
          <a:prstGeom prst="rect">
            <a:avLst/>
          </a:prstGeom>
          <a:noFill/>
        </p:spPr>
        <p:txBody>
          <a:bodyPr wrap="square" lIns="0" tIns="0" rIns="0" bIns="0" anchor="t">
            <a:spAutoFit/>
          </a:bodyPr>
          <a:lstStyle/>
          <a:p>
            <a:pPr>
              <a:lnSpc>
                <a:spcPct val="108000"/>
              </a:lnSpc>
              <a:spcBef>
                <a:spcPts val="0"/>
              </a:spcBef>
              <a:spcAft>
                <a:spcPts val="0"/>
              </a:spcAft>
              <a:defRPr sz="1030" b="0">
                <a:solidFill>
                  <a:srgbClr val="66DCC5"/>
                </a:solidFill>
                <a:latin typeface="Lato"/>
              </a:defRPr>
            </a:pPr>
            <a:r>
              <a:t>MODULO 06 / DIAGRAMMA INAIL</a:t>
            </a:r>
          </a:p>
        </p:txBody>
      </p:sp>
      <p:sp>
        <p:nvSpPr>
          <p:cNvPr id="8" name="TextBox 7"/>
          <p:cNvSpPr txBox="1"/>
          <p:nvPr/>
        </p:nvSpPr>
        <p:spPr>
          <a:xfrm>
            <a:off x="7424927" y="393192"/>
            <a:ext cx="4224528" cy="182880"/>
          </a:xfrm>
          <a:prstGeom prst="rect">
            <a:avLst/>
          </a:prstGeom>
          <a:noFill/>
        </p:spPr>
        <p:txBody>
          <a:bodyPr wrap="square" lIns="0" tIns="0" rIns="0" bIns="0" anchor="t">
            <a:spAutoFit/>
          </a:bodyPr>
          <a:lstStyle/>
          <a:p>
            <a:pPr algn="r">
              <a:lnSpc>
                <a:spcPct val="108000"/>
              </a:lnSpc>
              <a:spcBef>
                <a:spcPts val="0"/>
              </a:spcBef>
              <a:spcAft>
                <a:spcPts val="0"/>
              </a:spcAft>
              <a:defRPr sz="810" b="0">
                <a:solidFill>
                  <a:srgbClr val="C0D7DB"/>
                </a:solidFill>
                <a:latin typeface="Lato"/>
              </a:defRPr>
            </a:pPr>
            <a:r>
              <a:t>SINTESI / NON È IL DIAGRAMMA COMPLETO</a:t>
            </a:r>
          </a:p>
        </p:txBody>
      </p:sp>
      <p:sp>
        <p:nvSpPr>
          <p:cNvPr id="9" name="TextBox 8"/>
          <p:cNvSpPr txBox="1"/>
          <p:nvPr/>
        </p:nvSpPr>
        <p:spPr>
          <a:xfrm>
            <a:off x="566928" y="960120"/>
            <a:ext cx="11064240" cy="594360"/>
          </a:xfrm>
          <a:prstGeom prst="rect">
            <a:avLst/>
          </a:prstGeom>
          <a:noFill/>
        </p:spPr>
        <p:txBody>
          <a:bodyPr wrap="square" lIns="0" tIns="0" rIns="0" bIns="0" anchor="t">
            <a:spAutoFit/>
          </a:bodyPr>
          <a:lstStyle/>
          <a:p>
            <a:pPr>
              <a:lnSpc>
                <a:spcPct val="108000"/>
              </a:lnSpc>
              <a:spcBef>
                <a:spcPts val="0"/>
              </a:spcBef>
              <a:spcAft>
                <a:spcPts val="0"/>
              </a:spcAft>
              <a:defRPr sz="2900" b="1">
                <a:solidFill>
                  <a:srgbClr val="FFFFFF"/>
                </a:solidFill>
                <a:latin typeface="Lato"/>
              </a:defRPr>
            </a:pPr>
            <a:r>
              <a:t>La mappa del percorso preliminare</a:t>
            </a:r>
          </a:p>
        </p:txBody>
      </p:sp>
      <p:sp>
        <p:nvSpPr>
          <p:cNvPr id="10" name="TextBox 9"/>
          <p:cNvSpPr txBox="1"/>
          <p:nvPr/>
        </p:nvSpPr>
        <p:spPr>
          <a:xfrm>
            <a:off x="585216" y="1627632"/>
            <a:ext cx="10972800" cy="438912"/>
          </a:xfrm>
          <a:prstGeom prst="rect">
            <a:avLst/>
          </a:prstGeom>
          <a:noFill/>
        </p:spPr>
        <p:txBody>
          <a:bodyPr wrap="square" lIns="0" tIns="0" rIns="0" bIns="0" anchor="t">
            <a:spAutoFit/>
          </a:bodyPr>
          <a:lstStyle/>
          <a:p>
            <a:pPr>
              <a:lnSpc>
                <a:spcPct val="108000"/>
              </a:lnSpc>
              <a:spcBef>
                <a:spcPts val="0"/>
              </a:spcBef>
              <a:spcAft>
                <a:spcPts val="0"/>
              </a:spcAft>
              <a:defRPr sz="1420" b="0">
                <a:solidFill>
                  <a:srgbClr val="C0D7DB"/>
                </a:solidFill>
                <a:latin typeface="Lato"/>
              </a:defRPr>
            </a:pPr>
            <a:r>
              <a:t>Sintesi del tratto iniziale della Figura 1; le verifiche A–D proseguono nei moduli successivi.</a:t>
            </a:r>
          </a:p>
        </p:txBody>
      </p:sp>
      <p:cxnSp>
        <p:nvCxnSpPr>
          <p:cNvPr id="11" name="Connector 10"/>
          <p:cNvCxnSpPr/>
          <p:nvPr/>
        </p:nvCxnSpPr>
        <p:spPr>
          <a:xfrm>
            <a:off x="548640" y="6409944"/>
            <a:ext cx="11091672" cy="0"/>
          </a:xfrm>
          <a:prstGeom prst="line">
            <a:avLst/>
          </a:prstGeom>
          <a:ln w="7620">
            <a:solidFill>
              <a:srgbClr val="315362"/>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01384"/>
            <a:ext cx="4572000" cy="112467"/>
          </a:xfrm>
          <a:prstGeom prst="rect">
            <a:avLst/>
          </a:prstGeom>
          <a:noFill/>
        </p:spPr>
        <p:txBody>
          <a:bodyPr wrap="square" lIns="0" tIns="0" rIns="0" bIns="0" anchor="t">
            <a:spAutoFit/>
          </a:bodyPr>
          <a:lstStyle/>
          <a:p>
            <a:pPr>
              <a:lnSpc>
                <a:spcPct val="108000"/>
              </a:lnSpc>
              <a:spcBef>
                <a:spcPts val="0"/>
              </a:spcBef>
              <a:spcAft>
                <a:spcPts val="0"/>
              </a:spcAft>
              <a:defRPr sz="740" b="0">
                <a:solidFill>
                  <a:srgbClr val="C0D7DB"/>
                </a:solidFill>
                <a:latin typeface="Lato"/>
              </a:defRPr>
            </a:pPr>
            <a:r>
              <a:rPr dirty="0"/>
              <a:t>REPROTOSSICI </a:t>
            </a:r>
            <a:r>
              <a:rPr lang="it-IT" dirty="0"/>
              <a:t> </a:t>
            </a:r>
            <a:r>
              <a:rPr dirty="0"/>
              <a:t>2026</a:t>
            </a:r>
          </a:p>
        </p:txBody>
      </p:sp>
      <p:sp>
        <p:nvSpPr>
          <p:cNvPr id="13" name="TextBox 12"/>
          <p:cNvSpPr txBox="1"/>
          <p:nvPr/>
        </p:nvSpPr>
        <p:spPr>
          <a:xfrm>
            <a:off x="4572000" y="6501384"/>
            <a:ext cx="6236208" cy="128016"/>
          </a:xfrm>
          <a:prstGeom prst="rect">
            <a:avLst/>
          </a:prstGeom>
          <a:noFill/>
        </p:spPr>
        <p:txBody>
          <a:bodyPr wrap="square" lIns="0" tIns="0" rIns="0" bIns="0" anchor="t">
            <a:spAutoFit/>
          </a:bodyPr>
          <a:lstStyle/>
          <a:p>
            <a:pPr algn="r">
              <a:lnSpc>
                <a:spcPct val="108000"/>
              </a:lnSpc>
              <a:spcBef>
                <a:spcPts val="0"/>
              </a:spcBef>
              <a:spcAft>
                <a:spcPts val="0"/>
              </a:spcAft>
              <a:defRPr sz="720" b="0">
                <a:solidFill>
                  <a:srgbClr val="C0D7DB"/>
                </a:solidFill>
                <a:latin typeface="Lato"/>
              </a:defRPr>
            </a:pPr>
            <a:r>
              <a:t>INAIL 2026, pp. 2–4 e Figura 1 [I1]</a:t>
            </a:r>
          </a:p>
        </p:txBody>
      </p:sp>
      <p:sp>
        <p:nvSpPr>
          <p:cNvPr id="14" name="TextBox 13"/>
          <p:cNvSpPr txBox="1"/>
          <p:nvPr/>
        </p:nvSpPr>
        <p:spPr>
          <a:xfrm>
            <a:off x="10991088" y="6483096"/>
            <a:ext cx="658368" cy="182880"/>
          </a:xfrm>
          <a:prstGeom prst="rect">
            <a:avLst/>
          </a:prstGeom>
          <a:noFill/>
        </p:spPr>
        <p:txBody>
          <a:bodyPr wrap="square" lIns="0" tIns="0" rIns="0" bIns="0" anchor="t">
            <a:spAutoFit/>
          </a:bodyPr>
          <a:lstStyle/>
          <a:p>
            <a:pPr algn="r">
              <a:lnSpc>
                <a:spcPct val="108000"/>
              </a:lnSpc>
              <a:spcBef>
                <a:spcPts val="0"/>
              </a:spcBef>
              <a:spcAft>
                <a:spcPts val="0"/>
              </a:spcAft>
              <a:defRPr sz="800" b="0">
                <a:solidFill>
                  <a:srgbClr val="C0D7DB"/>
                </a:solidFill>
                <a:latin typeface="Lato"/>
              </a:defRPr>
            </a:pPr>
            <a:r>
              <a:t>10 / 10</a:t>
            </a:r>
          </a:p>
        </p:txBody>
      </p:sp>
      <p:sp>
        <p:nvSpPr>
          <p:cNvPr id="15" name="Rectangle 14"/>
          <p:cNvSpPr/>
          <p:nvPr/>
        </p:nvSpPr>
        <p:spPr>
          <a:xfrm>
            <a:off x="548640"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71753"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94867"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217980"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41094"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64207"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87321"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110435"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333548"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556662" y="6766560"/>
            <a:ext cx="182880" cy="20116"/>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676656" y="2176272"/>
            <a:ext cx="10817352" cy="411480"/>
          </a:xfrm>
          <a:prstGeom prst="roundRect">
            <a:avLst>
              <a:gd name="adj" fmla="val 12000"/>
            </a:avLst>
          </a:prstGeom>
          <a:solidFill>
            <a:srgbClr val="193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886968" y="2290572"/>
            <a:ext cx="10387584" cy="201168"/>
          </a:xfrm>
          <a:prstGeom prst="rect">
            <a:avLst/>
          </a:prstGeom>
          <a:noFill/>
        </p:spPr>
        <p:txBody>
          <a:bodyPr wrap="square" lIns="0" tIns="0" rIns="0" bIns="0" anchor="t">
            <a:spAutoFit/>
          </a:bodyPr>
          <a:lstStyle/>
          <a:p>
            <a:pPr>
              <a:lnSpc>
                <a:spcPct val="108000"/>
              </a:lnSpc>
              <a:spcBef>
                <a:spcPts val="0"/>
              </a:spcBef>
              <a:spcAft>
                <a:spcPts val="0"/>
              </a:spcAft>
              <a:defRPr sz="1300" b="0">
                <a:solidFill>
                  <a:srgbClr val="FFFFFF"/>
                </a:solidFill>
                <a:latin typeface="Lato"/>
              </a:defRPr>
            </a:pPr>
            <a:r>
              <a:t>PERIMETRO  /  singola sostanza reprotossica 1A o 1B, non cancerogena e non mutagena</a:t>
            </a:r>
          </a:p>
        </p:txBody>
      </p:sp>
      <p:cxnSp>
        <p:nvCxnSpPr>
          <p:cNvPr id="27" name="Connector 26"/>
          <p:cNvCxnSpPr/>
          <p:nvPr/>
        </p:nvCxnSpPr>
        <p:spPr>
          <a:xfrm>
            <a:off x="3566160" y="2596896"/>
            <a:ext cx="0" cy="265176"/>
          </a:xfrm>
          <a:prstGeom prst="line">
            <a:avLst/>
          </a:prstGeom>
          <a:ln w="16510">
            <a:solidFill>
              <a:srgbClr val="C0D7DB"/>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6419088" y="3273552"/>
            <a:ext cx="941832" cy="0"/>
          </a:xfrm>
          <a:prstGeom prst="line">
            <a:avLst/>
          </a:prstGeom>
          <a:ln w="2159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693408" y="2926080"/>
            <a:ext cx="411480" cy="228600"/>
          </a:xfrm>
          <a:prstGeom prst="rect">
            <a:avLst/>
          </a:prstGeom>
          <a:noFill/>
        </p:spPr>
        <p:txBody>
          <a:bodyPr wrap="square" lIns="0" tIns="0" rIns="0" bIns="0" anchor="t">
            <a:spAutoFit/>
          </a:bodyPr>
          <a:lstStyle/>
          <a:p>
            <a:pPr algn="ctr">
              <a:lnSpc>
                <a:spcPct val="108000"/>
              </a:lnSpc>
              <a:spcBef>
                <a:spcPts val="0"/>
              </a:spcBef>
              <a:spcAft>
                <a:spcPts val="0"/>
              </a:spcAft>
              <a:defRPr sz="1200" b="1">
                <a:solidFill>
                  <a:srgbClr val="66DCC5"/>
                </a:solidFill>
                <a:latin typeface="Lato"/>
              </a:defRPr>
            </a:pPr>
            <a:r>
              <a:t>SÌ</a:t>
            </a:r>
          </a:p>
        </p:txBody>
      </p:sp>
      <p:cxnSp>
        <p:nvCxnSpPr>
          <p:cNvPr id="30" name="Connector 29"/>
          <p:cNvCxnSpPr/>
          <p:nvPr/>
        </p:nvCxnSpPr>
        <p:spPr>
          <a:xfrm>
            <a:off x="6419088" y="4398264"/>
            <a:ext cx="941832" cy="0"/>
          </a:xfrm>
          <a:prstGeom prst="line">
            <a:avLst/>
          </a:prstGeom>
          <a:ln w="2159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693408" y="4050791"/>
            <a:ext cx="411480" cy="228600"/>
          </a:xfrm>
          <a:prstGeom prst="rect">
            <a:avLst/>
          </a:prstGeom>
          <a:noFill/>
        </p:spPr>
        <p:txBody>
          <a:bodyPr wrap="square" lIns="0" tIns="0" rIns="0" bIns="0" anchor="t">
            <a:spAutoFit/>
          </a:bodyPr>
          <a:lstStyle/>
          <a:p>
            <a:pPr algn="ctr">
              <a:lnSpc>
                <a:spcPct val="108000"/>
              </a:lnSpc>
              <a:spcBef>
                <a:spcPts val="0"/>
              </a:spcBef>
              <a:spcAft>
                <a:spcPts val="0"/>
              </a:spcAft>
              <a:defRPr sz="1200" b="1">
                <a:solidFill>
                  <a:srgbClr val="66DCC5"/>
                </a:solidFill>
                <a:latin typeface="Lato"/>
              </a:defRPr>
            </a:pPr>
            <a:r>
              <a:t>SÌ</a:t>
            </a:r>
          </a:p>
        </p:txBody>
      </p:sp>
      <p:sp>
        <p:nvSpPr>
          <p:cNvPr id="32" name="Rounded Rectangle 31"/>
          <p:cNvSpPr/>
          <p:nvPr/>
        </p:nvSpPr>
        <p:spPr>
          <a:xfrm>
            <a:off x="676656" y="2871216"/>
            <a:ext cx="5696712" cy="795528"/>
          </a:xfrm>
          <a:prstGeom prst="roundRect">
            <a:avLst>
              <a:gd name="adj" fmla="val 9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914400" y="3054096"/>
            <a:ext cx="5230368" cy="521207"/>
          </a:xfrm>
          <a:prstGeom prst="rect">
            <a:avLst/>
          </a:prstGeom>
          <a:noFill/>
        </p:spPr>
        <p:txBody>
          <a:bodyPr wrap="square" lIns="0" tIns="0" rIns="0" bIns="0" anchor="t">
            <a:spAutoFit/>
          </a:bodyPr>
          <a:lstStyle/>
          <a:p>
            <a:pPr>
              <a:lnSpc>
                <a:spcPct val="108000"/>
              </a:lnSpc>
              <a:spcBef>
                <a:spcPts val="0"/>
              </a:spcBef>
              <a:spcAft>
                <a:spcPts val="0"/>
              </a:spcAft>
              <a:defRPr sz="1800" b="1">
                <a:solidFill>
                  <a:srgbClr val="FFFFFF"/>
                </a:solidFill>
                <a:latin typeface="Lato"/>
              </a:defRPr>
            </a:pPr>
            <a:r>
              <a:t>01  Esposizione escludibile</a:t>
            </a:r>
          </a:p>
          <a:p>
            <a:pPr>
              <a:lnSpc>
                <a:spcPct val="108000"/>
              </a:lnSpc>
              <a:spcBef>
                <a:spcPts val="0"/>
              </a:spcBef>
              <a:spcAft>
                <a:spcPts val="0"/>
              </a:spcAft>
              <a:defRPr sz="1800" b="1">
                <a:solidFill>
                  <a:srgbClr val="FFFFFF"/>
                </a:solidFill>
                <a:latin typeface="Lato"/>
              </a:defRPr>
            </a:pPr>
            <a:r>
              <a:t>      con ragionevole certezza?</a:t>
            </a:r>
          </a:p>
        </p:txBody>
      </p:sp>
      <p:cxnSp>
        <p:nvCxnSpPr>
          <p:cNvPr id="34" name="Connector 33"/>
          <p:cNvCxnSpPr/>
          <p:nvPr/>
        </p:nvCxnSpPr>
        <p:spPr>
          <a:xfrm>
            <a:off x="3566160" y="3675887"/>
            <a:ext cx="0" cy="292609"/>
          </a:xfrm>
          <a:prstGeom prst="line">
            <a:avLst/>
          </a:prstGeom>
          <a:ln w="16510">
            <a:solidFill>
              <a:srgbClr val="C0D7DB"/>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749039" y="3730752"/>
            <a:ext cx="475488" cy="182880"/>
          </a:xfrm>
          <a:prstGeom prst="rect">
            <a:avLst/>
          </a:prstGeom>
          <a:noFill/>
        </p:spPr>
        <p:txBody>
          <a:bodyPr wrap="square" lIns="0" tIns="0" rIns="0" bIns="0" anchor="t">
            <a:spAutoFit/>
          </a:bodyPr>
          <a:lstStyle/>
          <a:p>
            <a:pPr>
              <a:lnSpc>
                <a:spcPct val="108000"/>
              </a:lnSpc>
              <a:spcBef>
                <a:spcPts val="0"/>
              </a:spcBef>
              <a:spcAft>
                <a:spcPts val="0"/>
              </a:spcAft>
              <a:defRPr sz="1030" b="1">
                <a:solidFill>
                  <a:srgbClr val="C0D7DB"/>
                </a:solidFill>
                <a:latin typeface="Lato"/>
              </a:defRPr>
            </a:pPr>
            <a:r>
              <a:t>NO</a:t>
            </a:r>
          </a:p>
        </p:txBody>
      </p:sp>
      <p:sp>
        <p:nvSpPr>
          <p:cNvPr id="36" name="Rounded Rectangle 35"/>
          <p:cNvSpPr/>
          <p:nvPr/>
        </p:nvSpPr>
        <p:spPr>
          <a:xfrm>
            <a:off x="676656" y="3995928"/>
            <a:ext cx="5696712" cy="914400"/>
          </a:xfrm>
          <a:prstGeom prst="roundRect">
            <a:avLst>
              <a:gd name="adj" fmla="val 9000"/>
            </a:avLst>
          </a:prstGeom>
          <a:solidFill>
            <a:srgbClr val="193F50"/>
          </a:solidFill>
          <a:ln w="12700">
            <a:solidFill>
              <a:srgbClr val="315B6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914400" y="4224528"/>
            <a:ext cx="5230368" cy="521207"/>
          </a:xfrm>
          <a:prstGeom prst="rect">
            <a:avLst/>
          </a:prstGeom>
          <a:noFill/>
        </p:spPr>
        <p:txBody>
          <a:bodyPr wrap="square" lIns="0" tIns="0" rIns="0" bIns="0" anchor="t">
            <a:spAutoFit/>
          </a:bodyPr>
          <a:lstStyle/>
          <a:p>
            <a:pPr>
              <a:lnSpc>
                <a:spcPct val="108000"/>
              </a:lnSpc>
              <a:spcBef>
                <a:spcPts val="0"/>
              </a:spcBef>
              <a:spcAft>
                <a:spcPts val="0"/>
              </a:spcAft>
              <a:defRPr sz="1720" b="1">
                <a:solidFill>
                  <a:srgbClr val="FFFFFF"/>
                </a:solidFill>
                <a:latin typeface="Lato"/>
              </a:defRPr>
            </a:pPr>
            <a:r>
              <a:t>02  Riferimento popolazione generale</a:t>
            </a:r>
          </a:p>
          <a:p>
            <a:pPr>
              <a:lnSpc>
                <a:spcPct val="108000"/>
              </a:lnSpc>
              <a:spcBef>
                <a:spcPts val="0"/>
              </a:spcBef>
              <a:spcAft>
                <a:spcPts val="0"/>
              </a:spcAft>
              <a:defRPr sz="1720" b="1">
                <a:solidFill>
                  <a:srgbClr val="FFFFFF"/>
                </a:solidFill>
                <a:latin typeface="Lato"/>
              </a:defRPr>
            </a:pPr>
            <a:r>
              <a:t>      disponibile e esposizione ≤ valore?</a:t>
            </a:r>
          </a:p>
        </p:txBody>
      </p:sp>
      <p:cxnSp>
        <p:nvCxnSpPr>
          <p:cNvPr id="38" name="Connector 37"/>
          <p:cNvCxnSpPr/>
          <p:nvPr/>
        </p:nvCxnSpPr>
        <p:spPr>
          <a:xfrm>
            <a:off x="3566160" y="4919472"/>
            <a:ext cx="0" cy="320040"/>
          </a:xfrm>
          <a:prstGeom prst="line">
            <a:avLst/>
          </a:prstGeom>
          <a:ln w="16510">
            <a:solidFill>
              <a:srgbClr val="C0D7DB"/>
            </a:solidFill>
            <a:tailEnd type="triangle" w="sm" len="sm"/>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3749039" y="4992624"/>
            <a:ext cx="475488" cy="182880"/>
          </a:xfrm>
          <a:prstGeom prst="rect">
            <a:avLst/>
          </a:prstGeom>
          <a:noFill/>
        </p:spPr>
        <p:txBody>
          <a:bodyPr wrap="square" lIns="0" tIns="0" rIns="0" bIns="0" anchor="t">
            <a:spAutoFit/>
          </a:bodyPr>
          <a:lstStyle/>
          <a:p>
            <a:pPr>
              <a:lnSpc>
                <a:spcPct val="108000"/>
              </a:lnSpc>
              <a:spcBef>
                <a:spcPts val="0"/>
              </a:spcBef>
              <a:spcAft>
                <a:spcPts val="0"/>
              </a:spcAft>
              <a:defRPr sz="1030" b="1">
                <a:solidFill>
                  <a:srgbClr val="C0D7DB"/>
                </a:solidFill>
                <a:latin typeface="Lato"/>
              </a:defRPr>
            </a:pPr>
            <a:r>
              <a:t>NO</a:t>
            </a:r>
          </a:p>
        </p:txBody>
      </p:sp>
      <p:sp>
        <p:nvSpPr>
          <p:cNvPr id="40" name="Rounded Rectangle 39"/>
          <p:cNvSpPr/>
          <p:nvPr/>
        </p:nvSpPr>
        <p:spPr>
          <a:xfrm>
            <a:off x="676656" y="5276088"/>
            <a:ext cx="5696712" cy="484632"/>
          </a:xfrm>
          <a:prstGeom prst="roundRect">
            <a:avLst>
              <a:gd name="adj" fmla="val 10000"/>
            </a:avLst>
          </a:prstGeom>
          <a:solidFill>
            <a:srgbClr val="3544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886968" y="5422392"/>
            <a:ext cx="5285232" cy="219456"/>
          </a:xfrm>
          <a:prstGeom prst="rect">
            <a:avLst/>
          </a:prstGeom>
          <a:noFill/>
        </p:spPr>
        <p:txBody>
          <a:bodyPr wrap="square" lIns="0" tIns="0" rIns="0" bIns="0" anchor="t">
            <a:spAutoFit/>
          </a:bodyPr>
          <a:lstStyle/>
          <a:p>
            <a:pPr>
              <a:lnSpc>
                <a:spcPct val="108000"/>
              </a:lnSpc>
              <a:spcBef>
                <a:spcPts val="0"/>
              </a:spcBef>
              <a:spcAft>
                <a:spcPts val="0"/>
              </a:spcAft>
              <a:defRPr sz="1420" b="1">
                <a:solidFill>
                  <a:srgbClr val="F0BB76"/>
                </a:solidFill>
                <a:latin typeface="Lato"/>
              </a:defRPr>
            </a:pPr>
            <a:r>
              <a:t>Proseguire: Allegato XLIII → ulteriori rami A–D</a:t>
            </a:r>
          </a:p>
        </p:txBody>
      </p:sp>
      <p:sp>
        <p:nvSpPr>
          <p:cNvPr id="42" name="Rounded Rectangle 41"/>
          <p:cNvSpPr/>
          <p:nvPr/>
        </p:nvSpPr>
        <p:spPr>
          <a:xfrm>
            <a:off x="7406640" y="2871216"/>
            <a:ext cx="4087368" cy="2889504"/>
          </a:xfrm>
          <a:prstGeom prst="roundRect">
            <a:avLst>
              <a:gd name="adj" fmla="val 10000"/>
            </a:avLst>
          </a:prstGeom>
          <a:solidFill>
            <a:srgbClr val="164B45"/>
          </a:solidFill>
          <a:ln w="12700">
            <a:solidFill>
              <a:srgbClr val="36866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7635240" y="3099816"/>
            <a:ext cx="3630168" cy="219456"/>
          </a:xfrm>
          <a:prstGeom prst="rect">
            <a:avLst/>
          </a:prstGeom>
          <a:noFill/>
        </p:spPr>
        <p:txBody>
          <a:bodyPr wrap="square" lIns="0" tIns="0" rIns="0" bIns="0" anchor="t">
            <a:spAutoFit/>
          </a:bodyPr>
          <a:lstStyle/>
          <a:p>
            <a:pPr>
              <a:lnSpc>
                <a:spcPct val="108000"/>
              </a:lnSpc>
              <a:spcBef>
                <a:spcPts val="0"/>
              </a:spcBef>
              <a:spcAft>
                <a:spcPts val="0"/>
              </a:spcAft>
              <a:defRPr sz="1120" b="1">
                <a:solidFill>
                  <a:srgbClr val="66DCC5"/>
                </a:solidFill>
                <a:latin typeface="Lato"/>
              </a:defRPr>
            </a:pPr>
            <a:r>
              <a:t>ESITO PRELIMINARE FAVOREVOLE</a:t>
            </a:r>
          </a:p>
        </p:txBody>
      </p:sp>
      <p:sp>
        <p:nvSpPr>
          <p:cNvPr id="44" name="TextBox 43"/>
          <p:cNvSpPr txBox="1"/>
          <p:nvPr/>
        </p:nvSpPr>
        <p:spPr>
          <a:xfrm>
            <a:off x="7635240" y="3575304"/>
            <a:ext cx="3630168" cy="658368"/>
          </a:xfrm>
          <a:prstGeom prst="rect">
            <a:avLst/>
          </a:prstGeom>
          <a:noFill/>
        </p:spPr>
        <p:txBody>
          <a:bodyPr wrap="square" lIns="0" tIns="0" rIns="0" bIns="0" anchor="t">
            <a:spAutoFit/>
          </a:bodyPr>
          <a:lstStyle/>
          <a:p>
            <a:pPr>
              <a:lnSpc>
                <a:spcPct val="108000"/>
              </a:lnSpc>
              <a:spcBef>
                <a:spcPts val="0"/>
              </a:spcBef>
              <a:spcAft>
                <a:spcPts val="0"/>
              </a:spcAft>
              <a:defRPr sz="1850" b="1">
                <a:solidFill>
                  <a:srgbClr val="FFFFFF"/>
                </a:solidFill>
                <a:latin typeface="Lato"/>
              </a:defRPr>
            </a:pPr>
            <a:r>
              <a:t>Rischio attribuibile al lavoro</a:t>
            </a:r>
          </a:p>
          <a:p>
            <a:pPr>
              <a:lnSpc>
                <a:spcPct val="108000"/>
              </a:lnSpc>
              <a:spcBef>
                <a:spcPts val="0"/>
              </a:spcBef>
              <a:spcAft>
                <a:spcPts val="0"/>
              </a:spcAft>
              <a:defRPr sz="1850" b="1">
                <a:solidFill>
                  <a:srgbClr val="FFFFFF"/>
                </a:solidFill>
                <a:latin typeface="Lato"/>
              </a:defRPr>
            </a:pPr>
            <a:r>
              <a:t>escludibile nel perimetro valutato</a:t>
            </a:r>
          </a:p>
        </p:txBody>
      </p:sp>
      <p:sp>
        <p:nvSpPr>
          <p:cNvPr id="45" name="TextBox 44"/>
          <p:cNvSpPr txBox="1"/>
          <p:nvPr/>
        </p:nvSpPr>
        <p:spPr>
          <a:xfrm>
            <a:off x="7635240" y="4462272"/>
            <a:ext cx="3630168" cy="1024128"/>
          </a:xfrm>
          <a:prstGeom prst="rect">
            <a:avLst/>
          </a:prstGeom>
          <a:noFill/>
        </p:spPr>
        <p:txBody>
          <a:bodyPr wrap="square" lIns="0" tIns="0" rIns="0" bIns="0" anchor="t">
            <a:spAutoFit/>
          </a:bodyPr>
          <a:lstStyle/>
          <a:p>
            <a:pPr>
              <a:lnSpc>
                <a:spcPct val="115000"/>
              </a:lnSpc>
              <a:spcBef>
                <a:spcPts val="0"/>
              </a:spcBef>
              <a:spcAft>
                <a:spcPts val="0"/>
              </a:spcAft>
              <a:defRPr sz="1420" b="0">
                <a:solidFill>
                  <a:srgbClr val="FFFFFF"/>
                </a:solidFill>
                <a:latin typeface="Lato"/>
              </a:defRPr>
            </a:pPr>
            <a:r>
              <a:t>Sorveglianza e registro CMR:</a:t>
            </a:r>
          </a:p>
          <a:p>
            <a:pPr>
              <a:lnSpc>
                <a:spcPct val="115000"/>
              </a:lnSpc>
              <a:spcBef>
                <a:spcPts val="0"/>
              </a:spcBef>
              <a:spcAft>
                <a:spcPts val="0"/>
              </a:spcAft>
              <a:defRPr sz="1420" b="0">
                <a:solidFill>
                  <a:srgbClr val="FFFFFF"/>
                </a:solidFill>
                <a:latin typeface="Lato"/>
              </a:defRPr>
            </a:pPr>
            <a:r>
              <a:t>non attivati per il rischio esaminato.</a:t>
            </a:r>
          </a:p>
          <a:p>
            <a:pPr>
              <a:lnSpc>
                <a:spcPct val="115000"/>
              </a:lnSpc>
              <a:spcBef>
                <a:spcPts val="0"/>
              </a:spcBef>
              <a:spcAft>
                <a:spcPts val="0"/>
              </a:spcAft>
              <a:defRPr sz="1420" b="0">
                <a:solidFill>
                  <a:srgbClr val="FFFFFF"/>
                </a:solidFill>
                <a:latin typeface="Lato"/>
              </a:defRPr>
            </a:pPr>
            <a:r>
              <a:t>Misure artt. 237, 238 e 239.</a:t>
            </a:r>
          </a:p>
          <a:p>
            <a:pPr>
              <a:lnSpc>
                <a:spcPct val="115000"/>
              </a:lnSpc>
              <a:spcBef>
                <a:spcPts val="0"/>
              </a:spcBef>
              <a:spcAft>
                <a:spcPts val="0"/>
              </a:spcAft>
              <a:defRPr sz="1420" b="0">
                <a:solidFill>
                  <a:srgbClr val="FFFFFF"/>
                </a:solidFill>
                <a:latin typeface="Lato"/>
              </a:defRPr>
            </a:pPr>
            <a:r>
              <a:t>Rivalutazione in caso di modifiche.</a:t>
            </a:r>
          </a:p>
        </p:txBody>
      </p:sp>
      <p:sp>
        <p:nvSpPr>
          <p:cNvPr id="46" name="Rounded Rectangle 45"/>
          <p:cNvSpPr/>
          <p:nvPr/>
        </p:nvSpPr>
        <p:spPr>
          <a:xfrm>
            <a:off x="594360" y="5961888"/>
            <a:ext cx="11000232" cy="411480"/>
          </a:xfrm>
          <a:prstGeom prst="roundRect">
            <a:avLst>
              <a:gd name="adj" fmla="val 18000"/>
            </a:avLst>
          </a:prstGeom>
          <a:solidFill>
            <a:srgbClr val="193F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68096" y="6067044"/>
            <a:ext cx="10661904" cy="228600"/>
          </a:xfrm>
          <a:prstGeom prst="rect">
            <a:avLst/>
          </a:prstGeom>
          <a:noFill/>
        </p:spPr>
        <p:txBody>
          <a:bodyPr wrap="square" lIns="0" tIns="0" rIns="0" bIns="0" anchor="t">
            <a:spAutoFit/>
          </a:bodyPr>
          <a:lstStyle/>
          <a:p>
            <a:pPr algn="ctr">
              <a:lnSpc>
                <a:spcPct val="108000"/>
              </a:lnSpc>
              <a:spcBef>
                <a:spcPts val="0"/>
              </a:spcBef>
              <a:spcAft>
                <a:spcPts val="0"/>
              </a:spcAft>
              <a:defRPr sz="1280" b="0">
                <a:solidFill>
                  <a:srgbClr val="66DCC5"/>
                </a:solidFill>
                <a:latin typeface="Lato"/>
              </a:defRPr>
            </a:pPr>
            <a:r>
              <a:t>Sempre: altri effetti chimici pertinenti  |  PROSSIMO MODULO 07: casi A e B</a:t>
            </a:r>
          </a:p>
        </p:txBody>
      </p:sp>
      <p:sp>
        <p:nvSpPr>
          <p:cNvPr id="4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Rectangle 1" descr="Elemento grafico modificabile della mappa didattica"/>
          <p:cNvSpPr/>
          <p:nvPr/>
        </p:nvSpPr>
        <p:spPr>
          <a:xfrm>
            <a:off x="6428232" y="0"/>
            <a:ext cx="5763463" cy="6400800"/>
          </a:xfrm>
          <a:prstGeom prst="rect">
            <a:avLst/>
          </a:prstGeom>
          <a:solidFill>
            <a:srgbClr val="193F50"/>
          </a:solidFill>
          <a:ln>
            <a:noFill/>
          </a:ln>
          <a:effectLst/>
        </p:spPr>
        <p:txBody>
          <a:bodyPr rtlCol="0" anchor="ctr"/>
          <a:lstStyle/>
          <a:p>
            <a:pPr algn="ctr"/>
            <a:endParaRPr/>
          </a:p>
        </p:txBody>
      </p:sp>
      <p:cxnSp>
        <p:nvCxnSpPr>
          <p:cNvPr id="3" name="Connector 2" descr="Elemento grafico modificabile della mappa didattica"/>
          <p:cNvCxnSpPr/>
          <p:nvPr/>
        </p:nvCxnSpPr>
        <p:spPr>
          <a:xfrm flipV="1">
            <a:off x="731520" y="592531"/>
            <a:ext cx="230428" cy="102413"/>
          </a:xfrm>
          <a:prstGeom prst="line">
            <a:avLst/>
          </a:prstGeom>
          <a:ln w="8890">
            <a:solidFill>
              <a:srgbClr val="66DCC5"/>
            </a:solidFill>
          </a:ln>
          <a:effectLst/>
        </p:spPr>
      </p:cxnSp>
      <p:cxnSp>
        <p:nvCxnSpPr>
          <p:cNvPr id="4" name="Connector 3" descr="Elemento grafico modificabile della mappa didattica"/>
          <p:cNvCxnSpPr/>
          <p:nvPr/>
        </p:nvCxnSpPr>
        <p:spPr>
          <a:xfrm>
            <a:off x="961948" y="592531"/>
            <a:ext cx="230429" cy="179222"/>
          </a:xfrm>
          <a:prstGeom prst="line">
            <a:avLst/>
          </a:prstGeom>
          <a:ln w="8890">
            <a:solidFill>
              <a:srgbClr val="66DCC5"/>
            </a:solidFill>
          </a:ln>
          <a:effectLst/>
        </p:spPr>
      </p:cxnSp>
      <p:sp>
        <p:nvSpPr>
          <p:cNvPr id="5" name="Oval 4" descr="Elemento grafico modificabile della mappa didattica"/>
          <p:cNvSpPr/>
          <p:nvPr/>
        </p:nvSpPr>
        <p:spPr>
          <a:xfrm>
            <a:off x="686714" y="650138"/>
            <a:ext cx="89611" cy="89611"/>
          </a:xfrm>
          <a:prstGeom prst="ellipse">
            <a:avLst/>
          </a:prstGeom>
          <a:solidFill>
            <a:srgbClr val="66DCC5"/>
          </a:solidFill>
          <a:ln>
            <a:noFill/>
          </a:ln>
          <a:effectLst/>
        </p:spPr>
        <p:txBody>
          <a:bodyPr rtlCol="0" anchor="ctr"/>
          <a:lstStyle/>
          <a:p>
            <a:pPr algn="ctr"/>
            <a:endParaRPr/>
          </a:p>
        </p:txBody>
      </p:sp>
      <p:sp>
        <p:nvSpPr>
          <p:cNvPr id="6" name="Oval 5" descr="Elemento grafico modificabile della mappa didattica"/>
          <p:cNvSpPr/>
          <p:nvPr/>
        </p:nvSpPr>
        <p:spPr>
          <a:xfrm>
            <a:off x="917143" y="547725"/>
            <a:ext cx="89611" cy="89611"/>
          </a:xfrm>
          <a:prstGeom prst="ellipse">
            <a:avLst/>
          </a:prstGeom>
          <a:solidFill>
            <a:srgbClr val="66DCC5"/>
          </a:solidFill>
          <a:ln>
            <a:noFill/>
          </a:ln>
          <a:effectLst/>
        </p:spPr>
        <p:txBody>
          <a:bodyPr rtlCol="0" anchor="ctr"/>
          <a:lstStyle/>
          <a:p>
            <a:pPr algn="ctr"/>
            <a:endParaRPr/>
          </a:p>
        </p:txBody>
      </p:sp>
      <p:sp>
        <p:nvSpPr>
          <p:cNvPr id="7" name="Oval 6" descr="Elemento grafico modificabile della mappa didattica"/>
          <p:cNvSpPr/>
          <p:nvPr/>
        </p:nvSpPr>
        <p:spPr>
          <a:xfrm>
            <a:off x="1147572" y="726947"/>
            <a:ext cx="89611" cy="89611"/>
          </a:xfrm>
          <a:prstGeom prst="ellipse">
            <a:avLst/>
          </a:prstGeom>
          <a:solidFill>
            <a:srgbClr val="66DCC5"/>
          </a:solidFill>
          <a:ln>
            <a:noFill/>
          </a:ln>
          <a:effectLst/>
        </p:spPr>
        <p:txBody>
          <a:bodyPr rtlCol="0" anchor="ctr"/>
          <a:lstStyle/>
          <a:p>
            <a:pPr algn="ctr"/>
            <a:endParaRPr/>
          </a:p>
        </p:txBody>
      </p:sp>
      <p:sp>
        <p:nvSpPr>
          <p:cNvPr id="8" name="TextBox 7" descr="REPROTOSSICI"/>
          <p:cNvSpPr txBox="1"/>
          <p:nvPr/>
        </p:nvSpPr>
        <p:spPr>
          <a:xfrm>
            <a:off x="1188720" y="429768"/>
            <a:ext cx="4572000" cy="320040"/>
          </a:xfrm>
          <a:prstGeom prst="rect">
            <a:avLst/>
          </a:prstGeom>
          <a:noFill/>
        </p:spPr>
        <p:txBody>
          <a:bodyPr wrap="square" lIns="0" tIns="0" rIns="0" bIns="0" anchor="t">
            <a:spAutoFit/>
          </a:bodyPr>
          <a:lstStyle/>
          <a:p>
            <a:pPr algn="l">
              <a:lnSpc>
                <a:spcPts val="1944"/>
              </a:lnSpc>
              <a:spcBef>
                <a:spcPts val="0"/>
              </a:spcBef>
              <a:spcAft>
                <a:spcPts val="0"/>
              </a:spcAft>
              <a:defRPr sz="1800" b="1">
                <a:solidFill>
                  <a:srgbClr val="FFFFFF"/>
                </a:solidFill>
                <a:latin typeface="Lato"/>
              </a:defRPr>
            </a:pPr>
            <a:r>
              <a:t>REPROTOSSICI</a:t>
            </a:r>
          </a:p>
        </p:txBody>
      </p:sp>
      <p:sp>
        <p:nvSpPr>
          <p:cNvPr id="9" name="TextBox 8" descr="PROFESSIONAL TRAINER 2026"/>
          <p:cNvSpPr txBox="1"/>
          <p:nvPr/>
        </p:nvSpPr>
        <p:spPr>
          <a:xfrm>
            <a:off x="1188720" y="859536"/>
            <a:ext cx="4572000" cy="201168"/>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BFD3DA"/>
                </a:solidFill>
                <a:latin typeface="Lato"/>
              </a:defRPr>
            </a:pPr>
            <a:r>
              <a:t>PROFESSIONAL TRAINER 2026</a:t>
            </a:r>
          </a:p>
        </p:txBody>
      </p:sp>
      <p:sp>
        <p:nvSpPr>
          <p:cNvPr id="10" name="Rounded Rectangle 9" descr="Elemento grafico modificabile della mappa didattica"/>
          <p:cNvSpPr/>
          <p:nvPr/>
        </p:nvSpPr>
        <p:spPr>
          <a:xfrm>
            <a:off x="667512" y="1417320"/>
            <a:ext cx="2057400" cy="292608"/>
          </a:xfrm>
          <a:prstGeom prst="roundRect">
            <a:avLst>
              <a:gd name="adj" fmla="val 13000"/>
            </a:avLst>
          </a:prstGeom>
          <a:solidFill>
            <a:srgbClr val="193F50"/>
          </a:solidFill>
          <a:ln>
            <a:noFill/>
          </a:ln>
          <a:effectLst/>
        </p:spPr>
        <p:txBody>
          <a:bodyPr rtlCol="0" anchor="ctr"/>
          <a:lstStyle/>
          <a:p>
            <a:pPr algn="ctr"/>
            <a:endParaRPr/>
          </a:p>
        </p:txBody>
      </p:sp>
      <p:sp>
        <p:nvSpPr>
          <p:cNvPr id="11" name="TextBox 10" descr="MODULO 07 / 12"/>
          <p:cNvSpPr txBox="1"/>
          <p:nvPr/>
        </p:nvSpPr>
        <p:spPr>
          <a:xfrm>
            <a:off x="777240" y="1476756"/>
            <a:ext cx="1837943" cy="182880"/>
          </a:xfrm>
          <a:prstGeom prst="rect">
            <a:avLst/>
          </a:prstGeom>
          <a:noFill/>
        </p:spPr>
        <p:txBody>
          <a:bodyPr wrap="square" lIns="0" tIns="0" rIns="0" bIns="0" anchor="t">
            <a:spAutoFit/>
          </a:bodyPr>
          <a:lstStyle/>
          <a:p>
            <a:pPr algn="l">
              <a:lnSpc>
                <a:spcPts val="1080"/>
              </a:lnSpc>
              <a:spcBef>
                <a:spcPts val="0"/>
              </a:spcBef>
              <a:spcAft>
                <a:spcPts val="0"/>
              </a:spcAft>
              <a:defRPr sz="1000" b="0">
                <a:solidFill>
                  <a:srgbClr val="66DCC5"/>
                </a:solidFill>
                <a:latin typeface="Lato"/>
              </a:defRPr>
            </a:pPr>
            <a:r>
              <a:t>MODULO 07 / 12</a:t>
            </a:r>
          </a:p>
        </p:txBody>
      </p:sp>
      <p:sp>
        <p:nvSpPr>
          <p:cNvPr id="12" name="TextBox 11" descr="Caso A e Caso B"/>
          <p:cNvSpPr txBox="1"/>
          <p:nvPr/>
        </p:nvSpPr>
        <p:spPr>
          <a:xfrm>
            <a:off x="667512" y="1984248"/>
            <a:ext cx="5486400" cy="630936"/>
          </a:xfrm>
          <a:prstGeom prst="rect">
            <a:avLst/>
          </a:prstGeom>
          <a:noFill/>
        </p:spPr>
        <p:txBody>
          <a:bodyPr wrap="square" lIns="0" tIns="0" rIns="0" bIns="0" anchor="t">
            <a:spAutoFit/>
          </a:bodyPr>
          <a:lstStyle/>
          <a:p>
            <a:pPr algn="l">
              <a:lnSpc>
                <a:spcPts val="3456"/>
              </a:lnSpc>
              <a:spcBef>
                <a:spcPts val="0"/>
              </a:spcBef>
              <a:spcAft>
                <a:spcPts val="0"/>
              </a:spcAft>
              <a:defRPr sz="3200" b="1">
                <a:solidFill>
                  <a:srgbClr val="FFFFFF"/>
                </a:solidFill>
                <a:latin typeface="Lato"/>
              </a:defRPr>
            </a:pPr>
            <a:r>
              <a:t>Caso A e Caso B</a:t>
            </a:r>
          </a:p>
        </p:txBody>
      </p:sp>
      <p:sp>
        <p:nvSpPr>
          <p:cNvPr id="13" name="TextBox 12" descr="Sostanze prive di soglia&#10;e con valore soglia"/>
          <p:cNvSpPr txBox="1"/>
          <p:nvPr/>
        </p:nvSpPr>
        <p:spPr>
          <a:xfrm>
            <a:off x="667512" y="2761488"/>
            <a:ext cx="5513832" cy="1024128"/>
          </a:xfrm>
          <a:prstGeom prst="rect">
            <a:avLst/>
          </a:prstGeom>
          <a:noFill/>
        </p:spPr>
        <p:txBody>
          <a:bodyPr wrap="square" lIns="0" tIns="0" rIns="0" bIns="0" anchor="t">
            <a:spAutoFit/>
          </a:bodyPr>
          <a:lstStyle/>
          <a:p>
            <a:pPr algn="l">
              <a:lnSpc>
                <a:spcPts val="3024"/>
              </a:lnSpc>
              <a:spcBef>
                <a:spcPts val="0"/>
              </a:spcBef>
              <a:spcAft>
                <a:spcPts val="0"/>
              </a:spcAft>
              <a:defRPr sz="2800" b="1">
                <a:solidFill>
                  <a:srgbClr val="FFFFFF"/>
                </a:solidFill>
                <a:latin typeface="Lato"/>
              </a:defRPr>
            </a:pPr>
            <a:r>
              <a:t>Sostanze prive di soglia</a:t>
            </a:r>
          </a:p>
          <a:p>
            <a:pPr algn="l">
              <a:lnSpc>
                <a:spcPts val="3024"/>
              </a:lnSpc>
              <a:spcBef>
                <a:spcPts val="0"/>
              </a:spcBef>
              <a:spcAft>
                <a:spcPts val="0"/>
              </a:spcAft>
              <a:defRPr sz="2800" b="1">
                <a:solidFill>
                  <a:srgbClr val="FFFFFF"/>
                </a:solidFill>
                <a:latin typeface="Lato"/>
              </a:defRPr>
            </a:pPr>
            <a:r>
              <a:t>e con valore soglia</a:t>
            </a:r>
          </a:p>
        </p:txBody>
      </p:sp>
      <p:sp>
        <p:nvSpPr>
          <p:cNvPr id="14" name="TextBox 13" descr="Dall’identificazione normativa&#10;alle misure e alla tutela sanitaria."/>
          <p:cNvSpPr txBox="1"/>
          <p:nvPr/>
        </p:nvSpPr>
        <p:spPr>
          <a:xfrm>
            <a:off x="676656" y="4233672"/>
            <a:ext cx="5468112" cy="685800"/>
          </a:xfrm>
          <a:prstGeom prst="rect">
            <a:avLst/>
          </a:prstGeom>
          <a:noFill/>
        </p:spPr>
        <p:txBody>
          <a:bodyPr wrap="square" lIns="0" tIns="0" rIns="0" bIns="0" anchor="t">
            <a:spAutoFit/>
          </a:bodyPr>
          <a:lstStyle/>
          <a:p>
            <a:pPr algn="l">
              <a:lnSpc>
                <a:spcPts val="1944"/>
              </a:lnSpc>
              <a:spcBef>
                <a:spcPts val="0"/>
              </a:spcBef>
              <a:spcAft>
                <a:spcPts val="0"/>
              </a:spcAft>
              <a:defRPr sz="1800" b="0">
                <a:solidFill>
                  <a:srgbClr val="BFD3DA"/>
                </a:solidFill>
                <a:latin typeface="Lato"/>
              </a:defRPr>
            </a:pPr>
            <a:r>
              <a:t>Dall’identificazione normativa</a:t>
            </a:r>
          </a:p>
          <a:p>
            <a:pPr algn="l">
              <a:lnSpc>
                <a:spcPts val="1944"/>
              </a:lnSpc>
              <a:spcBef>
                <a:spcPts val="0"/>
              </a:spcBef>
              <a:spcAft>
                <a:spcPts val="0"/>
              </a:spcAft>
              <a:defRPr sz="1800" b="0">
                <a:solidFill>
                  <a:srgbClr val="BFD3DA"/>
                </a:solidFill>
                <a:latin typeface="Lato"/>
              </a:defRPr>
            </a:pPr>
            <a:r>
              <a:t>alle misure e alla tutela sanitaria.</a:t>
            </a:r>
          </a:p>
        </p:txBody>
      </p:sp>
      <p:cxnSp>
        <p:nvCxnSpPr>
          <p:cNvPr id="15" name="Connector 14" descr="Elemento grafico modificabile della mappa didattica"/>
          <p:cNvCxnSpPr/>
          <p:nvPr/>
        </p:nvCxnSpPr>
        <p:spPr>
          <a:xfrm>
            <a:off x="667512" y="5157216"/>
            <a:ext cx="5230368" cy="0"/>
          </a:xfrm>
          <a:prstGeom prst="line">
            <a:avLst/>
          </a:prstGeom>
          <a:ln w="10160">
            <a:solidFill>
              <a:srgbClr val="244F62"/>
            </a:solidFill>
          </a:ln>
          <a:effectLst/>
        </p:spPr>
      </p:cxnSp>
      <p:sp>
        <p:nvSpPr>
          <p:cNvPr id="16" name="TextBox 15" descr="IDENTIFICARE"/>
          <p:cNvSpPr txBox="1"/>
          <p:nvPr/>
        </p:nvSpPr>
        <p:spPr>
          <a:xfrm>
            <a:off x="676656" y="5440680"/>
            <a:ext cx="1746504" cy="320040"/>
          </a:xfrm>
          <a:prstGeom prst="rect">
            <a:avLst/>
          </a:prstGeom>
          <a:noFill/>
        </p:spPr>
        <p:txBody>
          <a:bodyPr wrap="square" lIns="0" tIns="0" rIns="0" bIns="0" anchor="t">
            <a:spAutoFit/>
          </a:bodyPr>
          <a:lstStyle/>
          <a:p>
            <a:pPr algn="l">
              <a:lnSpc>
                <a:spcPts val="1620"/>
              </a:lnSpc>
              <a:spcBef>
                <a:spcPts val="0"/>
              </a:spcBef>
              <a:spcAft>
                <a:spcPts val="0"/>
              </a:spcAft>
              <a:defRPr sz="1500" b="1">
                <a:solidFill>
                  <a:srgbClr val="66DCC5"/>
                </a:solidFill>
                <a:latin typeface="Lato"/>
              </a:defRPr>
            </a:pPr>
            <a:r>
              <a:t>IDENTIFICARE</a:t>
            </a:r>
          </a:p>
        </p:txBody>
      </p:sp>
      <p:sp>
        <p:nvSpPr>
          <p:cNvPr id="17" name="TextBox 16" descr="ALLEGATO XLIII"/>
          <p:cNvSpPr txBox="1"/>
          <p:nvPr/>
        </p:nvSpPr>
        <p:spPr>
          <a:xfrm>
            <a:off x="676656" y="5833872"/>
            <a:ext cx="1773936" cy="201168"/>
          </a:xfrm>
          <a:prstGeom prst="rect">
            <a:avLst/>
          </a:prstGeom>
          <a:noFill/>
        </p:spPr>
        <p:txBody>
          <a:bodyPr wrap="square" lIns="0" tIns="0" rIns="0" bIns="0" anchor="t">
            <a:spAutoFit/>
          </a:bodyPr>
          <a:lstStyle/>
          <a:p>
            <a:pPr algn="l">
              <a:lnSpc>
                <a:spcPts val="820"/>
              </a:lnSpc>
              <a:spcBef>
                <a:spcPts val="0"/>
              </a:spcBef>
              <a:spcAft>
                <a:spcPts val="0"/>
              </a:spcAft>
              <a:defRPr sz="760" b="0">
                <a:solidFill>
                  <a:srgbClr val="BFD3DA"/>
                </a:solidFill>
                <a:latin typeface="Lato"/>
              </a:defRPr>
            </a:pPr>
            <a:r>
              <a:t>ALLEGATO XLIII</a:t>
            </a:r>
          </a:p>
        </p:txBody>
      </p:sp>
      <p:sp>
        <p:nvSpPr>
          <p:cNvPr id="18" name="TextBox 17" descr="RIDURRE"/>
          <p:cNvSpPr txBox="1"/>
          <p:nvPr/>
        </p:nvSpPr>
        <p:spPr>
          <a:xfrm>
            <a:off x="2496312" y="5440680"/>
            <a:ext cx="1746504" cy="320040"/>
          </a:xfrm>
          <a:prstGeom prst="rect">
            <a:avLst/>
          </a:prstGeom>
          <a:noFill/>
        </p:spPr>
        <p:txBody>
          <a:bodyPr wrap="square" lIns="0" tIns="0" rIns="0" bIns="0" anchor="t">
            <a:spAutoFit/>
          </a:bodyPr>
          <a:lstStyle/>
          <a:p>
            <a:pPr algn="l">
              <a:lnSpc>
                <a:spcPts val="1620"/>
              </a:lnSpc>
              <a:spcBef>
                <a:spcPts val="0"/>
              </a:spcBef>
              <a:spcAft>
                <a:spcPts val="0"/>
              </a:spcAft>
              <a:defRPr sz="1500" b="1">
                <a:solidFill>
                  <a:srgbClr val="66DCC5"/>
                </a:solidFill>
                <a:latin typeface="Lato"/>
              </a:defRPr>
            </a:pPr>
            <a:r>
              <a:t>RIDURRE</a:t>
            </a:r>
          </a:p>
        </p:txBody>
      </p:sp>
      <p:sp>
        <p:nvSpPr>
          <p:cNvPr id="19" name="TextBox 18" descr="GERARCHIA PREVENTIVA"/>
          <p:cNvSpPr txBox="1"/>
          <p:nvPr/>
        </p:nvSpPr>
        <p:spPr>
          <a:xfrm>
            <a:off x="2496312" y="5833872"/>
            <a:ext cx="1773936" cy="201168"/>
          </a:xfrm>
          <a:prstGeom prst="rect">
            <a:avLst/>
          </a:prstGeom>
          <a:noFill/>
        </p:spPr>
        <p:txBody>
          <a:bodyPr wrap="square" lIns="0" tIns="0" rIns="0" bIns="0" anchor="t">
            <a:spAutoFit/>
          </a:bodyPr>
          <a:lstStyle/>
          <a:p>
            <a:pPr algn="l">
              <a:lnSpc>
                <a:spcPts val="820"/>
              </a:lnSpc>
              <a:spcBef>
                <a:spcPts val="0"/>
              </a:spcBef>
              <a:spcAft>
                <a:spcPts val="0"/>
              </a:spcAft>
              <a:defRPr sz="760" b="0">
                <a:solidFill>
                  <a:srgbClr val="BFD3DA"/>
                </a:solidFill>
                <a:latin typeface="Lato"/>
              </a:defRPr>
            </a:pPr>
            <a:r>
              <a:t>GERARCHIA PREVENTIVA</a:t>
            </a:r>
          </a:p>
        </p:txBody>
      </p:sp>
      <p:sp>
        <p:nvSpPr>
          <p:cNvPr id="20" name="TextBox 19" descr="DOCUMENTARE"/>
          <p:cNvSpPr txBox="1"/>
          <p:nvPr/>
        </p:nvSpPr>
        <p:spPr>
          <a:xfrm>
            <a:off x="4315968" y="5440680"/>
            <a:ext cx="1746504" cy="320040"/>
          </a:xfrm>
          <a:prstGeom prst="rect">
            <a:avLst/>
          </a:prstGeom>
          <a:noFill/>
        </p:spPr>
        <p:txBody>
          <a:bodyPr wrap="square" lIns="0" tIns="0" rIns="0" bIns="0" anchor="t">
            <a:spAutoFit/>
          </a:bodyPr>
          <a:lstStyle/>
          <a:p>
            <a:pPr algn="l">
              <a:lnSpc>
                <a:spcPts val="1620"/>
              </a:lnSpc>
              <a:spcBef>
                <a:spcPts val="0"/>
              </a:spcBef>
              <a:spcAft>
                <a:spcPts val="0"/>
              </a:spcAft>
              <a:defRPr sz="1500" b="1">
                <a:solidFill>
                  <a:srgbClr val="66DCC5"/>
                </a:solidFill>
                <a:latin typeface="Lato"/>
              </a:defRPr>
            </a:pPr>
            <a:r>
              <a:t>DOCUMENTARE</a:t>
            </a:r>
          </a:p>
        </p:txBody>
      </p:sp>
      <p:sp>
        <p:nvSpPr>
          <p:cNvPr id="21" name="TextBox 20" descr="AZIONI COERENTI"/>
          <p:cNvSpPr txBox="1"/>
          <p:nvPr/>
        </p:nvSpPr>
        <p:spPr>
          <a:xfrm>
            <a:off x="4315968" y="5833872"/>
            <a:ext cx="1773936" cy="201168"/>
          </a:xfrm>
          <a:prstGeom prst="rect">
            <a:avLst/>
          </a:prstGeom>
          <a:noFill/>
        </p:spPr>
        <p:txBody>
          <a:bodyPr wrap="square" lIns="0" tIns="0" rIns="0" bIns="0" anchor="t">
            <a:spAutoFit/>
          </a:bodyPr>
          <a:lstStyle/>
          <a:p>
            <a:pPr algn="l">
              <a:lnSpc>
                <a:spcPts val="820"/>
              </a:lnSpc>
              <a:spcBef>
                <a:spcPts val="0"/>
              </a:spcBef>
              <a:spcAft>
                <a:spcPts val="0"/>
              </a:spcAft>
              <a:defRPr sz="760" b="0">
                <a:solidFill>
                  <a:srgbClr val="BFD3DA"/>
                </a:solidFill>
                <a:latin typeface="Lato"/>
              </a:defRPr>
            </a:pPr>
            <a:r>
              <a:t>AZIONI COERENTI</a:t>
            </a:r>
          </a:p>
        </p:txBody>
      </p:sp>
      <p:sp>
        <p:nvSpPr>
          <p:cNvPr id="22" name="TextBox 21" descr="Base: fact sheet INAIL 2026. Elaborazione indipendente.&#10;Mappe originali; nessuna soglia numerica attribuita a sostanze reali."/>
          <p:cNvSpPr txBox="1"/>
          <p:nvPr/>
        </p:nvSpPr>
        <p:spPr>
          <a:xfrm>
            <a:off x="676656" y="6117336"/>
            <a:ext cx="5504688" cy="246888"/>
          </a:xfrm>
          <a:prstGeom prst="rect">
            <a:avLst/>
          </a:prstGeom>
          <a:noFill/>
        </p:spPr>
        <p:txBody>
          <a:bodyPr wrap="square" lIns="0" tIns="0" rIns="0" bIns="0" anchor="t">
            <a:spAutoFit/>
          </a:bodyPr>
          <a:lstStyle/>
          <a:p>
            <a:pPr algn="l">
              <a:lnSpc>
                <a:spcPts val="820"/>
              </a:lnSpc>
              <a:spcBef>
                <a:spcPts val="0"/>
              </a:spcBef>
              <a:spcAft>
                <a:spcPts val="0"/>
              </a:spcAft>
              <a:defRPr sz="760" b="0">
                <a:solidFill>
                  <a:srgbClr val="BFD3DA"/>
                </a:solidFill>
                <a:latin typeface="Lato"/>
              </a:defRPr>
            </a:pPr>
            <a:r>
              <a:t>Base: fact sheet INAIL 2026. Elaborazione indipendente.</a:t>
            </a:r>
          </a:p>
          <a:p>
            <a:pPr algn="l">
              <a:lnSpc>
                <a:spcPts val="820"/>
              </a:lnSpc>
              <a:spcBef>
                <a:spcPts val="0"/>
              </a:spcBef>
              <a:spcAft>
                <a:spcPts val="0"/>
              </a:spcAft>
              <a:defRPr sz="760" b="0">
                <a:solidFill>
                  <a:srgbClr val="BFD3DA"/>
                </a:solidFill>
                <a:latin typeface="Lato"/>
              </a:defRPr>
            </a:pPr>
            <a:r>
              <a:t>Mappe originali; nessuna soglia numerica attribuita a sostanze reali.</a:t>
            </a:r>
          </a:p>
        </p:txBody>
      </p:sp>
      <p:sp>
        <p:nvSpPr>
          <p:cNvPr id="23" name="Rounded Rectangle 22" descr="Elemento grafico modificabile della mappa didattica"/>
          <p:cNvSpPr/>
          <p:nvPr/>
        </p:nvSpPr>
        <p:spPr>
          <a:xfrm>
            <a:off x="6912864" y="566928"/>
            <a:ext cx="4544568" cy="292608"/>
          </a:xfrm>
          <a:prstGeom prst="roundRect">
            <a:avLst>
              <a:gd name="adj" fmla="val 13000"/>
            </a:avLst>
          </a:prstGeom>
          <a:solidFill>
            <a:srgbClr val="244F62"/>
          </a:solidFill>
          <a:ln>
            <a:noFill/>
          </a:ln>
          <a:effectLst/>
        </p:spPr>
        <p:txBody>
          <a:bodyPr rtlCol="0" anchor="ctr"/>
          <a:lstStyle/>
          <a:p>
            <a:pPr algn="ctr"/>
            <a:endParaRPr/>
          </a:p>
        </p:txBody>
      </p:sp>
      <p:sp>
        <p:nvSpPr>
          <p:cNvPr id="24" name="TextBox 23" descr="DUE RAMI DELLA PROCEDURA"/>
          <p:cNvSpPr txBox="1"/>
          <p:nvPr/>
        </p:nvSpPr>
        <p:spPr>
          <a:xfrm>
            <a:off x="7022592" y="626364"/>
            <a:ext cx="4325112" cy="182880"/>
          </a:xfrm>
          <a:prstGeom prst="rect">
            <a:avLst/>
          </a:prstGeom>
          <a:noFill/>
        </p:spPr>
        <p:txBody>
          <a:bodyPr wrap="square" lIns="0" tIns="0" rIns="0" bIns="0" anchor="t">
            <a:spAutoFit/>
          </a:bodyPr>
          <a:lstStyle/>
          <a:p>
            <a:pPr algn="l">
              <a:lnSpc>
                <a:spcPts val="1080"/>
              </a:lnSpc>
              <a:spcBef>
                <a:spcPts val="0"/>
              </a:spcBef>
              <a:spcAft>
                <a:spcPts val="0"/>
              </a:spcAft>
              <a:defRPr sz="1000" b="0">
                <a:solidFill>
                  <a:srgbClr val="66DCC5"/>
                </a:solidFill>
                <a:latin typeface="Lato"/>
              </a:defRPr>
            </a:pPr>
            <a:r>
              <a:t>DUE RAMI DELLA PROCEDURA</a:t>
            </a:r>
          </a:p>
        </p:txBody>
      </p:sp>
      <p:sp>
        <p:nvSpPr>
          <p:cNvPr id="25" name="Rounded Rectangle 24" descr="Elemento grafico modificabile della mappa didattica"/>
          <p:cNvSpPr/>
          <p:nvPr/>
        </p:nvSpPr>
        <p:spPr>
          <a:xfrm>
            <a:off x="8065008" y="1426464"/>
            <a:ext cx="2423160" cy="2459736"/>
          </a:xfrm>
          <a:prstGeom prst="roundRect">
            <a:avLst>
              <a:gd name="adj" fmla="val 13000"/>
            </a:avLst>
          </a:prstGeom>
          <a:solidFill>
            <a:srgbClr val="244F62"/>
          </a:solidFill>
          <a:ln>
            <a:noFill/>
          </a:ln>
          <a:effectLst/>
        </p:spPr>
        <p:txBody>
          <a:bodyPr rtlCol="0" anchor="ctr"/>
          <a:lstStyle/>
          <a:p>
            <a:pPr algn="ctr"/>
            <a:endParaRPr/>
          </a:p>
        </p:txBody>
      </p:sp>
      <p:sp>
        <p:nvSpPr>
          <p:cNvPr id="26" name="Rounded Rectangle 25" descr="Elemento grafico modificabile della mappa didattica"/>
          <p:cNvSpPr/>
          <p:nvPr/>
        </p:nvSpPr>
        <p:spPr>
          <a:xfrm>
            <a:off x="7936992" y="1307592"/>
            <a:ext cx="2423160" cy="2459736"/>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27" name="Rectangle 26" descr="Elemento grafico modificabile della mappa didattica"/>
          <p:cNvSpPr/>
          <p:nvPr/>
        </p:nvSpPr>
        <p:spPr>
          <a:xfrm>
            <a:off x="7936992" y="1307592"/>
            <a:ext cx="2423160" cy="100584"/>
          </a:xfrm>
          <a:prstGeom prst="rect">
            <a:avLst/>
          </a:prstGeom>
          <a:solidFill>
            <a:srgbClr val="008E89"/>
          </a:solidFill>
          <a:ln>
            <a:noFill/>
          </a:ln>
          <a:effectLst/>
        </p:spPr>
        <p:txBody>
          <a:bodyPr rtlCol="0" anchor="ctr"/>
          <a:lstStyle/>
          <a:p>
            <a:pPr algn="ctr"/>
            <a:endParaRPr/>
          </a:p>
        </p:txBody>
      </p:sp>
      <p:sp>
        <p:nvSpPr>
          <p:cNvPr id="28" name="TextBox 27" descr="ALLEGATO XLIII"/>
          <p:cNvSpPr txBox="1"/>
          <p:nvPr/>
        </p:nvSpPr>
        <p:spPr>
          <a:xfrm>
            <a:off x="8138160" y="1581912"/>
            <a:ext cx="2020824" cy="292608"/>
          </a:xfrm>
          <a:prstGeom prst="rect">
            <a:avLst/>
          </a:prstGeom>
          <a:noFill/>
        </p:spPr>
        <p:txBody>
          <a:bodyPr wrap="square" lIns="0" tIns="0" rIns="0" bIns="0" anchor="t">
            <a:spAutoFit/>
          </a:bodyPr>
          <a:lstStyle/>
          <a:p>
            <a:pPr algn="l">
              <a:lnSpc>
                <a:spcPts val="1728"/>
              </a:lnSpc>
              <a:spcBef>
                <a:spcPts val="0"/>
              </a:spcBef>
              <a:spcAft>
                <a:spcPts val="0"/>
              </a:spcAft>
              <a:defRPr sz="1600" b="1">
                <a:solidFill>
                  <a:srgbClr val="15384C"/>
                </a:solidFill>
                <a:latin typeface="Lato"/>
              </a:defRPr>
            </a:pPr>
            <a:r>
              <a:t>ALLEGATO XLIII</a:t>
            </a:r>
          </a:p>
        </p:txBody>
      </p:sp>
      <p:cxnSp>
        <p:nvCxnSpPr>
          <p:cNvPr id="29" name="Connector 28" descr="Elemento grafico modificabile della mappa didattica"/>
          <p:cNvCxnSpPr/>
          <p:nvPr/>
        </p:nvCxnSpPr>
        <p:spPr>
          <a:xfrm>
            <a:off x="8147304" y="2103120"/>
            <a:ext cx="2002536" cy="0"/>
          </a:xfrm>
          <a:prstGeom prst="line">
            <a:avLst/>
          </a:prstGeom>
          <a:ln w="12700">
            <a:solidFill>
              <a:srgbClr val="D9E3E3"/>
            </a:solidFill>
          </a:ln>
          <a:effectLst/>
        </p:spPr>
      </p:cxnSp>
      <p:sp>
        <p:nvSpPr>
          <p:cNvPr id="30" name="TextBox 29" descr="OSSERVAZIONI"/>
          <p:cNvSpPr txBox="1"/>
          <p:nvPr/>
        </p:nvSpPr>
        <p:spPr>
          <a:xfrm>
            <a:off x="8147304" y="2249424"/>
            <a:ext cx="2002536" cy="210312"/>
          </a:xfrm>
          <a:prstGeom prst="rect">
            <a:avLst/>
          </a:prstGeom>
          <a:noFill/>
        </p:spPr>
        <p:txBody>
          <a:bodyPr wrap="square" lIns="0" tIns="0" rIns="0" bIns="0" anchor="t">
            <a:spAutoFit/>
          </a:bodyPr>
          <a:lstStyle/>
          <a:p>
            <a:pPr algn="l">
              <a:lnSpc>
                <a:spcPts val="1134"/>
              </a:lnSpc>
              <a:spcBef>
                <a:spcPts val="0"/>
              </a:spcBef>
              <a:spcAft>
                <a:spcPts val="0"/>
              </a:spcAft>
              <a:defRPr sz="1050" b="1">
                <a:solidFill>
                  <a:srgbClr val="008E89"/>
                </a:solidFill>
                <a:latin typeface="Lato"/>
              </a:defRPr>
            </a:pPr>
            <a:r>
              <a:t>OSSERVAZIONI</a:t>
            </a:r>
          </a:p>
        </p:txBody>
      </p:sp>
      <p:sp>
        <p:nvSpPr>
          <p:cNvPr id="31" name="Rectangle 30" descr="Elemento grafico modificabile della mappa didattica"/>
          <p:cNvSpPr/>
          <p:nvPr/>
        </p:nvSpPr>
        <p:spPr>
          <a:xfrm>
            <a:off x="8147304" y="2633472"/>
            <a:ext cx="1521927" cy="59436"/>
          </a:xfrm>
          <a:prstGeom prst="rect">
            <a:avLst/>
          </a:prstGeom>
          <a:solidFill>
            <a:srgbClr val="D9E3E3"/>
          </a:solidFill>
          <a:ln>
            <a:noFill/>
          </a:ln>
          <a:effectLst/>
        </p:spPr>
        <p:txBody>
          <a:bodyPr rtlCol="0" anchor="ctr"/>
          <a:lstStyle/>
          <a:p>
            <a:pPr algn="ctr"/>
            <a:endParaRPr/>
          </a:p>
        </p:txBody>
      </p:sp>
      <p:sp>
        <p:nvSpPr>
          <p:cNvPr id="32" name="Rectangle 31" descr="Elemento grafico modificabile della mappa didattica"/>
          <p:cNvSpPr/>
          <p:nvPr/>
        </p:nvSpPr>
        <p:spPr>
          <a:xfrm>
            <a:off x="8147304" y="2880360"/>
            <a:ext cx="1742206" cy="59436"/>
          </a:xfrm>
          <a:prstGeom prst="rect">
            <a:avLst/>
          </a:prstGeom>
          <a:solidFill>
            <a:srgbClr val="D9E3E3"/>
          </a:solidFill>
          <a:ln>
            <a:noFill/>
          </a:ln>
          <a:effectLst/>
        </p:spPr>
        <p:txBody>
          <a:bodyPr rtlCol="0" anchor="ctr"/>
          <a:lstStyle/>
          <a:p>
            <a:pPr algn="ctr"/>
            <a:endParaRPr/>
          </a:p>
        </p:txBody>
      </p:sp>
      <p:sp>
        <p:nvSpPr>
          <p:cNvPr id="33" name="Rectangle 32" descr="Elemento grafico modificabile della mappa didattica"/>
          <p:cNvSpPr/>
          <p:nvPr/>
        </p:nvSpPr>
        <p:spPr>
          <a:xfrm>
            <a:off x="8147304" y="3127248"/>
            <a:ext cx="1341699" cy="59436"/>
          </a:xfrm>
          <a:prstGeom prst="rect">
            <a:avLst/>
          </a:prstGeom>
          <a:solidFill>
            <a:srgbClr val="D9E3E3"/>
          </a:solidFill>
          <a:ln>
            <a:noFill/>
          </a:ln>
          <a:effectLst/>
        </p:spPr>
        <p:txBody>
          <a:bodyPr rtlCol="0" anchor="ctr"/>
          <a:lstStyle/>
          <a:p>
            <a:pPr algn="ctr"/>
            <a:endParaRPr/>
          </a:p>
        </p:txBody>
      </p:sp>
      <p:sp>
        <p:nvSpPr>
          <p:cNvPr id="34" name="TextBox 33" descr="DOPO IL PERCORSO PRELIMINARE"/>
          <p:cNvSpPr txBox="1"/>
          <p:nvPr/>
        </p:nvSpPr>
        <p:spPr>
          <a:xfrm>
            <a:off x="6986016" y="4069080"/>
            <a:ext cx="4480560" cy="246888"/>
          </a:xfrm>
          <a:prstGeom prst="rect">
            <a:avLst/>
          </a:prstGeom>
          <a:noFill/>
        </p:spPr>
        <p:txBody>
          <a:bodyPr wrap="square" lIns="0" tIns="0" rIns="0" bIns="0" anchor="t">
            <a:spAutoFit/>
          </a:bodyPr>
          <a:lstStyle/>
          <a:p>
            <a:pPr algn="ctr">
              <a:lnSpc>
                <a:spcPts val="1134"/>
              </a:lnSpc>
              <a:spcBef>
                <a:spcPts val="0"/>
              </a:spcBef>
              <a:spcAft>
                <a:spcPts val="0"/>
              </a:spcAft>
              <a:defRPr sz="1050" b="1">
                <a:solidFill>
                  <a:srgbClr val="66DCC5"/>
                </a:solidFill>
                <a:latin typeface="Lato"/>
              </a:defRPr>
            </a:pPr>
            <a:r>
              <a:t>DOPO IL PERCORSO PRELIMINARE</a:t>
            </a:r>
          </a:p>
        </p:txBody>
      </p:sp>
      <p:cxnSp>
        <p:nvCxnSpPr>
          <p:cNvPr id="35" name="Connector 34" descr="Elemento grafico modificabile della mappa didattica"/>
          <p:cNvCxnSpPr/>
          <p:nvPr/>
        </p:nvCxnSpPr>
        <p:spPr>
          <a:xfrm>
            <a:off x="9144000" y="3767328"/>
            <a:ext cx="0" cy="201168"/>
          </a:xfrm>
          <a:prstGeom prst="line">
            <a:avLst/>
          </a:prstGeom>
          <a:ln w="19050">
            <a:solidFill>
              <a:srgbClr val="66DCC5"/>
            </a:solidFill>
          </a:ln>
          <a:effectLst/>
        </p:spPr>
      </p:cxnSp>
      <p:cxnSp>
        <p:nvCxnSpPr>
          <p:cNvPr id="36" name="Connector 35" descr="Elemento grafico modificabile della mappa didattica"/>
          <p:cNvCxnSpPr/>
          <p:nvPr/>
        </p:nvCxnSpPr>
        <p:spPr>
          <a:xfrm>
            <a:off x="8074152" y="4553712"/>
            <a:ext cx="2313432" cy="0"/>
          </a:xfrm>
          <a:prstGeom prst="line">
            <a:avLst/>
          </a:prstGeom>
          <a:ln w="15240">
            <a:solidFill>
              <a:srgbClr val="BFD3DA"/>
            </a:solidFill>
          </a:ln>
          <a:effectLst/>
        </p:spPr>
      </p:cxnSp>
      <p:cxnSp>
        <p:nvCxnSpPr>
          <p:cNvPr id="37" name="Connector 36" descr="Elemento grafico modificabile della mappa didattica"/>
          <p:cNvCxnSpPr/>
          <p:nvPr/>
        </p:nvCxnSpPr>
        <p:spPr>
          <a:xfrm>
            <a:off x="9144000" y="4379976"/>
            <a:ext cx="0" cy="173736"/>
          </a:xfrm>
          <a:prstGeom prst="line">
            <a:avLst/>
          </a:prstGeom>
          <a:ln w="15240">
            <a:solidFill>
              <a:srgbClr val="BFD3DA"/>
            </a:solidFill>
          </a:ln>
          <a:effectLst/>
        </p:spPr>
      </p:cxnSp>
      <p:cxnSp>
        <p:nvCxnSpPr>
          <p:cNvPr id="38" name="Connector 37" descr="Elemento grafico modificabile della mappa didattica"/>
          <p:cNvCxnSpPr/>
          <p:nvPr/>
        </p:nvCxnSpPr>
        <p:spPr>
          <a:xfrm>
            <a:off x="8001000" y="4553712"/>
            <a:ext cx="0" cy="201168"/>
          </a:xfrm>
          <a:prstGeom prst="line">
            <a:avLst/>
          </a:prstGeom>
          <a:ln w="15240">
            <a:solidFill>
              <a:srgbClr val="BFD3DA"/>
            </a:solidFill>
            <a:tailEnd type="triangle" w="sm" len="sm"/>
          </a:ln>
          <a:effectLst/>
        </p:spPr>
      </p:cxnSp>
      <p:sp>
        <p:nvSpPr>
          <p:cNvPr id="39" name="Rounded Rectangle 38" descr="Elemento grafico modificabile della mappa didattica"/>
          <p:cNvSpPr/>
          <p:nvPr/>
        </p:nvSpPr>
        <p:spPr>
          <a:xfrm>
            <a:off x="6976872" y="4791456"/>
            <a:ext cx="2057400" cy="1143000"/>
          </a:xfrm>
          <a:prstGeom prst="roundRect">
            <a:avLst>
              <a:gd name="adj" fmla="val 13000"/>
            </a:avLst>
          </a:prstGeom>
          <a:solidFill>
            <a:srgbClr val="492F3D"/>
          </a:solidFill>
          <a:ln w="12700">
            <a:solidFill>
              <a:srgbClr val="CE4E5B"/>
            </a:solidFill>
          </a:ln>
          <a:effectLst/>
        </p:spPr>
        <p:txBody>
          <a:bodyPr rtlCol="0" anchor="ctr"/>
          <a:lstStyle/>
          <a:p>
            <a:pPr algn="ctr"/>
            <a:endParaRPr/>
          </a:p>
        </p:txBody>
      </p:sp>
      <p:sp>
        <p:nvSpPr>
          <p:cNvPr id="40" name="Oval 39" descr="Elemento grafico modificabile della mappa didattica"/>
          <p:cNvSpPr/>
          <p:nvPr/>
        </p:nvSpPr>
        <p:spPr>
          <a:xfrm>
            <a:off x="7123176" y="4983480"/>
            <a:ext cx="429768" cy="429768"/>
          </a:xfrm>
          <a:prstGeom prst="ellipse">
            <a:avLst/>
          </a:prstGeom>
          <a:solidFill>
            <a:srgbClr val="CE4E5B"/>
          </a:solidFill>
          <a:ln>
            <a:noFill/>
          </a:ln>
          <a:effectLst/>
        </p:spPr>
        <p:txBody>
          <a:bodyPr rtlCol="0" anchor="ctr"/>
          <a:lstStyle/>
          <a:p>
            <a:pPr algn="ctr"/>
            <a:endParaRPr/>
          </a:p>
        </p:txBody>
      </p:sp>
      <p:sp>
        <p:nvSpPr>
          <p:cNvPr id="41" name="TextBox 40" descr="A"/>
          <p:cNvSpPr txBox="1"/>
          <p:nvPr/>
        </p:nvSpPr>
        <p:spPr>
          <a:xfrm>
            <a:off x="7123176" y="4992624"/>
            <a:ext cx="429768" cy="420623"/>
          </a:xfrm>
          <a:prstGeom prst="rect">
            <a:avLst/>
          </a:prstGeom>
          <a:noFill/>
        </p:spPr>
        <p:txBody>
          <a:bodyPr wrap="square" lIns="0" tIns="0" rIns="0" bIns="0" anchor="ctr">
            <a:spAutoFit/>
          </a:bodyPr>
          <a:lstStyle/>
          <a:p>
            <a:pPr algn="ctr">
              <a:lnSpc>
                <a:spcPts val="1944"/>
              </a:lnSpc>
              <a:spcBef>
                <a:spcPts val="0"/>
              </a:spcBef>
              <a:spcAft>
                <a:spcPts val="0"/>
              </a:spcAft>
              <a:defRPr sz="1800" b="1">
                <a:solidFill>
                  <a:srgbClr val="FFFFFF"/>
                </a:solidFill>
                <a:latin typeface="Lato"/>
              </a:defRPr>
            </a:pPr>
            <a:r>
              <a:t>A</a:t>
            </a:r>
          </a:p>
        </p:txBody>
      </p:sp>
      <p:sp>
        <p:nvSpPr>
          <p:cNvPr id="42" name="TextBox 41" descr="PRIVA DI SOGLIA"/>
          <p:cNvSpPr txBox="1"/>
          <p:nvPr/>
        </p:nvSpPr>
        <p:spPr>
          <a:xfrm>
            <a:off x="7671816" y="5020056"/>
            <a:ext cx="1252728" cy="502920"/>
          </a:xfrm>
          <a:prstGeom prst="rect">
            <a:avLst/>
          </a:prstGeom>
          <a:noFill/>
        </p:spPr>
        <p:txBody>
          <a:bodyPr wrap="square" lIns="0" tIns="0" rIns="0" bIns="0" anchor="t">
            <a:spAutoFit/>
          </a:bodyPr>
          <a:lstStyle/>
          <a:p>
            <a:pPr algn="l">
              <a:lnSpc>
                <a:spcPts val="1404"/>
              </a:lnSpc>
              <a:spcBef>
                <a:spcPts val="0"/>
              </a:spcBef>
              <a:spcAft>
                <a:spcPts val="0"/>
              </a:spcAft>
              <a:defRPr sz="1300" b="1">
                <a:solidFill>
                  <a:srgbClr val="FFFFFF"/>
                </a:solidFill>
                <a:latin typeface="Lato"/>
              </a:defRPr>
            </a:pPr>
            <a:r>
              <a:t>PRIVA DI SOGLIA</a:t>
            </a:r>
          </a:p>
        </p:txBody>
      </p:sp>
      <p:cxnSp>
        <p:nvCxnSpPr>
          <p:cNvPr id="43" name="Connector 42" descr="Elemento grafico modificabile della mappa didattica"/>
          <p:cNvCxnSpPr/>
          <p:nvPr/>
        </p:nvCxnSpPr>
        <p:spPr>
          <a:xfrm>
            <a:off x="10351008" y="4553712"/>
            <a:ext cx="0" cy="201168"/>
          </a:xfrm>
          <a:prstGeom prst="line">
            <a:avLst/>
          </a:prstGeom>
          <a:ln w="15240">
            <a:solidFill>
              <a:srgbClr val="BFD3DA"/>
            </a:solidFill>
            <a:tailEnd type="triangle" w="sm" len="sm"/>
          </a:ln>
          <a:effectLst/>
        </p:spPr>
      </p:cxnSp>
      <p:sp>
        <p:nvSpPr>
          <p:cNvPr id="44" name="Rounded Rectangle 43" descr="Elemento grafico modificabile della mappa didattica"/>
          <p:cNvSpPr/>
          <p:nvPr/>
        </p:nvSpPr>
        <p:spPr>
          <a:xfrm>
            <a:off x="9326880" y="4791456"/>
            <a:ext cx="2057400" cy="1143000"/>
          </a:xfrm>
          <a:prstGeom prst="roundRect">
            <a:avLst>
              <a:gd name="adj" fmla="val 13000"/>
            </a:avLst>
          </a:prstGeom>
          <a:solidFill>
            <a:srgbClr val="173F5A"/>
          </a:solidFill>
          <a:ln w="12700">
            <a:solidFill>
              <a:srgbClr val="3F89C3"/>
            </a:solidFill>
          </a:ln>
          <a:effectLst/>
        </p:spPr>
        <p:txBody>
          <a:bodyPr rtlCol="0" anchor="ctr"/>
          <a:lstStyle/>
          <a:p>
            <a:pPr algn="ctr"/>
            <a:endParaRPr/>
          </a:p>
        </p:txBody>
      </p:sp>
      <p:sp>
        <p:nvSpPr>
          <p:cNvPr id="45" name="Oval 44" descr="Elemento grafico modificabile della mappa didattica"/>
          <p:cNvSpPr/>
          <p:nvPr/>
        </p:nvSpPr>
        <p:spPr>
          <a:xfrm>
            <a:off x="9473184" y="4983480"/>
            <a:ext cx="429768" cy="429768"/>
          </a:xfrm>
          <a:prstGeom prst="ellipse">
            <a:avLst/>
          </a:prstGeom>
          <a:solidFill>
            <a:srgbClr val="3F89C3"/>
          </a:solidFill>
          <a:ln>
            <a:noFill/>
          </a:ln>
          <a:effectLst/>
        </p:spPr>
        <p:txBody>
          <a:bodyPr rtlCol="0" anchor="ctr"/>
          <a:lstStyle/>
          <a:p>
            <a:pPr algn="ctr"/>
            <a:endParaRPr/>
          </a:p>
        </p:txBody>
      </p:sp>
      <p:sp>
        <p:nvSpPr>
          <p:cNvPr id="46" name="TextBox 45" descr="B"/>
          <p:cNvSpPr txBox="1"/>
          <p:nvPr/>
        </p:nvSpPr>
        <p:spPr>
          <a:xfrm>
            <a:off x="9473184" y="4992624"/>
            <a:ext cx="429768" cy="420623"/>
          </a:xfrm>
          <a:prstGeom prst="rect">
            <a:avLst/>
          </a:prstGeom>
          <a:noFill/>
        </p:spPr>
        <p:txBody>
          <a:bodyPr wrap="square" lIns="0" tIns="0" rIns="0" bIns="0" anchor="ctr">
            <a:spAutoFit/>
          </a:bodyPr>
          <a:lstStyle/>
          <a:p>
            <a:pPr algn="ctr">
              <a:lnSpc>
                <a:spcPts val="1944"/>
              </a:lnSpc>
              <a:spcBef>
                <a:spcPts val="0"/>
              </a:spcBef>
              <a:spcAft>
                <a:spcPts val="0"/>
              </a:spcAft>
              <a:defRPr sz="1800" b="1">
                <a:solidFill>
                  <a:srgbClr val="FFFFFF"/>
                </a:solidFill>
                <a:latin typeface="Lato"/>
              </a:defRPr>
            </a:pPr>
            <a:r>
              <a:t>B</a:t>
            </a:r>
          </a:p>
        </p:txBody>
      </p:sp>
      <p:sp>
        <p:nvSpPr>
          <p:cNvPr id="47" name="TextBox 46" descr="CON SOGLIA"/>
          <p:cNvSpPr txBox="1"/>
          <p:nvPr/>
        </p:nvSpPr>
        <p:spPr>
          <a:xfrm>
            <a:off x="10021824" y="5020056"/>
            <a:ext cx="1252728" cy="502920"/>
          </a:xfrm>
          <a:prstGeom prst="rect">
            <a:avLst/>
          </a:prstGeom>
          <a:noFill/>
        </p:spPr>
        <p:txBody>
          <a:bodyPr wrap="square" lIns="0" tIns="0" rIns="0" bIns="0" anchor="t">
            <a:spAutoFit/>
          </a:bodyPr>
          <a:lstStyle/>
          <a:p>
            <a:pPr algn="l">
              <a:lnSpc>
                <a:spcPts val="1404"/>
              </a:lnSpc>
              <a:spcBef>
                <a:spcPts val="0"/>
              </a:spcBef>
              <a:spcAft>
                <a:spcPts val="0"/>
              </a:spcAft>
              <a:defRPr sz="1300" b="1">
                <a:solidFill>
                  <a:srgbClr val="FFFFFF"/>
                </a:solidFill>
                <a:latin typeface="Lato"/>
              </a:defRPr>
            </a:pPr>
            <a:r>
              <a:t>CON SOGLIA</a:t>
            </a:r>
          </a:p>
        </p:txBody>
      </p:sp>
      <p:sp>
        <p:nvSpPr>
          <p:cNvPr id="48" name="TextBox 47" descr="Notazioni da verificare nella versione applicabile."/>
          <p:cNvSpPr txBox="1"/>
          <p:nvPr/>
        </p:nvSpPr>
        <p:spPr>
          <a:xfrm>
            <a:off x="6967728" y="6099048"/>
            <a:ext cx="4572000" cy="228600"/>
          </a:xfrm>
          <a:prstGeom prst="rect">
            <a:avLst/>
          </a:prstGeom>
          <a:noFill/>
        </p:spPr>
        <p:txBody>
          <a:bodyPr wrap="square" lIns="0" tIns="0" rIns="0" bIns="0" anchor="t">
            <a:spAutoFit/>
          </a:bodyPr>
          <a:lstStyle/>
          <a:p>
            <a:pPr algn="ctr">
              <a:lnSpc>
                <a:spcPts val="1101"/>
              </a:lnSpc>
              <a:spcBef>
                <a:spcPts val="0"/>
              </a:spcBef>
              <a:spcAft>
                <a:spcPts val="0"/>
              </a:spcAft>
              <a:defRPr sz="1019" b="0">
                <a:solidFill>
                  <a:srgbClr val="BFD3DA"/>
                </a:solidFill>
                <a:latin typeface="Lato"/>
              </a:defRPr>
            </a:pPr>
            <a:r>
              <a:t>Notazioni da verificare nella versione applicabile.</a:t>
            </a:r>
          </a:p>
        </p:txBody>
      </p:sp>
      <p:cxnSp>
        <p:nvCxnSpPr>
          <p:cNvPr id="49" name="Connector 48" descr="Elemento grafico modificabile della mappa didattica"/>
          <p:cNvCxnSpPr/>
          <p:nvPr/>
        </p:nvCxnSpPr>
        <p:spPr>
          <a:xfrm>
            <a:off x="548640" y="6400800"/>
            <a:ext cx="11091672" cy="0"/>
          </a:xfrm>
          <a:prstGeom prst="line">
            <a:avLst/>
          </a:prstGeom>
          <a:ln w="6985">
            <a:solidFill>
              <a:srgbClr val="244F62"/>
            </a:solidFill>
          </a:ln>
          <a:effectLst/>
        </p:spPr>
      </p:cxnSp>
      <p:sp>
        <p:nvSpPr>
          <p:cNvPr id="50" name="TextBox 49"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BFD3DA"/>
                </a:solidFill>
                <a:latin typeface="Lato"/>
              </a:defRPr>
            </a:pPr>
            <a:r>
              <a:rPr dirty="0"/>
              <a:t>REPROTOSSICI </a:t>
            </a:r>
            <a:r>
              <a:rPr lang="it-IT" dirty="0"/>
              <a:t> </a:t>
            </a:r>
            <a:r>
              <a:rPr dirty="0"/>
              <a:t>2026</a:t>
            </a:r>
          </a:p>
        </p:txBody>
      </p:sp>
      <p:sp>
        <p:nvSpPr>
          <p:cNvPr id="51" name="TextBox 50" descr="INAIL 2026, pp. 1–3 e Figura 1 [I1] • Illustrazione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BFD3DA"/>
                </a:solidFill>
                <a:latin typeface="Lato"/>
              </a:defRPr>
            </a:pPr>
            <a:r>
              <a:t>INAIL 2026, pp. 1–3 e Figura 1 [I1] • Illustrazione [D]</a:t>
            </a:r>
          </a:p>
        </p:txBody>
      </p:sp>
      <p:sp>
        <p:nvSpPr>
          <p:cNvPr id="52" name="TextBox 51" descr="01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01 / 10</a:t>
            </a:r>
          </a:p>
        </p:txBody>
      </p:sp>
      <p:sp>
        <p:nvSpPr>
          <p:cNvPr id="53" name="Rectangle 52" descr="Elemento grafico modificabile della mappa didattica"/>
          <p:cNvSpPr/>
          <p:nvPr/>
        </p:nvSpPr>
        <p:spPr>
          <a:xfrm>
            <a:off x="548640" y="6766560"/>
            <a:ext cx="187452" cy="16459"/>
          </a:xfrm>
          <a:prstGeom prst="rect">
            <a:avLst/>
          </a:prstGeom>
          <a:solidFill>
            <a:srgbClr val="66DCC5"/>
          </a:solidFill>
          <a:ln>
            <a:noFill/>
          </a:ln>
          <a:effectLst/>
        </p:spPr>
        <p:txBody>
          <a:bodyPr rtlCol="0" anchor="ctr"/>
          <a:lstStyle/>
          <a:p>
            <a:pPr algn="ctr"/>
            <a:endParaRPr/>
          </a:p>
        </p:txBody>
      </p:sp>
      <p:sp>
        <p:nvSpPr>
          <p:cNvPr id="54" name="Rectangle 53" descr="Elemento grafico modificabile della mappa didattica"/>
          <p:cNvSpPr/>
          <p:nvPr/>
        </p:nvSpPr>
        <p:spPr>
          <a:xfrm>
            <a:off x="772668" y="6766560"/>
            <a:ext cx="187452" cy="16459"/>
          </a:xfrm>
          <a:prstGeom prst="rect">
            <a:avLst/>
          </a:prstGeom>
          <a:solidFill>
            <a:srgbClr val="244F62"/>
          </a:solidFill>
          <a:ln>
            <a:noFill/>
          </a:ln>
          <a:effectLst/>
        </p:spPr>
        <p:txBody>
          <a:bodyPr rtlCol="0" anchor="ctr"/>
          <a:lstStyle/>
          <a:p>
            <a:pPr algn="ctr"/>
            <a:endParaRPr/>
          </a:p>
        </p:txBody>
      </p:sp>
      <p:sp>
        <p:nvSpPr>
          <p:cNvPr id="55" name="Rectangle 54" descr="Elemento grafico modificabile della mappa didattica"/>
          <p:cNvSpPr/>
          <p:nvPr/>
        </p:nvSpPr>
        <p:spPr>
          <a:xfrm>
            <a:off x="996695" y="6766560"/>
            <a:ext cx="187452" cy="16459"/>
          </a:xfrm>
          <a:prstGeom prst="rect">
            <a:avLst/>
          </a:prstGeom>
          <a:solidFill>
            <a:srgbClr val="244F62"/>
          </a:solidFill>
          <a:ln>
            <a:noFill/>
          </a:ln>
          <a:effectLst/>
        </p:spPr>
        <p:txBody>
          <a:bodyPr rtlCol="0" anchor="ctr"/>
          <a:lstStyle/>
          <a:p>
            <a:pPr algn="ctr"/>
            <a:endParaRPr/>
          </a:p>
        </p:txBody>
      </p:sp>
      <p:sp>
        <p:nvSpPr>
          <p:cNvPr id="56" name="Rectangle 55" descr="Elemento grafico modificabile della mappa didattica"/>
          <p:cNvSpPr/>
          <p:nvPr/>
        </p:nvSpPr>
        <p:spPr>
          <a:xfrm>
            <a:off x="1220724" y="6766560"/>
            <a:ext cx="187452" cy="16459"/>
          </a:xfrm>
          <a:prstGeom prst="rect">
            <a:avLst/>
          </a:prstGeom>
          <a:solidFill>
            <a:srgbClr val="244F62"/>
          </a:solidFill>
          <a:ln>
            <a:noFill/>
          </a:ln>
          <a:effectLst/>
        </p:spPr>
        <p:txBody>
          <a:bodyPr rtlCol="0" anchor="ctr"/>
          <a:lstStyle/>
          <a:p>
            <a:pPr algn="ctr"/>
            <a:endParaRPr/>
          </a:p>
        </p:txBody>
      </p:sp>
      <p:sp>
        <p:nvSpPr>
          <p:cNvPr id="57" name="Rectangle 56" descr="Elemento grafico modificabile della mappa didattica"/>
          <p:cNvSpPr/>
          <p:nvPr/>
        </p:nvSpPr>
        <p:spPr>
          <a:xfrm>
            <a:off x="1444752" y="6766560"/>
            <a:ext cx="187452" cy="16459"/>
          </a:xfrm>
          <a:prstGeom prst="rect">
            <a:avLst/>
          </a:prstGeom>
          <a:solidFill>
            <a:srgbClr val="244F62"/>
          </a:solidFill>
          <a:ln>
            <a:noFill/>
          </a:ln>
          <a:effectLst/>
        </p:spPr>
        <p:txBody>
          <a:bodyPr rtlCol="0" anchor="ctr"/>
          <a:lstStyle/>
          <a:p>
            <a:pPr algn="ctr"/>
            <a:endParaRPr/>
          </a:p>
        </p:txBody>
      </p:sp>
      <p:sp>
        <p:nvSpPr>
          <p:cNvPr id="58" name="Rectangle 57" descr="Elemento grafico modificabile della mappa didattica"/>
          <p:cNvSpPr/>
          <p:nvPr/>
        </p:nvSpPr>
        <p:spPr>
          <a:xfrm>
            <a:off x="1668780" y="6766560"/>
            <a:ext cx="187452" cy="16459"/>
          </a:xfrm>
          <a:prstGeom prst="rect">
            <a:avLst/>
          </a:prstGeom>
          <a:solidFill>
            <a:srgbClr val="244F62"/>
          </a:solidFill>
          <a:ln>
            <a:noFill/>
          </a:ln>
          <a:effectLst/>
        </p:spPr>
        <p:txBody>
          <a:bodyPr rtlCol="0" anchor="ctr"/>
          <a:lstStyle/>
          <a:p>
            <a:pPr algn="ctr"/>
            <a:endParaRPr/>
          </a:p>
        </p:txBody>
      </p:sp>
      <p:sp>
        <p:nvSpPr>
          <p:cNvPr id="59" name="Rectangle 58" descr="Elemento grafico modificabile della mappa didattica"/>
          <p:cNvSpPr/>
          <p:nvPr/>
        </p:nvSpPr>
        <p:spPr>
          <a:xfrm>
            <a:off x="1892807" y="6766560"/>
            <a:ext cx="187452" cy="16459"/>
          </a:xfrm>
          <a:prstGeom prst="rect">
            <a:avLst/>
          </a:prstGeom>
          <a:solidFill>
            <a:srgbClr val="244F62"/>
          </a:solidFill>
          <a:ln>
            <a:noFill/>
          </a:ln>
          <a:effectLst/>
        </p:spPr>
        <p:txBody>
          <a:bodyPr rtlCol="0" anchor="ctr"/>
          <a:lstStyle/>
          <a:p>
            <a:pPr algn="ctr"/>
            <a:endParaRPr/>
          </a:p>
        </p:txBody>
      </p:sp>
      <p:sp>
        <p:nvSpPr>
          <p:cNvPr id="60" name="Rectangle 59" descr="Elemento grafico modificabile della mappa didattica"/>
          <p:cNvSpPr/>
          <p:nvPr/>
        </p:nvSpPr>
        <p:spPr>
          <a:xfrm>
            <a:off x="2116836" y="6766560"/>
            <a:ext cx="187452" cy="16459"/>
          </a:xfrm>
          <a:prstGeom prst="rect">
            <a:avLst/>
          </a:prstGeom>
          <a:solidFill>
            <a:srgbClr val="244F62"/>
          </a:solidFill>
          <a:ln>
            <a:noFill/>
          </a:ln>
          <a:effectLst/>
        </p:spPr>
        <p:txBody>
          <a:bodyPr rtlCol="0" anchor="ctr"/>
          <a:lstStyle/>
          <a:p>
            <a:pPr algn="ctr"/>
            <a:endParaRPr/>
          </a:p>
        </p:txBody>
      </p:sp>
      <p:sp>
        <p:nvSpPr>
          <p:cNvPr id="61" name="Rectangle 60" descr="Elemento grafico modificabile della mappa didattica"/>
          <p:cNvSpPr/>
          <p:nvPr/>
        </p:nvSpPr>
        <p:spPr>
          <a:xfrm>
            <a:off x="2340864" y="6766560"/>
            <a:ext cx="187452" cy="16459"/>
          </a:xfrm>
          <a:prstGeom prst="rect">
            <a:avLst/>
          </a:prstGeom>
          <a:solidFill>
            <a:srgbClr val="244F62"/>
          </a:solidFill>
          <a:ln>
            <a:noFill/>
          </a:ln>
          <a:effectLst/>
        </p:spPr>
        <p:txBody>
          <a:bodyPr rtlCol="0" anchor="ctr"/>
          <a:lstStyle/>
          <a:p>
            <a:pPr algn="ctr"/>
            <a:endParaRPr/>
          </a:p>
        </p:txBody>
      </p:sp>
      <p:sp>
        <p:nvSpPr>
          <p:cNvPr id="62" name="Rectangle 61" descr="Elemento grafico modificabile della mappa didattica"/>
          <p:cNvSpPr/>
          <p:nvPr/>
        </p:nvSpPr>
        <p:spPr>
          <a:xfrm>
            <a:off x="2564892" y="6766560"/>
            <a:ext cx="187452" cy="16459"/>
          </a:xfrm>
          <a:prstGeom prst="rect">
            <a:avLst/>
          </a:prstGeom>
          <a:solidFill>
            <a:srgbClr val="244F62"/>
          </a:solidFill>
          <a:ln>
            <a:noFill/>
          </a:ln>
          <a:effectLst/>
        </p:spPr>
        <p:txBody>
          <a:bodyPr rtlCol="0" anchor="ctr"/>
          <a:lstStyle/>
          <a:p>
            <a:pPr algn="ctr"/>
            <a:endParaRPr/>
          </a:p>
        </p:txBody>
      </p:sp>
      <p:sp>
        <p:nvSpPr>
          <p:cNvPr id="6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008E89"/>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008E89"/>
            </a:solidFill>
          </a:ln>
          <a:effectLst/>
        </p:spPr>
      </p:cxnSp>
      <p:sp>
        <p:nvSpPr>
          <p:cNvPr id="4" name="Oval 3" descr="Elemento grafico modificabile della mappa didattica"/>
          <p:cNvSpPr/>
          <p:nvPr/>
        </p:nvSpPr>
        <p:spPr>
          <a:xfrm>
            <a:off x="516635" y="480060"/>
            <a:ext cx="64008" cy="64008"/>
          </a:xfrm>
          <a:prstGeom prst="ellipse">
            <a:avLst/>
          </a:prstGeom>
          <a:solidFill>
            <a:srgbClr val="008E89"/>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008E89"/>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008E89"/>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008E89"/>
                </a:solidFill>
                <a:latin typeface="Lato"/>
              </a:defRPr>
            </a:pPr>
            <a:r>
              <a:t>MODULO 07 / CASO A E CASO B</a:t>
            </a:r>
          </a:p>
        </p:txBody>
      </p:sp>
      <p:sp>
        <p:nvSpPr>
          <p:cNvPr id="8" name="TextBox 7" descr="IDENTIFICAZIONE / CASO A"/>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IDENTIFICAZIONE / CASO A</a:t>
            </a:r>
          </a:p>
        </p:txBody>
      </p:sp>
      <p:sp>
        <p:nvSpPr>
          <p:cNvPr id="9" name="TextBox 8" descr="Caso A: “priva di soglia” è un’identificazione precisa"/>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15384C"/>
                </a:solidFill>
                <a:latin typeface="Lato"/>
              </a:defRPr>
            </a:pPr>
            <a:r>
              <a:t>Caso A: “priva di soglia” è un’identificazione precisa</a:t>
            </a:r>
          </a:p>
        </p:txBody>
      </p:sp>
      <p:sp>
        <p:nvSpPr>
          <p:cNvPr id="10" name="TextBox 9" descr="La definizione normativa unisce il significato sanitario alla notazione nell’Allegato XLIII."/>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5F7B87"/>
                </a:solidFill>
                <a:latin typeface="Lato"/>
              </a:defRPr>
            </a:pPr>
            <a:r>
              <a:t>La definizione normativa unisce il significato sanitario alla notazione nell’Allegato XLIII.</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D9E3E3"/>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5F7B87"/>
                </a:solidFill>
                <a:latin typeface="Lato"/>
              </a:defRPr>
            </a:pPr>
            <a:r>
              <a:rPr dirty="0"/>
              <a:t>REPROTOSSICI </a:t>
            </a:r>
            <a:r>
              <a:rPr lang="it-IT" dirty="0"/>
              <a:t> </a:t>
            </a:r>
            <a:r>
              <a:rPr dirty="0"/>
              <a:t>2026</a:t>
            </a:r>
          </a:p>
        </p:txBody>
      </p:sp>
      <p:sp>
        <p:nvSpPr>
          <p:cNvPr id="13" name="TextBox 12" descr="INAIL 2026, pp. 1–3 [I1] • D.Lgs. 135/2024, art. 9 [N1]"/>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5F7B87"/>
                </a:solidFill>
                <a:latin typeface="Lato"/>
              </a:defRPr>
            </a:pPr>
            <a:r>
              <a:t>INAIL 2026, pp. 1–3 [I1] • D.Lgs. 135/2024, art. 9 [N1]</a:t>
            </a:r>
          </a:p>
        </p:txBody>
      </p:sp>
      <p:sp>
        <p:nvSpPr>
          <p:cNvPr id="14" name="TextBox 13" descr="02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02 / 10</a:t>
            </a:r>
          </a:p>
        </p:txBody>
      </p:sp>
      <p:sp>
        <p:nvSpPr>
          <p:cNvPr id="15" name="Rectangle 14" descr="Elemento grafico modificabile della mappa didattica"/>
          <p:cNvSpPr/>
          <p:nvPr/>
        </p:nvSpPr>
        <p:spPr>
          <a:xfrm>
            <a:off x="548640" y="6766560"/>
            <a:ext cx="187452" cy="16459"/>
          </a:xfrm>
          <a:prstGeom prst="rect">
            <a:avLst/>
          </a:prstGeom>
          <a:solidFill>
            <a:srgbClr val="008E89"/>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008E89"/>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D9E3E3"/>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D9E3E3"/>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D9E3E3"/>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D9E3E3"/>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D9E3E3"/>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D9E3E3"/>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D9E3E3"/>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D9E3E3"/>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40080" y="2331720"/>
            <a:ext cx="3337560" cy="3136392"/>
          </a:xfrm>
          <a:prstGeom prst="roundRect">
            <a:avLst>
              <a:gd name="adj" fmla="val 13000"/>
            </a:avLst>
          </a:prstGeom>
          <a:solidFill>
            <a:srgbClr val="F8E8E9"/>
          </a:solidFill>
          <a:ln>
            <a:noFill/>
          </a:ln>
          <a:effectLst/>
        </p:spPr>
        <p:txBody>
          <a:bodyPr rtlCol="0" anchor="ctr"/>
          <a:lstStyle/>
          <a:p>
            <a:pPr algn="ctr"/>
            <a:endParaRPr/>
          </a:p>
        </p:txBody>
      </p:sp>
      <p:sp>
        <p:nvSpPr>
          <p:cNvPr id="26" name="Oval 25" descr="Elemento grafico modificabile della mappa didattica"/>
          <p:cNvSpPr/>
          <p:nvPr/>
        </p:nvSpPr>
        <p:spPr>
          <a:xfrm>
            <a:off x="896112" y="2615184"/>
            <a:ext cx="594360" cy="594360"/>
          </a:xfrm>
          <a:prstGeom prst="ellipse">
            <a:avLst/>
          </a:prstGeom>
          <a:solidFill>
            <a:srgbClr val="CE4E5B"/>
          </a:solidFill>
          <a:ln>
            <a:noFill/>
          </a:ln>
          <a:effectLst/>
        </p:spPr>
        <p:txBody>
          <a:bodyPr rtlCol="0" anchor="ctr"/>
          <a:lstStyle/>
          <a:p>
            <a:pPr algn="ctr"/>
            <a:endParaRPr/>
          </a:p>
        </p:txBody>
      </p:sp>
      <p:sp>
        <p:nvSpPr>
          <p:cNvPr id="27" name="TextBox 26" descr="A"/>
          <p:cNvSpPr txBox="1"/>
          <p:nvPr/>
        </p:nvSpPr>
        <p:spPr>
          <a:xfrm>
            <a:off x="896112" y="2624327"/>
            <a:ext cx="594360" cy="585216"/>
          </a:xfrm>
          <a:prstGeom prst="rect">
            <a:avLst/>
          </a:prstGeom>
          <a:noFill/>
        </p:spPr>
        <p:txBody>
          <a:bodyPr wrap="square" lIns="0" tIns="0" rIns="0" bIns="0" anchor="ctr">
            <a:spAutoFit/>
          </a:bodyPr>
          <a:lstStyle/>
          <a:p>
            <a:pPr algn="ctr">
              <a:lnSpc>
                <a:spcPts val="2592"/>
              </a:lnSpc>
              <a:spcBef>
                <a:spcPts val="0"/>
              </a:spcBef>
              <a:spcAft>
                <a:spcPts val="0"/>
              </a:spcAft>
              <a:defRPr sz="2400" b="1">
                <a:solidFill>
                  <a:srgbClr val="FFFFFF"/>
                </a:solidFill>
                <a:latin typeface="Lato"/>
              </a:defRPr>
            </a:pPr>
            <a:r>
              <a:t>A</a:t>
            </a:r>
          </a:p>
        </p:txBody>
      </p:sp>
      <p:sp>
        <p:nvSpPr>
          <p:cNvPr id="28" name="TextBox 27" descr="SIGNIFICATO SANITARIO"/>
          <p:cNvSpPr txBox="1"/>
          <p:nvPr/>
        </p:nvSpPr>
        <p:spPr>
          <a:xfrm>
            <a:off x="896112" y="3419856"/>
            <a:ext cx="2761488" cy="274320"/>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CE4E5B"/>
                </a:solidFill>
                <a:latin typeface="Lato"/>
              </a:defRPr>
            </a:pPr>
            <a:r>
              <a:t>SIGNIFICATO SANITARIO</a:t>
            </a:r>
          </a:p>
        </p:txBody>
      </p:sp>
      <p:sp>
        <p:nvSpPr>
          <p:cNvPr id="29" name="TextBox 28" descr="Non esiste un livello&#10;di esposizione sicuro&#10;per la salute&#10;dei lavoratori."/>
          <p:cNvSpPr txBox="1"/>
          <p:nvPr/>
        </p:nvSpPr>
        <p:spPr>
          <a:xfrm>
            <a:off x="896112" y="3840480"/>
            <a:ext cx="2779776" cy="1463040"/>
          </a:xfrm>
          <a:prstGeom prst="rect">
            <a:avLst/>
          </a:prstGeom>
          <a:noFill/>
        </p:spPr>
        <p:txBody>
          <a:bodyPr wrap="square" lIns="0" tIns="0" rIns="0" bIns="0" anchor="t">
            <a:spAutoFit/>
          </a:bodyPr>
          <a:lstStyle/>
          <a:p>
            <a:pPr algn="l">
              <a:lnSpc>
                <a:spcPts val="2484"/>
              </a:lnSpc>
              <a:spcBef>
                <a:spcPts val="0"/>
              </a:spcBef>
              <a:spcAft>
                <a:spcPts val="0"/>
              </a:spcAft>
              <a:defRPr sz="2300" b="1">
                <a:solidFill>
                  <a:srgbClr val="15384C"/>
                </a:solidFill>
                <a:latin typeface="Lato"/>
              </a:defRPr>
            </a:pPr>
            <a:r>
              <a:t>Non esiste un livello</a:t>
            </a:r>
          </a:p>
          <a:p>
            <a:pPr algn="l">
              <a:lnSpc>
                <a:spcPts val="2484"/>
              </a:lnSpc>
              <a:spcBef>
                <a:spcPts val="0"/>
              </a:spcBef>
              <a:spcAft>
                <a:spcPts val="0"/>
              </a:spcAft>
              <a:defRPr sz="2300" b="1">
                <a:solidFill>
                  <a:srgbClr val="15384C"/>
                </a:solidFill>
                <a:latin typeface="Lato"/>
              </a:defRPr>
            </a:pPr>
            <a:r>
              <a:t>di esposizione sicuro</a:t>
            </a:r>
          </a:p>
          <a:p>
            <a:pPr algn="l">
              <a:lnSpc>
                <a:spcPts val="2484"/>
              </a:lnSpc>
              <a:spcBef>
                <a:spcPts val="0"/>
              </a:spcBef>
              <a:spcAft>
                <a:spcPts val="0"/>
              </a:spcAft>
              <a:defRPr sz="2300" b="1">
                <a:solidFill>
                  <a:srgbClr val="15384C"/>
                </a:solidFill>
                <a:latin typeface="Lato"/>
              </a:defRPr>
            </a:pPr>
            <a:r>
              <a:t>per la salute</a:t>
            </a:r>
          </a:p>
          <a:p>
            <a:pPr algn="l">
              <a:lnSpc>
                <a:spcPts val="2484"/>
              </a:lnSpc>
              <a:spcBef>
                <a:spcPts val="0"/>
              </a:spcBef>
              <a:spcAft>
                <a:spcPts val="0"/>
              </a:spcAft>
              <a:defRPr sz="2300" b="1">
                <a:solidFill>
                  <a:srgbClr val="15384C"/>
                </a:solidFill>
                <a:latin typeface="Lato"/>
              </a:defRPr>
            </a:pPr>
            <a:r>
              <a:t>dei lavoratori.</a:t>
            </a:r>
          </a:p>
        </p:txBody>
      </p:sp>
      <p:sp>
        <p:nvSpPr>
          <p:cNvPr id="30" name="Rounded Rectangle 29" descr="Elemento grafico modificabile della mappa didattica"/>
          <p:cNvSpPr/>
          <p:nvPr/>
        </p:nvSpPr>
        <p:spPr>
          <a:xfrm>
            <a:off x="4736592" y="2459736"/>
            <a:ext cx="2852928" cy="3136392"/>
          </a:xfrm>
          <a:prstGeom prst="roundRect">
            <a:avLst>
              <a:gd name="adj" fmla="val 13000"/>
            </a:avLst>
          </a:prstGeom>
          <a:solidFill>
            <a:srgbClr val="D9E3E3"/>
          </a:solidFill>
          <a:ln>
            <a:noFill/>
          </a:ln>
          <a:effectLst/>
        </p:spPr>
        <p:txBody>
          <a:bodyPr rtlCol="0" anchor="ctr"/>
          <a:lstStyle/>
          <a:p>
            <a:pPr algn="ctr"/>
            <a:endParaRPr/>
          </a:p>
        </p:txBody>
      </p:sp>
      <p:sp>
        <p:nvSpPr>
          <p:cNvPr id="31" name="Rounded Rectangle 30" descr="Elemento grafico modificabile della mappa didattica"/>
          <p:cNvSpPr/>
          <p:nvPr/>
        </p:nvSpPr>
        <p:spPr>
          <a:xfrm>
            <a:off x="4608576" y="2340864"/>
            <a:ext cx="2852928" cy="3136392"/>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32" name="Rectangle 31" descr="Elemento grafico modificabile della mappa didattica"/>
          <p:cNvSpPr/>
          <p:nvPr/>
        </p:nvSpPr>
        <p:spPr>
          <a:xfrm>
            <a:off x="4608576" y="2340864"/>
            <a:ext cx="2852928" cy="100584"/>
          </a:xfrm>
          <a:prstGeom prst="rect">
            <a:avLst/>
          </a:prstGeom>
          <a:solidFill>
            <a:srgbClr val="CE4E5B"/>
          </a:solidFill>
          <a:ln>
            <a:noFill/>
          </a:ln>
          <a:effectLst/>
        </p:spPr>
        <p:txBody>
          <a:bodyPr rtlCol="0" anchor="ctr"/>
          <a:lstStyle/>
          <a:p>
            <a:pPr algn="ctr"/>
            <a:endParaRPr/>
          </a:p>
        </p:txBody>
      </p:sp>
      <p:sp>
        <p:nvSpPr>
          <p:cNvPr id="33" name="TextBox 32" descr="ALLEGATO XLIII"/>
          <p:cNvSpPr txBox="1"/>
          <p:nvPr/>
        </p:nvSpPr>
        <p:spPr>
          <a:xfrm>
            <a:off x="4809744" y="2615184"/>
            <a:ext cx="2450592" cy="292608"/>
          </a:xfrm>
          <a:prstGeom prst="rect">
            <a:avLst/>
          </a:prstGeom>
          <a:noFill/>
        </p:spPr>
        <p:txBody>
          <a:bodyPr wrap="square" lIns="0" tIns="0" rIns="0" bIns="0" anchor="t">
            <a:spAutoFit/>
          </a:bodyPr>
          <a:lstStyle/>
          <a:p>
            <a:pPr algn="l">
              <a:lnSpc>
                <a:spcPts val="1728"/>
              </a:lnSpc>
              <a:spcBef>
                <a:spcPts val="0"/>
              </a:spcBef>
              <a:spcAft>
                <a:spcPts val="0"/>
              </a:spcAft>
              <a:defRPr sz="1600" b="1">
                <a:solidFill>
                  <a:srgbClr val="15384C"/>
                </a:solidFill>
                <a:latin typeface="Lato"/>
              </a:defRPr>
            </a:pPr>
            <a:r>
              <a:t>ALLEGATO XLIII</a:t>
            </a:r>
          </a:p>
        </p:txBody>
      </p:sp>
      <p:cxnSp>
        <p:nvCxnSpPr>
          <p:cNvPr id="34" name="Connector 33" descr="Elemento grafico modificabile della mappa didattica"/>
          <p:cNvCxnSpPr/>
          <p:nvPr/>
        </p:nvCxnSpPr>
        <p:spPr>
          <a:xfrm>
            <a:off x="4818888" y="3136392"/>
            <a:ext cx="2432304" cy="0"/>
          </a:xfrm>
          <a:prstGeom prst="line">
            <a:avLst/>
          </a:prstGeom>
          <a:ln w="12700">
            <a:solidFill>
              <a:srgbClr val="D9E3E3"/>
            </a:solidFill>
          </a:ln>
          <a:effectLst/>
        </p:spPr>
      </p:cxnSp>
      <p:sp>
        <p:nvSpPr>
          <p:cNvPr id="35" name="TextBox 34" descr="OSSERVAZIONI"/>
          <p:cNvSpPr txBox="1"/>
          <p:nvPr/>
        </p:nvSpPr>
        <p:spPr>
          <a:xfrm>
            <a:off x="4818888" y="3282696"/>
            <a:ext cx="2432304" cy="210312"/>
          </a:xfrm>
          <a:prstGeom prst="rect">
            <a:avLst/>
          </a:prstGeom>
          <a:noFill/>
        </p:spPr>
        <p:txBody>
          <a:bodyPr wrap="square" lIns="0" tIns="0" rIns="0" bIns="0" anchor="t">
            <a:spAutoFit/>
          </a:bodyPr>
          <a:lstStyle/>
          <a:p>
            <a:pPr algn="l">
              <a:lnSpc>
                <a:spcPts val="1134"/>
              </a:lnSpc>
              <a:spcBef>
                <a:spcPts val="0"/>
              </a:spcBef>
              <a:spcAft>
                <a:spcPts val="0"/>
              </a:spcAft>
              <a:defRPr sz="1050" b="1">
                <a:solidFill>
                  <a:srgbClr val="CE4E5B"/>
                </a:solidFill>
                <a:latin typeface="Lato"/>
              </a:defRPr>
            </a:pPr>
            <a:r>
              <a:t>OSSERVAZIONI</a:t>
            </a:r>
          </a:p>
        </p:txBody>
      </p:sp>
      <p:sp>
        <p:nvSpPr>
          <p:cNvPr id="36" name="Rectangle 35" descr="Elemento grafico modificabile della mappa didattica"/>
          <p:cNvSpPr/>
          <p:nvPr/>
        </p:nvSpPr>
        <p:spPr>
          <a:xfrm>
            <a:off x="4818888" y="3666744"/>
            <a:ext cx="1848551" cy="59436"/>
          </a:xfrm>
          <a:prstGeom prst="rect">
            <a:avLst/>
          </a:prstGeom>
          <a:solidFill>
            <a:srgbClr val="D9E3E3"/>
          </a:solidFill>
          <a:ln>
            <a:noFill/>
          </a:ln>
          <a:effectLst/>
        </p:spPr>
        <p:txBody>
          <a:bodyPr rtlCol="0" anchor="ctr"/>
          <a:lstStyle/>
          <a:p>
            <a:pPr algn="ctr"/>
            <a:endParaRPr/>
          </a:p>
        </p:txBody>
      </p:sp>
      <p:sp>
        <p:nvSpPr>
          <p:cNvPr id="37" name="Rectangle 36" descr="Elemento grafico modificabile della mappa didattica"/>
          <p:cNvSpPr/>
          <p:nvPr/>
        </p:nvSpPr>
        <p:spPr>
          <a:xfrm>
            <a:off x="4818888" y="3913631"/>
            <a:ext cx="2116104" cy="59436"/>
          </a:xfrm>
          <a:prstGeom prst="rect">
            <a:avLst/>
          </a:prstGeom>
          <a:solidFill>
            <a:srgbClr val="D9E3E3"/>
          </a:solidFill>
          <a:ln>
            <a:noFill/>
          </a:ln>
          <a:effectLst/>
        </p:spPr>
        <p:txBody>
          <a:bodyPr rtlCol="0" anchor="ctr"/>
          <a:lstStyle/>
          <a:p>
            <a:pPr algn="ctr"/>
            <a:endParaRPr/>
          </a:p>
        </p:txBody>
      </p:sp>
      <p:sp>
        <p:nvSpPr>
          <p:cNvPr id="38" name="Rectangle 37" descr="Elemento grafico modificabile della mappa didattica"/>
          <p:cNvSpPr/>
          <p:nvPr/>
        </p:nvSpPr>
        <p:spPr>
          <a:xfrm>
            <a:off x="4818888" y="4160520"/>
            <a:ext cx="1629643" cy="59436"/>
          </a:xfrm>
          <a:prstGeom prst="rect">
            <a:avLst/>
          </a:prstGeom>
          <a:solidFill>
            <a:srgbClr val="D9E3E3"/>
          </a:solidFill>
          <a:ln>
            <a:noFill/>
          </a:ln>
          <a:effectLst/>
        </p:spPr>
        <p:txBody>
          <a:bodyPr rtlCol="0" anchor="ctr"/>
          <a:lstStyle/>
          <a:p>
            <a:pPr algn="ctr"/>
            <a:endParaRPr/>
          </a:p>
        </p:txBody>
      </p:sp>
      <p:sp>
        <p:nvSpPr>
          <p:cNvPr id="39" name="Rounded Rectangle 38" descr="Elemento grafico modificabile della mappa didattica"/>
          <p:cNvSpPr/>
          <p:nvPr/>
        </p:nvSpPr>
        <p:spPr>
          <a:xfrm>
            <a:off x="4791456" y="4133087"/>
            <a:ext cx="2478024" cy="877824"/>
          </a:xfrm>
          <a:prstGeom prst="roundRect">
            <a:avLst>
              <a:gd name="adj" fmla="val 13000"/>
            </a:avLst>
          </a:prstGeom>
          <a:solidFill>
            <a:srgbClr val="F8E8E9"/>
          </a:solidFill>
          <a:ln>
            <a:noFill/>
          </a:ln>
          <a:effectLst/>
        </p:spPr>
        <p:txBody>
          <a:bodyPr rtlCol="0" anchor="ctr"/>
          <a:lstStyle/>
          <a:p>
            <a:pPr algn="ctr"/>
            <a:endParaRPr/>
          </a:p>
        </p:txBody>
      </p:sp>
      <p:sp>
        <p:nvSpPr>
          <p:cNvPr id="40" name="TextBox 39" descr="«priva di&#10;valore soglia»"/>
          <p:cNvSpPr txBox="1"/>
          <p:nvPr/>
        </p:nvSpPr>
        <p:spPr>
          <a:xfrm>
            <a:off x="4937760" y="4315968"/>
            <a:ext cx="2185416" cy="566928"/>
          </a:xfrm>
          <a:prstGeom prst="rect">
            <a:avLst/>
          </a:prstGeom>
          <a:noFill/>
        </p:spPr>
        <p:txBody>
          <a:bodyPr wrap="square" lIns="0" tIns="0" rIns="0" bIns="0" anchor="t">
            <a:spAutoFit/>
          </a:bodyPr>
          <a:lstStyle/>
          <a:p>
            <a:pPr algn="ctr">
              <a:lnSpc>
                <a:spcPts val="2052"/>
              </a:lnSpc>
              <a:spcBef>
                <a:spcPts val="0"/>
              </a:spcBef>
              <a:spcAft>
                <a:spcPts val="0"/>
              </a:spcAft>
              <a:defRPr sz="1900" b="1">
                <a:solidFill>
                  <a:srgbClr val="CE4E5B"/>
                </a:solidFill>
                <a:latin typeface="Lato"/>
              </a:defRPr>
            </a:pPr>
            <a:r>
              <a:t>«priva di</a:t>
            </a:r>
          </a:p>
          <a:p>
            <a:pPr algn="ctr">
              <a:lnSpc>
                <a:spcPts val="2052"/>
              </a:lnSpc>
              <a:spcBef>
                <a:spcPts val="0"/>
              </a:spcBef>
              <a:spcAft>
                <a:spcPts val="0"/>
              </a:spcAft>
              <a:defRPr sz="1900" b="1">
                <a:solidFill>
                  <a:srgbClr val="CE4E5B"/>
                </a:solidFill>
                <a:latin typeface="Lato"/>
              </a:defRPr>
            </a:pPr>
            <a:r>
              <a:t>valore soglia»</a:t>
            </a:r>
          </a:p>
        </p:txBody>
      </p:sp>
      <p:sp>
        <p:nvSpPr>
          <p:cNvPr id="41" name="TextBox 40" descr="FACSIMILE CONCETTUALE"/>
          <p:cNvSpPr txBox="1"/>
          <p:nvPr/>
        </p:nvSpPr>
        <p:spPr>
          <a:xfrm>
            <a:off x="4791456" y="5212080"/>
            <a:ext cx="2478024" cy="182880"/>
          </a:xfrm>
          <a:prstGeom prst="rect">
            <a:avLst/>
          </a:prstGeom>
          <a:noFill/>
        </p:spPr>
        <p:txBody>
          <a:bodyPr wrap="square" lIns="0" tIns="0" rIns="0" bIns="0" anchor="t">
            <a:spAutoFit/>
          </a:bodyPr>
          <a:lstStyle/>
          <a:p>
            <a:pPr algn="ctr">
              <a:lnSpc>
                <a:spcPts val="918"/>
              </a:lnSpc>
              <a:spcBef>
                <a:spcPts val="0"/>
              </a:spcBef>
              <a:spcAft>
                <a:spcPts val="0"/>
              </a:spcAft>
              <a:defRPr sz="850" b="0">
                <a:solidFill>
                  <a:srgbClr val="5F7B87"/>
                </a:solidFill>
                <a:latin typeface="Lato"/>
              </a:defRPr>
            </a:pPr>
            <a:r>
              <a:t>FACSIMILE CONCETTUALE</a:t>
            </a:r>
          </a:p>
        </p:txBody>
      </p:sp>
      <p:cxnSp>
        <p:nvCxnSpPr>
          <p:cNvPr id="42" name="Connector 41" descr="Elemento grafico modificabile della mappa didattica"/>
          <p:cNvCxnSpPr/>
          <p:nvPr/>
        </p:nvCxnSpPr>
        <p:spPr>
          <a:xfrm>
            <a:off x="4041648" y="3785615"/>
            <a:ext cx="448056" cy="0"/>
          </a:xfrm>
          <a:prstGeom prst="line">
            <a:avLst/>
          </a:prstGeom>
          <a:ln w="25400">
            <a:solidFill>
              <a:srgbClr val="CE4E5B"/>
            </a:solidFill>
            <a:tailEnd type="triangle" w="sm" len="sm"/>
          </a:ln>
          <a:effectLst/>
        </p:spPr>
      </p:cxnSp>
      <p:cxnSp>
        <p:nvCxnSpPr>
          <p:cNvPr id="43" name="Connector 42" descr="Elemento grafico modificabile della mappa didattica"/>
          <p:cNvCxnSpPr/>
          <p:nvPr/>
        </p:nvCxnSpPr>
        <p:spPr>
          <a:xfrm>
            <a:off x="7571231" y="3785615"/>
            <a:ext cx="438913" cy="0"/>
          </a:xfrm>
          <a:prstGeom prst="line">
            <a:avLst/>
          </a:prstGeom>
          <a:ln w="25400">
            <a:solidFill>
              <a:srgbClr val="CE4E5B"/>
            </a:solidFill>
            <a:tailEnd type="triangle" w="sm" len="sm"/>
          </a:ln>
          <a:effectLst/>
        </p:spPr>
      </p:cxnSp>
      <p:sp>
        <p:nvSpPr>
          <p:cNvPr id="44" name="Rounded Rectangle 43" descr="Elemento grafico modificabile della mappa didattica"/>
          <p:cNvSpPr/>
          <p:nvPr/>
        </p:nvSpPr>
        <p:spPr>
          <a:xfrm>
            <a:off x="8138160" y="2331720"/>
            <a:ext cx="3410712" cy="3136392"/>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45" name="TextBox 44" descr="CONSEGUENZA NELLO SCHEMA"/>
          <p:cNvSpPr txBox="1"/>
          <p:nvPr/>
        </p:nvSpPr>
        <p:spPr>
          <a:xfrm>
            <a:off x="8385048" y="2660904"/>
            <a:ext cx="2889504" cy="594360"/>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CE4E5B"/>
                </a:solidFill>
                <a:latin typeface="Lato"/>
              </a:defRPr>
            </a:pPr>
            <a:r>
              <a:t>CONSEGUENZA NELLO SCHEMA</a:t>
            </a:r>
          </a:p>
        </p:txBody>
      </p:sp>
      <p:sp>
        <p:nvSpPr>
          <p:cNvPr id="46" name="TextBox 45" descr="Non si può escludere&#10;un effetto avverso&#10;per la salute&#10;riproduttiva."/>
          <p:cNvSpPr txBox="1"/>
          <p:nvPr/>
        </p:nvSpPr>
        <p:spPr>
          <a:xfrm>
            <a:off x="8385048" y="3438144"/>
            <a:ext cx="2898648" cy="1591056"/>
          </a:xfrm>
          <a:prstGeom prst="rect">
            <a:avLst/>
          </a:prstGeom>
          <a:noFill/>
        </p:spPr>
        <p:txBody>
          <a:bodyPr wrap="square" lIns="0" tIns="0" rIns="0" bIns="0" anchor="t">
            <a:spAutoFit/>
          </a:bodyPr>
          <a:lstStyle/>
          <a:p>
            <a:pPr algn="l">
              <a:lnSpc>
                <a:spcPts val="2484"/>
              </a:lnSpc>
              <a:spcBef>
                <a:spcPts val="0"/>
              </a:spcBef>
              <a:spcAft>
                <a:spcPts val="0"/>
              </a:spcAft>
              <a:defRPr sz="2300" b="1">
                <a:solidFill>
                  <a:srgbClr val="15384C"/>
                </a:solidFill>
                <a:latin typeface="Lato"/>
              </a:defRPr>
            </a:pPr>
            <a:r>
              <a:t>Non si può escludere</a:t>
            </a:r>
          </a:p>
          <a:p>
            <a:pPr algn="l">
              <a:lnSpc>
                <a:spcPts val="2484"/>
              </a:lnSpc>
              <a:spcBef>
                <a:spcPts val="0"/>
              </a:spcBef>
              <a:spcAft>
                <a:spcPts val="0"/>
              </a:spcAft>
              <a:defRPr sz="2300" b="1">
                <a:solidFill>
                  <a:srgbClr val="15384C"/>
                </a:solidFill>
                <a:latin typeface="Lato"/>
              </a:defRPr>
            </a:pPr>
            <a:r>
              <a:t>un effetto avverso</a:t>
            </a:r>
          </a:p>
          <a:p>
            <a:pPr algn="l">
              <a:lnSpc>
                <a:spcPts val="2484"/>
              </a:lnSpc>
              <a:spcBef>
                <a:spcPts val="0"/>
              </a:spcBef>
              <a:spcAft>
                <a:spcPts val="0"/>
              </a:spcAft>
              <a:defRPr sz="2300" b="1">
                <a:solidFill>
                  <a:srgbClr val="15384C"/>
                </a:solidFill>
                <a:latin typeface="Lato"/>
              </a:defRPr>
            </a:pPr>
            <a:r>
              <a:t>per la salute</a:t>
            </a:r>
          </a:p>
          <a:p>
            <a:pPr algn="l">
              <a:lnSpc>
                <a:spcPts val="2484"/>
              </a:lnSpc>
              <a:spcBef>
                <a:spcPts val="0"/>
              </a:spcBef>
              <a:spcAft>
                <a:spcPts val="0"/>
              </a:spcAft>
              <a:defRPr sz="2300" b="1">
                <a:solidFill>
                  <a:srgbClr val="15384C"/>
                </a:solidFill>
                <a:latin typeface="Lato"/>
              </a:defRPr>
            </a:pPr>
            <a:r>
              <a:t>riproduttiva.</a:t>
            </a:r>
          </a:p>
        </p:txBody>
      </p:sp>
      <p:sp>
        <p:nvSpPr>
          <p:cNvPr id="47" name="Rounded Rectangle 46" descr="Elemento grafico modificabile della mappa didattica"/>
          <p:cNvSpPr/>
          <p:nvPr/>
        </p:nvSpPr>
        <p:spPr>
          <a:xfrm>
            <a:off x="594360" y="5961888"/>
            <a:ext cx="11000232" cy="411480"/>
          </a:xfrm>
          <a:prstGeom prst="roundRect">
            <a:avLst>
              <a:gd name="adj" fmla="val 13000"/>
            </a:avLst>
          </a:prstGeom>
          <a:solidFill>
            <a:srgbClr val="F8E8E9"/>
          </a:solidFill>
          <a:ln>
            <a:noFill/>
          </a:ln>
          <a:effectLst/>
        </p:spPr>
        <p:txBody>
          <a:bodyPr rtlCol="0" anchor="ctr"/>
          <a:lstStyle/>
          <a:p>
            <a:pPr algn="ctr"/>
            <a:endParaRPr/>
          </a:p>
        </p:txBody>
      </p:sp>
      <p:sp>
        <p:nvSpPr>
          <p:cNvPr id="48" name="TextBox 47" descr="Soglia non trovata ≠ sostanza identificata come priva di soglia."/>
          <p:cNvSpPr txBox="1"/>
          <p:nvPr/>
        </p:nvSpPr>
        <p:spPr>
          <a:xfrm>
            <a:off x="777240" y="6053327"/>
            <a:ext cx="10634472" cy="237744"/>
          </a:xfrm>
          <a:prstGeom prst="rect">
            <a:avLst/>
          </a:prstGeom>
          <a:noFill/>
        </p:spPr>
        <p:txBody>
          <a:bodyPr wrap="square" lIns="0" tIns="0" rIns="0" bIns="0" anchor="t">
            <a:spAutoFit/>
          </a:bodyPr>
          <a:lstStyle/>
          <a:p>
            <a:pPr algn="ctr">
              <a:lnSpc>
                <a:spcPts val="1512"/>
              </a:lnSpc>
              <a:spcBef>
                <a:spcPts val="0"/>
              </a:spcBef>
              <a:spcAft>
                <a:spcPts val="0"/>
              </a:spcAft>
              <a:defRPr sz="1400" b="0">
                <a:solidFill>
                  <a:srgbClr val="CE4E5B"/>
                </a:solidFill>
                <a:latin typeface="Lato"/>
              </a:defRPr>
            </a:pPr>
            <a:r>
              <a:t>Soglia non trovata ≠ sostanza identificata come priva di soglia.</a:t>
            </a:r>
          </a:p>
        </p:txBody>
      </p:sp>
      <p:sp>
        <p:nvSpPr>
          <p:cNvPr id="49"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008E89"/>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008E89"/>
            </a:solidFill>
          </a:ln>
          <a:effectLst/>
        </p:spPr>
      </p:cxnSp>
      <p:sp>
        <p:nvSpPr>
          <p:cNvPr id="4" name="Oval 3" descr="Elemento grafico modificabile della mappa didattica"/>
          <p:cNvSpPr/>
          <p:nvPr/>
        </p:nvSpPr>
        <p:spPr>
          <a:xfrm>
            <a:off x="516635" y="480060"/>
            <a:ext cx="64008" cy="64008"/>
          </a:xfrm>
          <a:prstGeom prst="ellipse">
            <a:avLst/>
          </a:prstGeom>
          <a:solidFill>
            <a:srgbClr val="008E89"/>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008E89"/>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008E89"/>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008E89"/>
                </a:solidFill>
                <a:latin typeface="Lato"/>
              </a:defRPr>
            </a:pPr>
            <a:r>
              <a:t>MODULO 07 / CASO A E CASO B</a:t>
            </a:r>
          </a:p>
        </p:txBody>
      </p:sp>
      <p:sp>
        <p:nvSpPr>
          <p:cNvPr id="8" name="TextBox 7" descr="MISURE PREVENTIVE / CASO A"/>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MISURE PREVENTIVE / CASO A</a:t>
            </a:r>
          </a:p>
        </p:txBody>
      </p:sp>
      <p:sp>
        <p:nvSpPr>
          <p:cNvPr id="9" name="TextBox 8" descr="Caso A: il livello tecnicamente più basso possibile"/>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15384C"/>
                </a:solidFill>
                <a:latin typeface="Lato"/>
              </a:defRPr>
            </a:pPr>
            <a:r>
              <a:t>Caso A: il livello tecnicamente più basso possibile</a:t>
            </a:r>
          </a:p>
        </p:txBody>
      </p:sp>
      <p:sp>
        <p:nvSpPr>
          <p:cNvPr id="10" name="TextBox 9" descr="La riduzione si colloca dopo le verifiche su sostituzione e sistema chiuso."/>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5F7B87"/>
                </a:solidFill>
                <a:latin typeface="Lato"/>
              </a:defRPr>
            </a:pPr>
            <a:r>
              <a:t>La riduzione si colloca dopo le verifiche su sostituzione e sistema chiuso.</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D9E3E3"/>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5F7B87"/>
                </a:solidFill>
                <a:latin typeface="Lato"/>
              </a:defRPr>
            </a:pPr>
            <a:r>
              <a:rPr dirty="0"/>
              <a:t>REPROTOSSICI </a:t>
            </a:r>
            <a:r>
              <a:rPr lang="it-IT" dirty="0"/>
              <a:t> </a:t>
            </a:r>
            <a:r>
              <a:rPr dirty="0"/>
              <a:t>2026</a:t>
            </a:r>
          </a:p>
        </p:txBody>
      </p:sp>
      <p:sp>
        <p:nvSpPr>
          <p:cNvPr id="13" name="TextBox 12" descr="INAIL 2026, pp. 1–3 [I1] • D.Lgs. 135/2024, art. 10 [N1] • Illustrazione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5F7B87"/>
                </a:solidFill>
                <a:latin typeface="Lato"/>
              </a:defRPr>
            </a:pPr>
            <a:r>
              <a:t>INAIL 2026, pp. 1–3 [I1] • D.Lgs. 135/2024, art. 10 [N1] • Illustrazione [D]</a:t>
            </a:r>
          </a:p>
        </p:txBody>
      </p:sp>
      <p:sp>
        <p:nvSpPr>
          <p:cNvPr id="14" name="TextBox 13" descr="03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03 / 10</a:t>
            </a:r>
          </a:p>
        </p:txBody>
      </p:sp>
      <p:sp>
        <p:nvSpPr>
          <p:cNvPr id="15" name="Rectangle 14" descr="Elemento grafico modificabile della mappa didattica"/>
          <p:cNvSpPr/>
          <p:nvPr/>
        </p:nvSpPr>
        <p:spPr>
          <a:xfrm>
            <a:off x="548640" y="6766560"/>
            <a:ext cx="187452" cy="16459"/>
          </a:xfrm>
          <a:prstGeom prst="rect">
            <a:avLst/>
          </a:prstGeom>
          <a:solidFill>
            <a:srgbClr val="008E89"/>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008E89"/>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008E89"/>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D9E3E3"/>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D9E3E3"/>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D9E3E3"/>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D9E3E3"/>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D9E3E3"/>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D9E3E3"/>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D9E3E3"/>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40080" y="2286000"/>
            <a:ext cx="3374136" cy="142646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26" name="Oval 25" descr="Elemento grafico modificabile della mappa didattica"/>
          <p:cNvSpPr/>
          <p:nvPr/>
        </p:nvSpPr>
        <p:spPr>
          <a:xfrm>
            <a:off x="813815" y="2487168"/>
            <a:ext cx="347472" cy="347472"/>
          </a:xfrm>
          <a:prstGeom prst="ellipse">
            <a:avLst/>
          </a:prstGeom>
          <a:solidFill>
            <a:srgbClr val="008E89"/>
          </a:solidFill>
          <a:ln>
            <a:noFill/>
          </a:ln>
          <a:effectLst/>
        </p:spPr>
        <p:txBody>
          <a:bodyPr rtlCol="0" anchor="ctr"/>
          <a:lstStyle/>
          <a:p>
            <a:pPr algn="ctr"/>
            <a:endParaRPr/>
          </a:p>
        </p:txBody>
      </p:sp>
      <p:sp>
        <p:nvSpPr>
          <p:cNvPr id="27" name="TextBox 26" descr="1"/>
          <p:cNvSpPr txBox="1"/>
          <p:nvPr/>
        </p:nvSpPr>
        <p:spPr>
          <a:xfrm>
            <a:off x="813815" y="2496312"/>
            <a:ext cx="347472" cy="338328"/>
          </a:xfrm>
          <a:prstGeom prst="rect">
            <a:avLst/>
          </a:prstGeom>
          <a:noFill/>
        </p:spPr>
        <p:txBody>
          <a:bodyPr wrap="square" lIns="0" tIns="0" rIns="0" bIns="0" anchor="ctr">
            <a:spAutoFit/>
          </a:bodyPr>
          <a:lstStyle/>
          <a:p>
            <a:pPr algn="ctr">
              <a:lnSpc>
                <a:spcPts val="1296"/>
              </a:lnSpc>
              <a:spcBef>
                <a:spcPts val="0"/>
              </a:spcBef>
              <a:spcAft>
                <a:spcPts val="0"/>
              </a:spcAft>
              <a:defRPr sz="1200" b="1">
                <a:solidFill>
                  <a:srgbClr val="FFFFFF"/>
                </a:solidFill>
                <a:latin typeface="Lato"/>
              </a:defRPr>
            </a:pPr>
            <a:r>
              <a:t>1</a:t>
            </a:r>
          </a:p>
        </p:txBody>
      </p:sp>
      <p:sp>
        <p:nvSpPr>
          <p:cNvPr id="28" name="TextBox 27" descr="SOSTITUZIONE"/>
          <p:cNvSpPr txBox="1"/>
          <p:nvPr/>
        </p:nvSpPr>
        <p:spPr>
          <a:xfrm>
            <a:off x="1344168" y="2542032"/>
            <a:ext cx="2487168" cy="265176"/>
          </a:xfrm>
          <a:prstGeom prst="rect">
            <a:avLst/>
          </a:prstGeom>
          <a:noFill/>
        </p:spPr>
        <p:txBody>
          <a:bodyPr wrap="square" lIns="0" tIns="0" rIns="0" bIns="0" anchor="t">
            <a:spAutoFit/>
          </a:bodyPr>
          <a:lstStyle/>
          <a:p>
            <a:pPr algn="l">
              <a:lnSpc>
                <a:spcPts val="1404"/>
              </a:lnSpc>
              <a:spcBef>
                <a:spcPts val="0"/>
              </a:spcBef>
              <a:spcAft>
                <a:spcPts val="0"/>
              </a:spcAft>
              <a:defRPr sz="1300" b="1">
                <a:solidFill>
                  <a:srgbClr val="008E89"/>
                </a:solidFill>
                <a:latin typeface="Lato"/>
              </a:defRPr>
            </a:pPr>
            <a:r>
              <a:t>SOSTITUZIONE</a:t>
            </a:r>
          </a:p>
        </p:txBody>
      </p:sp>
      <p:sp>
        <p:nvSpPr>
          <p:cNvPr id="29" name="TextBox 28" descr="Evitare o ridurre&#10;l’utilizzazione."/>
          <p:cNvSpPr txBox="1"/>
          <p:nvPr/>
        </p:nvSpPr>
        <p:spPr>
          <a:xfrm>
            <a:off x="850392" y="2999232"/>
            <a:ext cx="2926080" cy="557784"/>
          </a:xfrm>
          <a:prstGeom prst="rect">
            <a:avLst/>
          </a:prstGeom>
          <a:noFill/>
        </p:spPr>
        <p:txBody>
          <a:bodyPr wrap="square" lIns="0" tIns="0" rIns="0" bIns="0" anchor="t">
            <a:spAutoFit/>
          </a:bodyPr>
          <a:lstStyle/>
          <a:p>
            <a:pPr algn="l">
              <a:lnSpc>
                <a:spcPts val="1674"/>
              </a:lnSpc>
              <a:spcBef>
                <a:spcPts val="0"/>
              </a:spcBef>
              <a:spcAft>
                <a:spcPts val="0"/>
              </a:spcAft>
              <a:defRPr sz="1550" b="0">
                <a:solidFill>
                  <a:srgbClr val="15384C"/>
                </a:solidFill>
                <a:latin typeface="Lato"/>
              </a:defRPr>
            </a:pPr>
            <a:r>
              <a:t>Evitare o ridurre</a:t>
            </a:r>
          </a:p>
          <a:p>
            <a:pPr algn="l">
              <a:lnSpc>
                <a:spcPts val="1674"/>
              </a:lnSpc>
              <a:spcBef>
                <a:spcPts val="0"/>
              </a:spcBef>
              <a:spcAft>
                <a:spcPts val="0"/>
              </a:spcAft>
              <a:defRPr sz="1550" b="0">
                <a:solidFill>
                  <a:srgbClr val="15384C"/>
                </a:solidFill>
                <a:latin typeface="Lato"/>
              </a:defRPr>
            </a:pPr>
            <a:r>
              <a:t>l’utilizzazione.</a:t>
            </a:r>
          </a:p>
        </p:txBody>
      </p:sp>
      <p:cxnSp>
        <p:nvCxnSpPr>
          <p:cNvPr id="30" name="Connector 29" descr="Elemento grafico modificabile della mappa didattica"/>
          <p:cNvCxnSpPr/>
          <p:nvPr/>
        </p:nvCxnSpPr>
        <p:spPr>
          <a:xfrm>
            <a:off x="4050791" y="2971800"/>
            <a:ext cx="274321" cy="0"/>
          </a:xfrm>
          <a:prstGeom prst="line">
            <a:avLst/>
          </a:prstGeom>
          <a:ln w="19050">
            <a:solidFill>
              <a:srgbClr val="5F7B87"/>
            </a:solidFill>
            <a:tailEnd type="triangle" w="sm" len="sm"/>
          </a:ln>
          <a:effectLst/>
        </p:spPr>
      </p:cxnSp>
      <p:sp>
        <p:nvSpPr>
          <p:cNvPr id="31" name="Rounded Rectangle 30" descr="Elemento grafico modificabile della mappa didattica"/>
          <p:cNvSpPr/>
          <p:nvPr/>
        </p:nvSpPr>
        <p:spPr>
          <a:xfrm>
            <a:off x="4407408" y="2286000"/>
            <a:ext cx="3374136" cy="142646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32" name="Oval 31" descr="Elemento grafico modificabile della mappa didattica"/>
          <p:cNvSpPr/>
          <p:nvPr/>
        </p:nvSpPr>
        <p:spPr>
          <a:xfrm>
            <a:off x="4581144" y="2487168"/>
            <a:ext cx="347472" cy="347472"/>
          </a:xfrm>
          <a:prstGeom prst="ellipse">
            <a:avLst/>
          </a:prstGeom>
          <a:solidFill>
            <a:srgbClr val="008E89"/>
          </a:solidFill>
          <a:ln>
            <a:noFill/>
          </a:ln>
          <a:effectLst/>
        </p:spPr>
        <p:txBody>
          <a:bodyPr rtlCol="0" anchor="ctr"/>
          <a:lstStyle/>
          <a:p>
            <a:pPr algn="ctr"/>
            <a:endParaRPr/>
          </a:p>
        </p:txBody>
      </p:sp>
      <p:sp>
        <p:nvSpPr>
          <p:cNvPr id="33" name="TextBox 32" descr="2"/>
          <p:cNvSpPr txBox="1"/>
          <p:nvPr/>
        </p:nvSpPr>
        <p:spPr>
          <a:xfrm>
            <a:off x="4581144" y="2496312"/>
            <a:ext cx="347472" cy="338328"/>
          </a:xfrm>
          <a:prstGeom prst="rect">
            <a:avLst/>
          </a:prstGeom>
          <a:noFill/>
        </p:spPr>
        <p:txBody>
          <a:bodyPr wrap="square" lIns="0" tIns="0" rIns="0" bIns="0" anchor="ctr">
            <a:spAutoFit/>
          </a:bodyPr>
          <a:lstStyle/>
          <a:p>
            <a:pPr algn="ctr">
              <a:lnSpc>
                <a:spcPts val="1296"/>
              </a:lnSpc>
              <a:spcBef>
                <a:spcPts val="0"/>
              </a:spcBef>
              <a:spcAft>
                <a:spcPts val="0"/>
              </a:spcAft>
              <a:defRPr sz="1200" b="1">
                <a:solidFill>
                  <a:srgbClr val="FFFFFF"/>
                </a:solidFill>
                <a:latin typeface="Lato"/>
              </a:defRPr>
            </a:pPr>
            <a:r>
              <a:t>2</a:t>
            </a:r>
          </a:p>
        </p:txBody>
      </p:sp>
      <p:sp>
        <p:nvSpPr>
          <p:cNvPr id="34" name="TextBox 33" descr="SISTEMA CHIUSO"/>
          <p:cNvSpPr txBox="1"/>
          <p:nvPr/>
        </p:nvSpPr>
        <p:spPr>
          <a:xfrm>
            <a:off x="5111496" y="2542032"/>
            <a:ext cx="2487168" cy="265176"/>
          </a:xfrm>
          <a:prstGeom prst="rect">
            <a:avLst/>
          </a:prstGeom>
          <a:noFill/>
        </p:spPr>
        <p:txBody>
          <a:bodyPr wrap="square" lIns="0" tIns="0" rIns="0" bIns="0" anchor="t">
            <a:spAutoFit/>
          </a:bodyPr>
          <a:lstStyle/>
          <a:p>
            <a:pPr algn="l">
              <a:lnSpc>
                <a:spcPts val="1404"/>
              </a:lnSpc>
              <a:spcBef>
                <a:spcPts val="0"/>
              </a:spcBef>
              <a:spcAft>
                <a:spcPts val="0"/>
              </a:spcAft>
              <a:defRPr sz="1300" b="1">
                <a:solidFill>
                  <a:srgbClr val="008E89"/>
                </a:solidFill>
                <a:latin typeface="Lato"/>
              </a:defRPr>
            </a:pPr>
            <a:r>
              <a:t>SISTEMA CHIUSO</a:t>
            </a:r>
          </a:p>
        </p:txBody>
      </p:sp>
      <p:sp>
        <p:nvSpPr>
          <p:cNvPr id="35" name="TextBox 34" descr="Se la sostituzione&#10;non è tecnicamente possibile."/>
          <p:cNvSpPr txBox="1"/>
          <p:nvPr/>
        </p:nvSpPr>
        <p:spPr>
          <a:xfrm>
            <a:off x="4617720" y="2999232"/>
            <a:ext cx="2926080" cy="557784"/>
          </a:xfrm>
          <a:prstGeom prst="rect">
            <a:avLst/>
          </a:prstGeom>
          <a:noFill/>
        </p:spPr>
        <p:txBody>
          <a:bodyPr wrap="square" lIns="0" tIns="0" rIns="0" bIns="0" anchor="t">
            <a:spAutoFit/>
          </a:bodyPr>
          <a:lstStyle/>
          <a:p>
            <a:pPr algn="l">
              <a:lnSpc>
                <a:spcPts val="1674"/>
              </a:lnSpc>
              <a:spcBef>
                <a:spcPts val="0"/>
              </a:spcBef>
              <a:spcAft>
                <a:spcPts val="0"/>
              </a:spcAft>
              <a:defRPr sz="1550" b="0">
                <a:solidFill>
                  <a:srgbClr val="15384C"/>
                </a:solidFill>
                <a:latin typeface="Lato"/>
              </a:defRPr>
            </a:pPr>
            <a:r>
              <a:t>Se la sostituzione</a:t>
            </a:r>
          </a:p>
          <a:p>
            <a:pPr algn="l">
              <a:lnSpc>
                <a:spcPts val="1674"/>
              </a:lnSpc>
              <a:spcBef>
                <a:spcPts val="0"/>
              </a:spcBef>
              <a:spcAft>
                <a:spcPts val="0"/>
              </a:spcAft>
              <a:defRPr sz="1550" b="0">
                <a:solidFill>
                  <a:srgbClr val="15384C"/>
                </a:solidFill>
                <a:latin typeface="Lato"/>
              </a:defRPr>
            </a:pPr>
            <a:r>
              <a:t>non è tecnicamente possibile.</a:t>
            </a:r>
          </a:p>
        </p:txBody>
      </p:sp>
      <p:cxnSp>
        <p:nvCxnSpPr>
          <p:cNvPr id="36" name="Connector 35" descr="Elemento grafico modificabile della mappa didattica"/>
          <p:cNvCxnSpPr/>
          <p:nvPr/>
        </p:nvCxnSpPr>
        <p:spPr>
          <a:xfrm>
            <a:off x="7818120" y="2971800"/>
            <a:ext cx="274320" cy="0"/>
          </a:xfrm>
          <a:prstGeom prst="line">
            <a:avLst/>
          </a:prstGeom>
          <a:ln w="19050">
            <a:solidFill>
              <a:srgbClr val="5F7B87"/>
            </a:solidFill>
            <a:tailEnd type="triangle" w="sm" len="sm"/>
          </a:ln>
          <a:effectLst/>
        </p:spPr>
      </p:cxnSp>
      <p:sp>
        <p:nvSpPr>
          <p:cNvPr id="37" name="Rounded Rectangle 36" descr="Elemento grafico modificabile della mappa didattica"/>
          <p:cNvSpPr/>
          <p:nvPr/>
        </p:nvSpPr>
        <p:spPr>
          <a:xfrm>
            <a:off x="8174736" y="2286000"/>
            <a:ext cx="3374136" cy="142646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38" name="Oval 37" descr="Elemento grafico modificabile della mappa didattica"/>
          <p:cNvSpPr/>
          <p:nvPr/>
        </p:nvSpPr>
        <p:spPr>
          <a:xfrm>
            <a:off x="8348471" y="2487168"/>
            <a:ext cx="347472" cy="347472"/>
          </a:xfrm>
          <a:prstGeom prst="ellipse">
            <a:avLst/>
          </a:prstGeom>
          <a:solidFill>
            <a:srgbClr val="CE4E5B"/>
          </a:solidFill>
          <a:ln>
            <a:noFill/>
          </a:ln>
          <a:effectLst/>
        </p:spPr>
        <p:txBody>
          <a:bodyPr rtlCol="0" anchor="ctr"/>
          <a:lstStyle/>
          <a:p>
            <a:pPr algn="ctr"/>
            <a:endParaRPr/>
          </a:p>
        </p:txBody>
      </p:sp>
      <p:sp>
        <p:nvSpPr>
          <p:cNvPr id="39" name="TextBox 38" descr="3"/>
          <p:cNvSpPr txBox="1"/>
          <p:nvPr/>
        </p:nvSpPr>
        <p:spPr>
          <a:xfrm>
            <a:off x="8348471" y="2496312"/>
            <a:ext cx="347472" cy="338328"/>
          </a:xfrm>
          <a:prstGeom prst="rect">
            <a:avLst/>
          </a:prstGeom>
          <a:noFill/>
        </p:spPr>
        <p:txBody>
          <a:bodyPr wrap="square" lIns="0" tIns="0" rIns="0" bIns="0" anchor="ctr">
            <a:spAutoFit/>
          </a:bodyPr>
          <a:lstStyle/>
          <a:p>
            <a:pPr algn="ctr">
              <a:lnSpc>
                <a:spcPts val="1296"/>
              </a:lnSpc>
              <a:spcBef>
                <a:spcPts val="0"/>
              </a:spcBef>
              <a:spcAft>
                <a:spcPts val="0"/>
              </a:spcAft>
              <a:defRPr sz="1200" b="1">
                <a:solidFill>
                  <a:srgbClr val="FFFFFF"/>
                </a:solidFill>
                <a:latin typeface="Lato"/>
              </a:defRPr>
            </a:pPr>
            <a:r>
              <a:t>3</a:t>
            </a:r>
          </a:p>
        </p:txBody>
      </p:sp>
      <p:sp>
        <p:nvSpPr>
          <p:cNvPr id="40" name="TextBox 39" descr="RIDUZIONE TECNICA"/>
          <p:cNvSpPr txBox="1"/>
          <p:nvPr/>
        </p:nvSpPr>
        <p:spPr>
          <a:xfrm>
            <a:off x="8878824" y="2542032"/>
            <a:ext cx="2487168" cy="265176"/>
          </a:xfrm>
          <a:prstGeom prst="rect">
            <a:avLst/>
          </a:prstGeom>
          <a:noFill/>
        </p:spPr>
        <p:txBody>
          <a:bodyPr wrap="square" lIns="0" tIns="0" rIns="0" bIns="0" anchor="t">
            <a:spAutoFit/>
          </a:bodyPr>
          <a:lstStyle/>
          <a:p>
            <a:pPr algn="l">
              <a:lnSpc>
                <a:spcPts val="1404"/>
              </a:lnSpc>
              <a:spcBef>
                <a:spcPts val="0"/>
              </a:spcBef>
              <a:spcAft>
                <a:spcPts val="0"/>
              </a:spcAft>
              <a:defRPr sz="1300" b="1">
                <a:solidFill>
                  <a:srgbClr val="CE4E5B"/>
                </a:solidFill>
                <a:latin typeface="Lato"/>
              </a:defRPr>
            </a:pPr>
            <a:r>
              <a:t>RIDUZIONE TECNICA</a:t>
            </a:r>
          </a:p>
        </p:txBody>
      </p:sp>
      <p:sp>
        <p:nvSpPr>
          <p:cNvPr id="41" name="TextBox 40" descr="Se il sistema chiuso&#10;non è tecnicamente possibile."/>
          <p:cNvSpPr txBox="1"/>
          <p:nvPr/>
        </p:nvSpPr>
        <p:spPr>
          <a:xfrm>
            <a:off x="8385048" y="2999232"/>
            <a:ext cx="2926080" cy="557784"/>
          </a:xfrm>
          <a:prstGeom prst="rect">
            <a:avLst/>
          </a:prstGeom>
          <a:noFill/>
        </p:spPr>
        <p:txBody>
          <a:bodyPr wrap="square" lIns="0" tIns="0" rIns="0" bIns="0" anchor="t">
            <a:spAutoFit/>
          </a:bodyPr>
          <a:lstStyle/>
          <a:p>
            <a:pPr algn="l">
              <a:lnSpc>
                <a:spcPts val="1674"/>
              </a:lnSpc>
              <a:spcBef>
                <a:spcPts val="0"/>
              </a:spcBef>
              <a:spcAft>
                <a:spcPts val="0"/>
              </a:spcAft>
              <a:defRPr sz="1550" b="0">
                <a:solidFill>
                  <a:srgbClr val="15384C"/>
                </a:solidFill>
                <a:latin typeface="Lato"/>
              </a:defRPr>
            </a:pPr>
            <a:r>
              <a:t>Se il sistema chiuso</a:t>
            </a:r>
          </a:p>
          <a:p>
            <a:pPr algn="l">
              <a:lnSpc>
                <a:spcPts val="1674"/>
              </a:lnSpc>
              <a:spcBef>
                <a:spcPts val="0"/>
              </a:spcBef>
              <a:spcAft>
                <a:spcPts val="0"/>
              </a:spcAft>
              <a:defRPr sz="1550" b="0">
                <a:solidFill>
                  <a:srgbClr val="15384C"/>
                </a:solidFill>
                <a:latin typeface="Lato"/>
              </a:defRPr>
            </a:pPr>
            <a:r>
              <a:t>non è tecnicamente possibile.</a:t>
            </a:r>
          </a:p>
        </p:txBody>
      </p:sp>
      <p:sp>
        <p:nvSpPr>
          <p:cNvPr id="42" name="ReactorVector 41" descr="Elemento grafico modificabile della mappa didattica"/>
          <p:cNvSpPr/>
          <p:nvPr/>
        </p:nvSpPr>
        <p:spPr>
          <a:xfrm>
            <a:off x="950976" y="4823067"/>
            <a:ext cx="2348585" cy="904640"/>
          </a:xfrm>
          <a:custGeom>
            <a:avLst/>
            <a:gdLst/>
            <a:ahLst/>
            <a:cxnLst/>
            <a:rect l="l" t="t" r="r" b="b"/>
            <a:pathLst>
              <a:path w="4443984" h="1711757">
                <a:moveTo>
                  <a:pt x="0" y="954633"/>
                </a:moveTo>
                <a:lnTo>
                  <a:pt x="2427732" y="1711757"/>
                </a:lnTo>
                <a:lnTo>
                  <a:pt x="4443984" y="757123"/>
                </a:lnTo>
                <a:lnTo>
                  <a:pt x="2016252" y="0"/>
                </a:lnTo>
                <a:close/>
              </a:path>
            </a:pathLst>
          </a:custGeom>
          <a:solidFill>
            <a:srgbClr val="133348"/>
          </a:solidFill>
          <a:ln>
            <a:noFill/>
          </a:ln>
          <a:effectLst/>
        </p:spPr>
        <p:txBody>
          <a:bodyPr rtlCol="0" anchor="ctr"/>
          <a:lstStyle/>
          <a:p>
            <a:pPr algn="ctr"/>
            <a:endParaRPr/>
          </a:p>
        </p:txBody>
      </p:sp>
      <p:sp>
        <p:nvSpPr>
          <p:cNvPr id="43" name="ReactorVector 42" descr="Elemento grafico modificabile della mappa didattica"/>
          <p:cNvSpPr/>
          <p:nvPr/>
        </p:nvSpPr>
        <p:spPr>
          <a:xfrm>
            <a:off x="950976" y="5327577"/>
            <a:ext cx="1283023" cy="469717"/>
          </a:xfrm>
          <a:custGeom>
            <a:avLst/>
            <a:gdLst/>
            <a:ahLst/>
            <a:cxnLst/>
            <a:rect l="l" t="t" r="r" b="b"/>
            <a:pathLst>
              <a:path w="2427732" h="888797">
                <a:moveTo>
                  <a:pt x="0" y="0"/>
                </a:moveTo>
                <a:lnTo>
                  <a:pt x="2427732" y="757124"/>
                </a:lnTo>
                <a:lnTo>
                  <a:pt x="2427732" y="888797"/>
                </a:lnTo>
                <a:lnTo>
                  <a:pt x="0" y="131674"/>
                </a:lnTo>
                <a:close/>
              </a:path>
            </a:pathLst>
          </a:custGeom>
          <a:solidFill>
            <a:srgbClr val="102D40"/>
          </a:solidFill>
          <a:ln>
            <a:noFill/>
          </a:ln>
          <a:effectLst/>
        </p:spPr>
        <p:txBody>
          <a:bodyPr rtlCol="0" anchor="ctr"/>
          <a:lstStyle/>
          <a:p>
            <a:pPr algn="ctr"/>
            <a:endParaRPr/>
          </a:p>
        </p:txBody>
      </p:sp>
      <p:sp>
        <p:nvSpPr>
          <p:cNvPr id="44" name="ReactorVector 43" descr="Elemento grafico modificabile della mappa didattica"/>
          <p:cNvSpPr/>
          <p:nvPr/>
        </p:nvSpPr>
        <p:spPr>
          <a:xfrm>
            <a:off x="2233999" y="5223196"/>
            <a:ext cx="1065562" cy="574098"/>
          </a:xfrm>
          <a:custGeom>
            <a:avLst/>
            <a:gdLst/>
            <a:ahLst/>
            <a:cxnLst/>
            <a:rect l="l" t="t" r="r" b="b"/>
            <a:pathLst>
              <a:path w="2016252" h="1086307">
                <a:moveTo>
                  <a:pt x="0" y="954634"/>
                </a:moveTo>
                <a:lnTo>
                  <a:pt x="2016252" y="0"/>
                </a:lnTo>
                <a:lnTo>
                  <a:pt x="2016252" y="131674"/>
                </a:lnTo>
                <a:lnTo>
                  <a:pt x="0" y="1086307"/>
                </a:lnTo>
                <a:close/>
              </a:path>
            </a:pathLst>
          </a:custGeom>
          <a:solidFill>
            <a:srgbClr val="092133"/>
          </a:solidFill>
          <a:ln>
            <a:noFill/>
          </a:ln>
          <a:effectLst/>
        </p:spPr>
        <p:txBody>
          <a:bodyPr rtlCol="0" anchor="ctr"/>
          <a:lstStyle/>
          <a:p>
            <a:pPr algn="ctr"/>
            <a:endParaRPr/>
          </a:p>
        </p:txBody>
      </p:sp>
      <p:sp>
        <p:nvSpPr>
          <p:cNvPr id="45" name="ReactorVector 44" descr="Elemento grafico modificabile della mappa didattica"/>
          <p:cNvSpPr/>
          <p:nvPr/>
        </p:nvSpPr>
        <p:spPr>
          <a:xfrm>
            <a:off x="1512026" y="5118815"/>
            <a:ext cx="52190" cy="304446"/>
          </a:xfrm>
          <a:prstGeom prst="rect">
            <a:avLst/>
          </a:prstGeom>
          <a:solidFill>
            <a:srgbClr val="244F62"/>
          </a:solidFill>
          <a:ln>
            <a:noFill/>
          </a:ln>
          <a:effectLst/>
        </p:spPr>
        <p:txBody>
          <a:bodyPr rtlCol="0" anchor="ctr"/>
          <a:lstStyle/>
          <a:p>
            <a:pPr algn="ctr"/>
            <a:endParaRPr/>
          </a:p>
        </p:txBody>
      </p:sp>
      <p:sp>
        <p:nvSpPr>
          <p:cNvPr id="46" name="ReactorVector 45" descr="Elemento grafico modificabile della mappa didattica"/>
          <p:cNvSpPr/>
          <p:nvPr/>
        </p:nvSpPr>
        <p:spPr>
          <a:xfrm>
            <a:off x="2086125" y="5097068"/>
            <a:ext cx="52190" cy="304446"/>
          </a:xfrm>
          <a:prstGeom prst="rect">
            <a:avLst/>
          </a:prstGeom>
          <a:solidFill>
            <a:srgbClr val="244F62"/>
          </a:solidFill>
          <a:ln>
            <a:noFill/>
          </a:ln>
          <a:effectLst/>
        </p:spPr>
        <p:txBody>
          <a:bodyPr rtlCol="0" anchor="ctr"/>
          <a:lstStyle/>
          <a:p>
            <a:pPr algn="ctr"/>
            <a:endParaRPr/>
          </a:p>
        </p:txBody>
      </p:sp>
      <p:sp>
        <p:nvSpPr>
          <p:cNvPr id="47" name="ReactorVector 46" descr="Elemento grafico modificabile della mappa didattica"/>
          <p:cNvSpPr/>
          <p:nvPr/>
        </p:nvSpPr>
        <p:spPr>
          <a:xfrm>
            <a:off x="1407644" y="4966591"/>
            <a:ext cx="835052" cy="239207"/>
          </a:xfrm>
          <a:prstGeom prst="ellipse">
            <a:avLst/>
          </a:prstGeom>
          <a:solidFill>
            <a:srgbClr val="244F62"/>
          </a:solidFill>
          <a:ln>
            <a:noFill/>
          </a:ln>
          <a:effectLst/>
        </p:spPr>
        <p:txBody>
          <a:bodyPr rtlCol="0" anchor="ctr"/>
          <a:lstStyle/>
          <a:p>
            <a:pPr algn="ctr"/>
            <a:endParaRPr/>
          </a:p>
        </p:txBody>
      </p:sp>
      <p:sp>
        <p:nvSpPr>
          <p:cNvPr id="48" name="ReactorVector 47" descr="Elemento grafico modificabile della mappa didattica"/>
          <p:cNvSpPr/>
          <p:nvPr/>
        </p:nvSpPr>
        <p:spPr>
          <a:xfrm>
            <a:off x="1407644" y="4344651"/>
            <a:ext cx="835052" cy="739369"/>
          </a:xfrm>
          <a:prstGeom prst="rect">
            <a:avLst/>
          </a:prstGeom>
          <a:solidFill>
            <a:srgbClr val="AFCBD0"/>
          </a:solidFill>
          <a:ln>
            <a:noFill/>
          </a:ln>
          <a:effectLst/>
        </p:spPr>
        <p:txBody>
          <a:bodyPr rtlCol="0" anchor="ctr"/>
          <a:lstStyle/>
          <a:p>
            <a:pPr algn="ctr"/>
            <a:endParaRPr/>
          </a:p>
        </p:txBody>
      </p:sp>
      <p:sp>
        <p:nvSpPr>
          <p:cNvPr id="49" name="ReactorVector 48" descr="Elemento grafico modificabile della mappa didattica"/>
          <p:cNvSpPr/>
          <p:nvPr/>
        </p:nvSpPr>
        <p:spPr>
          <a:xfrm>
            <a:off x="2081776" y="4344651"/>
            <a:ext cx="160921" cy="739369"/>
          </a:xfrm>
          <a:prstGeom prst="rect">
            <a:avLst/>
          </a:prstGeom>
          <a:solidFill>
            <a:srgbClr val="86AEB7"/>
          </a:solidFill>
          <a:ln>
            <a:noFill/>
          </a:ln>
          <a:effectLst/>
        </p:spPr>
        <p:txBody>
          <a:bodyPr rtlCol="0" anchor="ctr"/>
          <a:lstStyle/>
          <a:p>
            <a:pPr algn="ctr"/>
            <a:endParaRPr/>
          </a:p>
        </p:txBody>
      </p:sp>
      <p:sp>
        <p:nvSpPr>
          <p:cNvPr id="50" name="ReactorVector 49" descr="Elemento grafico modificabile della mappa didattica"/>
          <p:cNvSpPr/>
          <p:nvPr/>
        </p:nvSpPr>
        <p:spPr>
          <a:xfrm>
            <a:off x="1407644" y="4218523"/>
            <a:ext cx="835052" cy="269652"/>
          </a:xfrm>
          <a:prstGeom prst="ellipse">
            <a:avLst/>
          </a:prstGeom>
          <a:solidFill>
            <a:srgbClr val="D6E7E8"/>
          </a:solidFill>
          <a:ln w="12700">
            <a:solidFill>
              <a:srgbClr val="58929F"/>
            </a:solidFill>
          </a:ln>
          <a:effectLst/>
        </p:spPr>
        <p:txBody>
          <a:bodyPr rtlCol="0" anchor="ctr"/>
          <a:lstStyle/>
          <a:p>
            <a:pPr algn="ctr"/>
            <a:endParaRPr/>
          </a:p>
        </p:txBody>
      </p:sp>
      <p:sp>
        <p:nvSpPr>
          <p:cNvPr id="51" name="ReactorVector 50" descr="Elemento grafico modificabile della mappa didattica"/>
          <p:cNvSpPr/>
          <p:nvPr/>
        </p:nvSpPr>
        <p:spPr>
          <a:xfrm>
            <a:off x="1503328" y="4262016"/>
            <a:ext cx="643686" cy="165270"/>
          </a:xfrm>
          <a:prstGeom prst="ellipse">
            <a:avLst/>
          </a:prstGeom>
          <a:solidFill>
            <a:srgbClr val="B8D5D7"/>
          </a:solidFill>
          <a:ln>
            <a:noFill/>
          </a:ln>
          <a:effectLst/>
        </p:spPr>
        <p:txBody>
          <a:bodyPr rtlCol="0" anchor="ctr"/>
          <a:lstStyle/>
          <a:p>
            <a:pPr algn="ctr"/>
            <a:endParaRPr/>
          </a:p>
        </p:txBody>
      </p:sp>
      <p:sp>
        <p:nvSpPr>
          <p:cNvPr id="52" name="ReactorVector 51" descr="Elemento grafico modificabile della mappa didattica"/>
          <p:cNvSpPr/>
          <p:nvPr/>
        </p:nvSpPr>
        <p:spPr>
          <a:xfrm>
            <a:off x="1407644" y="4805670"/>
            <a:ext cx="835052" cy="56539"/>
          </a:xfrm>
          <a:prstGeom prst="rect">
            <a:avLst/>
          </a:prstGeom>
          <a:solidFill>
            <a:srgbClr val="008E89"/>
          </a:solidFill>
          <a:ln>
            <a:noFill/>
          </a:ln>
          <a:effectLst/>
        </p:spPr>
        <p:txBody>
          <a:bodyPr rtlCol="0" anchor="ctr"/>
          <a:lstStyle/>
          <a:p>
            <a:pPr algn="ctr"/>
            <a:endParaRPr/>
          </a:p>
        </p:txBody>
      </p:sp>
      <p:sp>
        <p:nvSpPr>
          <p:cNvPr id="53" name="ReactorVector 52" descr="Elemento grafico modificabile della mappa didattica"/>
          <p:cNvSpPr/>
          <p:nvPr/>
        </p:nvSpPr>
        <p:spPr>
          <a:xfrm>
            <a:off x="1407644" y="4762178"/>
            <a:ext cx="835052" cy="130476"/>
          </a:xfrm>
          <a:prstGeom prst="ellipse">
            <a:avLst/>
          </a:prstGeom>
          <a:solidFill>
            <a:srgbClr val="008E89"/>
          </a:solidFill>
          <a:ln>
            <a:noFill/>
          </a:ln>
          <a:effectLst/>
        </p:spPr>
        <p:txBody>
          <a:bodyPr rtlCol="0" anchor="ctr"/>
          <a:lstStyle/>
          <a:p>
            <a:pPr algn="ctr"/>
            <a:endParaRPr/>
          </a:p>
        </p:txBody>
      </p:sp>
      <p:sp>
        <p:nvSpPr>
          <p:cNvPr id="54" name="ReactorVector 53" descr="Elemento grafico modificabile della mappa didattica"/>
          <p:cNvSpPr/>
          <p:nvPr/>
        </p:nvSpPr>
        <p:spPr>
          <a:xfrm>
            <a:off x="1407644" y="4762178"/>
            <a:ext cx="835052" cy="73936"/>
          </a:xfrm>
          <a:prstGeom prst="ellipse">
            <a:avLst/>
          </a:prstGeom>
          <a:solidFill>
            <a:srgbClr val="32B4AB"/>
          </a:solidFill>
          <a:ln>
            <a:noFill/>
          </a:ln>
          <a:effectLst/>
        </p:spPr>
        <p:txBody>
          <a:bodyPr rtlCol="0" anchor="ctr"/>
          <a:lstStyle/>
          <a:p>
            <a:pPr algn="ctr"/>
            <a:endParaRPr/>
          </a:p>
        </p:txBody>
      </p:sp>
      <p:sp>
        <p:nvSpPr>
          <p:cNvPr id="55" name="ReactorVector 54" descr="Elemento grafico modificabile della mappa didattica"/>
          <p:cNvSpPr/>
          <p:nvPr/>
        </p:nvSpPr>
        <p:spPr>
          <a:xfrm>
            <a:off x="1729488" y="4040205"/>
            <a:ext cx="187016" cy="195715"/>
          </a:xfrm>
          <a:prstGeom prst="rect">
            <a:avLst/>
          </a:prstGeom>
          <a:solidFill>
            <a:srgbClr val="244F62"/>
          </a:solidFill>
          <a:ln>
            <a:noFill/>
          </a:ln>
          <a:effectLst/>
        </p:spPr>
        <p:txBody>
          <a:bodyPr rtlCol="0" anchor="ctr"/>
          <a:lstStyle/>
          <a:p>
            <a:pPr algn="ctr"/>
            <a:endParaRPr/>
          </a:p>
        </p:txBody>
      </p:sp>
      <p:sp>
        <p:nvSpPr>
          <p:cNvPr id="56" name="ReactorVector 55" descr="Elemento grafico modificabile della mappa didattica"/>
          <p:cNvSpPr/>
          <p:nvPr/>
        </p:nvSpPr>
        <p:spPr>
          <a:xfrm>
            <a:off x="1668599" y="4009760"/>
            <a:ext cx="304446" cy="100031"/>
          </a:xfrm>
          <a:prstGeom prst="ellipse">
            <a:avLst/>
          </a:prstGeom>
          <a:solidFill>
            <a:srgbClr val="B7D6D9"/>
          </a:solidFill>
          <a:ln w="12700">
            <a:solidFill>
              <a:srgbClr val="58929F"/>
            </a:solidFill>
          </a:ln>
          <a:effectLst/>
        </p:spPr>
        <p:txBody>
          <a:bodyPr rtlCol="0" anchor="ctr"/>
          <a:lstStyle/>
          <a:p>
            <a:pPr algn="ctr"/>
            <a:endParaRPr/>
          </a:p>
        </p:txBody>
      </p:sp>
      <p:sp>
        <p:nvSpPr>
          <p:cNvPr id="57" name="ReactorVector 56" descr="Elemento grafico modificabile della mappa didattica"/>
          <p:cNvSpPr/>
          <p:nvPr/>
        </p:nvSpPr>
        <p:spPr>
          <a:xfrm>
            <a:off x="1759932" y="3922776"/>
            <a:ext cx="130476" cy="134825"/>
          </a:xfrm>
          <a:prstGeom prst="rect">
            <a:avLst/>
          </a:prstGeom>
          <a:solidFill>
            <a:srgbClr val="008E89"/>
          </a:solidFill>
          <a:ln>
            <a:noFill/>
          </a:ln>
          <a:effectLst/>
        </p:spPr>
        <p:txBody>
          <a:bodyPr rtlCol="0" anchor="ctr"/>
          <a:lstStyle/>
          <a:p>
            <a:pPr algn="ctr"/>
            <a:endParaRPr/>
          </a:p>
        </p:txBody>
      </p:sp>
      <p:sp>
        <p:nvSpPr>
          <p:cNvPr id="58" name="ReactorVector 57" descr="Elemento grafico modificabile della mappa didattica"/>
          <p:cNvSpPr/>
          <p:nvPr/>
        </p:nvSpPr>
        <p:spPr>
          <a:xfrm>
            <a:off x="1677297" y="4435985"/>
            <a:ext cx="213112" cy="256604"/>
          </a:xfrm>
          <a:prstGeom prst="roundRect">
            <a:avLst>
              <a:gd name="adj" fmla="val 8000"/>
            </a:avLst>
          </a:prstGeom>
          <a:solidFill>
            <a:srgbClr val="EAF5F4"/>
          </a:solidFill>
          <a:ln w="12700">
            <a:solidFill>
              <a:srgbClr val="58929F"/>
            </a:solidFill>
          </a:ln>
          <a:effectLst/>
        </p:spPr>
        <p:txBody>
          <a:bodyPr rtlCol="0" anchor="ctr"/>
          <a:lstStyle/>
          <a:p>
            <a:pPr algn="ctr"/>
            <a:endParaRPr/>
          </a:p>
        </p:txBody>
      </p:sp>
      <p:sp>
        <p:nvSpPr>
          <p:cNvPr id="59" name="ReactorVector 58" descr="Elemento grafico modificabile della mappa didattica"/>
          <p:cNvSpPr/>
          <p:nvPr/>
        </p:nvSpPr>
        <p:spPr>
          <a:xfrm>
            <a:off x="1716440" y="4488176"/>
            <a:ext cx="126127" cy="10873"/>
          </a:xfrm>
          <a:prstGeom prst="rect">
            <a:avLst/>
          </a:prstGeom>
          <a:solidFill>
            <a:srgbClr val="008E89"/>
          </a:solidFill>
          <a:ln>
            <a:noFill/>
          </a:ln>
          <a:effectLst/>
        </p:spPr>
        <p:txBody>
          <a:bodyPr rtlCol="0" anchor="ctr"/>
          <a:lstStyle/>
          <a:p>
            <a:pPr algn="ctr"/>
            <a:endParaRPr/>
          </a:p>
        </p:txBody>
      </p:sp>
      <p:sp>
        <p:nvSpPr>
          <p:cNvPr id="60" name="ReactorVector 59" descr="Elemento grafico modificabile della mappa didattica"/>
          <p:cNvSpPr/>
          <p:nvPr/>
        </p:nvSpPr>
        <p:spPr>
          <a:xfrm>
            <a:off x="1716440" y="4544716"/>
            <a:ext cx="126127" cy="10873"/>
          </a:xfrm>
          <a:prstGeom prst="rect">
            <a:avLst/>
          </a:prstGeom>
          <a:solidFill>
            <a:srgbClr val="008E89"/>
          </a:solidFill>
          <a:ln>
            <a:noFill/>
          </a:ln>
          <a:effectLst/>
        </p:spPr>
        <p:txBody>
          <a:bodyPr rtlCol="0" anchor="ctr"/>
          <a:lstStyle/>
          <a:p>
            <a:pPr algn="ctr"/>
            <a:endParaRPr/>
          </a:p>
        </p:txBody>
      </p:sp>
      <p:sp>
        <p:nvSpPr>
          <p:cNvPr id="61" name="ReactorVector 60" descr="Elemento grafico modificabile della mappa didattica"/>
          <p:cNvSpPr/>
          <p:nvPr/>
        </p:nvSpPr>
        <p:spPr>
          <a:xfrm>
            <a:off x="1716440" y="4601255"/>
            <a:ext cx="126127" cy="10873"/>
          </a:xfrm>
          <a:prstGeom prst="rect">
            <a:avLst/>
          </a:prstGeom>
          <a:solidFill>
            <a:srgbClr val="008E89"/>
          </a:solidFill>
          <a:ln>
            <a:noFill/>
          </a:ln>
          <a:effectLst/>
        </p:spPr>
        <p:txBody>
          <a:bodyPr rtlCol="0" anchor="ctr"/>
          <a:lstStyle/>
          <a:p>
            <a:pPr algn="ctr"/>
            <a:endParaRPr/>
          </a:p>
        </p:txBody>
      </p:sp>
      <p:cxnSp>
        <p:nvCxnSpPr>
          <p:cNvPr id="62" name="ReactorVector 61" descr="Elemento grafico modificabile della mappa didattica"/>
          <p:cNvCxnSpPr/>
          <p:nvPr/>
        </p:nvCxnSpPr>
        <p:spPr>
          <a:xfrm>
            <a:off x="2212253" y="4475128"/>
            <a:ext cx="300096" cy="0"/>
          </a:xfrm>
          <a:prstGeom prst="line">
            <a:avLst/>
          </a:prstGeom>
          <a:ln w="102870">
            <a:solidFill>
              <a:srgbClr val="244F62"/>
            </a:solidFill>
          </a:ln>
          <a:effectLst/>
        </p:spPr>
      </p:cxnSp>
      <p:cxnSp>
        <p:nvCxnSpPr>
          <p:cNvPr id="63" name="ReactorVector 62" descr="Elemento grafico modificabile della mappa didattica"/>
          <p:cNvCxnSpPr/>
          <p:nvPr/>
        </p:nvCxnSpPr>
        <p:spPr>
          <a:xfrm>
            <a:off x="2212253" y="4475128"/>
            <a:ext cx="300096" cy="0"/>
          </a:xfrm>
          <a:prstGeom prst="line">
            <a:avLst/>
          </a:prstGeom>
          <a:ln w="51435">
            <a:solidFill>
              <a:srgbClr val="95C7CC"/>
            </a:solidFill>
          </a:ln>
          <a:effectLst/>
        </p:spPr>
      </p:cxnSp>
      <p:cxnSp>
        <p:nvCxnSpPr>
          <p:cNvPr id="64" name="ReactorVector 63" descr="Elemento grafico modificabile della mappa didattica"/>
          <p:cNvCxnSpPr/>
          <p:nvPr/>
        </p:nvCxnSpPr>
        <p:spPr>
          <a:xfrm>
            <a:off x="2512350" y="4475128"/>
            <a:ext cx="0" cy="687178"/>
          </a:xfrm>
          <a:prstGeom prst="line">
            <a:avLst/>
          </a:prstGeom>
          <a:ln w="102870">
            <a:solidFill>
              <a:srgbClr val="244F62"/>
            </a:solidFill>
          </a:ln>
          <a:effectLst/>
        </p:spPr>
      </p:cxnSp>
      <p:cxnSp>
        <p:nvCxnSpPr>
          <p:cNvPr id="65" name="ReactorVector 64" descr="Elemento grafico modificabile della mappa didattica"/>
          <p:cNvCxnSpPr/>
          <p:nvPr/>
        </p:nvCxnSpPr>
        <p:spPr>
          <a:xfrm>
            <a:off x="2512350" y="4475128"/>
            <a:ext cx="0" cy="687178"/>
          </a:xfrm>
          <a:prstGeom prst="line">
            <a:avLst/>
          </a:prstGeom>
          <a:ln w="51435">
            <a:solidFill>
              <a:srgbClr val="95C7CC"/>
            </a:solidFill>
          </a:ln>
          <a:effectLst/>
        </p:spPr>
      </p:cxnSp>
      <p:cxnSp>
        <p:nvCxnSpPr>
          <p:cNvPr id="66" name="ReactorVector 65" descr="Elemento grafico modificabile della mappa didattica"/>
          <p:cNvCxnSpPr/>
          <p:nvPr/>
        </p:nvCxnSpPr>
        <p:spPr>
          <a:xfrm flipH="1">
            <a:off x="2116569" y="5162307"/>
            <a:ext cx="395780" cy="0"/>
          </a:xfrm>
          <a:prstGeom prst="line">
            <a:avLst/>
          </a:prstGeom>
          <a:ln w="102870">
            <a:solidFill>
              <a:srgbClr val="244F62"/>
            </a:solidFill>
          </a:ln>
          <a:effectLst/>
        </p:spPr>
      </p:cxnSp>
      <p:cxnSp>
        <p:nvCxnSpPr>
          <p:cNvPr id="67" name="ReactorVector 66" descr="Elemento grafico modificabile della mappa didattica"/>
          <p:cNvCxnSpPr/>
          <p:nvPr/>
        </p:nvCxnSpPr>
        <p:spPr>
          <a:xfrm flipH="1">
            <a:off x="2116569" y="5162307"/>
            <a:ext cx="395780" cy="0"/>
          </a:xfrm>
          <a:prstGeom prst="line">
            <a:avLst/>
          </a:prstGeom>
          <a:ln w="51435">
            <a:solidFill>
              <a:srgbClr val="95C7CC"/>
            </a:solidFill>
          </a:ln>
          <a:effectLst/>
        </p:spPr>
      </p:cxnSp>
      <p:cxnSp>
        <p:nvCxnSpPr>
          <p:cNvPr id="68" name="ReactorVector 67" descr="Elemento grafico modificabile della mappa didattica"/>
          <p:cNvCxnSpPr/>
          <p:nvPr/>
        </p:nvCxnSpPr>
        <p:spPr>
          <a:xfrm flipH="1">
            <a:off x="1177135" y="4435985"/>
            <a:ext cx="239207" cy="0"/>
          </a:xfrm>
          <a:prstGeom prst="line">
            <a:avLst/>
          </a:prstGeom>
          <a:ln w="102870">
            <a:solidFill>
              <a:srgbClr val="244F62"/>
            </a:solidFill>
          </a:ln>
          <a:effectLst/>
        </p:spPr>
      </p:cxnSp>
      <p:cxnSp>
        <p:nvCxnSpPr>
          <p:cNvPr id="69" name="ReactorVector 68" descr="Elemento grafico modificabile della mappa didattica"/>
          <p:cNvCxnSpPr/>
          <p:nvPr/>
        </p:nvCxnSpPr>
        <p:spPr>
          <a:xfrm flipH="1">
            <a:off x="1177135" y="4435985"/>
            <a:ext cx="239207" cy="0"/>
          </a:xfrm>
          <a:prstGeom prst="line">
            <a:avLst/>
          </a:prstGeom>
          <a:ln w="51435">
            <a:solidFill>
              <a:srgbClr val="B9DAD8"/>
            </a:solidFill>
          </a:ln>
          <a:effectLst/>
        </p:spPr>
      </p:cxnSp>
      <p:cxnSp>
        <p:nvCxnSpPr>
          <p:cNvPr id="70" name="ReactorVector 69" descr="Elemento grafico modificabile della mappa didattica"/>
          <p:cNvCxnSpPr/>
          <p:nvPr/>
        </p:nvCxnSpPr>
        <p:spPr>
          <a:xfrm>
            <a:off x="1177135" y="4435985"/>
            <a:ext cx="0" cy="630638"/>
          </a:xfrm>
          <a:prstGeom prst="line">
            <a:avLst/>
          </a:prstGeom>
          <a:ln w="102870">
            <a:solidFill>
              <a:srgbClr val="244F62"/>
            </a:solidFill>
          </a:ln>
          <a:effectLst/>
        </p:spPr>
      </p:cxnSp>
      <p:cxnSp>
        <p:nvCxnSpPr>
          <p:cNvPr id="71" name="ReactorVector 70" descr="Elemento grafico modificabile della mappa didattica"/>
          <p:cNvCxnSpPr/>
          <p:nvPr/>
        </p:nvCxnSpPr>
        <p:spPr>
          <a:xfrm>
            <a:off x="1177135" y="4435985"/>
            <a:ext cx="0" cy="630638"/>
          </a:xfrm>
          <a:prstGeom prst="line">
            <a:avLst/>
          </a:prstGeom>
          <a:ln w="51435">
            <a:solidFill>
              <a:srgbClr val="B9DAD8"/>
            </a:solidFill>
          </a:ln>
          <a:effectLst/>
        </p:spPr>
      </p:cxnSp>
      <p:cxnSp>
        <p:nvCxnSpPr>
          <p:cNvPr id="72" name="ReactorVector 71" descr="Elemento grafico modificabile della mappa didattica"/>
          <p:cNvCxnSpPr/>
          <p:nvPr/>
        </p:nvCxnSpPr>
        <p:spPr>
          <a:xfrm>
            <a:off x="1177135" y="5066624"/>
            <a:ext cx="252255" cy="0"/>
          </a:xfrm>
          <a:prstGeom prst="line">
            <a:avLst/>
          </a:prstGeom>
          <a:ln w="102870">
            <a:solidFill>
              <a:srgbClr val="244F62"/>
            </a:solidFill>
          </a:ln>
          <a:effectLst/>
        </p:spPr>
      </p:cxnSp>
      <p:cxnSp>
        <p:nvCxnSpPr>
          <p:cNvPr id="73" name="ReactorVector 72" descr="Elemento grafico modificabile della mappa didattica"/>
          <p:cNvCxnSpPr/>
          <p:nvPr/>
        </p:nvCxnSpPr>
        <p:spPr>
          <a:xfrm>
            <a:off x="1177135" y="5066624"/>
            <a:ext cx="252255" cy="0"/>
          </a:xfrm>
          <a:prstGeom prst="line">
            <a:avLst/>
          </a:prstGeom>
          <a:ln w="51435">
            <a:solidFill>
              <a:srgbClr val="B9DAD8"/>
            </a:solidFill>
          </a:ln>
          <a:effectLst/>
        </p:spPr>
      </p:cxnSp>
      <p:sp>
        <p:nvSpPr>
          <p:cNvPr id="74" name="ReactorVector 73" descr="Elemento grafico modificabile della mappa didattica"/>
          <p:cNvSpPr/>
          <p:nvPr/>
        </p:nvSpPr>
        <p:spPr>
          <a:xfrm>
            <a:off x="1133643" y="4696939"/>
            <a:ext cx="86984" cy="86984"/>
          </a:xfrm>
          <a:prstGeom prst="ellipse">
            <a:avLst/>
          </a:prstGeom>
          <a:solidFill>
            <a:srgbClr val="008E89"/>
          </a:solidFill>
          <a:ln>
            <a:noFill/>
          </a:ln>
          <a:effectLst/>
        </p:spPr>
        <p:txBody>
          <a:bodyPr rtlCol="0" anchor="ctr"/>
          <a:lstStyle/>
          <a:p>
            <a:pPr algn="ctr"/>
            <a:endParaRPr/>
          </a:p>
        </p:txBody>
      </p:sp>
      <p:cxnSp>
        <p:nvCxnSpPr>
          <p:cNvPr id="75" name="ReactorVector 74" descr="Elemento grafico modificabile della mappa didattica"/>
          <p:cNvCxnSpPr/>
          <p:nvPr/>
        </p:nvCxnSpPr>
        <p:spPr>
          <a:xfrm>
            <a:off x="1111897" y="4666494"/>
            <a:ext cx="130476" cy="147874"/>
          </a:xfrm>
          <a:prstGeom prst="line">
            <a:avLst/>
          </a:prstGeom>
          <a:ln w="18288">
            <a:solidFill>
              <a:srgbClr val="66DCC5"/>
            </a:solidFill>
          </a:ln>
          <a:effectLst/>
        </p:spPr>
      </p:cxnSp>
      <p:cxnSp>
        <p:nvCxnSpPr>
          <p:cNvPr id="76" name="ReactorVector 75" descr="Elemento grafico modificabile della mappa didattica"/>
          <p:cNvCxnSpPr/>
          <p:nvPr/>
        </p:nvCxnSpPr>
        <p:spPr>
          <a:xfrm flipH="1">
            <a:off x="1111897" y="4666494"/>
            <a:ext cx="130476" cy="147874"/>
          </a:xfrm>
          <a:prstGeom prst="line">
            <a:avLst/>
          </a:prstGeom>
          <a:ln w="18288">
            <a:solidFill>
              <a:srgbClr val="66DCC5"/>
            </a:solidFill>
          </a:ln>
          <a:effectLst/>
        </p:spPr>
      </p:cxnSp>
      <p:sp>
        <p:nvSpPr>
          <p:cNvPr id="77" name="ReactorVector 76" descr="Elemento grafico modificabile della mappa didattica"/>
          <p:cNvSpPr/>
          <p:nvPr/>
        </p:nvSpPr>
        <p:spPr>
          <a:xfrm>
            <a:off x="2468858" y="4766526"/>
            <a:ext cx="86984" cy="86984"/>
          </a:xfrm>
          <a:prstGeom prst="ellipse">
            <a:avLst/>
          </a:prstGeom>
          <a:solidFill>
            <a:srgbClr val="008E89"/>
          </a:solidFill>
          <a:ln>
            <a:noFill/>
          </a:ln>
          <a:effectLst/>
        </p:spPr>
        <p:txBody>
          <a:bodyPr rtlCol="0" anchor="ctr"/>
          <a:lstStyle/>
          <a:p>
            <a:pPr algn="ctr"/>
            <a:endParaRPr/>
          </a:p>
        </p:txBody>
      </p:sp>
      <p:cxnSp>
        <p:nvCxnSpPr>
          <p:cNvPr id="78" name="ReactorVector 77" descr="Elemento grafico modificabile della mappa didattica"/>
          <p:cNvCxnSpPr/>
          <p:nvPr/>
        </p:nvCxnSpPr>
        <p:spPr>
          <a:xfrm>
            <a:off x="2447111" y="4736082"/>
            <a:ext cx="130476" cy="147873"/>
          </a:xfrm>
          <a:prstGeom prst="line">
            <a:avLst/>
          </a:prstGeom>
          <a:ln w="18288">
            <a:solidFill>
              <a:srgbClr val="66DCC5"/>
            </a:solidFill>
          </a:ln>
          <a:effectLst/>
        </p:spPr>
      </p:cxnSp>
      <p:cxnSp>
        <p:nvCxnSpPr>
          <p:cNvPr id="79" name="ReactorVector 78" descr="Elemento grafico modificabile della mappa didattica"/>
          <p:cNvCxnSpPr/>
          <p:nvPr/>
        </p:nvCxnSpPr>
        <p:spPr>
          <a:xfrm flipH="1">
            <a:off x="2447111" y="4736082"/>
            <a:ext cx="130476" cy="147873"/>
          </a:xfrm>
          <a:prstGeom prst="line">
            <a:avLst/>
          </a:prstGeom>
          <a:ln w="18288">
            <a:solidFill>
              <a:srgbClr val="66DCC5"/>
            </a:solidFill>
          </a:ln>
          <a:effectLst/>
        </p:spPr>
      </p:cxnSp>
      <p:sp>
        <p:nvSpPr>
          <p:cNvPr id="80" name="ReactorVector 79" descr="Elemento grafico modificabile della mappa didattica"/>
          <p:cNvSpPr/>
          <p:nvPr/>
        </p:nvSpPr>
        <p:spPr>
          <a:xfrm>
            <a:off x="2421016" y="4301159"/>
            <a:ext cx="182667" cy="182667"/>
          </a:xfrm>
          <a:prstGeom prst="ellipse">
            <a:avLst/>
          </a:prstGeom>
          <a:solidFill>
            <a:srgbClr val="F5FBFA"/>
          </a:solidFill>
          <a:ln w="12700">
            <a:solidFill>
              <a:srgbClr val="58929F"/>
            </a:solidFill>
          </a:ln>
          <a:effectLst/>
        </p:spPr>
        <p:txBody>
          <a:bodyPr rtlCol="0" anchor="ctr"/>
          <a:lstStyle/>
          <a:p>
            <a:pPr algn="ctr"/>
            <a:endParaRPr/>
          </a:p>
        </p:txBody>
      </p:sp>
      <p:cxnSp>
        <p:nvCxnSpPr>
          <p:cNvPr id="81" name="ReactorVector 80" descr="Elemento grafico modificabile della mappa didattica"/>
          <p:cNvCxnSpPr/>
          <p:nvPr/>
        </p:nvCxnSpPr>
        <p:spPr>
          <a:xfrm flipV="1">
            <a:off x="2512350" y="4340302"/>
            <a:ext cx="34793" cy="52191"/>
          </a:xfrm>
          <a:prstGeom prst="line">
            <a:avLst/>
          </a:prstGeom>
          <a:ln w="11430">
            <a:solidFill>
              <a:srgbClr val="133348"/>
            </a:solidFill>
          </a:ln>
          <a:effectLst/>
        </p:spPr>
      </p:cxnSp>
      <p:sp>
        <p:nvSpPr>
          <p:cNvPr id="82" name="ReactorVector 81" descr="Elemento grafico modificabile della mappa didattica"/>
          <p:cNvSpPr/>
          <p:nvPr/>
        </p:nvSpPr>
        <p:spPr>
          <a:xfrm>
            <a:off x="2708065" y="4775225"/>
            <a:ext cx="330541" cy="552352"/>
          </a:xfrm>
          <a:prstGeom prst="rect">
            <a:avLst/>
          </a:prstGeom>
          <a:solidFill>
            <a:srgbClr val="244F62"/>
          </a:solidFill>
          <a:ln>
            <a:noFill/>
          </a:ln>
          <a:effectLst/>
        </p:spPr>
        <p:txBody>
          <a:bodyPr rtlCol="0" anchor="ctr"/>
          <a:lstStyle/>
          <a:p>
            <a:pPr algn="ctr"/>
            <a:endParaRPr/>
          </a:p>
        </p:txBody>
      </p:sp>
      <p:sp>
        <p:nvSpPr>
          <p:cNvPr id="83" name="ReactorVector 82" descr="Elemento grafico modificabile della mappa didattica"/>
          <p:cNvSpPr/>
          <p:nvPr/>
        </p:nvSpPr>
        <p:spPr>
          <a:xfrm>
            <a:off x="2708065" y="4709986"/>
            <a:ext cx="439272" cy="65238"/>
          </a:xfrm>
          <a:custGeom>
            <a:avLst/>
            <a:gdLst/>
            <a:ahLst/>
            <a:cxnLst/>
            <a:rect l="l" t="t" r="r" b="b"/>
            <a:pathLst>
              <a:path w="831189" h="123444">
                <a:moveTo>
                  <a:pt x="0" y="123444"/>
                </a:moveTo>
                <a:lnTo>
                  <a:pt x="205740" y="0"/>
                </a:lnTo>
                <a:lnTo>
                  <a:pt x="831189" y="0"/>
                </a:lnTo>
                <a:lnTo>
                  <a:pt x="625450" y="123444"/>
                </a:lnTo>
                <a:close/>
              </a:path>
            </a:pathLst>
          </a:custGeom>
          <a:solidFill>
            <a:srgbClr val="AACCD1"/>
          </a:solidFill>
          <a:ln>
            <a:noFill/>
          </a:ln>
          <a:effectLst/>
        </p:spPr>
        <p:txBody>
          <a:bodyPr rtlCol="0" anchor="ctr"/>
          <a:lstStyle/>
          <a:p>
            <a:pPr algn="ctr"/>
            <a:endParaRPr/>
          </a:p>
        </p:txBody>
      </p:sp>
      <p:sp>
        <p:nvSpPr>
          <p:cNvPr id="84" name="ReactorVector 83" descr="Elemento grafico modificabile della mappa didattica"/>
          <p:cNvSpPr/>
          <p:nvPr/>
        </p:nvSpPr>
        <p:spPr>
          <a:xfrm>
            <a:off x="3038607" y="4709986"/>
            <a:ext cx="108730" cy="617590"/>
          </a:xfrm>
          <a:custGeom>
            <a:avLst/>
            <a:gdLst/>
            <a:ahLst/>
            <a:cxnLst/>
            <a:rect l="l" t="t" r="r" b="b"/>
            <a:pathLst>
              <a:path w="205739" h="1168603">
                <a:moveTo>
                  <a:pt x="0" y="123444"/>
                </a:moveTo>
                <a:lnTo>
                  <a:pt x="205739" y="0"/>
                </a:lnTo>
                <a:lnTo>
                  <a:pt x="205739" y="1045159"/>
                </a:lnTo>
                <a:lnTo>
                  <a:pt x="0" y="1168603"/>
                </a:lnTo>
                <a:close/>
              </a:path>
            </a:pathLst>
          </a:custGeom>
          <a:solidFill>
            <a:srgbClr val="1D465B"/>
          </a:solidFill>
          <a:ln>
            <a:noFill/>
          </a:ln>
          <a:effectLst/>
        </p:spPr>
        <p:txBody>
          <a:bodyPr rtlCol="0" anchor="ctr"/>
          <a:lstStyle/>
          <a:p>
            <a:pPr algn="ctr"/>
            <a:endParaRPr/>
          </a:p>
        </p:txBody>
      </p:sp>
      <p:sp>
        <p:nvSpPr>
          <p:cNvPr id="85" name="ReactorVector 84" descr="Elemento grafico modificabile della mappa didattica"/>
          <p:cNvSpPr/>
          <p:nvPr/>
        </p:nvSpPr>
        <p:spPr>
          <a:xfrm>
            <a:off x="2755907" y="4844813"/>
            <a:ext cx="230508" cy="152223"/>
          </a:xfrm>
          <a:prstGeom prst="rect">
            <a:avLst/>
          </a:prstGeom>
          <a:solidFill>
            <a:srgbClr val="0B2538"/>
          </a:solidFill>
          <a:ln>
            <a:noFill/>
          </a:ln>
          <a:effectLst/>
        </p:spPr>
        <p:txBody>
          <a:bodyPr rtlCol="0" anchor="ctr"/>
          <a:lstStyle/>
          <a:p>
            <a:pPr algn="ctr"/>
            <a:endParaRPr/>
          </a:p>
        </p:txBody>
      </p:sp>
      <p:sp>
        <p:nvSpPr>
          <p:cNvPr id="86" name="ReactorVector 85" descr="Elemento grafico modificabile della mappa didattica"/>
          <p:cNvSpPr/>
          <p:nvPr/>
        </p:nvSpPr>
        <p:spPr>
          <a:xfrm>
            <a:off x="2782002" y="4892655"/>
            <a:ext cx="169619" cy="26095"/>
          </a:xfrm>
          <a:prstGeom prst="rect">
            <a:avLst/>
          </a:prstGeom>
          <a:solidFill>
            <a:srgbClr val="66DCC5"/>
          </a:solidFill>
          <a:ln>
            <a:noFill/>
          </a:ln>
          <a:effectLst/>
        </p:spPr>
        <p:txBody>
          <a:bodyPr rtlCol="0" anchor="ctr"/>
          <a:lstStyle/>
          <a:p>
            <a:pPr algn="ctr"/>
            <a:endParaRPr/>
          </a:p>
        </p:txBody>
      </p:sp>
      <p:sp>
        <p:nvSpPr>
          <p:cNvPr id="87" name="ReactorVector 86" descr="Elemento grafico modificabile della mappa didattica"/>
          <p:cNvSpPr/>
          <p:nvPr/>
        </p:nvSpPr>
        <p:spPr>
          <a:xfrm>
            <a:off x="2768954" y="5079671"/>
            <a:ext cx="47841" cy="47841"/>
          </a:xfrm>
          <a:prstGeom prst="ellipse">
            <a:avLst/>
          </a:prstGeom>
          <a:solidFill>
            <a:srgbClr val="66DCC5"/>
          </a:solidFill>
          <a:ln>
            <a:noFill/>
          </a:ln>
          <a:effectLst/>
        </p:spPr>
        <p:txBody>
          <a:bodyPr rtlCol="0" anchor="ctr"/>
          <a:lstStyle/>
          <a:p>
            <a:pPr algn="ctr"/>
            <a:endParaRPr/>
          </a:p>
        </p:txBody>
      </p:sp>
      <p:sp>
        <p:nvSpPr>
          <p:cNvPr id="88" name="ReactorVector 87" descr="Elemento grafico modificabile della mappa didattica"/>
          <p:cNvSpPr/>
          <p:nvPr/>
        </p:nvSpPr>
        <p:spPr>
          <a:xfrm>
            <a:off x="2886384" y="5079671"/>
            <a:ext cx="47841" cy="47841"/>
          </a:xfrm>
          <a:prstGeom prst="ellipse">
            <a:avLst/>
          </a:prstGeom>
          <a:solidFill>
            <a:srgbClr val="66DCC5"/>
          </a:solidFill>
          <a:ln>
            <a:noFill/>
          </a:ln>
          <a:effectLst/>
        </p:spPr>
        <p:txBody>
          <a:bodyPr rtlCol="0" anchor="ctr"/>
          <a:lstStyle/>
          <a:p>
            <a:pPr algn="ctr"/>
            <a:endParaRPr/>
          </a:p>
        </p:txBody>
      </p:sp>
      <p:cxnSp>
        <p:nvCxnSpPr>
          <p:cNvPr id="89" name="ReactorVector 88" descr="Elemento grafico modificabile della mappa didattica"/>
          <p:cNvCxnSpPr/>
          <p:nvPr/>
        </p:nvCxnSpPr>
        <p:spPr>
          <a:xfrm>
            <a:off x="2512350" y="5162307"/>
            <a:ext cx="195715" cy="0"/>
          </a:xfrm>
          <a:prstGeom prst="line">
            <a:avLst/>
          </a:prstGeom>
          <a:ln w="22860">
            <a:solidFill>
              <a:srgbClr val="66DCC5"/>
            </a:solidFill>
          </a:ln>
          <a:effectLst/>
        </p:spPr>
      </p:cxnSp>
      <p:sp>
        <p:nvSpPr>
          <p:cNvPr id="90" name="TextBox 2088" descr="SCHEMA DI CONTENIMENTO • NON È UN PROGETTO"/>
          <p:cNvSpPr txBox="1"/>
          <p:nvPr/>
        </p:nvSpPr>
        <p:spPr>
          <a:xfrm>
            <a:off x="841248" y="5751576"/>
            <a:ext cx="3264408" cy="146304"/>
          </a:xfrm>
          <a:prstGeom prst="rect">
            <a:avLst/>
          </a:prstGeom>
          <a:noFill/>
        </p:spPr>
        <p:txBody>
          <a:bodyPr wrap="square" lIns="0" tIns="0" rIns="0" bIns="0" anchor="t">
            <a:spAutoFit/>
          </a:bodyPr>
          <a:lstStyle/>
          <a:p>
            <a:pPr algn="ctr">
              <a:lnSpc>
                <a:spcPts val="734"/>
              </a:lnSpc>
              <a:spcBef>
                <a:spcPts val="0"/>
              </a:spcBef>
              <a:spcAft>
                <a:spcPts val="0"/>
              </a:spcAft>
              <a:defRPr sz="680" b="0">
                <a:solidFill>
                  <a:srgbClr val="5F7B87"/>
                </a:solidFill>
                <a:latin typeface="Lato"/>
              </a:defRPr>
            </a:pPr>
            <a:r>
              <a:t>SCHEMA DI CONTENIMENTO • NON È UN PROGETTO</a:t>
            </a:r>
          </a:p>
        </p:txBody>
      </p:sp>
      <p:sp>
        <p:nvSpPr>
          <p:cNvPr id="91" name="Rounded Rectangle 2089" descr="Elemento grafico modificabile della mappa didattica"/>
          <p:cNvSpPr/>
          <p:nvPr/>
        </p:nvSpPr>
        <p:spPr>
          <a:xfrm>
            <a:off x="4416552" y="3986784"/>
            <a:ext cx="7123176" cy="1719072"/>
          </a:xfrm>
          <a:prstGeom prst="roundRect">
            <a:avLst>
              <a:gd name="adj" fmla="val 13000"/>
            </a:avLst>
          </a:prstGeom>
          <a:solidFill>
            <a:srgbClr val="F8E8E9"/>
          </a:solidFill>
          <a:ln>
            <a:noFill/>
          </a:ln>
          <a:effectLst/>
        </p:spPr>
        <p:txBody>
          <a:bodyPr rtlCol="0" anchor="ctr"/>
          <a:lstStyle/>
          <a:p>
            <a:pPr algn="ctr"/>
            <a:endParaRPr/>
          </a:p>
        </p:txBody>
      </p:sp>
      <p:sp>
        <p:nvSpPr>
          <p:cNvPr id="92" name="TextBox 2090" descr="OBIETTIVO DEL CASO A"/>
          <p:cNvSpPr txBox="1"/>
          <p:nvPr/>
        </p:nvSpPr>
        <p:spPr>
          <a:xfrm>
            <a:off x="4663440" y="4224528"/>
            <a:ext cx="6382512" cy="283464"/>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CE4E5B"/>
                </a:solidFill>
                <a:latin typeface="Lato"/>
              </a:defRPr>
            </a:pPr>
            <a:r>
              <a:t>OBIETTIVO DEL CASO A</a:t>
            </a:r>
          </a:p>
        </p:txBody>
      </p:sp>
      <p:sp>
        <p:nvSpPr>
          <p:cNvPr id="93" name="TextBox 2091" descr="Abbassare l’esposizione al più basso&#10;valore tecnicamente possibile."/>
          <p:cNvSpPr txBox="1"/>
          <p:nvPr/>
        </p:nvSpPr>
        <p:spPr>
          <a:xfrm>
            <a:off x="4663440" y="4617720"/>
            <a:ext cx="6428232" cy="832104"/>
          </a:xfrm>
          <a:prstGeom prst="rect">
            <a:avLst/>
          </a:prstGeom>
          <a:noFill/>
        </p:spPr>
        <p:txBody>
          <a:bodyPr wrap="square" lIns="0" tIns="0" rIns="0" bIns="0" anchor="t">
            <a:spAutoFit/>
          </a:bodyPr>
          <a:lstStyle/>
          <a:p>
            <a:pPr algn="l">
              <a:lnSpc>
                <a:spcPts val="2484"/>
              </a:lnSpc>
              <a:spcBef>
                <a:spcPts val="0"/>
              </a:spcBef>
              <a:spcAft>
                <a:spcPts val="0"/>
              </a:spcAft>
              <a:defRPr sz="2300" b="1">
                <a:solidFill>
                  <a:srgbClr val="15384C"/>
                </a:solidFill>
                <a:latin typeface="Lato"/>
              </a:defRPr>
            </a:pPr>
            <a:r>
              <a:t>Abbassare l’esposizione al più basso</a:t>
            </a:r>
          </a:p>
          <a:p>
            <a:pPr algn="l">
              <a:lnSpc>
                <a:spcPts val="2484"/>
              </a:lnSpc>
              <a:spcBef>
                <a:spcPts val="0"/>
              </a:spcBef>
              <a:spcAft>
                <a:spcPts val="0"/>
              </a:spcAft>
              <a:defRPr sz="2300" b="1">
                <a:solidFill>
                  <a:srgbClr val="15384C"/>
                </a:solidFill>
                <a:latin typeface="Lato"/>
              </a:defRPr>
            </a:pPr>
            <a:r>
              <a:t>valore tecnicamente possibile.</a:t>
            </a:r>
          </a:p>
        </p:txBody>
      </p:sp>
      <p:sp>
        <p:nvSpPr>
          <p:cNvPr id="94" name="Rounded Rectangle 2092" descr="Elemento grafico modificabile della mappa didattica"/>
          <p:cNvSpPr/>
          <p:nvPr/>
        </p:nvSpPr>
        <p:spPr>
          <a:xfrm>
            <a:off x="594360" y="5961888"/>
            <a:ext cx="11000232" cy="411480"/>
          </a:xfrm>
          <a:prstGeom prst="roundRect">
            <a:avLst>
              <a:gd name="adj" fmla="val 13000"/>
            </a:avLst>
          </a:prstGeom>
          <a:solidFill>
            <a:srgbClr val="E0F3ED"/>
          </a:solidFill>
          <a:ln>
            <a:noFill/>
          </a:ln>
          <a:effectLst/>
        </p:spPr>
        <p:txBody>
          <a:bodyPr rtlCol="0" anchor="ctr"/>
          <a:lstStyle/>
          <a:p>
            <a:pPr algn="ctr"/>
            <a:endParaRPr/>
          </a:p>
        </p:txBody>
      </p:sp>
      <p:sp>
        <p:nvSpPr>
          <p:cNvPr id="95" name="TextBox 2093" descr="In parallelo: confronto con il VLEP dell’Allegato XLIII e rispetto del limite. [I1; N1]"/>
          <p:cNvSpPr txBox="1"/>
          <p:nvPr/>
        </p:nvSpPr>
        <p:spPr>
          <a:xfrm>
            <a:off x="777240" y="6053327"/>
            <a:ext cx="10634472" cy="237744"/>
          </a:xfrm>
          <a:prstGeom prst="rect">
            <a:avLst/>
          </a:prstGeom>
          <a:noFill/>
        </p:spPr>
        <p:txBody>
          <a:bodyPr wrap="square" lIns="0" tIns="0" rIns="0" bIns="0" anchor="t">
            <a:spAutoFit/>
          </a:bodyPr>
          <a:lstStyle/>
          <a:p>
            <a:pPr algn="ctr">
              <a:lnSpc>
                <a:spcPts val="1404"/>
              </a:lnSpc>
              <a:spcBef>
                <a:spcPts val="0"/>
              </a:spcBef>
              <a:spcAft>
                <a:spcPts val="0"/>
              </a:spcAft>
              <a:defRPr sz="1300" b="0">
                <a:solidFill>
                  <a:srgbClr val="008E89"/>
                </a:solidFill>
                <a:latin typeface="Lato"/>
              </a:defRPr>
            </a:pPr>
            <a:r>
              <a:t>In parallelo: confronto con il VLEP dell’Allegato XLIII e rispetto del limite. [I1; N1]</a:t>
            </a:r>
          </a:p>
        </p:txBody>
      </p:sp>
      <p:sp>
        <p:nvSpPr>
          <p:cNvPr id="9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008E89"/>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008E89"/>
            </a:solidFill>
          </a:ln>
          <a:effectLst/>
        </p:spPr>
      </p:cxnSp>
      <p:sp>
        <p:nvSpPr>
          <p:cNvPr id="4" name="Oval 3" descr="Elemento grafico modificabile della mappa didattica"/>
          <p:cNvSpPr/>
          <p:nvPr/>
        </p:nvSpPr>
        <p:spPr>
          <a:xfrm>
            <a:off x="516635" y="480060"/>
            <a:ext cx="64008" cy="64008"/>
          </a:xfrm>
          <a:prstGeom prst="ellipse">
            <a:avLst/>
          </a:prstGeom>
          <a:solidFill>
            <a:srgbClr val="008E89"/>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008E89"/>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008E89"/>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008E89"/>
                </a:solidFill>
                <a:latin typeface="Lato"/>
              </a:defRPr>
            </a:pPr>
            <a:r>
              <a:t>MODULO 07 / CASO A E CASO B</a:t>
            </a:r>
          </a:p>
        </p:txBody>
      </p:sp>
      <p:sp>
        <p:nvSpPr>
          <p:cNvPr id="8" name="TextBox 7" descr="TUTELA SANITARIA / CASO A"/>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TUTELA SANITARIA / CASO A</a:t>
            </a:r>
          </a:p>
        </p:txBody>
      </p:sp>
      <p:sp>
        <p:nvSpPr>
          <p:cNvPr id="9" name="TextBox 8" descr="Caso A: sorveglianza sanitaria e registro CMR"/>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15384C"/>
                </a:solidFill>
                <a:latin typeface="Lato"/>
              </a:defRPr>
            </a:pPr>
            <a:r>
              <a:t>Caso A: sorveglianza sanitaria e registro CMR</a:t>
            </a:r>
          </a:p>
        </p:txBody>
      </p:sp>
      <p:sp>
        <p:nvSpPr>
          <p:cNvPr id="10" name="TextBox 9" descr="La Figura 1 indica l’attivazione di entrambi nel ramo A."/>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5F7B87"/>
                </a:solidFill>
                <a:latin typeface="Lato"/>
              </a:defRPr>
            </a:pPr>
            <a:r>
              <a:t>La Figura 1 indica l’attivazione di entrambi nel ramo A.</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D9E3E3"/>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5F7B87"/>
                </a:solidFill>
                <a:latin typeface="Lato"/>
              </a:defRPr>
            </a:pPr>
            <a:r>
              <a:rPr dirty="0"/>
              <a:t>REPROTOSSICI </a:t>
            </a:r>
            <a:r>
              <a:rPr lang="it-IT" dirty="0"/>
              <a:t> </a:t>
            </a:r>
            <a:r>
              <a:rPr dirty="0"/>
              <a:t>2026</a:t>
            </a:r>
          </a:p>
        </p:txBody>
      </p:sp>
      <p:sp>
        <p:nvSpPr>
          <p:cNvPr id="13" name="TextBox 12" descr="INAIL 2026, Figura 1 [I1] • Artt. 242–243 nelle note al D.Lgs. 135/2024 [N2]"/>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5F7B87"/>
                </a:solidFill>
                <a:latin typeface="Lato"/>
              </a:defRPr>
            </a:pPr>
            <a:r>
              <a:t>INAIL 2026, Figura 1 [I1] • Artt. 242–243 nelle note al D.Lgs. 135/2024 [N2]</a:t>
            </a:r>
          </a:p>
        </p:txBody>
      </p:sp>
      <p:sp>
        <p:nvSpPr>
          <p:cNvPr id="14" name="TextBox 13" descr="04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04 / 10</a:t>
            </a:r>
          </a:p>
        </p:txBody>
      </p:sp>
      <p:sp>
        <p:nvSpPr>
          <p:cNvPr id="15" name="Rectangle 14" descr="Elemento grafico modificabile della mappa didattica"/>
          <p:cNvSpPr/>
          <p:nvPr/>
        </p:nvSpPr>
        <p:spPr>
          <a:xfrm>
            <a:off x="548640" y="6766560"/>
            <a:ext cx="187452" cy="16459"/>
          </a:xfrm>
          <a:prstGeom prst="rect">
            <a:avLst/>
          </a:prstGeom>
          <a:solidFill>
            <a:srgbClr val="008E89"/>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008E89"/>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008E89"/>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008E89"/>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D9E3E3"/>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D9E3E3"/>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D9E3E3"/>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D9E3E3"/>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D9E3E3"/>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D9E3E3"/>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67512" y="2423160"/>
            <a:ext cx="3072384" cy="3127248"/>
          </a:xfrm>
          <a:prstGeom prst="roundRect">
            <a:avLst>
              <a:gd name="adj" fmla="val 13000"/>
            </a:avLst>
          </a:prstGeom>
          <a:solidFill>
            <a:srgbClr val="492F3D"/>
          </a:solidFill>
          <a:ln>
            <a:noFill/>
          </a:ln>
          <a:effectLst/>
        </p:spPr>
        <p:txBody>
          <a:bodyPr rtlCol="0" anchor="ctr"/>
          <a:lstStyle/>
          <a:p>
            <a:pPr algn="ctr"/>
            <a:endParaRPr/>
          </a:p>
        </p:txBody>
      </p:sp>
      <p:sp>
        <p:nvSpPr>
          <p:cNvPr id="26" name="Oval 25" descr="Elemento grafico modificabile della mappa didattica"/>
          <p:cNvSpPr/>
          <p:nvPr/>
        </p:nvSpPr>
        <p:spPr>
          <a:xfrm>
            <a:off x="923544" y="2688336"/>
            <a:ext cx="548640" cy="548640"/>
          </a:xfrm>
          <a:prstGeom prst="ellipse">
            <a:avLst/>
          </a:prstGeom>
          <a:solidFill>
            <a:srgbClr val="CE4E5B"/>
          </a:solidFill>
          <a:ln>
            <a:noFill/>
          </a:ln>
          <a:effectLst/>
        </p:spPr>
        <p:txBody>
          <a:bodyPr rtlCol="0" anchor="ctr"/>
          <a:lstStyle/>
          <a:p>
            <a:pPr algn="ctr"/>
            <a:endParaRPr/>
          </a:p>
        </p:txBody>
      </p:sp>
      <p:sp>
        <p:nvSpPr>
          <p:cNvPr id="27" name="TextBox 26" descr="A"/>
          <p:cNvSpPr txBox="1"/>
          <p:nvPr/>
        </p:nvSpPr>
        <p:spPr>
          <a:xfrm>
            <a:off x="923544" y="2697479"/>
            <a:ext cx="548640" cy="539496"/>
          </a:xfrm>
          <a:prstGeom prst="rect">
            <a:avLst/>
          </a:prstGeom>
          <a:noFill/>
        </p:spPr>
        <p:txBody>
          <a:bodyPr wrap="square" lIns="0" tIns="0" rIns="0" bIns="0" anchor="ctr">
            <a:spAutoFit/>
          </a:bodyPr>
          <a:lstStyle/>
          <a:p>
            <a:pPr algn="ctr">
              <a:lnSpc>
                <a:spcPts val="2376"/>
              </a:lnSpc>
              <a:spcBef>
                <a:spcPts val="0"/>
              </a:spcBef>
              <a:spcAft>
                <a:spcPts val="0"/>
              </a:spcAft>
              <a:defRPr sz="2200" b="1">
                <a:solidFill>
                  <a:srgbClr val="FFFFFF"/>
                </a:solidFill>
                <a:latin typeface="Lato"/>
              </a:defRPr>
            </a:pPr>
            <a:r>
              <a:t>A</a:t>
            </a:r>
          </a:p>
        </p:txBody>
      </p:sp>
      <p:sp>
        <p:nvSpPr>
          <p:cNvPr id="28" name="TextBox 27" descr="ESITO DEL RAMO"/>
          <p:cNvSpPr txBox="1"/>
          <p:nvPr/>
        </p:nvSpPr>
        <p:spPr>
          <a:xfrm>
            <a:off x="923544" y="3438144"/>
            <a:ext cx="2551176" cy="274320"/>
          </a:xfrm>
          <a:prstGeom prst="rect">
            <a:avLst/>
          </a:prstGeom>
          <a:noFill/>
        </p:spPr>
        <p:txBody>
          <a:bodyPr wrap="square" lIns="0" tIns="0" rIns="0" bIns="0" anchor="t">
            <a:spAutoFit/>
          </a:bodyPr>
          <a:lstStyle/>
          <a:p>
            <a:pPr algn="l">
              <a:lnSpc>
                <a:spcPts val="1242"/>
              </a:lnSpc>
              <a:spcBef>
                <a:spcPts val="0"/>
              </a:spcBef>
              <a:spcAft>
                <a:spcPts val="0"/>
              </a:spcAft>
              <a:defRPr sz="1150" b="1">
                <a:solidFill>
                  <a:srgbClr val="BFD3DA"/>
                </a:solidFill>
                <a:latin typeface="Lato"/>
              </a:defRPr>
            </a:pPr>
            <a:r>
              <a:t>ESITO DEL RAMO</a:t>
            </a:r>
          </a:p>
        </p:txBody>
      </p:sp>
      <p:sp>
        <p:nvSpPr>
          <p:cNvPr id="29" name="TextBox 28" descr="Attivazione&#10;di entrambi"/>
          <p:cNvSpPr txBox="1"/>
          <p:nvPr/>
        </p:nvSpPr>
        <p:spPr>
          <a:xfrm>
            <a:off x="923544" y="3895344"/>
            <a:ext cx="2542032" cy="950976"/>
          </a:xfrm>
          <a:prstGeom prst="rect">
            <a:avLst/>
          </a:prstGeom>
          <a:noFill/>
        </p:spPr>
        <p:txBody>
          <a:bodyPr wrap="square" lIns="0" tIns="0" rIns="0" bIns="0" anchor="t">
            <a:spAutoFit/>
          </a:bodyPr>
          <a:lstStyle/>
          <a:p>
            <a:pPr algn="l">
              <a:lnSpc>
                <a:spcPts val="3024"/>
              </a:lnSpc>
              <a:spcBef>
                <a:spcPts val="0"/>
              </a:spcBef>
              <a:spcAft>
                <a:spcPts val="0"/>
              </a:spcAft>
              <a:defRPr sz="2800" b="1">
                <a:solidFill>
                  <a:srgbClr val="FFFFFF"/>
                </a:solidFill>
                <a:latin typeface="Lato"/>
              </a:defRPr>
            </a:pPr>
            <a:r>
              <a:t>Attivazione</a:t>
            </a:r>
          </a:p>
          <a:p>
            <a:pPr algn="l">
              <a:lnSpc>
                <a:spcPts val="3024"/>
              </a:lnSpc>
              <a:spcBef>
                <a:spcPts val="0"/>
              </a:spcBef>
              <a:spcAft>
                <a:spcPts val="0"/>
              </a:spcAft>
              <a:defRPr sz="2800" b="1">
                <a:solidFill>
                  <a:srgbClr val="FFFFFF"/>
                </a:solidFill>
                <a:latin typeface="Lato"/>
              </a:defRPr>
            </a:pPr>
            <a:r>
              <a:t>di entrambi</a:t>
            </a:r>
          </a:p>
        </p:txBody>
      </p:sp>
      <p:sp>
        <p:nvSpPr>
          <p:cNvPr id="30" name="TextBox 29" descr="Nella Figura 1 non compare&#10;la parola «eventuale»."/>
          <p:cNvSpPr txBox="1"/>
          <p:nvPr/>
        </p:nvSpPr>
        <p:spPr>
          <a:xfrm>
            <a:off x="923544" y="5074920"/>
            <a:ext cx="2551176" cy="502920"/>
          </a:xfrm>
          <a:prstGeom prst="rect">
            <a:avLst/>
          </a:prstGeom>
          <a:noFill/>
        </p:spPr>
        <p:txBody>
          <a:bodyPr wrap="square" lIns="0" tIns="0" rIns="0" bIns="0" anchor="t">
            <a:spAutoFit/>
          </a:bodyPr>
          <a:lstStyle/>
          <a:p>
            <a:pPr algn="l">
              <a:lnSpc>
                <a:spcPts val="1350"/>
              </a:lnSpc>
              <a:spcBef>
                <a:spcPts val="0"/>
              </a:spcBef>
              <a:spcAft>
                <a:spcPts val="0"/>
              </a:spcAft>
              <a:defRPr sz="1250" b="0">
                <a:solidFill>
                  <a:srgbClr val="BFD3DA"/>
                </a:solidFill>
                <a:latin typeface="Lato"/>
              </a:defRPr>
            </a:pPr>
            <a:r>
              <a:t>Nella Figura 1 non compare</a:t>
            </a:r>
          </a:p>
          <a:p>
            <a:pPr algn="l">
              <a:lnSpc>
                <a:spcPts val="1350"/>
              </a:lnSpc>
              <a:spcBef>
                <a:spcPts val="0"/>
              </a:spcBef>
              <a:spcAft>
                <a:spcPts val="0"/>
              </a:spcAft>
              <a:defRPr sz="1250" b="0">
                <a:solidFill>
                  <a:srgbClr val="BFD3DA"/>
                </a:solidFill>
                <a:latin typeface="Lato"/>
              </a:defRPr>
            </a:pPr>
            <a:r>
              <a:t>la parola «eventuale».</a:t>
            </a:r>
          </a:p>
        </p:txBody>
      </p:sp>
      <p:cxnSp>
        <p:nvCxnSpPr>
          <p:cNvPr id="31" name="Connector 30" descr="Elemento grafico modificabile della mappa didattica"/>
          <p:cNvCxnSpPr/>
          <p:nvPr/>
        </p:nvCxnSpPr>
        <p:spPr>
          <a:xfrm>
            <a:off x="3758184" y="3959352"/>
            <a:ext cx="329184" cy="0"/>
          </a:xfrm>
          <a:prstGeom prst="line">
            <a:avLst/>
          </a:prstGeom>
          <a:ln w="22860">
            <a:solidFill>
              <a:srgbClr val="CE4E5B"/>
            </a:solidFill>
          </a:ln>
          <a:effectLst/>
        </p:spPr>
      </p:cxnSp>
      <p:cxnSp>
        <p:nvCxnSpPr>
          <p:cNvPr id="32" name="Connector 31" descr="Elemento grafico modificabile della mappa didattica"/>
          <p:cNvCxnSpPr/>
          <p:nvPr/>
        </p:nvCxnSpPr>
        <p:spPr>
          <a:xfrm>
            <a:off x="4087368" y="2999232"/>
            <a:ext cx="0" cy="1965960"/>
          </a:xfrm>
          <a:prstGeom prst="line">
            <a:avLst/>
          </a:prstGeom>
          <a:ln w="22860">
            <a:solidFill>
              <a:srgbClr val="CE4E5B"/>
            </a:solidFill>
          </a:ln>
          <a:effectLst/>
        </p:spPr>
      </p:cxnSp>
      <p:cxnSp>
        <p:nvCxnSpPr>
          <p:cNvPr id="33" name="Connector 32" descr="Elemento grafico modificabile della mappa didattica"/>
          <p:cNvCxnSpPr/>
          <p:nvPr/>
        </p:nvCxnSpPr>
        <p:spPr>
          <a:xfrm>
            <a:off x="4087368" y="2999232"/>
            <a:ext cx="384048" cy="0"/>
          </a:xfrm>
          <a:prstGeom prst="line">
            <a:avLst/>
          </a:prstGeom>
          <a:ln w="22860">
            <a:solidFill>
              <a:srgbClr val="CE4E5B"/>
            </a:solidFill>
            <a:tailEnd type="triangle" w="sm" len="sm"/>
          </a:ln>
          <a:effectLst/>
        </p:spPr>
      </p:cxnSp>
      <p:cxnSp>
        <p:nvCxnSpPr>
          <p:cNvPr id="34" name="Connector 33" descr="Elemento grafico modificabile della mappa didattica"/>
          <p:cNvCxnSpPr/>
          <p:nvPr/>
        </p:nvCxnSpPr>
        <p:spPr>
          <a:xfrm>
            <a:off x="4087368" y="4965192"/>
            <a:ext cx="384048" cy="0"/>
          </a:xfrm>
          <a:prstGeom prst="line">
            <a:avLst/>
          </a:prstGeom>
          <a:ln w="22860">
            <a:solidFill>
              <a:srgbClr val="CE4E5B"/>
            </a:solidFill>
            <a:tailEnd type="triangle" w="sm" len="sm"/>
          </a:ln>
          <a:effectLst/>
        </p:spPr>
      </p:cxnSp>
      <p:sp>
        <p:nvSpPr>
          <p:cNvPr id="35" name="Rounded Rectangle 34" descr="Elemento grafico modificabile della mappa didattica"/>
          <p:cNvSpPr/>
          <p:nvPr/>
        </p:nvSpPr>
        <p:spPr>
          <a:xfrm>
            <a:off x="4590288" y="2395728"/>
            <a:ext cx="6958584" cy="1554480"/>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36" name="Rounded Rectangle 35" descr="Elemento grafico modificabile della mappa didattica"/>
          <p:cNvSpPr/>
          <p:nvPr/>
        </p:nvSpPr>
        <p:spPr>
          <a:xfrm>
            <a:off x="4818888" y="2706624"/>
            <a:ext cx="832104" cy="832104"/>
          </a:xfrm>
          <a:prstGeom prst="roundRect">
            <a:avLst>
              <a:gd name="adj" fmla="val 13000"/>
            </a:avLst>
          </a:prstGeom>
          <a:solidFill>
            <a:srgbClr val="E0F3ED"/>
          </a:solidFill>
          <a:ln>
            <a:noFill/>
          </a:ln>
          <a:effectLst/>
        </p:spPr>
        <p:txBody>
          <a:bodyPr rtlCol="0" anchor="ctr"/>
          <a:lstStyle/>
          <a:p>
            <a:pPr algn="ctr"/>
            <a:endParaRPr/>
          </a:p>
        </p:txBody>
      </p:sp>
      <p:sp>
        <p:nvSpPr>
          <p:cNvPr id="37" name="Rectangle 36" descr="Elemento grafico modificabile della mappa didattica"/>
          <p:cNvSpPr/>
          <p:nvPr/>
        </p:nvSpPr>
        <p:spPr>
          <a:xfrm>
            <a:off x="5168371" y="2881365"/>
            <a:ext cx="133136" cy="482620"/>
          </a:xfrm>
          <a:prstGeom prst="rect">
            <a:avLst/>
          </a:prstGeom>
          <a:solidFill>
            <a:srgbClr val="008E89"/>
          </a:solidFill>
          <a:ln>
            <a:noFill/>
          </a:ln>
          <a:effectLst/>
        </p:spPr>
        <p:txBody>
          <a:bodyPr rtlCol="0" anchor="ctr"/>
          <a:lstStyle/>
          <a:p>
            <a:pPr algn="ctr"/>
            <a:endParaRPr/>
          </a:p>
        </p:txBody>
      </p:sp>
      <p:sp>
        <p:nvSpPr>
          <p:cNvPr id="38" name="Rectangle 37" descr="Elemento grafico modificabile della mappa didattica"/>
          <p:cNvSpPr/>
          <p:nvPr/>
        </p:nvSpPr>
        <p:spPr>
          <a:xfrm>
            <a:off x="4993629" y="3056107"/>
            <a:ext cx="482620" cy="133136"/>
          </a:xfrm>
          <a:prstGeom prst="rect">
            <a:avLst/>
          </a:prstGeom>
          <a:solidFill>
            <a:srgbClr val="008E89"/>
          </a:solidFill>
          <a:ln>
            <a:noFill/>
          </a:ln>
          <a:effectLst/>
        </p:spPr>
        <p:txBody>
          <a:bodyPr rtlCol="0" anchor="ctr"/>
          <a:lstStyle/>
          <a:p>
            <a:pPr algn="ctr"/>
            <a:endParaRPr/>
          </a:p>
        </p:txBody>
      </p:sp>
      <p:sp>
        <p:nvSpPr>
          <p:cNvPr id="39" name="TextBox 38" descr="SORVEGLIANZA SANITARIA"/>
          <p:cNvSpPr txBox="1"/>
          <p:nvPr/>
        </p:nvSpPr>
        <p:spPr>
          <a:xfrm>
            <a:off x="5907024" y="2633472"/>
            <a:ext cx="5303520" cy="310896"/>
          </a:xfrm>
          <a:prstGeom prst="rect">
            <a:avLst/>
          </a:prstGeom>
          <a:noFill/>
        </p:spPr>
        <p:txBody>
          <a:bodyPr wrap="square" lIns="0" tIns="0" rIns="0" bIns="0" anchor="t">
            <a:spAutoFit/>
          </a:bodyPr>
          <a:lstStyle/>
          <a:p>
            <a:pPr algn="l">
              <a:lnSpc>
                <a:spcPts val="1782"/>
              </a:lnSpc>
              <a:spcBef>
                <a:spcPts val="0"/>
              </a:spcBef>
              <a:spcAft>
                <a:spcPts val="0"/>
              </a:spcAft>
              <a:defRPr sz="1650" b="1">
                <a:solidFill>
                  <a:srgbClr val="008E89"/>
                </a:solidFill>
                <a:latin typeface="Lato"/>
              </a:defRPr>
            </a:pPr>
            <a:r>
              <a:t>SORVEGLIANZA SANITARIA</a:t>
            </a:r>
          </a:p>
        </p:txBody>
      </p:sp>
      <p:sp>
        <p:nvSpPr>
          <p:cNvPr id="40" name="TextBox 39" descr="Valutazione → tutela del lavoratore.&#10;Non sostituisce le misure preventive."/>
          <p:cNvSpPr txBox="1"/>
          <p:nvPr/>
        </p:nvSpPr>
        <p:spPr>
          <a:xfrm>
            <a:off x="5907024" y="3172968"/>
            <a:ext cx="5303520" cy="576072"/>
          </a:xfrm>
          <a:prstGeom prst="rect">
            <a:avLst/>
          </a:prstGeom>
          <a:noFill/>
        </p:spPr>
        <p:txBody>
          <a:bodyPr wrap="square" lIns="0" tIns="0" rIns="0" bIns="0" anchor="t">
            <a:spAutoFit/>
          </a:bodyPr>
          <a:lstStyle/>
          <a:p>
            <a:pPr algn="l">
              <a:lnSpc>
                <a:spcPts val="1728"/>
              </a:lnSpc>
              <a:spcBef>
                <a:spcPts val="0"/>
              </a:spcBef>
              <a:spcAft>
                <a:spcPts val="0"/>
              </a:spcAft>
              <a:defRPr sz="1600" b="0">
                <a:solidFill>
                  <a:srgbClr val="15384C"/>
                </a:solidFill>
                <a:latin typeface="Lato"/>
              </a:defRPr>
            </a:pPr>
            <a:r>
              <a:t>Valutazione → tutela del lavoratore.</a:t>
            </a:r>
          </a:p>
          <a:p>
            <a:pPr algn="l">
              <a:lnSpc>
                <a:spcPts val="1728"/>
              </a:lnSpc>
              <a:spcBef>
                <a:spcPts val="0"/>
              </a:spcBef>
              <a:spcAft>
                <a:spcPts val="0"/>
              </a:spcAft>
              <a:defRPr sz="1600" b="0">
                <a:solidFill>
                  <a:srgbClr val="15384C"/>
                </a:solidFill>
                <a:latin typeface="Lato"/>
              </a:defRPr>
            </a:pPr>
            <a:r>
              <a:t>Non sostituisce le misure preventive.</a:t>
            </a:r>
          </a:p>
        </p:txBody>
      </p:sp>
      <p:sp>
        <p:nvSpPr>
          <p:cNvPr id="41" name="Rounded Rectangle 40" descr="Elemento grafico modificabile della mappa didattica"/>
          <p:cNvSpPr/>
          <p:nvPr/>
        </p:nvSpPr>
        <p:spPr>
          <a:xfrm>
            <a:off x="4590288" y="4160520"/>
            <a:ext cx="6958584" cy="1554480"/>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42" name="Rounded Rectangle 41" descr="Elemento grafico modificabile della mappa didattica"/>
          <p:cNvSpPr/>
          <p:nvPr/>
        </p:nvSpPr>
        <p:spPr>
          <a:xfrm>
            <a:off x="4985308" y="4554626"/>
            <a:ext cx="515904" cy="698967"/>
          </a:xfrm>
          <a:prstGeom prst="roundRect">
            <a:avLst>
              <a:gd name="adj" fmla="val 13000"/>
            </a:avLst>
          </a:prstGeom>
          <a:noFill/>
          <a:ln w="21590">
            <a:solidFill>
              <a:srgbClr val="008E89"/>
            </a:solidFill>
          </a:ln>
          <a:effectLst/>
        </p:spPr>
        <p:txBody>
          <a:bodyPr rtlCol="0" anchor="ctr"/>
          <a:lstStyle/>
          <a:p>
            <a:pPr algn="ctr"/>
            <a:endParaRPr/>
          </a:p>
        </p:txBody>
      </p:sp>
      <p:cxnSp>
        <p:nvCxnSpPr>
          <p:cNvPr id="43" name="Connector 42" descr="Elemento grafico modificabile della mappa didattica"/>
          <p:cNvCxnSpPr/>
          <p:nvPr/>
        </p:nvCxnSpPr>
        <p:spPr>
          <a:xfrm>
            <a:off x="5101803" y="4762652"/>
            <a:ext cx="282915" cy="0"/>
          </a:xfrm>
          <a:prstGeom prst="line">
            <a:avLst/>
          </a:prstGeom>
          <a:ln w="20320">
            <a:solidFill>
              <a:srgbClr val="008E89"/>
            </a:solidFill>
          </a:ln>
          <a:effectLst/>
        </p:spPr>
      </p:cxnSp>
      <p:cxnSp>
        <p:nvCxnSpPr>
          <p:cNvPr id="44" name="Connector 43" descr="Elemento grafico modificabile della mappa didattica"/>
          <p:cNvCxnSpPr/>
          <p:nvPr/>
        </p:nvCxnSpPr>
        <p:spPr>
          <a:xfrm>
            <a:off x="5101803" y="4912431"/>
            <a:ext cx="282915" cy="0"/>
          </a:xfrm>
          <a:prstGeom prst="line">
            <a:avLst/>
          </a:prstGeom>
          <a:ln w="20320">
            <a:solidFill>
              <a:srgbClr val="008E89"/>
            </a:solidFill>
          </a:ln>
          <a:effectLst/>
        </p:spPr>
      </p:cxnSp>
      <p:cxnSp>
        <p:nvCxnSpPr>
          <p:cNvPr id="45" name="Connector 44" descr="Elemento grafico modificabile della mappa didattica"/>
          <p:cNvCxnSpPr/>
          <p:nvPr/>
        </p:nvCxnSpPr>
        <p:spPr>
          <a:xfrm>
            <a:off x="5101803" y="5062209"/>
            <a:ext cx="282915" cy="0"/>
          </a:xfrm>
          <a:prstGeom prst="line">
            <a:avLst/>
          </a:prstGeom>
          <a:ln w="20320">
            <a:solidFill>
              <a:srgbClr val="008E89"/>
            </a:solidFill>
          </a:ln>
          <a:effectLst/>
        </p:spPr>
      </p:cxnSp>
      <p:sp>
        <p:nvSpPr>
          <p:cNvPr id="46" name="TextBox 45" descr="REGISTRO CMR"/>
          <p:cNvSpPr txBox="1"/>
          <p:nvPr/>
        </p:nvSpPr>
        <p:spPr>
          <a:xfrm>
            <a:off x="5907024" y="4398264"/>
            <a:ext cx="5303520" cy="310896"/>
          </a:xfrm>
          <a:prstGeom prst="rect">
            <a:avLst/>
          </a:prstGeom>
          <a:noFill/>
        </p:spPr>
        <p:txBody>
          <a:bodyPr wrap="square" lIns="0" tIns="0" rIns="0" bIns="0" anchor="t">
            <a:spAutoFit/>
          </a:bodyPr>
          <a:lstStyle/>
          <a:p>
            <a:pPr algn="l">
              <a:lnSpc>
                <a:spcPts val="1782"/>
              </a:lnSpc>
              <a:spcBef>
                <a:spcPts val="0"/>
              </a:spcBef>
              <a:spcAft>
                <a:spcPts val="0"/>
              </a:spcAft>
              <a:defRPr sz="1650" b="1">
                <a:solidFill>
                  <a:srgbClr val="008E89"/>
                </a:solidFill>
                <a:latin typeface="Lato"/>
              </a:defRPr>
            </a:pPr>
            <a:r>
              <a:t>REGISTRO CMR</a:t>
            </a:r>
          </a:p>
        </p:txBody>
      </p:sp>
      <p:sp>
        <p:nvSpPr>
          <p:cNvPr id="47" name="TextBox 46" descr="Attività, sostanza e valore di esposizione,&#10;ove noto. Distinto dalla cartella sanitaria."/>
          <p:cNvSpPr txBox="1"/>
          <p:nvPr/>
        </p:nvSpPr>
        <p:spPr>
          <a:xfrm>
            <a:off x="5907024" y="4937759"/>
            <a:ext cx="5303520" cy="576072"/>
          </a:xfrm>
          <a:prstGeom prst="rect">
            <a:avLst/>
          </a:prstGeom>
          <a:noFill/>
        </p:spPr>
        <p:txBody>
          <a:bodyPr wrap="square" lIns="0" tIns="0" rIns="0" bIns="0" anchor="t">
            <a:spAutoFit/>
          </a:bodyPr>
          <a:lstStyle/>
          <a:p>
            <a:pPr algn="l">
              <a:lnSpc>
                <a:spcPts val="1728"/>
              </a:lnSpc>
              <a:spcBef>
                <a:spcPts val="0"/>
              </a:spcBef>
              <a:spcAft>
                <a:spcPts val="0"/>
              </a:spcAft>
              <a:defRPr sz="1600" b="0">
                <a:solidFill>
                  <a:srgbClr val="15384C"/>
                </a:solidFill>
                <a:latin typeface="Lato"/>
              </a:defRPr>
            </a:pPr>
            <a:r>
              <a:t>Attività, sostanza e valore di esposizione,</a:t>
            </a:r>
          </a:p>
          <a:p>
            <a:pPr algn="l">
              <a:lnSpc>
                <a:spcPts val="1728"/>
              </a:lnSpc>
              <a:spcBef>
                <a:spcPts val="0"/>
              </a:spcBef>
              <a:spcAft>
                <a:spcPts val="0"/>
              </a:spcAft>
              <a:defRPr sz="1600" b="0">
                <a:solidFill>
                  <a:srgbClr val="15384C"/>
                </a:solidFill>
                <a:latin typeface="Lato"/>
              </a:defRPr>
            </a:pPr>
            <a:r>
              <a:t>ove noto. Distinto dalla cartella sanitaria.</a:t>
            </a:r>
          </a:p>
        </p:txBody>
      </p:sp>
      <p:sp>
        <p:nvSpPr>
          <p:cNvPr id="48" name="Rounded Rectangle 47" descr="Elemento grafico modificabile della mappa didattica"/>
          <p:cNvSpPr/>
          <p:nvPr/>
        </p:nvSpPr>
        <p:spPr>
          <a:xfrm>
            <a:off x="594360" y="5961888"/>
            <a:ext cx="11000232" cy="411480"/>
          </a:xfrm>
          <a:prstGeom prst="roundRect">
            <a:avLst>
              <a:gd name="adj" fmla="val 13000"/>
            </a:avLst>
          </a:prstGeom>
          <a:solidFill>
            <a:srgbClr val="E0F3ED"/>
          </a:solidFill>
          <a:ln>
            <a:noFill/>
          </a:ln>
          <a:effectLst/>
        </p:spPr>
        <p:txBody>
          <a:bodyPr rtlCol="0" anchor="ctr"/>
          <a:lstStyle/>
          <a:p>
            <a:pPr algn="ctr"/>
            <a:endParaRPr/>
          </a:p>
        </p:txBody>
      </p:sp>
      <p:sp>
        <p:nvSpPr>
          <p:cNvPr id="49" name="TextBox 48" descr="Raccordo normativo: rischio evidenziato dalla valutazione → art. 242 → registro ex art. 243. [N2]"/>
          <p:cNvSpPr txBox="1"/>
          <p:nvPr/>
        </p:nvSpPr>
        <p:spPr>
          <a:xfrm>
            <a:off x="777240" y="6053327"/>
            <a:ext cx="10634472" cy="237744"/>
          </a:xfrm>
          <a:prstGeom prst="rect">
            <a:avLst/>
          </a:prstGeom>
          <a:noFill/>
        </p:spPr>
        <p:txBody>
          <a:bodyPr wrap="square" lIns="0" tIns="0" rIns="0" bIns="0" anchor="t">
            <a:spAutoFit/>
          </a:bodyPr>
          <a:lstStyle/>
          <a:p>
            <a:pPr algn="ctr">
              <a:lnSpc>
                <a:spcPts val="1339"/>
              </a:lnSpc>
              <a:spcBef>
                <a:spcPts val="0"/>
              </a:spcBef>
              <a:spcAft>
                <a:spcPts val="0"/>
              </a:spcAft>
              <a:defRPr sz="1240" b="0">
                <a:solidFill>
                  <a:srgbClr val="008E89"/>
                </a:solidFill>
                <a:latin typeface="Lato"/>
              </a:defRPr>
            </a:pPr>
            <a:r>
              <a:t>Raccordo normativo: rischio evidenziato dalla valutazione → art. 242 → registro ex art. 243. [N2]</a:t>
            </a:r>
          </a:p>
        </p:txBody>
      </p:sp>
      <p:sp>
        <p:nvSpPr>
          <p:cNvPr id="5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66DCC5"/>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66DCC5"/>
            </a:solidFill>
          </a:ln>
          <a:effectLst/>
        </p:spPr>
      </p:cxnSp>
      <p:sp>
        <p:nvSpPr>
          <p:cNvPr id="4" name="Oval 3" descr="Elemento grafico modificabile della mappa didattica"/>
          <p:cNvSpPr/>
          <p:nvPr/>
        </p:nvSpPr>
        <p:spPr>
          <a:xfrm>
            <a:off x="516635" y="480060"/>
            <a:ext cx="64008" cy="64008"/>
          </a:xfrm>
          <a:prstGeom prst="ellipse">
            <a:avLst/>
          </a:prstGeom>
          <a:solidFill>
            <a:srgbClr val="66DCC5"/>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66DCC5"/>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66DCC5"/>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66DCC5"/>
                </a:solidFill>
                <a:latin typeface="Lato"/>
              </a:defRPr>
            </a:pPr>
            <a:r>
              <a:t>MODULO 07 / CASO A E CASO B</a:t>
            </a:r>
          </a:p>
        </p:txBody>
      </p:sp>
      <p:sp>
        <p:nvSpPr>
          <p:cNvPr id="8" name="TextBox 7" descr="SINTESI VISUALE / CASO A"/>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SINTESI VISUALE / CASO A</a:t>
            </a:r>
          </a:p>
        </p:txBody>
      </p:sp>
      <p:sp>
        <p:nvSpPr>
          <p:cNvPr id="9" name="TextBox 8" descr="Caso A: dalla notazione alle azioni"/>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FFFFFF"/>
                </a:solidFill>
                <a:latin typeface="Lato"/>
              </a:defRPr>
            </a:pPr>
            <a:r>
              <a:t>Caso A: dalla notazione alle azioni</a:t>
            </a:r>
          </a:p>
        </p:txBody>
      </p:sp>
      <p:sp>
        <p:nvSpPr>
          <p:cNvPr id="10" name="TextBox 9" descr="Un’identificazione motivata attiva un insieme coerente di misure, non una scelta tra alternative."/>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BFD3DA"/>
                </a:solidFill>
                <a:latin typeface="Lato"/>
              </a:defRPr>
            </a:pPr>
            <a:r>
              <a:t>Un’identificazione motivata attiva un insieme coerente di misure, non una scelta tra alternative.</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244F62"/>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BFD3DA"/>
                </a:solidFill>
                <a:latin typeface="Lato"/>
              </a:defRPr>
            </a:pPr>
            <a:r>
              <a:rPr dirty="0"/>
              <a:t>REPROTOSSICI </a:t>
            </a:r>
            <a:r>
              <a:rPr lang="it-IT" dirty="0"/>
              <a:t> </a:t>
            </a:r>
            <a:r>
              <a:rPr dirty="0"/>
              <a:t>2026</a:t>
            </a:r>
          </a:p>
        </p:txBody>
      </p:sp>
      <p:sp>
        <p:nvSpPr>
          <p:cNvPr id="13" name="TextBox 12" descr="INAIL 2026, pp. 1–3 e Figura 1 [I1] • Sintesi originale del solo ramo A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BFD3DA"/>
                </a:solidFill>
                <a:latin typeface="Lato"/>
              </a:defRPr>
            </a:pPr>
            <a:r>
              <a:t>INAIL 2026, pp. 1–3 e Figura 1 [I1] • Sintesi originale del solo ramo A [D]</a:t>
            </a:r>
          </a:p>
        </p:txBody>
      </p:sp>
      <p:sp>
        <p:nvSpPr>
          <p:cNvPr id="14" name="TextBox 13" descr="05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05 / 10</a:t>
            </a:r>
          </a:p>
        </p:txBody>
      </p:sp>
      <p:sp>
        <p:nvSpPr>
          <p:cNvPr id="15" name="Rectangle 14" descr="Elemento grafico modificabile della mappa didattica"/>
          <p:cNvSpPr/>
          <p:nvPr/>
        </p:nvSpPr>
        <p:spPr>
          <a:xfrm>
            <a:off x="548640" y="6766560"/>
            <a:ext cx="187452" cy="16459"/>
          </a:xfrm>
          <a:prstGeom prst="rect">
            <a:avLst/>
          </a:prstGeom>
          <a:solidFill>
            <a:srgbClr val="66DCC5"/>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66DCC5"/>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66DCC5"/>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66DCC5"/>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66DCC5"/>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244F62"/>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244F62"/>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244F62"/>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244F62"/>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244F62"/>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76656" y="2286000"/>
            <a:ext cx="10853928" cy="292608"/>
          </a:xfrm>
          <a:prstGeom prst="roundRect">
            <a:avLst>
              <a:gd name="adj" fmla="val 13000"/>
            </a:avLst>
          </a:prstGeom>
          <a:solidFill>
            <a:srgbClr val="244F62"/>
          </a:solidFill>
          <a:ln>
            <a:noFill/>
          </a:ln>
          <a:effectLst/>
        </p:spPr>
        <p:txBody>
          <a:bodyPr rtlCol="0" anchor="ctr"/>
          <a:lstStyle/>
          <a:p>
            <a:pPr algn="ctr"/>
            <a:endParaRPr/>
          </a:p>
        </p:txBody>
      </p:sp>
      <p:sp>
        <p:nvSpPr>
          <p:cNvPr id="26" name="TextBox 25" descr="INGRESSO  /  dopo le verifiche preliminari sull’esposizione"/>
          <p:cNvSpPr txBox="1"/>
          <p:nvPr/>
        </p:nvSpPr>
        <p:spPr>
          <a:xfrm>
            <a:off x="786384" y="2345436"/>
            <a:ext cx="10634472" cy="182880"/>
          </a:xfrm>
          <a:prstGeom prst="rect">
            <a:avLst/>
          </a:prstGeom>
          <a:noFill/>
        </p:spPr>
        <p:txBody>
          <a:bodyPr wrap="square" lIns="0" tIns="0" rIns="0" bIns="0" anchor="t">
            <a:spAutoFit/>
          </a:bodyPr>
          <a:lstStyle/>
          <a:p>
            <a:pPr algn="l">
              <a:lnSpc>
                <a:spcPts val="1188"/>
              </a:lnSpc>
              <a:spcBef>
                <a:spcPts val="0"/>
              </a:spcBef>
              <a:spcAft>
                <a:spcPts val="0"/>
              </a:spcAft>
              <a:defRPr sz="1100" b="0">
                <a:solidFill>
                  <a:srgbClr val="BFD3DA"/>
                </a:solidFill>
                <a:latin typeface="Lato"/>
              </a:defRPr>
            </a:pPr>
            <a:r>
              <a:t>INGRESSO  /  dopo le verifiche preliminari sull’esposizione</a:t>
            </a:r>
          </a:p>
        </p:txBody>
      </p:sp>
      <p:sp>
        <p:nvSpPr>
          <p:cNvPr id="27" name="Rounded Rectangle 26" descr="Elemento grafico modificabile della mappa didattica"/>
          <p:cNvSpPr/>
          <p:nvPr/>
        </p:nvSpPr>
        <p:spPr>
          <a:xfrm>
            <a:off x="1938528" y="2807208"/>
            <a:ext cx="8321040" cy="768096"/>
          </a:xfrm>
          <a:prstGeom prst="roundRect">
            <a:avLst>
              <a:gd name="adj" fmla="val 13000"/>
            </a:avLst>
          </a:prstGeom>
          <a:solidFill>
            <a:srgbClr val="492F3D"/>
          </a:solidFill>
          <a:ln w="12700">
            <a:solidFill>
              <a:srgbClr val="CE4E5B"/>
            </a:solidFill>
          </a:ln>
          <a:effectLst/>
        </p:spPr>
        <p:txBody>
          <a:bodyPr rtlCol="0" anchor="ctr"/>
          <a:lstStyle/>
          <a:p>
            <a:pPr algn="ctr"/>
            <a:endParaRPr/>
          </a:p>
        </p:txBody>
      </p:sp>
      <p:sp>
        <p:nvSpPr>
          <p:cNvPr id="28" name="Oval 27" descr="Elemento grafico modificabile della mappa didattica"/>
          <p:cNvSpPr/>
          <p:nvPr/>
        </p:nvSpPr>
        <p:spPr>
          <a:xfrm>
            <a:off x="2139696" y="2962656"/>
            <a:ext cx="429768" cy="429768"/>
          </a:xfrm>
          <a:prstGeom prst="ellipse">
            <a:avLst/>
          </a:prstGeom>
          <a:solidFill>
            <a:srgbClr val="CE4E5B"/>
          </a:solidFill>
          <a:ln>
            <a:noFill/>
          </a:ln>
          <a:effectLst/>
        </p:spPr>
        <p:txBody>
          <a:bodyPr rtlCol="0" anchor="ctr"/>
          <a:lstStyle/>
          <a:p>
            <a:pPr algn="ctr"/>
            <a:endParaRPr/>
          </a:p>
        </p:txBody>
      </p:sp>
      <p:sp>
        <p:nvSpPr>
          <p:cNvPr id="29" name="TextBox 28" descr="A"/>
          <p:cNvSpPr txBox="1"/>
          <p:nvPr/>
        </p:nvSpPr>
        <p:spPr>
          <a:xfrm>
            <a:off x="2139696" y="2971800"/>
            <a:ext cx="429768" cy="420623"/>
          </a:xfrm>
          <a:prstGeom prst="rect">
            <a:avLst/>
          </a:prstGeom>
          <a:noFill/>
        </p:spPr>
        <p:txBody>
          <a:bodyPr wrap="square" lIns="0" tIns="0" rIns="0" bIns="0" anchor="ctr">
            <a:spAutoFit/>
          </a:bodyPr>
          <a:lstStyle/>
          <a:p>
            <a:pPr algn="ctr">
              <a:lnSpc>
                <a:spcPts val="1944"/>
              </a:lnSpc>
              <a:spcBef>
                <a:spcPts val="0"/>
              </a:spcBef>
              <a:spcAft>
                <a:spcPts val="0"/>
              </a:spcAft>
              <a:defRPr sz="1800" b="1">
                <a:solidFill>
                  <a:srgbClr val="FFFFFF"/>
                </a:solidFill>
                <a:latin typeface="Lato"/>
              </a:defRPr>
            </a:pPr>
            <a:r>
              <a:t>A</a:t>
            </a:r>
          </a:p>
        </p:txBody>
      </p:sp>
      <p:sp>
        <p:nvSpPr>
          <p:cNvPr id="30" name="TextBox 29" descr="Allegato XLIII: notazione «priva di valore soglia»"/>
          <p:cNvSpPr txBox="1"/>
          <p:nvPr/>
        </p:nvSpPr>
        <p:spPr>
          <a:xfrm>
            <a:off x="2788920" y="3026664"/>
            <a:ext cx="7178040" cy="320040"/>
          </a:xfrm>
          <a:prstGeom prst="rect">
            <a:avLst/>
          </a:prstGeom>
          <a:noFill/>
        </p:spPr>
        <p:txBody>
          <a:bodyPr wrap="square" lIns="0" tIns="0" rIns="0" bIns="0" anchor="t">
            <a:spAutoFit/>
          </a:bodyPr>
          <a:lstStyle/>
          <a:p>
            <a:pPr algn="l">
              <a:lnSpc>
                <a:spcPts val="2052"/>
              </a:lnSpc>
              <a:spcBef>
                <a:spcPts val="0"/>
              </a:spcBef>
              <a:spcAft>
                <a:spcPts val="0"/>
              </a:spcAft>
              <a:defRPr sz="1900" b="1">
                <a:solidFill>
                  <a:srgbClr val="FFFFFF"/>
                </a:solidFill>
                <a:latin typeface="Lato"/>
              </a:defRPr>
            </a:pPr>
            <a:r>
              <a:t>Allegato XLIII: notazione «priva di valore soglia»</a:t>
            </a:r>
          </a:p>
        </p:txBody>
      </p:sp>
      <p:cxnSp>
        <p:nvCxnSpPr>
          <p:cNvPr id="31" name="Connector 30" descr="Elemento grafico modificabile della mappa didattica"/>
          <p:cNvCxnSpPr/>
          <p:nvPr/>
        </p:nvCxnSpPr>
        <p:spPr>
          <a:xfrm>
            <a:off x="6099048" y="3593592"/>
            <a:ext cx="0" cy="210312"/>
          </a:xfrm>
          <a:prstGeom prst="line">
            <a:avLst/>
          </a:prstGeom>
          <a:ln w="16510">
            <a:solidFill>
              <a:srgbClr val="BFD3DA"/>
            </a:solidFill>
          </a:ln>
          <a:effectLst/>
        </p:spPr>
      </p:cxnSp>
      <p:cxnSp>
        <p:nvCxnSpPr>
          <p:cNvPr id="32" name="Connector 31" descr="Elemento grafico modificabile della mappa didattica"/>
          <p:cNvCxnSpPr/>
          <p:nvPr/>
        </p:nvCxnSpPr>
        <p:spPr>
          <a:xfrm>
            <a:off x="2404872" y="3803904"/>
            <a:ext cx="7379208" cy="0"/>
          </a:xfrm>
          <a:prstGeom prst="line">
            <a:avLst/>
          </a:prstGeom>
          <a:ln w="16510">
            <a:solidFill>
              <a:srgbClr val="BFD3DA"/>
            </a:solidFill>
          </a:ln>
          <a:effectLst/>
        </p:spPr>
      </p:cxnSp>
      <p:cxnSp>
        <p:nvCxnSpPr>
          <p:cNvPr id="33" name="Connector 32" descr="Elemento grafico modificabile della mappa didattica"/>
          <p:cNvCxnSpPr/>
          <p:nvPr/>
        </p:nvCxnSpPr>
        <p:spPr>
          <a:xfrm>
            <a:off x="2350008" y="3803904"/>
            <a:ext cx="0" cy="228600"/>
          </a:xfrm>
          <a:prstGeom prst="line">
            <a:avLst/>
          </a:prstGeom>
          <a:ln w="16510">
            <a:solidFill>
              <a:srgbClr val="BFD3DA"/>
            </a:solidFill>
            <a:tailEnd type="triangle" w="sm" len="sm"/>
          </a:ln>
          <a:effectLst/>
        </p:spPr>
      </p:cxnSp>
      <p:sp>
        <p:nvSpPr>
          <p:cNvPr id="34" name="Rounded Rectangle 33" descr="Elemento grafico modificabile della mappa didattica"/>
          <p:cNvSpPr/>
          <p:nvPr/>
        </p:nvSpPr>
        <p:spPr>
          <a:xfrm>
            <a:off x="676656" y="4087368"/>
            <a:ext cx="3355848" cy="1490472"/>
          </a:xfrm>
          <a:prstGeom prst="roundRect">
            <a:avLst>
              <a:gd name="adj" fmla="val 13000"/>
            </a:avLst>
          </a:prstGeom>
          <a:solidFill>
            <a:srgbClr val="193F50"/>
          </a:solidFill>
          <a:ln w="12700">
            <a:solidFill>
              <a:srgbClr val="244F62"/>
            </a:solidFill>
          </a:ln>
          <a:effectLst/>
        </p:spPr>
        <p:txBody>
          <a:bodyPr rtlCol="0" anchor="ctr"/>
          <a:lstStyle/>
          <a:p>
            <a:pPr algn="ctr"/>
            <a:endParaRPr/>
          </a:p>
        </p:txBody>
      </p:sp>
      <p:sp>
        <p:nvSpPr>
          <p:cNvPr id="35" name="TextBox 34" descr="RIDUZIONE TECNICA"/>
          <p:cNvSpPr txBox="1"/>
          <p:nvPr/>
        </p:nvSpPr>
        <p:spPr>
          <a:xfrm>
            <a:off x="896112" y="4315968"/>
            <a:ext cx="2907792" cy="466344"/>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66DCC5"/>
                </a:solidFill>
                <a:latin typeface="Lato"/>
              </a:defRPr>
            </a:pPr>
            <a:r>
              <a:t>RIDUZIONE TECNICA</a:t>
            </a:r>
          </a:p>
        </p:txBody>
      </p:sp>
      <p:sp>
        <p:nvSpPr>
          <p:cNvPr id="36" name="TextBox 35" descr="Livello tecnicamente&#10;più basso possibile."/>
          <p:cNvSpPr txBox="1"/>
          <p:nvPr/>
        </p:nvSpPr>
        <p:spPr>
          <a:xfrm>
            <a:off x="896112" y="4846320"/>
            <a:ext cx="2907792" cy="585216"/>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Livello tecnicamente</a:t>
            </a:r>
          </a:p>
          <a:p>
            <a:pPr algn="l">
              <a:lnSpc>
                <a:spcPts val="1836"/>
              </a:lnSpc>
              <a:spcBef>
                <a:spcPts val="0"/>
              </a:spcBef>
              <a:spcAft>
                <a:spcPts val="0"/>
              </a:spcAft>
              <a:defRPr sz="1700" b="1">
                <a:solidFill>
                  <a:srgbClr val="FFFFFF"/>
                </a:solidFill>
                <a:latin typeface="Lato"/>
              </a:defRPr>
            </a:pPr>
            <a:r>
              <a:t>più basso possibile.</a:t>
            </a:r>
          </a:p>
        </p:txBody>
      </p:sp>
      <p:cxnSp>
        <p:nvCxnSpPr>
          <p:cNvPr id="37" name="Connector 36" descr="Elemento grafico modificabile della mappa didattica"/>
          <p:cNvCxnSpPr/>
          <p:nvPr/>
        </p:nvCxnSpPr>
        <p:spPr>
          <a:xfrm>
            <a:off x="6089904" y="3803904"/>
            <a:ext cx="0" cy="228600"/>
          </a:xfrm>
          <a:prstGeom prst="line">
            <a:avLst/>
          </a:prstGeom>
          <a:ln w="16510">
            <a:solidFill>
              <a:srgbClr val="BFD3DA"/>
            </a:solidFill>
            <a:tailEnd type="triangle" w="sm" len="sm"/>
          </a:ln>
          <a:effectLst/>
        </p:spPr>
      </p:cxnSp>
      <p:sp>
        <p:nvSpPr>
          <p:cNvPr id="38" name="Rounded Rectangle 37" descr="Elemento grafico modificabile della mappa didattica"/>
          <p:cNvSpPr/>
          <p:nvPr/>
        </p:nvSpPr>
        <p:spPr>
          <a:xfrm>
            <a:off x="4416552" y="4087368"/>
            <a:ext cx="3355848" cy="1490472"/>
          </a:xfrm>
          <a:prstGeom prst="roundRect">
            <a:avLst>
              <a:gd name="adj" fmla="val 13000"/>
            </a:avLst>
          </a:prstGeom>
          <a:solidFill>
            <a:srgbClr val="193F50"/>
          </a:solidFill>
          <a:ln w="12700">
            <a:solidFill>
              <a:srgbClr val="244F62"/>
            </a:solidFill>
          </a:ln>
          <a:effectLst/>
        </p:spPr>
        <p:txBody>
          <a:bodyPr rtlCol="0" anchor="ctr"/>
          <a:lstStyle/>
          <a:p>
            <a:pPr algn="ctr"/>
            <a:endParaRPr/>
          </a:p>
        </p:txBody>
      </p:sp>
      <p:sp>
        <p:nvSpPr>
          <p:cNvPr id="39" name="TextBox 38" descr="CONFRONTO CON VLEP"/>
          <p:cNvSpPr txBox="1"/>
          <p:nvPr/>
        </p:nvSpPr>
        <p:spPr>
          <a:xfrm>
            <a:off x="4636008" y="4315968"/>
            <a:ext cx="2907792" cy="466344"/>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66DCC5"/>
                </a:solidFill>
                <a:latin typeface="Lato"/>
              </a:defRPr>
            </a:pPr>
            <a:r>
              <a:t>CONFRONTO CON VLEP</a:t>
            </a:r>
          </a:p>
        </p:txBody>
      </p:sp>
      <p:sp>
        <p:nvSpPr>
          <p:cNvPr id="40" name="TextBox 39" descr="Rispetto del limite&#10;dell’Allegato XLIII."/>
          <p:cNvSpPr txBox="1"/>
          <p:nvPr/>
        </p:nvSpPr>
        <p:spPr>
          <a:xfrm>
            <a:off x="4636008" y="4846320"/>
            <a:ext cx="2907792" cy="585216"/>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Rispetto del limite</a:t>
            </a:r>
          </a:p>
          <a:p>
            <a:pPr algn="l">
              <a:lnSpc>
                <a:spcPts val="1836"/>
              </a:lnSpc>
              <a:spcBef>
                <a:spcPts val="0"/>
              </a:spcBef>
              <a:spcAft>
                <a:spcPts val="0"/>
              </a:spcAft>
              <a:defRPr sz="1700" b="1">
                <a:solidFill>
                  <a:srgbClr val="FFFFFF"/>
                </a:solidFill>
                <a:latin typeface="Lato"/>
              </a:defRPr>
            </a:pPr>
            <a:r>
              <a:t>dell’Allegato XLIII.</a:t>
            </a:r>
          </a:p>
        </p:txBody>
      </p:sp>
      <p:cxnSp>
        <p:nvCxnSpPr>
          <p:cNvPr id="41" name="Connector 40" descr="Elemento grafico modificabile della mappa didattica"/>
          <p:cNvCxnSpPr/>
          <p:nvPr/>
        </p:nvCxnSpPr>
        <p:spPr>
          <a:xfrm>
            <a:off x="9829800" y="3803904"/>
            <a:ext cx="0" cy="228600"/>
          </a:xfrm>
          <a:prstGeom prst="line">
            <a:avLst/>
          </a:prstGeom>
          <a:ln w="16510">
            <a:solidFill>
              <a:srgbClr val="BFD3DA"/>
            </a:solidFill>
            <a:tailEnd type="triangle" w="sm" len="sm"/>
          </a:ln>
          <a:effectLst/>
        </p:spPr>
      </p:cxnSp>
      <p:sp>
        <p:nvSpPr>
          <p:cNvPr id="42" name="Rounded Rectangle 41" descr="Elemento grafico modificabile della mappa didattica"/>
          <p:cNvSpPr/>
          <p:nvPr/>
        </p:nvSpPr>
        <p:spPr>
          <a:xfrm>
            <a:off x="8156448" y="4087368"/>
            <a:ext cx="3355848" cy="1490472"/>
          </a:xfrm>
          <a:prstGeom prst="roundRect">
            <a:avLst>
              <a:gd name="adj" fmla="val 13000"/>
            </a:avLst>
          </a:prstGeom>
          <a:solidFill>
            <a:srgbClr val="193F50"/>
          </a:solidFill>
          <a:ln w="12700">
            <a:solidFill>
              <a:srgbClr val="244F62"/>
            </a:solidFill>
          </a:ln>
          <a:effectLst/>
        </p:spPr>
        <p:txBody>
          <a:bodyPr rtlCol="0" anchor="ctr"/>
          <a:lstStyle/>
          <a:p>
            <a:pPr algn="ctr"/>
            <a:endParaRPr/>
          </a:p>
        </p:txBody>
      </p:sp>
      <p:sp>
        <p:nvSpPr>
          <p:cNvPr id="43" name="TextBox 42" descr="TUTELA E REGISTRAZIONE"/>
          <p:cNvSpPr txBox="1"/>
          <p:nvPr/>
        </p:nvSpPr>
        <p:spPr>
          <a:xfrm>
            <a:off x="8375904" y="4315968"/>
            <a:ext cx="2907792" cy="466344"/>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66DCC5"/>
                </a:solidFill>
                <a:latin typeface="Lato"/>
              </a:defRPr>
            </a:pPr>
            <a:r>
              <a:t>TUTELA E REGISTRAZIONE</a:t>
            </a:r>
          </a:p>
        </p:txBody>
      </p:sp>
      <p:sp>
        <p:nvSpPr>
          <p:cNvPr id="44" name="TextBox 43" descr="Attivazione sorveglianza&#10;sanitaria e registro CMR."/>
          <p:cNvSpPr txBox="1"/>
          <p:nvPr/>
        </p:nvSpPr>
        <p:spPr>
          <a:xfrm>
            <a:off x="8375904" y="4846320"/>
            <a:ext cx="2907792" cy="585216"/>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Attivazione sorveglianza</a:t>
            </a:r>
          </a:p>
          <a:p>
            <a:pPr algn="l">
              <a:lnSpc>
                <a:spcPts val="1836"/>
              </a:lnSpc>
              <a:spcBef>
                <a:spcPts val="0"/>
              </a:spcBef>
              <a:spcAft>
                <a:spcPts val="0"/>
              </a:spcAft>
              <a:defRPr sz="1700" b="1">
                <a:solidFill>
                  <a:srgbClr val="FFFFFF"/>
                </a:solidFill>
                <a:latin typeface="Lato"/>
              </a:defRPr>
            </a:pPr>
            <a:r>
              <a:t>sanitaria e registro CMR.</a:t>
            </a:r>
          </a:p>
        </p:txBody>
      </p:sp>
      <p:sp>
        <p:nvSpPr>
          <p:cNvPr id="45" name="TextBox 44" descr="Azioni concomitanti, non alternative. Restano prioritarie sostituzione e sistema chiuso."/>
          <p:cNvSpPr txBox="1"/>
          <p:nvPr/>
        </p:nvSpPr>
        <p:spPr>
          <a:xfrm>
            <a:off x="832104" y="5687568"/>
            <a:ext cx="10469880" cy="265176"/>
          </a:xfrm>
          <a:prstGeom prst="rect">
            <a:avLst/>
          </a:prstGeom>
          <a:noFill/>
        </p:spPr>
        <p:txBody>
          <a:bodyPr wrap="square" lIns="0" tIns="0" rIns="0" bIns="0" anchor="t">
            <a:spAutoFit/>
          </a:bodyPr>
          <a:lstStyle/>
          <a:p>
            <a:pPr algn="ctr">
              <a:lnSpc>
                <a:spcPts val="1274"/>
              </a:lnSpc>
              <a:spcBef>
                <a:spcPts val="0"/>
              </a:spcBef>
              <a:spcAft>
                <a:spcPts val="0"/>
              </a:spcAft>
              <a:defRPr sz="1180" b="0">
                <a:solidFill>
                  <a:srgbClr val="BFD3DA"/>
                </a:solidFill>
                <a:latin typeface="Lato"/>
              </a:defRPr>
            </a:pPr>
            <a:r>
              <a:t>Azioni concomitanti, non alternative. Restano prioritarie sostituzione e sistema chiuso.</a:t>
            </a:r>
          </a:p>
        </p:txBody>
      </p:sp>
      <p:sp>
        <p:nvSpPr>
          <p:cNvPr id="46" name="Rounded Rectangle 45" descr="Elemento grafico modificabile della mappa didattica"/>
          <p:cNvSpPr/>
          <p:nvPr/>
        </p:nvSpPr>
        <p:spPr>
          <a:xfrm>
            <a:off x="594360" y="5961888"/>
            <a:ext cx="11000232" cy="411480"/>
          </a:xfrm>
          <a:prstGeom prst="roundRect">
            <a:avLst>
              <a:gd name="adj" fmla="val 13000"/>
            </a:avLst>
          </a:prstGeom>
          <a:solidFill>
            <a:srgbClr val="193F50"/>
          </a:solidFill>
          <a:ln>
            <a:noFill/>
          </a:ln>
          <a:effectLst/>
        </p:spPr>
        <p:txBody>
          <a:bodyPr rtlCol="0" anchor="ctr"/>
          <a:lstStyle/>
          <a:p>
            <a:pPr algn="ctr"/>
            <a:endParaRPr/>
          </a:p>
        </p:txBody>
      </p:sp>
      <p:sp>
        <p:nvSpPr>
          <p:cNvPr id="47" name="TextBox 46" descr="Sempre: altri effetti chimici pertinenti (Capo I) e rivalutazione in caso di modifiche."/>
          <p:cNvSpPr txBox="1"/>
          <p:nvPr/>
        </p:nvSpPr>
        <p:spPr>
          <a:xfrm>
            <a:off x="777240" y="6053327"/>
            <a:ext cx="10634472" cy="237744"/>
          </a:xfrm>
          <a:prstGeom prst="rect">
            <a:avLst/>
          </a:prstGeom>
          <a:noFill/>
        </p:spPr>
        <p:txBody>
          <a:bodyPr wrap="square" lIns="0" tIns="0" rIns="0" bIns="0" anchor="t">
            <a:spAutoFit/>
          </a:bodyPr>
          <a:lstStyle/>
          <a:p>
            <a:pPr algn="ctr">
              <a:lnSpc>
                <a:spcPts val="1328"/>
              </a:lnSpc>
              <a:spcBef>
                <a:spcPts val="0"/>
              </a:spcBef>
              <a:spcAft>
                <a:spcPts val="0"/>
              </a:spcAft>
              <a:defRPr sz="1230" b="0">
                <a:solidFill>
                  <a:srgbClr val="66DCC5"/>
                </a:solidFill>
                <a:latin typeface="Lato"/>
              </a:defRPr>
            </a:pPr>
            <a:r>
              <a:t>Sempre: altri effetti chimici pertinenti (Capo I) e rivalutazione in caso di modifiche.</a:t>
            </a:r>
          </a:p>
        </p:txBody>
      </p:sp>
      <p:sp>
        <p:nvSpPr>
          <p:cNvPr id="4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66DCC5"/>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66DCC5"/>
            </a:solidFill>
          </a:ln>
          <a:effectLst/>
        </p:spPr>
      </p:cxnSp>
      <p:sp>
        <p:nvSpPr>
          <p:cNvPr id="4" name="Oval 3" descr="Elemento grafico modificabile della mappa didattica"/>
          <p:cNvSpPr/>
          <p:nvPr/>
        </p:nvSpPr>
        <p:spPr>
          <a:xfrm>
            <a:off x="516635" y="480060"/>
            <a:ext cx="64008" cy="64008"/>
          </a:xfrm>
          <a:prstGeom prst="ellipse">
            <a:avLst/>
          </a:prstGeom>
          <a:solidFill>
            <a:srgbClr val="66DCC5"/>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66DCC5"/>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66DCC5"/>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66DCC5"/>
                </a:solidFill>
                <a:latin typeface="Lato"/>
              </a:defRPr>
            </a:pPr>
            <a:r>
              <a:t>MODULO 07 / CASO A E CASO B</a:t>
            </a:r>
          </a:p>
        </p:txBody>
      </p:sp>
      <p:sp>
        <p:nvSpPr>
          <p:cNvPr id="8" name="TextBox 7" descr="ACCESSO / CASO B"/>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ACCESSO / CASO B</a:t>
            </a:r>
          </a:p>
        </p:txBody>
      </p:sp>
      <p:sp>
        <p:nvSpPr>
          <p:cNvPr id="9" name="TextBox 8" descr="Caso B: il “no” al Caso A apre una nuova verifica"/>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FFFFFF"/>
                </a:solidFill>
                <a:latin typeface="Lato"/>
              </a:defRPr>
            </a:pPr>
            <a:r>
              <a:t>Caso B: il “no” al Caso A apre una nuova verifica</a:t>
            </a:r>
          </a:p>
        </p:txBody>
      </p:sp>
      <p:sp>
        <p:nvSpPr>
          <p:cNvPr id="10" name="TextBox 9" descr="Non identificata come priva di soglia non significa automaticamente identificata con soglia."/>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BFD3DA"/>
                </a:solidFill>
                <a:latin typeface="Lato"/>
              </a:defRPr>
            </a:pPr>
            <a:r>
              <a:t>Non identificata come priva di soglia non significa automaticamente identificata con soglia.</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244F62"/>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BFD3DA"/>
                </a:solidFill>
                <a:latin typeface="Lato"/>
              </a:defRPr>
            </a:pPr>
            <a:r>
              <a:rPr dirty="0"/>
              <a:t>REPROTOSSICI </a:t>
            </a:r>
            <a:r>
              <a:rPr lang="it-IT" dirty="0"/>
              <a:t> </a:t>
            </a:r>
            <a:r>
              <a:rPr dirty="0"/>
              <a:t>2026</a:t>
            </a:r>
          </a:p>
        </p:txBody>
      </p:sp>
      <p:sp>
        <p:nvSpPr>
          <p:cNvPr id="13" name="TextBox 12" descr="INAIL 2026, pp. 2–3 e Figura 1 [I1] • Collegamenti originali del tratto A–B–C/D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BFD3DA"/>
                </a:solidFill>
                <a:latin typeface="Lato"/>
              </a:defRPr>
            </a:pPr>
            <a:r>
              <a:t>INAIL 2026, pp. 2–3 e Figura 1 [I1] • Collegamenti originali del tratto A–B–C/D [D]</a:t>
            </a:r>
          </a:p>
        </p:txBody>
      </p:sp>
      <p:sp>
        <p:nvSpPr>
          <p:cNvPr id="14" name="TextBox 13" descr="06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06 / 10</a:t>
            </a:r>
          </a:p>
        </p:txBody>
      </p:sp>
      <p:sp>
        <p:nvSpPr>
          <p:cNvPr id="15" name="Rectangle 14" descr="Elemento grafico modificabile della mappa didattica"/>
          <p:cNvSpPr/>
          <p:nvPr/>
        </p:nvSpPr>
        <p:spPr>
          <a:xfrm>
            <a:off x="548640" y="6766560"/>
            <a:ext cx="187452" cy="16459"/>
          </a:xfrm>
          <a:prstGeom prst="rect">
            <a:avLst/>
          </a:prstGeom>
          <a:solidFill>
            <a:srgbClr val="66DCC5"/>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66DCC5"/>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66DCC5"/>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66DCC5"/>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66DCC5"/>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66DCC5"/>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244F62"/>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244F62"/>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244F62"/>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244F62"/>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76656" y="2340864"/>
            <a:ext cx="6537960" cy="292608"/>
          </a:xfrm>
          <a:prstGeom prst="roundRect">
            <a:avLst>
              <a:gd name="adj" fmla="val 13000"/>
            </a:avLst>
          </a:prstGeom>
          <a:solidFill>
            <a:srgbClr val="244F62"/>
          </a:solidFill>
          <a:ln>
            <a:noFill/>
          </a:ln>
          <a:effectLst/>
        </p:spPr>
        <p:txBody>
          <a:bodyPr rtlCol="0" anchor="ctr"/>
          <a:lstStyle/>
          <a:p>
            <a:pPr algn="ctr"/>
            <a:endParaRPr/>
          </a:p>
        </p:txBody>
      </p:sp>
      <p:sp>
        <p:nvSpPr>
          <p:cNvPr id="26" name="TextBox 25" descr="DOPO IL “NO” ALLA NOTAZIONE «PRIVA DI SOGLIA»"/>
          <p:cNvSpPr txBox="1"/>
          <p:nvPr/>
        </p:nvSpPr>
        <p:spPr>
          <a:xfrm>
            <a:off x="786384" y="2400300"/>
            <a:ext cx="6318504" cy="182880"/>
          </a:xfrm>
          <a:prstGeom prst="rect">
            <a:avLst/>
          </a:prstGeom>
          <a:noFill/>
        </p:spPr>
        <p:txBody>
          <a:bodyPr wrap="square" lIns="0" tIns="0" rIns="0" bIns="0" anchor="t">
            <a:spAutoFit/>
          </a:bodyPr>
          <a:lstStyle/>
          <a:p>
            <a:pPr algn="l">
              <a:lnSpc>
                <a:spcPts val="1188"/>
              </a:lnSpc>
              <a:spcBef>
                <a:spcPts val="0"/>
              </a:spcBef>
              <a:spcAft>
                <a:spcPts val="0"/>
              </a:spcAft>
              <a:defRPr sz="1100" b="0">
                <a:solidFill>
                  <a:srgbClr val="BFD3DA"/>
                </a:solidFill>
                <a:latin typeface="Lato"/>
              </a:defRPr>
            </a:pPr>
            <a:r>
              <a:t>DOPO IL “NO” ALLA NOTAZIONE «PRIVA DI SOGLIA»</a:t>
            </a:r>
          </a:p>
        </p:txBody>
      </p:sp>
      <p:cxnSp>
        <p:nvCxnSpPr>
          <p:cNvPr id="27" name="Connector 26" descr="Elemento grafico modificabile della mappa didattica"/>
          <p:cNvCxnSpPr/>
          <p:nvPr/>
        </p:nvCxnSpPr>
        <p:spPr>
          <a:xfrm>
            <a:off x="3931920" y="2651760"/>
            <a:ext cx="0" cy="265176"/>
          </a:xfrm>
          <a:prstGeom prst="line">
            <a:avLst/>
          </a:prstGeom>
          <a:ln w="17780">
            <a:solidFill>
              <a:srgbClr val="BFD3DA"/>
            </a:solidFill>
            <a:tailEnd type="triangle" w="sm" len="sm"/>
          </a:ln>
          <a:effectLst/>
        </p:spPr>
      </p:cxnSp>
      <p:sp>
        <p:nvSpPr>
          <p:cNvPr id="28" name="Rounded Rectangle 27" descr="Elemento grafico modificabile della mappa didattica"/>
          <p:cNvSpPr/>
          <p:nvPr/>
        </p:nvSpPr>
        <p:spPr>
          <a:xfrm>
            <a:off x="676656" y="2971800"/>
            <a:ext cx="6537960" cy="1188720"/>
          </a:xfrm>
          <a:prstGeom prst="roundRect">
            <a:avLst>
              <a:gd name="adj" fmla="val 13000"/>
            </a:avLst>
          </a:prstGeom>
          <a:solidFill>
            <a:srgbClr val="193F50"/>
          </a:solidFill>
          <a:ln w="12700">
            <a:solidFill>
              <a:srgbClr val="3F89C3"/>
            </a:solidFill>
          </a:ln>
          <a:effectLst/>
        </p:spPr>
        <p:txBody>
          <a:bodyPr rtlCol="0" anchor="ctr"/>
          <a:lstStyle/>
          <a:p>
            <a:pPr algn="ctr"/>
            <a:endParaRPr/>
          </a:p>
        </p:txBody>
      </p:sp>
      <p:sp>
        <p:nvSpPr>
          <p:cNvPr id="29" name="TextBox 28" descr="La sostanza è identificata&#10;«con valore soglia» nell’Allegato XLIII?"/>
          <p:cNvSpPr txBox="1"/>
          <p:nvPr/>
        </p:nvSpPr>
        <p:spPr>
          <a:xfrm>
            <a:off x="950976" y="3218688"/>
            <a:ext cx="5989320" cy="740664"/>
          </a:xfrm>
          <a:prstGeom prst="rect">
            <a:avLst/>
          </a:prstGeom>
          <a:noFill/>
        </p:spPr>
        <p:txBody>
          <a:bodyPr wrap="square" lIns="0" tIns="0" rIns="0" bIns="0" anchor="t">
            <a:spAutoFit/>
          </a:bodyPr>
          <a:lstStyle/>
          <a:p>
            <a:pPr algn="l">
              <a:lnSpc>
                <a:spcPts val="2376"/>
              </a:lnSpc>
              <a:spcBef>
                <a:spcPts val="0"/>
              </a:spcBef>
              <a:spcAft>
                <a:spcPts val="0"/>
              </a:spcAft>
              <a:defRPr sz="2200" b="1">
                <a:solidFill>
                  <a:srgbClr val="FFFFFF"/>
                </a:solidFill>
                <a:latin typeface="Lato"/>
              </a:defRPr>
            </a:pPr>
            <a:r>
              <a:t>La sostanza è identificata</a:t>
            </a:r>
          </a:p>
          <a:p>
            <a:pPr algn="l">
              <a:lnSpc>
                <a:spcPts val="2376"/>
              </a:lnSpc>
              <a:spcBef>
                <a:spcPts val="0"/>
              </a:spcBef>
              <a:spcAft>
                <a:spcPts val="0"/>
              </a:spcAft>
              <a:defRPr sz="2200" b="1">
                <a:solidFill>
                  <a:srgbClr val="FFFFFF"/>
                </a:solidFill>
                <a:latin typeface="Lato"/>
              </a:defRPr>
            </a:pPr>
            <a:r>
              <a:t>«con valore soglia» nell’Allegato XLIII?</a:t>
            </a:r>
          </a:p>
        </p:txBody>
      </p:sp>
      <p:cxnSp>
        <p:nvCxnSpPr>
          <p:cNvPr id="30" name="Connector 29" descr="Elemento grafico modificabile della mappa didattica"/>
          <p:cNvCxnSpPr/>
          <p:nvPr/>
        </p:nvCxnSpPr>
        <p:spPr>
          <a:xfrm>
            <a:off x="7260336" y="3566160"/>
            <a:ext cx="612647" cy="0"/>
          </a:xfrm>
          <a:prstGeom prst="line">
            <a:avLst/>
          </a:prstGeom>
          <a:ln w="22860">
            <a:solidFill>
              <a:srgbClr val="66DCC5"/>
            </a:solidFill>
            <a:tailEnd type="triangle" w="sm" len="sm"/>
          </a:ln>
          <a:effectLst/>
        </p:spPr>
      </p:cxnSp>
      <p:sp>
        <p:nvSpPr>
          <p:cNvPr id="31" name="TextBox 30" descr="SÌ"/>
          <p:cNvSpPr txBox="1"/>
          <p:nvPr/>
        </p:nvSpPr>
        <p:spPr>
          <a:xfrm>
            <a:off x="7342631" y="3227832"/>
            <a:ext cx="393192" cy="256032"/>
          </a:xfrm>
          <a:prstGeom prst="rect">
            <a:avLst/>
          </a:prstGeom>
          <a:noFill/>
        </p:spPr>
        <p:txBody>
          <a:bodyPr wrap="square" lIns="0" tIns="0" rIns="0" bIns="0" anchor="t">
            <a:spAutoFit/>
          </a:bodyPr>
          <a:lstStyle/>
          <a:p>
            <a:pPr algn="ctr">
              <a:lnSpc>
                <a:spcPts val="1404"/>
              </a:lnSpc>
              <a:spcBef>
                <a:spcPts val="0"/>
              </a:spcBef>
              <a:spcAft>
                <a:spcPts val="0"/>
              </a:spcAft>
              <a:defRPr sz="1300" b="1">
                <a:solidFill>
                  <a:srgbClr val="66DCC5"/>
                </a:solidFill>
                <a:latin typeface="Lato"/>
              </a:defRPr>
            </a:pPr>
            <a:r>
              <a:t>SÌ</a:t>
            </a:r>
          </a:p>
        </p:txBody>
      </p:sp>
      <p:sp>
        <p:nvSpPr>
          <p:cNvPr id="32" name="Rounded Rectangle 31" descr="Elemento grafico modificabile della mappa didattica"/>
          <p:cNvSpPr/>
          <p:nvPr/>
        </p:nvSpPr>
        <p:spPr>
          <a:xfrm>
            <a:off x="8028431" y="2816352"/>
            <a:ext cx="3520440" cy="2029968"/>
          </a:xfrm>
          <a:prstGeom prst="roundRect">
            <a:avLst>
              <a:gd name="adj" fmla="val 13000"/>
            </a:avLst>
          </a:prstGeom>
          <a:solidFill>
            <a:srgbClr val="173F5A"/>
          </a:solidFill>
          <a:ln w="12700">
            <a:solidFill>
              <a:srgbClr val="3F89C3"/>
            </a:solidFill>
          </a:ln>
          <a:effectLst/>
        </p:spPr>
        <p:txBody>
          <a:bodyPr rtlCol="0" anchor="ctr"/>
          <a:lstStyle/>
          <a:p>
            <a:pPr algn="ctr"/>
            <a:endParaRPr/>
          </a:p>
        </p:txBody>
      </p:sp>
      <p:sp>
        <p:nvSpPr>
          <p:cNvPr id="33" name="Oval 32" descr="Elemento grafico modificabile della mappa didattica"/>
          <p:cNvSpPr/>
          <p:nvPr/>
        </p:nvSpPr>
        <p:spPr>
          <a:xfrm>
            <a:off x="8266175" y="3063240"/>
            <a:ext cx="548640" cy="548640"/>
          </a:xfrm>
          <a:prstGeom prst="ellipse">
            <a:avLst/>
          </a:prstGeom>
          <a:solidFill>
            <a:srgbClr val="3F89C3"/>
          </a:solidFill>
          <a:ln>
            <a:noFill/>
          </a:ln>
          <a:effectLst/>
        </p:spPr>
        <p:txBody>
          <a:bodyPr rtlCol="0" anchor="ctr"/>
          <a:lstStyle/>
          <a:p>
            <a:pPr algn="ctr"/>
            <a:endParaRPr/>
          </a:p>
        </p:txBody>
      </p:sp>
      <p:sp>
        <p:nvSpPr>
          <p:cNvPr id="34" name="TextBox 33" descr="B"/>
          <p:cNvSpPr txBox="1"/>
          <p:nvPr/>
        </p:nvSpPr>
        <p:spPr>
          <a:xfrm>
            <a:off x="8266175" y="3072384"/>
            <a:ext cx="548640" cy="539496"/>
          </a:xfrm>
          <a:prstGeom prst="rect">
            <a:avLst/>
          </a:prstGeom>
          <a:noFill/>
        </p:spPr>
        <p:txBody>
          <a:bodyPr wrap="square" lIns="0" tIns="0" rIns="0" bIns="0" anchor="ctr">
            <a:spAutoFit/>
          </a:bodyPr>
          <a:lstStyle/>
          <a:p>
            <a:pPr algn="ctr">
              <a:lnSpc>
                <a:spcPts val="2376"/>
              </a:lnSpc>
              <a:spcBef>
                <a:spcPts val="0"/>
              </a:spcBef>
              <a:spcAft>
                <a:spcPts val="0"/>
              </a:spcAft>
              <a:defRPr sz="2200" b="1">
                <a:solidFill>
                  <a:srgbClr val="FFFFFF"/>
                </a:solidFill>
                <a:latin typeface="Lato"/>
              </a:defRPr>
            </a:pPr>
            <a:r>
              <a:t>B</a:t>
            </a:r>
          </a:p>
        </p:txBody>
      </p:sp>
      <p:sp>
        <p:nvSpPr>
          <p:cNvPr id="35" name="TextBox 34" descr="ESISTE UNA SOGLIA"/>
          <p:cNvSpPr txBox="1"/>
          <p:nvPr/>
        </p:nvSpPr>
        <p:spPr>
          <a:xfrm>
            <a:off x="8266175" y="3813048"/>
            <a:ext cx="2962656" cy="320040"/>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ESISTE UNA SOGLIA</a:t>
            </a:r>
          </a:p>
        </p:txBody>
      </p:sp>
      <p:sp>
        <p:nvSpPr>
          <p:cNvPr id="36" name="TextBox 35" descr="Per la salute riproduttiva."/>
          <p:cNvSpPr txBox="1"/>
          <p:nvPr/>
        </p:nvSpPr>
        <p:spPr>
          <a:xfrm>
            <a:off x="8266175" y="4315968"/>
            <a:ext cx="2962656" cy="347472"/>
          </a:xfrm>
          <a:prstGeom prst="rect">
            <a:avLst/>
          </a:prstGeom>
          <a:noFill/>
        </p:spPr>
        <p:txBody>
          <a:bodyPr wrap="square" lIns="0" tIns="0" rIns="0" bIns="0" anchor="t">
            <a:spAutoFit/>
          </a:bodyPr>
          <a:lstStyle/>
          <a:p>
            <a:pPr algn="l">
              <a:lnSpc>
                <a:spcPts val="1620"/>
              </a:lnSpc>
              <a:spcBef>
                <a:spcPts val="0"/>
              </a:spcBef>
              <a:spcAft>
                <a:spcPts val="0"/>
              </a:spcAft>
              <a:defRPr sz="1500" b="0">
                <a:solidFill>
                  <a:srgbClr val="BFD3DA"/>
                </a:solidFill>
                <a:latin typeface="Lato"/>
              </a:defRPr>
            </a:pPr>
            <a:r>
              <a:t>Per la salute riproduttiva.</a:t>
            </a:r>
          </a:p>
        </p:txBody>
      </p:sp>
      <p:cxnSp>
        <p:nvCxnSpPr>
          <p:cNvPr id="37" name="Connector 36" descr="Elemento grafico modificabile della mappa didattica"/>
          <p:cNvCxnSpPr/>
          <p:nvPr/>
        </p:nvCxnSpPr>
        <p:spPr>
          <a:xfrm>
            <a:off x="3931920" y="4187952"/>
            <a:ext cx="0" cy="493776"/>
          </a:xfrm>
          <a:prstGeom prst="line">
            <a:avLst/>
          </a:prstGeom>
          <a:ln w="17780">
            <a:solidFill>
              <a:srgbClr val="BFD3DA"/>
            </a:solidFill>
            <a:tailEnd type="triangle" w="sm" len="sm"/>
          </a:ln>
          <a:effectLst/>
        </p:spPr>
      </p:cxnSp>
      <p:sp>
        <p:nvSpPr>
          <p:cNvPr id="38" name="TextBox 37" descr="NO"/>
          <p:cNvSpPr txBox="1"/>
          <p:nvPr/>
        </p:nvSpPr>
        <p:spPr>
          <a:xfrm>
            <a:off x="4041648" y="4343400"/>
            <a:ext cx="457200" cy="228600"/>
          </a:xfrm>
          <a:prstGeom prst="rect">
            <a:avLst/>
          </a:prstGeom>
          <a:noFill/>
        </p:spPr>
        <p:txBody>
          <a:bodyPr wrap="square" lIns="0" tIns="0" rIns="0" bIns="0" anchor="t">
            <a:spAutoFit/>
          </a:bodyPr>
          <a:lstStyle/>
          <a:p>
            <a:pPr algn="l">
              <a:lnSpc>
                <a:spcPts val="1188"/>
              </a:lnSpc>
              <a:spcBef>
                <a:spcPts val="0"/>
              </a:spcBef>
              <a:spcAft>
                <a:spcPts val="0"/>
              </a:spcAft>
              <a:defRPr sz="1100" b="0">
                <a:solidFill>
                  <a:srgbClr val="BFD3DA"/>
                </a:solidFill>
                <a:latin typeface="Lato"/>
              </a:defRPr>
            </a:pPr>
            <a:r>
              <a:t>NO</a:t>
            </a:r>
          </a:p>
        </p:txBody>
      </p:sp>
      <p:sp>
        <p:nvSpPr>
          <p:cNvPr id="39" name="Rounded Rectangle 38" descr="Elemento grafico modificabile della mappa didattica"/>
          <p:cNvSpPr/>
          <p:nvPr/>
        </p:nvSpPr>
        <p:spPr>
          <a:xfrm>
            <a:off x="676656" y="4791456"/>
            <a:ext cx="6537960" cy="676656"/>
          </a:xfrm>
          <a:prstGeom prst="roundRect">
            <a:avLst>
              <a:gd name="adj" fmla="val 13000"/>
            </a:avLst>
          </a:prstGeom>
          <a:solidFill>
            <a:srgbClr val="35444B"/>
          </a:solidFill>
          <a:ln>
            <a:noFill/>
          </a:ln>
          <a:effectLst/>
        </p:spPr>
        <p:txBody>
          <a:bodyPr rtlCol="0" anchor="ctr"/>
          <a:lstStyle/>
          <a:p>
            <a:pPr algn="ctr"/>
            <a:endParaRPr/>
          </a:p>
        </p:txBody>
      </p:sp>
      <p:sp>
        <p:nvSpPr>
          <p:cNvPr id="40" name="TextBox 39" descr="Proseguire: restrizione REACH / valutazione caso per caso"/>
          <p:cNvSpPr txBox="1"/>
          <p:nvPr/>
        </p:nvSpPr>
        <p:spPr>
          <a:xfrm>
            <a:off x="914400" y="5001768"/>
            <a:ext cx="6062472" cy="310896"/>
          </a:xfrm>
          <a:prstGeom prst="rect">
            <a:avLst/>
          </a:prstGeom>
          <a:noFill/>
        </p:spPr>
        <p:txBody>
          <a:bodyPr wrap="square" lIns="0" tIns="0" rIns="0" bIns="0" anchor="t">
            <a:spAutoFit/>
          </a:bodyPr>
          <a:lstStyle/>
          <a:p>
            <a:pPr algn="l">
              <a:lnSpc>
                <a:spcPts val="1620"/>
              </a:lnSpc>
              <a:spcBef>
                <a:spcPts val="0"/>
              </a:spcBef>
              <a:spcAft>
                <a:spcPts val="0"/>
              </a:spcAft>
              <a:defRPr sz="1500" b="1">
                <a:solidFill>
                  <a:srgbClr val="E5AA59"/>
                </a:solidFill>
                <a:latin typeface="Lato"/>
              </a:defRPr>
            </a:pPr>
            <a:r>
              <a:t>Proseguire: restrizione REACH / valutazione caso per caso</a:t>
            </a:r>
          </a:p>
        </p:txBody>
      </p:sp>
      <p:sp>
        <p:nvSpPr>
          <p:cNvPr id="41" name="Rounded Rectangle 40" descr="Elemento grafico modificabile della mappa didattica"/>
          <p:cNvSpPr/>
          <p:nvPr/>
        </p:nvSpPr>
        <p:spPr>
          <a:xfrm>
            <a:off x="594360" y="5961888"/>
            <a:ext cx="11000232" cy="411480"/>
          </a:xfrm>
          <a:prstGeom prst="roundRect">
            <a:avLst>
              <a:gd name="adj" fmla="val 13000"/>
            </a:avLst>
          </a:prstGeom>
          <a:solidFill>
            <a:srgbClr val="193F50"/>
          </a:solidFill>
          <a:ln>
            <a:noFill/>
          </a:ln>
          <a:effectLst/>
        </p:spPr>
        <p:txBody>
          <a:bodyPr rtlCol="0" anchor="ctr"/>
          <a:lstStyle/>
          <a:p>
            <a:pPr algn="ctr"/>
            <a:endParaRPr/>
          </a:p>
        </p:txBody>
      </p:sp>
      <p:sp>
        <p:nvSpPr>
          <p:cNvPr id="42" name="TextBox 41" descr="Il mancato accesso al Caso A non dimostra l’accesso al Caso B, né l’assenza di rischio."/>
          <p:cNvSpPr txBox="1"/>
          <p:nvPr/>
        </p:nvSpPr>
        <p:spPr>
          <a:xfrm>
            <a:off x="777240" y="6053327"/>
            <a:ext cx="10634472" cy="237744"/>
          </a:xfrm>
          <a:prstGeom prst="rect">
            <a:avLst/>
          </a:prstGeom>
          <a:noFill/>
        </p:spPr>
        <p:txBody>
          <a:bodyPr wrap="square" lIns="0" tIns="0" rIns="0" bIns="0" anchor="t">
            <a:spAutoFit/>
          </a:bodyPr>
          <a:lstStyle/>
          <a:p>
            <a:pPr algn="ctr">
              <a:lnSpc>
                <a:spcPts val="1371"/>
              </a:lnSpc>
              <a:spcBef>
                <a:spcPts val="0"/>
              </a:spcBef>
              <a:spcAft>
                <a:spcPts val="0"/>
              </a:spcAft>
              <a:defRPr sz="1270" b="0">
                <a:solidFill>
                  <a:srgbClr val="66DCC5"/>
                </a:solidFill>
                <a:latin typeface="Lato"/>
              </a:defRPr>
            </a:pPr>
            <a:r>
              <a:t>Il mancato accesso al Caso A non dimostra l’accesso al Caso B, né l’assenza di rischio.</a:t>
            </a:r>
          </a:p>
        </p:txBody>
      </p:sp>
      <p:sp>
        <p:nvSpPr>
          <p:cNvPr id="4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008E89"/>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008E89"/>
            </a:solidFill>
          </a:ln>
          <a:effectLst/>
        </p:spPr>
      </p:cxnSp>
      <p:sp>
        <p:nvSpPr>
          <p:cNvPr id="4" name="Oval 3" descr="Elemento grafico modificabile della mappa didattica"/>
          <p:cNvSpPr/>
          <p:nvPr/>
        </p:nvSpPr>
        <p:spPr>
          <a:xfrm>
            <a:off x="516635" y="480060"/>
            <a:ext cx="64008" cy="64008"/>
          </a:xfrm>
          <a:prstGeom prst="ellipse">
            <a:avLst/>
          </a:prstGeom>
          <a:solidFill>
            <a:srgbClr val="008E89"/>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008E89"/>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008E89"/>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008E89"/>
                </a:solidFill>
                <a:latin typeface="Lato"/>
              </a:defRPr>
            </a:pPr>
            <a:r>
              <a:t>MODULO 07 / CASO A E CASO B</a:t>
            </a:r>
          </a:p>
        </p:txBody>
      </p:sp>
      <p:sp>
        <p:nvSpPr>
          <p:cNvPr id="8" name="TextBox 7" descr="IDENTIFICAZIONE / CASO B"/>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IDENTIFICAZIONE / CASO B</a:t>
            </a:r>
          </a:p>
        </p:txBody>
      </p:sp>
      <p:sp>
        <p:nvSpPr>
          <p:cNvPr id="9" name="TextBox 8" descr="Caso B: identificare la soglia e qualificarne l’uso"/>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15384C"/>
                </a:solidFill>
                <a:latin typeface="Lato"/>
              </a:defRPr>
            </a:pPr>
            <a:r>
              <a:t>Caso B: identificare la soglia e qualificarne l’uso</a:t>
            </a:r>
          </a:p>
        </p:txBody>
      </p:sp>
      <p:sp>
        <p:nvSpPr>
          <p:cNvPr id="10" name="TextBox 9" descr="La notazione sceglie il ramo; il riferimento pertinente sostiene la valutazione."/>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5F7B87"/>
                </a:solidFill>
                <a:latin typeface="Lato"/>
              </a:defRPr>
            </a:pPr>
            <a:r>
              <a:t>La notazione sceglie il ramo; il riferimento pertinente sostiene la valutazione.</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D9E3E3"/>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5F7B87"/>
                </a:solidFill>
                <a:latin typeface="Lato"/>
              </a:defRPr>
            </a:pPr>
            <a:r>
              <a:rPr dirty="0"/>
              <a:t>REPROTOSSICI </a:t>
            </a:r>
            <a:r>
              <a:rPr lang="it-IT" dirty="0"/>
              <a:t> </a:t>
            </a:r>
            <a:r>
              <a:rPr dirty="0"/>
              <a:t>2026</a:t>
            </a:r>
          </a:p>
        </p:txBody>
      </p:sp>
      <p:sp>
        <p:nvSpPr>
          <p:cNvPr id="13" name="TextBox 12" descr="INAIL 2026, pp. 1–3 [I1] • D.Lgs. 135/2024, art. 9 [N1] • Traccia didattica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5F7B87"/>
                </a:solidFill>
                <a:latin typeface="Lato"/>
              </a:defRPr>
            </a:pPr>
            <a:r>
              <a:t>INAIL 2026, pp. 1–3 [I1] • D.Lgs. 135/2024, art. 9 [N1] • Traccia didattica [D]</a:t>
            </a:r>
          </a:p>
        </p:txBody>
      </p:sp>
      <p:sp>
        <p:nvSpPr>
          <p:cNvPr id="14" name="TextBox 13" descr="07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07 / 10</a:t>
            </a:r>
          </a:p>
        </p:txBody>
      </p:sp>
      <p:sp>
        <p:nvSpPr>
          <p:cNvPr id="15" name="Rectangle 14" descr="Elemento grafico modificabile della mappa didattica"/>
          <p:cNvSpPr/>
          <p:nvPr/>
        </p:nvSpPr>
        <p:spPr>
          <a:xfrm>
            <a:off x="548640" y="6766560"/>
            <a:ext cx="187452" cy="16459"/>
          </a:xfrm>
          <a:prstGeom prst="rect">
            <a:avLst/>
          </a:prstGeom>
          <a:solidFill>
            <a:srgbClr val="008E89"/>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008E89"/>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008E89"/>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008E89"/>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008E89"/>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008E89"/>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008E89"/>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D9E3E3"/>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D9E3E3"/>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D9E3E3"/>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67512" y="2340864"/>
            <a:ext cx="3355848" cy="307238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26" name="Oval 25" descr="Elemento grafico modificabile della mappa didattica"/>
          <p:cNvSpPr/>
          <p:nvPr/>
        </p:nvSpPr>
        <p:spPr>
          <a:xfrm>
            <a:off x="896112" y="2587752"/>
            <a:ext cx="393192" cy="393192"/>
          </a:xfrm>
          <a:prstGeom prst="ellipse">
            <a:avLst/>
          </a:prstGeom>
          <a:solidFill>
            <a:srgbClr val="3F89C3"/>
          </a:solidFill>
          <a:ln>
            <a:noFill/>
          </a:ln>
          <a:effectLst/>
        </p:spPr>
        <p:txBody>
          <a:bodyPr rtlCol="0" anchor="ctr"/>
          <a:lstStyle/>
          <a:p>
            <a:pPr algn="ctr"/>
            <a:endParaRPr/>
          </a:p>
        </p:txBody>
      </p:sp>
      <p:sp>
        <p:nvSpPr>
          <p:cNvPr id="27" name="TextBox 26" descr="1"/>
          <p:cNvSpPr txBox="1"/>
          <p:nvPr/>
        </p:nvSpPr>
        <p:spPr>
          <a:xfrm>
            <a:off x="896112" y="2596896"/>
            <a:ext cx="393192" cy="384048"/>
          </a:xfrm>
          <a:prstGeom prst="rect">
            <a:avLst/>
          </a:prstGeom>
          <a:noFill/>
        </p:spPr>
        <p:txBody>
          <a:bodyPr wrap="square" lIns="0" tIns="0" rIns="0" bIns="0" anchor="ctr">
            <a:spAutoFit/>
          </a:bodyPr>
          <a:lstStyle/>
          <a:p>
            <a:pPr algn="ctr">
              <a:lnSpc>
                <a:spcPts val="1512"/>
              </a:lnSpc>
              <a:spcBef>
                <a:spcPts val="0"/>
              </a:spcBef>
              <a:spcAft>
                <a:spcPts val="0"/>
              </a:spcAft>
              <a:defRPr sz="1400" b="1">
                <a:solidFill>
                  <a:srgbClr val="FFFFFF"/>
                </a:solidFill>
                <a:latin typeface="Lato"/>
              </a:defRPr>
            </a:pPr>
            <a:r>
              <a:t>1</a:t>
            </a:r>
          </a:p>
        </p:txBody>
      </p:sp>
      <p:sp>
        <p:nvSpPr>
          <p:cNvPr id="28" name="TextBox 27" descr="IDENTIFICAZIONE"/>
          <p:cNvSpPr txBox="1"/>
          <p:nvPr/>
        </p:nvSpPr>
        <p:spPr>
          <a:xfrm>
            <a:off x="896112" y="3255264"/>
            <a:ext cx="2907792" cy="310896"/>
          </a:xfrm>
          <a:prstGeom prst="rect">
            <a:avLst/>
          </a:prstGeom>
          <a:noFill/>
        </p:spPr>
        <p:txBody>
          <a:bodyPr wrap="square" lIns="0" tIns="0" rIns="0" bIns="0" anchor="t">
            <a:spAutoFit/>
          </a:bodyPr>
          <a:lstStyle/>
          <a:p>
            <a:pPr algn="l">
              <a:lnSpc>
                <a:spcPts val="1350"/>
              </a:lnSpc>
              <a:spcBef>
                <a:spcPts val="0"/>
              </a:spcBef>
              <a:spcAft>
                <a:spcPts val="0"/>
              </a:spcAft>
              <a:defRPr sz="1250" b="1">
                <a:solidFill>
                  <a:srgbClr val="3F89C3"/>
                </a:solidFill>
                <a:latin typeface="Lato"/>
              </a:defRPr>
            </a:pPr>
            <a:r>
              <a:t>IDENTIFICAZIONE</a:t>
            </a:r>
          </a:p>
        </p:txBody>
      </p:sp>
      <p:sp>
        <p:nvSpPr>
          <p:cNvPr id="29" name="TextBox 28" descr="Allegato XLIII"/>
          <p:cNvSpPr txBox="1"/>
          <p:nvPr/>
        </p:nvSpPr>
        <p:spPr>
          <a:xfrm>
            <a:off x="896112" y="3739896"/>
            <a:ext cx="2907792" cy="749808"/>
          </a:xfrm>
          <a:prstGeom prst="rect">
            <a:avLst/>
          </a:prstGeom>
          <a:noFill/>
        </p:spPr>
        <p:txBody>
          <a:bodyPr wrap="square" lIns="0" tIns="0" rIns="0" bIns="0" anchor="t">
            <a:spAutoFit/>
          </a:bodyPr>
          <a:lstStyle/>
          <a:p>
            <a:pPr algn="l">
              <a:lnSpc>
                <a:spcPts val="2484"/>
              </a:lnSpc>
              <a:spcBef>
                <a:spcPts val="0"/>
              </a:spcBef>
              <a:spcAft>
                <a:spcPts val="0"/>
              </a:spcAft>
              <a:defRPr sz="2300" b="1">
                <a:solidFill>
                  <a:srgbClr val="15384C"/>
                </a:solidFill>
                <a:latin typeface="Lato"/>
              </a:defRPr>
            </a:pPr>
            <a:r>
              <a:t>Allegato XLIII</a:t>
            </a:r>
          </a:p>
        </p:txBody>
      </p:sp>
      <p:sp>
        <p:nvSpPr>
          <p:cNvPr id="30" name="TextBox 29" descr="Notazione&#10;«con valore soglia»."/>
          <p:cNvSpPr txBox="1"/>
          <p:nvPr/>
        </p:nvSpPr>
        <p:spPr>
          <a:xfrm>
            <a:off x="896112" y="4718304"/>
            <a:ext cx="2907792" cy="594360"/>
          </a:xfrm>
          <a:prstGeom prst="rect">
            <a:avLst/>
          </a:prstGeom>
          <a:noFill/>
        </p:spPr>
        <p:txBody>
          <a:bodyPr wrap="square" lIns="0" tIns="0" rIns="0" bIns="0" anchor="t">
            <a:spAutoFit/>
          </a:bodyPr>
          <a:lstStyle/>
          <a:p>
            <a:pPr algn="l">
              <a:lnSpc>
                <a:spcPts val="1728"/>
              </a:lnSpc>
              <a:spcBef>
                <a:spcPts val="0"/>
              </a:spcBef>
              <a:spcAft>
                <a:spcPts val="0"/>
              </a:spcAft>
              <a:defRPr sz="1600" b="0">
                <a:solidFill>
                  <a:srgbClr val="5F7B87"/>
                </a:solidFill>
                <a:latin typeface="Lato"/>
              </a:defRPr>
            </a:pPr>
            <a:r>
              <a:t>Notazione</a:t>
            </a:r>
          </a:p>
          <a:p>
            <a:pPr algn="l">
              <a:lnSpc>
                <a:spcPts val="1728"/>
              </a:lnSpc>
              <a:spcBef>
                <a:spcPts val="0"/>
              </a:spcBef>
              <a:spcAft>
                <a:spcPts val="0"/>
              </a:spcAft>
              <a:defRPr sz="1600" b="0">
                <a:solidFill>
                  <a:srgbClr val="5F7B87"/>
                </a:solidFill>
                <a:latin typeface="Lato"/>
              </a:defRPr>
            </a:pPr>
            <a:r>
              <a:t>«con valore soglia».</a:t>
            </a:r>
          </a:p>
        </p:txBody>
      </p:sp>
      <p:cxnSp>
        <p:nvCxnSpPr>
          <p:cNvPr id="31" name="Connector 30" descr="Elemento grafico modificabile della mappa didattica"/>
          <p:cNvCxnSpPr/>
          <p:nvPr/>
        </p:nvCxnSpPr>
        <p:spPr>
          <a:xfrm>
            <a:off x="4078224" y="3922776"/>
            <a:ext cx="274320" cy="0"/>
          </a:xfrm>
          <a:prstGeom prst="line">
            <a:avLst/>
          </a:prstGeom>
          <a:ln w="21590">
            <a:solidFill>
              <a:srgbClr val="3F89C3"/>
            </a:solidFill>
            <a:tailEnd type="triangle" w="sm" len="sm"/>
          </a:ln>
          <a:effectLst/>
        </p:spPr>
      </p:cxnSp>
      <p:sp>
        <p:nvSpPr>
          <p:cNvPr id="32" name="Rounded Rectangle 31" descr="Elemento grafico modificabile della mappa didattica"/>
          <p:cNvSpPr/>
          <p:nvPr/>
        </p:nvSpPr>
        <p:spPr>
          <a:xfrm>
            <a:off x="4416552" y="2340864"/>
            <a:ext cx="3355848" cy="307238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33" name="Oval 32" descr="Elemento grafico modificabile della mappa didattica"/>
          <p:cNvSpPr/>
          <p:nvPr/>
        </p:nvSpPr>
        <p:spPr>
          <a:xfrm>
            <a:off x="4645152" y="2587752"/>
            <a:ext cx="393192" cy="393192"/>
          </a:xfrm>
          <a:prstGeom prst="ellipse">
            <a:avLst/>
          </a:prstGeom>
          <a:solidFill>
            <a:srgbClr val="3F89C3"/>
          </a:solidFill>
          <a:ln>
            <a:noFill/>
          </a:ln>
          <a:effectLst/>
        </p:spPr>
        <p:txBody>
          <a:bodyPr rtlCol="0" anchor="ctr"/>
          <a:lstStyle/>
          <a:p>
            <a:pPr algn="ctr"/>
            <a:endParaRPr/>
          </a:p>
        </p:txBody>
      </p:sp>
      <p:sp>
        <p:nvSpPr>
          <p:cNvPr id="34" name="TextBox 33" descr="2"/>
          <p:cNvSpPr txBox="1"/>
          <p:nvPr/>
        </p:nvSpPr>
        <p:spPr>
          <a:xfrm>
            <a:off x="4645152" y="2596896"/>
            <a:ext cx="393192" cy="384048"/>
          </a:xfrm>
          <a:prstGeom prst="rect">
            <a:avLst/>
          </a:prstGeom>
          <a:noFill/>
        </p:spPr>
        <p:txBody>
          <a:bodyPr wrap="square" lIns="0" tIns="0" rIns="0" bIns="0" anchor="ctr">
            <a:spAutoFit/>
          </a:bodyPr>
          <a:lstStyle/>
          <a:p>
            <a:pPr algn="ctr">
              <a:lnSpc>
                <a:spcPts val="1512"/>
              </a:lnSpc>
              <a:spcBef>
                <a:spcPts val="0"/>
              </a:spcBef>
              <a:spcAft>
                <a:spcPts val="0"/>
              </a:spcAft>
              <a:defRPr sz="1400" b="1">
                <a:solidFill>
                  <a:srgbClr val="FFFFFF"/>
                </a:solidFill>
                <a:latin typeface="Lato"/>
              </a:defRPr>
            </a:pPr>
            <a:r>
              <a:t>2</a:t>
            </a:r>
          </a:p>
        </p:txBody>
      </p:sp>
      <p:sp>
        <p:nvSpPr>
          <p:cNvPr id="35" name="TextBox 34" descr="DOCUMENTAZIONE"/>
          <p:cNvSpPr txBox="1"/>
          <p:nvPr/>
        </p:nvSpPr>
        <p:spPr>
          <a:xfrm>
            <a:off x="4645152" y="3255264"/>
            <a:ext cx="2907792" cy="310896"/>
          </a:xfrm>
          <a:prstGeom prst="rect">
            <a:avLst/>
          </a:prstGeom>
          <a:noFill/>
        </p:spPr>
        <p:txBody>
          <a:bodyPr wrap="square" lIns="0" tIns="0" rIns="0" bIns="0" anchor="t">
            <a:spAutoFit/>
          </a:bodyPr>
          <a:lstStyle/>
          <a:p>
            <a:pPr algn="l">
              <a:lnSpc>
                <a:spcPts val="1350"/>
              </a:lnSpc>
              <a:spcBef>
                <a:spcPts val="0"/>
              </a:spcBef>
              <a:spcAft>
                <a:spcPts val="0"/>
              </a:spcAft>
              <a:defRPr sz="1250" b="1">
                <a:solidFill>
                  <a:srgbClr val="3F89C3"/>
                </a:solidFill>
                <a:latin typeface="Lato"/>
              </a:defRPr>
            </a:pPr>
            <a:r>
              <a:t>DOCUMENTAZIONE</a:t>
            </a:r>
          </a:p>
        </p:txBody>
      </p:sp>
      <p:sp>
        <p:nvSpPr>
          <p:cNvPr id="36" name="TextBox 35" descr="Valore pertinente"/>
          <p:cNvSpPr txBox="1"/>
          <p:nvPr/>
        </p:nvSpPr>
        <p:spPr>
          <a:xfrm>
            <a:off x="4645152" y="3739896"/>
            <a:ext cx="2907792" cy="749808"/>
          </a:xfrm>
          <a:prstGeom prst="rect">
            <a:avLst/>
          </a:prstGeom>
          <a:noFill/>
        </p:spPr>
        <p:txBody>
          <a:bodyPr wrap="square" lIns="0" tIns="0" rIns="0" bIns="0" anchor="t">
            <a:spAutoFit/>
          </a:bodyPr>
          <a:lstStyle/>
          <a:p>
            <a:pPr algn="l">
              <a:lnSpc>
                <a:spcPts val="2484"/>
              </a:lnSpc>
              <a:spcBef>
                <a:spcPts val="0"/>
              </a:spcBef>
              <a:spcAft>
                <a:spcPts val="0"/>
              </a:spcAft>
              <a:defRPr sz="2300" b="1">
                <a:solidFill>
                  <a:srgbClr val="15384C"/>
                </a:solidFill>
                <a:latin typeface="Lato"/>
              </a:defRPr>
            </a:pPr>
            <a:r>
              <a:t>Valore pertinente</a:t>
            </a:r>
          </a:p>
        </p:txBody>
      </p:sp>
      <p:sp>
        <p:nvSpPr>
          <p:cNvPr id="37" name="TextBox 36" descr="Fonte, derivazione&#10;ed effetto protetto."/>
          <p:cNvSpPr txBox="1"/>
          <p:nvPr/>
        </p:nvSpPr>
        <p:spPr>
          <a:xfrm>
            <a:off x="4645152" y="4718304"/>
            <a:ext cx="2907792" cy="594360"/>
          </a:xfrm>
          <a:prstGeom prst="rect">
            <a:avLst/>
          </a:prstGeom>
          <a:noFill/>
        </p:spPr>
        <p:txBody>
          <a:bodyPr wrap="square" lIns="0" tIns="0" rIns="0" bIns="0" anchor="t">
            <a:spAutoFit/>
          </a:bodyPr>
          <a:lstStyle/>
          <a:p>
            <a:pPr algn="l">
              <a:lnSpc>
                <a:spcPts val="1728"/>
              </a:lnSpc>
              <a:spcBef>
                <a:spcPts val="0"/>
              </a:spcBef>
              <a:spcAft>
                <a:spcPts val="0"/>
              </a:spcAft>
              <a:defRPr sz="1600" b="0">
                <a:solidFill>
                  <a:srgbClr val="5F7B87"/>
                </a:solidFill>
                <a:latin typeface="Lato"/>
              </a:defRPr>
            </a:pPr>
            <a:r>
              <a:t>Fonte, derivazione</a:t>
            </a:r>
          </a:p>
          <a:p>
            <a:pPr algn="l">
              <a:lnSpc>
                <a:spcPts val="1728"/>
              </a:lnSpc>
              <a:spcBef>
                <a:spcPts val="0"/>
              </a:spcBef>
              <a:spcAft>
                <a:spcPts val="0"/>
              </a:spcAft>
              <a:defRPr sz="1600" b="0">
                <a:solidFill>
                  <a:srgbClr val="5F7B87"/>
                </a:solidFill>
                <a:latin typeface="Lato"/>
              </a:defRPr>
            </a:pPr>
            <a:r>
              <a:t>ed effetto protetto.</a:t>
            </a:r>
          </a:p>
        </p:txBody>
      </p:sp>
      <p:cxnSp>
        <p:nvCxnSpPr>
          <p:cNvPr id="38" name="Connector 37" descr="Elemento grafico modificabile della mappa didattica"/>
          <p:cNvCxnSpPr/>
          <p:nvPr/>
        </p:nvCxnSpPr>
        <p:spPr>
          <a:xfrm>
            <a:off x="7827264" y="3922776"/>
            <a:ext cx="274319" cy="0"/>
          </a:xfrm>
          <a:prstGeom prst="line">
            <a:avLst/>
          </a:prstGeom>
          <a:ln w="21590">
            <a:solidFill>
              <a:srgbClr val="3F89C3"/>
            </a:solidFill>
            <a:tailEnd type="triangle" w="sm" len="sm"/>
          </a:ln>
          <a:effectLst/>
        </p:spPr>
      </p:cxnSp>
      <p:sp>
        <p:nvSpPr>
          <p:cNvPr id="39" name="Rounded Rectangle 38" descr="Elemento grafico modificabile della mappa didattica"/>
          <p:cNvSpPr/>
          <p:nvPr/>
        </p:nvSpPr>
        <p:spPr>
          <a:xfrm>
            <a:off x="8165592" y="2340864"/>
            <a:ext cx="3355848" cy="307238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40" name="Oval 39" descr="Elemento grafico modificabile della mappa didattica"/>
          <p:cNvSpPr/>
          <p:nvPr/>
        </p:nvSpPr>
        <p:spPr>
          <a:xfrm>
            <a:off x="8394192" y="2587752"/>
            <a:ext cx="393192" cy="393192"/>
          </a:xfrm>
          <a:prstGeom prst="ellipse">
            <a:avLst/>
          </a:prstGeom>
          <a:solidFill>
            <a:srgbClr val="3F89C3"/>
          </a:solidFill>
          <a:ln>
            <a:noFill/>
          </a:ln>
          <a:effectLst/>
        </p:spPr>
        <p:txBody>
          <a:bodyPr rtlCol="0" anchor="ctr"/>
          <a:lstStyle/>
          <a:p>
            <a:pPr algn="ctr"/>
            <a:endParaRPr/>
          </a:p>
        </p:txBody>
      </p:sp>
      <p:sp>
        <p:nvSpPr>
          <p:cNvPr id="41" name="TextBox 40" descr="3"/>
          <p:cNvSpPr txBox="1"/>
          <p:nvPr/>
        </p:nvSpPr>
        <p:spPr>
          <a:xfrm>
            <a:off x="8394192" y="2596896"/>
            <a:ext cx="393192" cy="384048"/>
          </a:xfrm>
          <a:prstGeom prst="rect">
            <a:avLst/>
          </a:prstGeom>
          <a:noFill/>
        </p:spPr>
        <p:txBody>
          <a:bodyPr wrap="square" lIns="0" tIns="0" rIns="0" bIns="0" anchor="ctr">
            <a:spAutoFit/>
          </a:bodyPr>
          <a:lstStyle/>
          <a:p>
            <a:pPr algn="ctr">
              <a:lnSpc>
                <a:spcPts val="1512"/>
              </a:lnSpc>
              <a:spcBef>
                <a:spcPts val="0"/>
              </a:spcBef>
              <a:spcAft>
                <a:spcPts val="0"/>
              </a:spcAft>
              <a:defRPr sz="1400" b="1">
                <a:solidFill>
                  <a:srgbClr val="FFFFFF"/>
                </a:solidFill>
                <a:latin typeface="Lato"/>
              </a:defRPr>
            </a:pPr>
            <a:r>
              <a:t>3</a:t>
            </a:r>
          </a:p>
        </p:txBody>
      </p:sp>
      <p:sp>
        <p:nvSpPr>
          <p:cNvPr id="42" name="TextBox 41" descr="APPLICABILITÀ"/>
          <p:cNvSpPr txBox="1"/>
          <p:nvPr/>
        </p:nvSpPr>
        <p:spPr>
          <a:xfrm>
            <a:off x="8394192" y="3255264"/>
            <a:ext cx="2907792" cy="310896"/>
          </a:xfrm>
          <a:prstGeom prst="rect">
            <a:avLst/>
          </a:prstGeom>
          <a:noFill/>
        </p:spPr>
        <p:txBody>
          <a:bodyPr wrap="square" lIns="0" tIns="0" rIns="0" bIns="0" anchor="t">
            <a:spAutoFit/>
          </a:bodyPr>
          <a:lstStyle/>
          <a:p>
            <a:pPr algn="l">
              <a:lnSpc>
                <a:spcPts val="1350"/>
              </a:lnSpc>
              <a:spcBef>
                <a:spcPts val="0"/>
              </a:spcBef>
              <a:spcAft>
                <a:spcPts val="0"/>
              </a:spcAft>
              <a:defRPr sz="1250" b="1">
                <a:solidFill>
                  <a:srgbClr val="3F89C3"/>
                </a:solidFill>
                <a:latin typeface="Lato"/>
              </a:defRPr>
            </a:pPr>
            <a:r>
              <a:t>APPLICABILITÀ</a:t>
            </a:r>
          </a:p>
        </p:txBody>
      </p:sp>
      <p:sp>
        <p:nvSpPr>
          <p:cNvPr id="43" name="TextBox 42" descr="Esposizione reale"/>
          <p:cNvSpPr txBox="1"/>
          <p:nvPr/>
        </p:nvSpPr>
        <p:spPr>
          <a:xfrm>
            <a:off x="8394192" y="3739896"/>
            <a:ext cx="2907792" cy="749808"/>
          </a:xfrm>
          <a:prstGeom prst="rect">
            <a:avLst/>
          </a:prstGeom>
          <a:noFill/>
        </p:spPr>
        <p:txBody>
          <a:bodyPr wrap="square" lIns="0" tIns="0" rIns="0" bIns="0" anchor="t">
            <a:spAutoFit/>
          </a:bodyPr>
          <a:lstStyle/>
          <a:p>
            <a:pPr algn="l">
              <a:lnSpc>
                <a:spcPts val="2484"/>
              </a:lnSpc>
              <a:spcBef>
                <a:spcPts val="0"/>
              </a:spcBef>
              <a:spcAft>
                <a:spcPts val="0"/>
              </a:spcAft>
              <a:defRPr sz="2300" b="1">
                <a:solidFill>
                  <a:srgbClr val="15384C"/>
                </a:solidFill>
                <a:latin typeface="Lato"/>
              </a:defRPr>
            </a:pPr>
            <a:r>
              <a:t>Esposizione reale</a:t>
            </a:r>
          </a:p>
        </p:txBody>
      </p:sp>
      <p:sp>
        <p:nvSpPr>
          <p:cNvPr id="44" name="TextBox 43" descr="Via di assorbimento&#10;e condizioni considerate."/>
          <p:cNvSpPr txBox="1"/>
          <p:nvPr/>
        </p:nvSpPr>
        <p:spPr>
          <a:xfrm>
            <a:off x="8394192" y="4718304"/>
            <a:ext cx="2907792" cy="594360"/>
          </a:xfrm>
          <a:prstGeom prst="rect">
            <a:avLst/>
          </a:prstGeom>
          <a:noFill/>
        </p:spPr>
        <p:txBody>
          <a:bodyPr wrap="square" lIns="0" tIns="0" rIns="0" bIns="0" anchor="t">
            <a:spAutoFit/>
          </a:bodyPr>
          <a:lstStyle/>
          <a:p>
            <a:pPr algn="l">
              <a:lnSpc>
                <a:spcPts val="1728"/>
              </a:lnSpc>
              <a:spcBef>
                <a:spcPts val="0"/>
              </a:spcBef>
              <a:spcAft>
                <a:spcPts val="0"/>
              </a:spcAft>
              <a:defRPr sz="1600" b="0">
                <a:solidFill>
                  <a:srgbClr val="5F7B87"/>
                </a:solidFill>
                <a:latin typeface="Lato"/>
              </a:defRPr>
            </a:pPr>
            <a:r>
              <a:t>Via di assorbimento</a:t>
            </a:r>
          </a:p>
          <a:p>
            <a:pPr algn="l">
              <a:lnSpc>
                <a:spcPts val="1728"/>
              </a:lnSpc>
              <a:spcBef>
                <a:spcPts val="0"/>
              </a:spcBef>
              <a:spcAft>
                <a:spcPts val="0"/>
              </a:spcAft>
              <a:defRPr sz="1600" b="0">
                <a:solidFill>
                  <a:srgbClr val="5F7B87"/>
                </a:solidFill>
                <a:latin typeface="Lato"/>
              </a:defRPr>
            </a:pPr>
            <a:r>
              <a:t>e condizioni considerate.</a:t>
            </a:r>
          </a:p>
        </p:txBody>
      </p:sp>
      <p:sp>
        <p:nvSpPr>
          <p:cNvPr id="45" name="TextBox 44" descr="La notazione sceglie il ramo. La pertinenza del riferimento sostiene il confronto."/>
          <p:cNvSpPr txBox="1"/>
          <p:nvPr/>
        </p:nvSpPr>
        <p:spPr>
          <a:xfrm>
            <a:off x="768096" y="5596128"/>
            <a:ext cx="10661904" cy="292608"/>
          </a:xfrm>
          <a:prstGeom prst="rect">
            <a:avLst/>
          </a:prstGeom>
          <a:noFill/>
        </p:spPr>
        <p:txBody>
          <a:bodyPr wrap="square" lIns="0" tIns="0" rIns="0" bIns="0" anchor="t">
            <a:spAutoFit/>
          </a:bodyPr>
          <a:lstStyle/>
          <a:p>
            <a:pPr algn="ctr">
              <a:lnSpc>
                <a:spcPts val="1458"/>
              </a:lnSpc>
              <a:spcBef>
                <a:spcPts val="0"/>
              </a:spcBef>
              <a:spcAft>
                <a:spcPts val="0"/>
              </a:spcAft>
              <a:defRPr sz="1350" b="0">
                <a:solidFill>
                  <a:srgbClr val="5F7B87"/>
                </a:solidFill>
                <a:latin typeface="Lato"/>
              </a:defRPr>
            </a:pPr>
            <a:r>
              <a:t>La notazione sceglie il ramo. La pertinenza del riferimento sostiene il confronto.</a:t>
            </a:r>
          </a:p>
        </p:txBody>
      </p:sp>
      <p:sp>
        <p:nvSpPr>
          <p:cNvPr id="46" name="Rounded Rectangle 45" descr="Elemento grafico modificabile della mappa didattica"/>
          <p:cNvSpPr/>
          <p:nvPr/>
        </p:nvSpPr>
        <p:spPr>
          <a:xfrm>
            <a:off x="594360" y="5961888"/>
            <a:ext cx="11000232" cy="411480"/>
          </a:xfrm>
          <a:prstGeom prst="roundRect">
            <a:avLst>
              <a:gd name="adj" fmla="val 13000"/>
            </a:avLst>
          </a:prstGeom>
          <a:solidFill>
            <a:srgbClr val="E6F1F7"/>
          </a:solidFill>
          <a:ln>
            <a:noFill/>
          </a:ln>
          <a:effectLst/>
        </p:spPr>
        <p:txBody>
          <a:bodyPr rtlCol="0" anchor="ctr"/>
          <a:lstStyle/>
          <a:p>
            <a:pPr algn="ctr"/>
            <a:endParaRPr/>
          </a:p>
        </p:txBody>
      </p:sp>
      <p:sp>
        <p:nvSpPr>
          <p:cNvPr id="47" name="TextBox 46" descr="VLEP ≠ automaticamente soglia di assenza di effetti riproduttivi."/>
          <p:cNvSpPr txBox="1"/>
          <p:nvPr/>
        </p:nvSpPr>
        <p:spPr>
          <a:xfrm>
            <a:off x="777240" y="6053327"/>
            <a:ext cx="10634472" cy="237744"/>
          </a:xfrm>
          <a:prstGeom prst="rect">
            <a:avLst/>
          </a:prstGeom>
          <a:noFill/>
        </p:spPr>
        <p:txBody>
          <a:bodyPr wrap="square" lIns="0" tIns="0" rIns="0" bIns="0" anchor="t">
            <a:spAutoFit/>
          </a:bodyPr>
          <a:lstStyle/>
          <a:p>
            <a:pPr algn="ctr">
              <a:lnSpc>
                <a:spcPts val="1620"/>
              </a:lnSpc>
              <a:spcBef>
                <a:spcPts val="0"/>
              </a:spcBef>
              <a:spcAft>
                <a:spcPts val="0"/>
              </a:spcAft>
              <a:defRPr sz="1500" b="0">
                <a:solidFill>
                  <a:srgbClr val="3F89C3"/>
                </a:solidFill>
                <a:latin typeface="Lato"/>
              </a:defRPr>
            </a:pPr>
            <a:r>
              <a:t>VLEP ≠ automaticamente soglia di assenza di effetti riproduttivi.</a:t>
            </a:r>
          </a:p>
        </p:txBody>
      </p:sp>
      <p:sp>
        <p:nvSpPr>
          <p:cNvPr id="4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008E89"/>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008E89"/>
            </a:solidFill>
          </a:ln>
          <a:effectLst/>
        </p:spPr>
      </p:cxnSp>
      <p:sp>
        <p:nvSpPr>
          <p:cNvPr id="4" name="Oval 3" descr="Elemento grafico modificabile della mappa didattica"/>
          <p:cNvSpPr/>
          <p:nvPr/>
        </p:nvSpPr>
        <p:spPr>
          <a:xfrm>
            <a:off x="516635" y="480060"/>
            <a:ext cx="64008" cy="64008"/>
          </a:xfrm>
          <a:prstGeom prst="ellipse">
            <a:avLst/>
          </a:prstGeom>
          <a:solidFill>
            <a:srgbClr val="008E89"/>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008E89"/>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008E89"/>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008E89"/>
                </a:solidFill>
                <a:latin typeface="Lato"/>
              </a:defRPr>
            </a:pPr>
            <a:r>
              <a:t>MODULO 07 / CASO A E CASO B</a:t>
            </a:r>
          </a:p>
        </p:txBody>
      </p:sp>
      <p:sp>
        <p:nvSpPr>
          <p:cNvPr id="8" name="TextBox 7" descr="VALUTAZIONE / CASO B"/>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VALUTAZIONE / CASO B</a:t>
            </a:r>
          </a:p>
        </p:txBody>
      </p:sp>
      <p:sp>
        <p:nvSpPr>
          <p:cNvPr id="9" name="TextBox 8" descr="Caso B: due confronti, una decisione motivata"/>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15384C"/>
                </a:solidFill>
                <a:latin typeface="Lato"/>
              </a:defRPr>
            </a:pPr>
            <a:r>
              <a:t>Caso B: due confronti, una decisione motivata</a:t>
            </a:r>
          </a:p>
        </p:txBody>
      </p:sp>
      <p:sp>
        <p:nvSpPr>
          <p:cNvPr id="10" name="TextBox 9" descr="Il rispetto del VLEP non esaurisce la valutazione rispetto alla soglia riproduttiva."/>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5F7B87"/>
                </a:solidFill>
                <a:latin typeface="Lato"/>
              </a:defRPr>
            </a:pPr>
            <a:r>
              <a:t>Il rispetto del VLEP non esaurisce la valutazione rispetto alla soglia riproduttiva.</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D9E3E3"/>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5F7B87"/>
                </a:solidFill>
                <a:latin typeface="Lato"/>
              </a:defRPr>
            </a:pPr>
            <a:r>
              <a:rPr dirty="0"/>
              <a:t>REPROTOSSICI </a:t>
            </a:r>
            <a:r>
              <a:rPr lang="it-IT" dirty="0"/>
              <a:t> </a:t>
            </a:r>
            <a:r>
              <a:rPr dirty="0"/>
              <a:t>2026</a:t>
            </a:r>
          </a:p>
        </p:txBody>
      </p:sp>
      <p:sp>
        <p:nvSpPr>
          <p:cNvPr id="13" name="TextBox 12" descr="INAIL 2026, pp. 2–3 [I1] • Integrazioni [N1; N2] • Mappa originale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5F7B87"/>
                </a:solidFill>
                <a:latin typeface="Lato"/>
              </a:defRPr>
            </a:pPr>
            <a:r>
              <a:t>INAIL 2026, pp. 2–3 [I1] • Integrazioni [N1; N2] • Mappa originale [D]</a:t>
            </a:r>
          </a:p>
        </p:txBody>
      </p:sp>
      <p:sp>
        <p:nvSpPr>
          <p:cNvPr id="14" name="TextBox 13" descr="08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08 / 10</a:t>
            </a:r>
          </a:p>
        </p:txBody>
      </p:sp>
      <p:sp>
        <p:nvSpPr>
          <p:cNvPr id="15" name="Rectangle 14" descr="Elemento grafico modificabile della mappa didattica"/>
          <p:cNvSpPr/>
          <p:nvPr/>
        </p:nvSpPr>
        <p:spPr>
          <a:xfrm>
            <a:off x="548640" y="6766560"/>
            <a:ext cx="187452" cy="16459"/>
          </a:xfrm>
          <a:prstGeom prst="rect">
            <a:avLst/>
          </a:prstGeom>
          <a:solidFill>
            <a:srgbClr val="008E89"/>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008E89"/>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008E89"/>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008E89"/>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008E89"/>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008E89"/>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008E89"/>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008E89"/>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D9E3E3"/>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D9E3E3"/>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67512" y="2340864"/>
            <a:ext cx="6848856" cy="1207008"/>
          </a:xfrm>
          <a:prstGeom prst="roundRect">
            <a:avLst>
              <a:gd name="adj" fmla="val 13000"/>
            </a:avLst>
          </a:prstGeom>
          <a:solidFill>
            <a:srgbClr val="E0F3ED"/>
          </a:solidFill>
          <a:ln>
            <a:noFill/>
          </a:ln>
          <a:effectLst/>
        </p:spPr>
        <p:txBody>
          <a:bodyPr rtlCol="0" anchor="ctr"/>
          <a:lstStyle/>
          <a:p>
            <a:pPr algn="ctr"/>
            <a:endParaRPr/>
          </a:p>
        </p:txBody>
      </p:sp>
      <p:sp>
        <p:nvSpPr>
          <p:cNvPr id="26" name="Oval 25" descr="Elemento grafico modificabile della mappa didattica"/>
          <p:cNvSpPr/>
          <p:nvPr/>
        </p:nvSpPr>
        <p:spPr>
          <a:xfrm>
            <a:off x="886968" y="2578608"/>
            <a:ext cx="475488" cy="475488"/>
          </a:xfrm>
          <a:prstGeom prst="ellipse">
            <a:avLst/>
          </a:prstGeom>
          <a:solidFill>
            <a:srgbClr val="008E89"/>
          </a:solidFill>
          <a:ln>
            <a:noFill/>
          </a:ln>
          <a:effectLst/>
        </p:spPr>
        <p:txBody>
          <a:bodyPr rtlCol="0" anchor="ctr"/>
          <a:lstStyle/>
          <a:p>
            <a:pPr algn="ctr"/>
            <a:endParaRPr/>
          </a:p>
        </p:txBody>
      </p:sp>
      <p:sp>
        <p:nvSpPr>
          <p:cNvPr id="27" name="TextBox 26" descr="01"/>
          <p:cNvSpPr txBox="1"/>
          <p:nvPr/>
        </p:nvSpPr>
        <p:spPr>
          <a:xfrm>
            <a:off x="886968" y="2587752"/>
            <a:ext cx="475488" cy="466344"/>
          </a:xfrm>
          <a:prstGeom prst="rect">
            <a:avLst/>
          </a:prstGeom>
          <a:noFill/>
        </p:spPr>
        <p:txBody>
          <a:bodyPr wrap="square" lIns="0" tIns="0" rIns="0" bIns="0" anchor="ctr">
            <a:spAutoFit/>
          </a:bodyPr>
          <a:lstStyle/>
          <a:p>
            <a:pPr algn="ctr">
              <a:lnSpc>
                <a:spcPts val="1620"/>
              </a:lnSpc>
              <a:spcBef>
                <a:spcPts val="0"/>
              </a:spcBef>
              <a:spcAft>
                <a:spcPts val="0"/>
              </a:spcAft>
              <a:defRPr sz="1500" b="1">
                <a:solidFill>
                  <a:srgbClr val="FFFFFF"/>
                </a:solidFill>
                <a:latin typeface="Lato"/>
              </a:defRPr>
            </a:pPr>
            <a:r>
              <a:t>01</a:t>
            </a:r>
          </a:p>
        </p:txBody>
      </p:sp>
      <p:sp>
        <p:nvSpPr>
          <p:cNvPr id="28" name="TextBox 27" descr="CONFRONTO CON IL VLEP"/>
          <p:cNvSpPr txBox="1"/>
          <p:nvPr/>
        </p:nvSpPr>
        <p:spPr>
          <a:xfrm>
            <a:off x="1591056" y="2551176"/>
            <a:ext cx="5568696" cy="320040"/>
          </a:xfrm>
          <a:prstGeom prst="rect">
            <a:avLst/>
          </a:prstGeom>
          <a:noFill/>
        </p:spPr>
        <p:txBody>
          <a:bodyPr wrap="square" lIns="0" tIns="0" rIns="0" bIns="0" anchor="t">
            <a:spAutoFit/>
          </a:bodyPr>
          <a:lstStyle/>
          <a:p>
            <a:pPr algn="l">
              <a:lnSpc>
                <a:spcPts val="1620"/>
              </a:lnSpc>
              <a:spcBef>
                <a:spcPts val="0"/>
              </a:spcBef>
              <a:spcAft>
                <a:spcPts val="0"/>
              </a:spcAft>
              <a:defRPr sz="1500" b="1">
                <a:solidFill>
                  <a:srgbClr val="008E89"/>
                </a:solidFill>
                <a:latin typeface="Lato"/>
              </a:defRPr>
            </a:pPr>
            <a:r>
              <a:t>CONFRONTO CON IL VLEP</a:t>
            </a:r>
          </a:p>
        </p:txBody>
      </p:sp>
      <p:sp>
        <p:nvSpPr>
          <p:cNvPr id="29" name="TextBox 28" descr="Il limite professionale dell’Allegato XLIII va rispettato."/>
          <p:cNvSpPr txBox="1"/>
          <p:nvPr/>
        </p:nvSpPr>
        <p:spPr>
          <a:xfrm>
            <a:off x="1591056" y="3063240"/>
            <a:ext cx="5568696" cy="338328"/>
          </a:xfrm>
          <a:prstGeom prst="rect">
            <a:avLst/>
          </a:prstGeom>
          <a:noFill/>
        </p:spPr>
        <p:txBody>
          <a:bodyPr wrap="square" lIns="0" tIns="0" rIns="0" bIns="0" anchor="t">
            <a:spAutoFit/>
          </a:bodyPr>
          <a:lstStyle/>
          <a:p>
            <a:pPr algn="l">
              <a:lnSpc>
                <a:spcPts val="1598"/>
              </a:lnSpc>
              <a:spcBef>
                <a:spcPts val="0"/>
              </a:spcBef>
              <a:spcAft>
                <a:spcPts val="0"/>
              </a:spcAft>
              <a:defRPr sz="1480" b="0">
                <a:solidFill>
                  <a:srgbClr val="15384C"/>
                </a:solidFill>
                <a:latin typeface="Lato"/>
              </a:defRPr>
            </a:pPr>
            <a:r>
              <a:t>Il limite professionale dell’Allegato XLIII va rispettato.</a:t>
            </a:r>
          </a:p>
        </p:txBody>
      </p:sp>
      <p:sp>
        <p:nvSpPr>
          <p:cNvPr id="30" name="Rounded Rectangle 29" descr="Elemento grafico modificabile della mappa didattica"/>
          <p:cNvSpPr/>
          <p:nvPr/>
        </p:nvSpPr>
        <p:spPr>
          <a:xfrm>
            <a:off x="667512" y="3803904"/>
            <a:ext cx="6848856" cy="1207008"/>
          </a:xfrm>
          <a:prstGeom prst="roundRect">
            <a:avLst>
              <a:gd name="adj" fmla="val 13000"/>
            </a:avLst>
          </a:prstGeom>
          <a:solidFill>
            <a:srgbClr val="E6F1F7"/>
          </a:solidFill>
          <a:ln>
            <a:noFill/>
          </a:ln>
          <a:effectLst/>
        </p:spPr>
        <p:txBody>
          <a:bodyPr rtlCol="0" anchor="ctr"/>
          <a:lstStyle/>
          <a:p>
            <a:pPr algn="ctr"/>
            <a:endParaRPr/>
          </a:p>
        </p:txBody>
      </p:sp>
      <p:sp>
        <p:nvSpPr>
          <p:cNvPr id="31" name="Oval 30" descr="Elemento grafico modificabile della mappa didattica"/>
          <p:cNvSpPr/>
          <p:nvPr/>
        </p:nvSpPr>
        <p:spPr>
          <a:xfrm>
            <a:off x="886968" y="4041648"/>
            <a:ext cx="475488" cy="475488"/>
          </a:xfrm>
          <a:prstGeom prst="ellipse">
            <a:avLst/>
          </a:prstGeom>
          <a:solidFill>
            <a:srgbClr val="3F89C3"/>
          </a:solidFill>
          <a:ln>
            <a:noFill/>
          </a:ln>
          <a:effectLst/>
        </p:spPr>
        <p:txBody>
          <a:bodyPr rtlCol="0" anchor="ctr"/>
          <a:lstStyle/>
          <a:p>
            <a:pPr algn="ctr"/>
            <a:endParaRPr/>
          </a:p>
        </p:txBody>
      </p:sp>
      <p:sp>
        <p:nvSpPr>
          <p:cNvPr id="32" name="TextBox 31" descr="02"/>
          <p:cNvSpPr txBox="1"/>
          <p:nvPr/>
        </p:nvSpPr>
        <p:spPr>
          <a:xfrm>
            <a:off x="886968" y="4050791"/>
            <a:ext cx="475488" cy="466344"/>
          </a:xfrm>
          <a:prstGeom prst="rect">
            <a:avLst/>
          </a:prstGeom>
          <a:noFill/>
        </p:spPr>
        <p:txBody>
          <a:bodyPr wrap="square" lIns="0" tIns="0" rIns="0" bIns="0" anchor="ctr">
            <a:spAutoFit/>
          </a:bodyPr>
          <a:lstStyle/>
          <a:p>
            <a:pPr algn="ctr">
              <a:lnSpc>
                <a:spcPts val="1620"/>
              </a:lnSpc>
              <a:spcBef>
                <a:spcPts val="0"/>
              </a:spcBef>
              <a:spcAft>
                <a:spcPts val="0"/>
              </a:spcAft>
              <a:defRPr sz="1500" b="1">
                <a:solidFill>
                  <a:srgbClr val="FFFFFF"/>
                </a:solidFill>
                <a:latin typeface="Lato"/>
              </a:defRPr>
            </a:pPr>
            <a:r>
              <a:t>02</a:t>
            </a:r>
          </a:p>
        </p:txBody>
      </p:sp>
      <p:sp>
        <p:nvSpPr>
          <p:cNvPr id="33" name="TextBox 32" descr="CONFRONTO CON LA SOGLIA"/>
          <p:cNvSpPr txBox="1"/>
          <p:nvPr/>
        </p:nvSpPr>
        <p:spPr>
          <a:xfrm>
            <a:off x="1591056" y="4014216"/>
            <a:ext cx="5568696" cy="320040"/>
          </a:xfrm>
          <a:prstGeom prst="rect">
            <a:avLst/>
          </a:prstGeom>
          <a:noFill/>
        </p:spPr>
        <p:txBody>
          <a:bodyPr wrap="square" lIns="0" tIns="0" rIns="0" bIns="0" anchor="t">
            <a:spAutoFit/>
          </a:bodyPr>
          <a:lstStyle/>
          <a:p>
            <a:pPr algn="l">
              <a:lnSpc>
                <a:spcPts val="1620"/>
              </a:lnSpc>
              <a:spcBef>
                <a:spcPts val="0"/>
              </a:spcBef>
              <a:spcAft>
                <a:spcPts val="0"/>
              </a:spcAft>
              <a:defRPr sz="1500" b="1">
                <a:solidFill>
                  <a:srgbClr val="3F89C3"/>
                </a:solidFill>
                <a:latin typeface="Lato"/>
              </a:defRPr>
            </a:pPr>
            <a:r>
              <a:t>CONFRONTO CON LA SOGLIA</a:t>
            </a:r>
          </a:p>
        </p:txBody>
      </p:sp>
      <p:sp>
        <p:nvSpPr>
          <p:cNvPr id="34" name="TextBox 33" descr="Valutare il rischio riproduttivo, inclusa la via dermica."/>
          <p:cNvSpPr txBox="1"/>
          <p:nvPr/>
        </p:nvSpPr>
        <p:spPr>
          <a:xfrm>
            <a:off x="1591056" y="4526280"/>
            <a:ext cx="5568696" cy="338328"/>
          </a:xfrm>
          <a:prstGeom prst="rect">
            <a:avLst/>
          </a:prstGeom>
          <a:noFill/>
        </p:spPr>
        <p:txBody>
          <a:bodyPr wrap="square" lIns="0" tIns="0" rIns="0" bIns="0" anchor="t">
            <a:spAutoFit/>
          </a:bodyPr>
          <a:lstStyle/>
          <a:p>
            <a:pPr algn="l">
              <a:lnSpc>
                <a:spcPts val="1598"/>
              </a:lnSpc>
              <a:spcBef>
                <a:spcPts val="0"/>
              </a:spcBef>
              <a:spcAft>
                <a:spcPts val="0"/>
              </a:spcAft>
              <a:defRPr sz="1480" b="0">
                <a:solidFill>
                  <a:srgbClr val="15384C"/>
                </a:solidFill>
                <a:latin typeface="Lato"/>
              </a:defRPr>
            </a:pPr>
            <a:r>
              <a:t>Valutare il rischio riproduttivo, inclusa la via dermica.</a:t>
            </a:r>
          </a:p>
        </p:txBody>
      </p:sp>
      <p:cxnSp>
        <p:nvCxnSpPr>
          <p:cNvPr id="35" name="Connector 34" descr="Elemento grafico modificabile della mappa didattica"/>
          <p:cNvCxnSpPr/>
          <p:nvPr/>
        </p:nvCxnSpPr>
        <p:spPr>
          <a:xfrm>
            <a:off x="7571231" y="2944368"/>
            <a:ext cx="301752" cy="0"/>
          </a:xfrm>
          <a:prstGeom prst="line">
            <a:avLst/>
          </a:prstGeom>
          <a:ln w="19050">
            <a:solidFill>
              <a:srgbClr val="3F89C3"/>
            </a:solidFill>
          </a:ln>
          <a:effectLst/>
        </p:spPr>
      </p:cxnSp>
      <p:cxnSp>
        <p:nvCxnSpPr>
          <p:cNvPr id="36" name="Connector 35" descr="Elemento grafico modificabile della mappa didattica"/>
          <p:cNvCxnSpPr/>
          <p:nvPr/>
        </p:nvCxnSpPr>
        <p:spPr>
          <a:xfrm>
            <a:off x="7571231" y="4407408"/>
            <a:ext cx="301752" cy="0"/>
          </a:xfrm>
          <a:prstGeom prst="line">
            <a:avLst/>
          </a:prstGeom>
          <a:ln w="19050">
            <a:solidFill>
              <a:srgbClr val="3F89C3"/>
            </a:solidFill>
          </a:ln>
          <a:effectLst/>
        </p:spPr>
      </p:cxnSp>
      <p:cxnSp>
        <p:nvCxnSpPr>
          <p:cNvPr id="37" name="Connector 36" descr="Elemento grafico modificabile della mappa didattica"/>
          <p:cNvCxnSpPr/>
          <p:nvPr/>
        </p:nvCxnSpPr>
        <p:spPr>
          <a:xfrm>
            <a:off x="7872983" y="2944368"/>
            <a:ext cx="0" cy="1463040"/>
          </a:xfrm>
          <a:prstGeom prst="line">
            <a:avLst/>
          </a:prstGeom>
          <a:ln w="19050">
            <a:solidFill>
              <a:srgbClr val="3F89C3"/>
            </a:solidFill>
          </a:ln>
          <a:effectLst/>
        </p:spPr>
      </p:cxnSp>
      <p:cxnSp>
        <p:nvCxnSpPr>
          <p:cNvPr id="38" name="Connector 37" descr="Elemento grafico modificabile della mappa didattica"/>
          <p:cNvCxnSpPr/>
          <p:nvPr/>
        </p:nvCxnSpPr>
        <p:spPr>
          <a:xfrm>
            <a:off x="7872983" y="3675887"/>
            <a:ext cx="310896" cy="0"/>
          </a:xfrm>
          <a:prstGeom prst="line">
            <a:avLst/>
          </a:prstGeom>
          <a:ln w="19050">
            <a:solidFill>
              <a:srgbClr val="3F89C3"/>
            </a:solidFill>
            <a:tailEnd type="triangle" w="sm" len="sm"/>
          </a:ln>
          <a:effectLst/>
        </p:spPr>
      </p:cxnSp>
      <p:sp>
        <p:nvSpPr>
          <p:cNvPr id="39" name="Rounded Rectangle 38" descr="Elemento grafico modificabile della mappa didattica"/>
          <p:cNvSpPr/>
          <p:nvPr/>
        </p:nvSpPr>
        <p:spPr>
          <a:xfrm>
            <a:off x="8275320" y="2340864"/>
            <a:ext cx="3273552" cy="2670048"/>
          </a:xfrm>
          <a:prstGeom prst="roundRect">
            <a:avLst>
              <a:gd name="adj" fmla="val 13000"/>
            </a:avLst>
          </a:prstGeom>
          <a:solidFill>
            <a:srgbClr val="173F5A"/>
          </a:solidFill>
          <a:ln>
            <a:noFill/>
          </a:ln>
          <a:effectLst/>
        </p:spPr>
        <p:txBody>
          <a:bodyPr rtlCol="0" anchor="ctr"/>
          <a:lstStyle/>
          <a:p>
            <a:pPr algn="ctr"/>
            <a:endParaRPr/>
          </a:p>
        </p:txBody>
      </p:sp>
      <p:sp>
        <p:nvSpPr>
          <p:cNvPr id="40" name="TextBox 39" descr="ESITO DOCUMENTATO"/>
          <p:cNvSpPr txBox="1"/>
          <p:nvPr/>
        </p:nvSpPr>
        <p:spPr>
          <a:xfrm>
            <a:off x="8513064" y="2615184"/>
            <a:ext cx="2798064" cy="274320"/>
          </a:xfrm>
          <a:prstGeom prst="rect">
            <a:avLst/>
          </a:prstGeom>
          <a:noFill/>
        </p:spPr>
        <p:txBody>
          <a:bodyPr wrap="square" lIns="0" tIns="0" rIns="0" bIns="0" anchor="t">
            <a:spAutoFit/>
          </a:bodyPr>
          <a:lstStyle/>
          <a:p>
            <a:pPr algn="l">
              <a:lnSpc>
                <a:spcPts val="1231"/>
              </a:lnSpc>
              <a:spcBef>
                <a:spcPts val="0"/>
              </a:spcBef>
              <a:spcAft>
                <a:spcPts val="0"/>
              </a:spcAft>
              <a:defRPr sz="1140" b="1">
                <a:solidFill>
                  <a:srgbClr val="BFD3DA"/>
                </a:solidFill>
                <a:latin typeface="Lato"/>
              </a:defRPr>
            </a:pPr>
            <a:r>
              <a:t>ESITO DOCUMENTATO</a:t>
            </a:r>
          </a:p>
        </p:txBody>
      </p:sp>
      <p:sp>
        <p:nvSpPr>
          <p:cNvPr id="41" name="TextBox 40" descr="Rischio ridotto&#10;al minimo"/>
          <p:cNvSpPr txBox="1"/>
          <p:nvPr/>
        </p:nvSpPr>
        <p:spPr>
          <a:xfrm>
            <a:off x="8513064" y="3099816"/>
            <a:ext cx="2798064" cy="877824"/>
          </a:xfrm>
          <a:prstGeom prst="rect">
            <a:avLst/>
          </a:prstGeom>
          <a:noFill/>
        </p:spPr>
        <p:txBody>
          <a:bodyPr wrap="square" lIns="0" tIns="0" rIns="0" bIns="0" anchor="t">
            <a:spAutoFit/>
          </a:bodyPr>
          <a:lstStyle/>
          <a:p>
            <a:pPr algn="l">
              <a:lnSpc>
                <a:spcPts val="2700"/>
              </a:lnSpc>
              <a:spcBef>
                <a:spcPts val="0"/>
              </a:spcBef>
              <a:spcAft>
                <a:spcPts val="0"/>
              </a:spcAft>
              <a:defRPr sz="2500" b="1">
                <a:solidFill>
                  <a:srgbClr val="FFFFFF"/>
                </a:solidFill>
                <a:latin typeface="Lato"/>
              </a:defRPr>
            </a:pPr>
            <a:r>
              <a:t>Rischio ridotto</a:t>
            </a:r>
          </a:p>
          <a:p>
            <a:pPr algn="l">
              <a:lnSpc>
                <a:spcPts val="2700"/>
              </a:lnSpc>
              <a:spcBef>
                <a:spcPts val="0"/>
              </a:spcBef>
              <a:spcAft>
                <a:spcPts val="0"/>
              </a:spcAft>
              <a:defRPr sz="2500" b="1">
                <a:solidFill>
                  <a:srgbClr val="FFFFFF"/>
                </a:solidFill>
                <a:latin typeface="Lato"/>
              </a:defRPr>
            </a:pPr>
            <a:r>
              <a:t>al minimo</a:t>
            </a:r>
          </a:p>
        </p:txBody>
      </p:sp>
      <p:sp>
        <p:nvSpPr>
          <p:cNvPr id="42" name="TextBox 41" descr="Eventuale attivazione&#10;di sorveglianza sanitaria&#10;e registro CMR."/>
          <p:cNvSpPr txBox="1"/>
          <p:nvPr/>
        </p:nvSpPr>
        <p:spPr>
          <a:xfrm>
            <a:off x="8513064" y="4142232"/>
            <a:ext cx="2798064" cy="713232"/>
          </a:xfrm>
          <a:prstGeom prst="rect">
            <a:avLst/>
          </a:prstGeom>
          <a:noFill/>
        </p:spPr>
        <p:txBody>
          <a:bodyPr wrap="square" lIns="0" tIns="0" rIns="0" bIns="0" anchor="t">
            <a:spAutoFit/>
          </a:bodyPr>
          <a:lstStyle/>
          <a:p>
            <a:pPr algn="l">
              <a:lnSpc>
                <a:spcPts val="1620"/>
              </a:lnSpc>
              <a:spcBef>
                <a:spcPts val="0"/>
              </a:spcBef>
              <a:spcAft>
                <a:spcPts val="0"/>
              </a:spcAft>
              <a:defRPr sz="1500" b="0">
                <a:solidFill>
                  <a:srgbClr val="BFD3DA"/>
                </a:solidFill>
                <a:latin typeface="Lato"/>
              </a:defRPr>
            </a:pPr>
            <a:r>
              <a:t>Eventuale attivazione</a:t>
            </a:r>
          </a:p>
          <a:p>
            <a:pPr algn="l">
              <a:lnSpc>
                <a:spcPts val="1620"/>
              </a:lnSpc>
              <a:spcBef>
                <a:spcPts val="0"/>
              </a:spcBef>
              <a:spcAft>
                <a:spcPts val="0"/>
              </a:spcAft>
              <a:defRPr sz="1500" b="0">
                <a:solidFill>
                  <a:srgbClr val="BFD3DA"/>
                </a:solidFill>
                <a:latin typeface="Lato"/>
              </a:defRPr>
            </a:pPr>
            <a:r>
              <a:t>di sorveglianza sanitaria</a:t>
            </a:r>
          </a:p>
          <a:p>
            <a:pPr algn="l">
              <a:lnSpc>
                <a:spcPts val="1620"/>
              </a:lnSpc>
              <a:spcBef>
                <a:spcPts val="0"/>
              </a:spcBef>
              <a:spcAft>
                <a:spcPts val="0"/>
              </a:spcAft>
              <a:defRPr sz="1500" b="0">
                <a:solidFill>
                  <a:srgbClr val="BFD3DA"/>
                </a:solidFill>
                <a:latin typeface="Lato"/>
              </a:defRPr>
            </a:pPr>
            <a:r>
              <a:t>e registro CMR.</a:t>
            </a:r>
          </a:p>
        </p:txBody>
      </p:sp>
      <p:sp>
        <p:nvSpPr>
          <p:cNvPr id="43" name="TextBox 42" descr="PERTINENZA DEL CONFRONTO [D]"/>
          <p:cNvSpPr txBox="1"/>
          <p:nvPr/>
        </p:nvSpPr>
        <p:spPr>
          <a:xfrm>
            <a:off x="676656" y="5294376"/>
            <a:ext cx="3538728" cy="201168"/>
          </a:xfrm>
          <a:prstGeom prst="rect">
            <a:avLst/>
          </a:prstGeom>
          <a:noFill/>
        </p:spPr>
        <p:txBody>
          <a:bodyPr wrap="square" lIns="0" tIns="0" rIns="0" bIns="0" anchor="t">
            <a:spAutoFit/>
          </a:bodyPr>
          <a:lstStyle/>
          <a:p>
            <a:pPr algn="l">
              <a:lnSpc>
                <a:spcPts val="1047"/>
              </a:lnSpc>
              <a:spcBef>
                <a:spcPts val="0"/>
              </a:spcBef>
              <a:spcAft>
                <a:spcPts val="0"/>
              </a:spcAft>
              <a:defRPr sz="969" b="1">
                <a:solidFill>
                  <a:srgbClr val="5F7B87"/>
                </a:solidFill>
                <a:latin typeface="Lato"/>
              </a:defRPr>
            </a:pPr>
            <a:r>
              <a:t>PERTINENZA DEL CONFRONTO [D]</a:t>
            </a:r>
          </a:p>
        </p:txBody>
      </p:sp>
      <p:sp>
        <p:nvSpPr>
          <p:cNvPr id="44" name="Rounded Rectangle 43" descr="Elemento grafico modificabile della mappa didattica"/>
          <p:cNvSpPr/>
          <p:nvPr/>
        </p:nvSpPr>
        <p:spPr>
          <a:xfrm>
            <a:off x="4343400" y="5230368"/>
            <a:ext cx="1627632" cy="292608"/>
          </a:xfrm>
          <a:prstGeom prst="roundRect">
            <a:avLst>
              <a:gd name="adj" fmla="val 13000"/>
            </a:avLst>
          </a:prstGeom>
          <a:solidFill>
            <a:srgbClr val="E6F1F7"/>
          </a:solidFill>
          <a:ln>
            <a:noFill/>
          </a:ln>
          <a:effectLst/>
        </p:spPr>
        <p:txBody>
          <a:bodyPr rtlCol="0" anchor="ctr"/>
          <a:lstStyle/>
          <a:p>
            <a:pPr algn="ctr"/>
            <a:endParaRPr/>
          </a:p>
        </p:txBody>
      </p:sp>
      <p:sp>
        <p:nvSpPr>
          <p:cNvPr id="45" name="TextBox 44" descr="POPOLAZIONE"/>
          <p:cNvSpPr txBox="1"/>
          <p:nvPr/>
        </p:nvSpPr>
        <p:spPr>
          <a:xfrm>
            <a:off x="4453128" y="5289804"/>
            <a:ext cx="1408176" cy="182880"/>
          </a:xfrm>
          <a:prstGeom prst="rect">
            <a:avLst/>
          </a:prstGeom>
          <a:noFill/>
        </p:spPr>
        <p:txBody>
          <a:bodyPr wrap="square" lIns="0" tIns="0" rIns="0" bIns="0" anchor="t">
            <a:spAutoFit/>
          </a:bodyPr>
          <a:lstStyle/>
          <a:p>
            <a:pPr algn="l">
              <a:lnSpc>
                <a:spcPts val="1080"/>
              </a:lnSpc>
              <a:spcBef>
                <a:spcPts val="0"/>
              </a:spcBef>
              <a:spcAft>
                <a:spcPts val="0"/>
              </a:spcAft>
              <a:defRPr sz="1000" b="0">
                <a:solidFill>
                  <a:srgbClr val="3F89C3"/>
                </a:solidFill>
                <a:latin typeface="Lato"/>
              </a:defRPr>
            </a:pPr>
            <a:r>
              <a:t>POPOLAZIONE</a:t>
            </a:r>
          </a:p>
        </p:txBody>
      </p:sp>
      <p:sp>
        <p:nvSpPr>
          <p:cNvPr id="46" name="Rounded Rectangle 45" descr="Elemento grafico modificabile della mappa didattica"/>
          <p:cNvSpPr/>
          <p:nvPr/>
        </p:nvSpPr>
        <p:spPr>
          <a:xfrm>
            <a:off x="6199632" y="5230368"/>
            <a:ext cx="1627632" cy="292608"/>
          </a:xfrm>
          <a:prstGeom prst="roundRect">
            <a:avLst>
              <a:gd name="adj" fmla="val 13000"/>
            </a:avLst>
          </a:prstGeom>
          <a:solidFill>
            <a:srgbClr val="E6F1F7"/>
          </a:solidFill>
          <a:ln>
            <a:noFill/>
          </a:ln>
          <a:effectLst/>
        </p:spPr>
        <p:txBody>
          <a:bodyPr rtlCol="0" anchor="ctr"/>
          <a:lstStyle/>
          <a:p>
            <a:pPr algn="ctr"/>
            <a:endParaRPr/>
          </a:p>
        </p:txBody>
      </p:sp>
      <p:sp>
        <p:nvSpPr>
          <p:cNvPr id="47" name="TextBox 46" descr="VIA"/>
          <p:cNvSpPr txBox="1"/>
          <p:nvPr/>
        </p:nvSpPr>
        <p:spPr>
          <a:xfrm>
            <a:off x="6309360" y="5289804"/>
            <a:ext cx="1408176" cy="182880"/>
          </a:xfrm>
          <a:prstGeom prst="rect">
            <a:avLst/>
          </a:prstGeom>
          <a:noFill/>
        </p:spPr>
        <p:txBody>
          <a:bodyPr wrap="square" lIns="0" tIns="0" rIns="0" bIns="0" anchor="t">
            <a:spAutoFit/>
          </a:bodyPr>
          <a:lstStyle/>
          <a:p>
            <a:pPr algn="l">
              <a:lnSpc>
                <a:spcPts val="1080"/>
              </a:lnSpc>
              <a:spcBef>
                <a:spcPts val="0"/>
              </a:spcBef>
              <a:spcAft>
                <a:spcPts val="0"/>
              </a:spcAft>
              <a:defRPr sz="1000" b="0">
                <a:solidFill>
                  <a:srgbClr val="3F89C3"/>
                </a:solidFill>
                <a:latin typeface="Lato"/>
              </a:defRPr>
            </a:pPr>
            <a:r>
              <a:t>VIA</a:t>
            </a:r>
          </a:p>
        </p:txBody>
      </p:sp>
      <p:sp>
        <p:nvSpPr>
          <p:cNvPr id="48" name="Rounded Rectangle 47" descr="Elemento grafico modificabile della mappa didattica"/>
          <p:cNvSpPr/>
          <p:nvPr/>
        </p:nvSpPr>
        <p:spPr>
          <a:xfrm>
            <a:off x="8055864" y="5230368"/>
            <a:ext cx="1627632" cy="292608"/>
          </a:xfrm>
          <a:prstGeom prst="roundRect">
            <a:avLst>
              <a:gd name="adj" fmla="val 13000"/>
            </a:avLst>
          </a:prstGeom>
          <a:solidFill>
            <a:srgbClr val="E6F1F7"/>
          </a:solidFill>
          <a:ln>
            <a:noFill/>
          </a:ln>
          <a:effectLst/>
        </p:spPr>
        <p:txBody>
          <a:bodyPr rtlCol="0" anchor="ctr"/>
          <a:lstStyle/>
          <a:p>
            <a:pPr algn="ctr"/>
            <a:endParaRPr/>
          </a:p>
        </p:txBody>
      </p:sp>
      <p:sp>
        <p:nvSpPr>
          <p:cNvPr id="49" name="TextBox 48" descr="DURATA"/>
          <p:cNvSpPr txBox="1"/>
          <p:nvPr/>
        </p:nvSpPr>
        <p:spPr>
          <a:xfrm>
            <a:off x="8165592" y="5289804"/>
            <a:ext cx="1408176" cy="182880"/>
          </a:xfrm>
          <a:prstGeom prst="rect">
            <a:avLst/>
          </a:prstGeom>
          <a:noFill/>
        </p:spPr>
        <p:txBody>
          <a:bodyPr wrap="square" lIns="0" tIns="0" rIns="0" bIns="0" anchor="t">
            <a:spAutoFit/>
          </a:bodyPr>
          <a:lstStyle/>
          <a:p>
            <a:pPr algn="l">
              <a:lnSpc>
                <a:spcPts val="1080"/>
              </a:lnSpc>
              <a:spcBef>
                <a:spcPts val="0"/>
              </a:spcBef>
              <a:spcAft>
                <a:spcPts val="0"/>
              </a:spcAft>
              <a:defRPr sz="1000" b="0">
                <a:solidFill>
                  <a:srgbClr val="3F89C3"/>
                </a:solidFill>
                <a:latin typeface="Lato"/>
              </a:defRPr>
            </a:pPr>
            <a:r>
              <a:t>DURATA</a:t>
            </a:r>
          </a:p>
        </p:txBody>
      </p:sp>
      <p:sp>
        <p:nvSpPr>
          <p:cNvPr id="50" name="Rounded Rectangle 49" descr="Elemento grafico modificabile della mappa didattica"/>
          <p:cNvSpPr/>
          <p:nvPr/>
        </p:nvSpPr>
        <p:spPr>
          <a:xfrm>
            <a:off x="9912096" y="5230368"/>
            <a:ext cx="1627632" cy="292608"/>
          </a:xfrm>
          <a:prstGeom prst="roundRect">
            <a:avLst>
              <a:gd name="adj" fmla="val 13000"/>
            </a:avLst>
          </a:prstGeom>
          <a:solidFill>
            <a:srgbClr val="E6F1F7"/>
          </a:solidFill>
          <a:ln>
            <a:noFill/>
          </a:ln>
          <a:effectLst/>
        </p:spPr>
        <p:txBody>
          <a:bodyPr rtlCol="0" anchor="ctr"/>
          <a:lstStyle/>
          <a:p>
            <a:pPr algn="ctr"/>
            <a:endParaRPr/>
          </a:p>
        </p:txBody>
      </p:sp>
      <p:sp>
        <p:nvSpPr>
          <p:cNvPr id="51" name="TextBox 50" descr="UNITÀ"/>
          <p:cNvSpPr txBox="1"/>
          <p:nvPr/>
        </p:nvSpPr>
        <p:spPr>
          <a:xfrm>
            <a:off x="10021824" y="5289804"/>
            <a:ext cx="1408176" cy="182880"/>
          </a:xfrm>
          <a:prstGeom prst="rect">
            <a:avLst/>
          </a:prstGeom>
          <a:noFill/>
        </p:spPr>
        <p:txBody>
          <a:bodyPr wrap="square" lIns="0" tIns="0" rIns="0" bIns="0" anchor="t">
            <a:spAutoFit/>
          </a:bodyPr>
          <a:lstStyle/>
          <a:p>
            <a:pPr algn="l">
              <a:lnSpc>
                <a:spcPts val="1080"/>
              </a:lnSpc>
              <a:spcBef>
                <a:spcPts val="0"/>
              </a:spcBef>
              <a:spcAft>
                <a:spcPts val="0"/>
              </a:spcAft>
              <a:defRPr sz="1000" b="0">
                <a:solidFill>
                  <a:srgbClr val="3F89C3"/>
                </a:solidFill>
                <a:latin typeface="Lato"/>
              </a:defRPr>
            </a:pPr>
            <a:r>
              <a:t>UNITÀ</a:t>
            </a:r>
          </a:p>
        </p:txBody>
      </p:sp>
      <p:sp>
        <p:nvSpPr>
          <p:cNvPr id="52" name="Rounded Rectangle 51" descr="Elemento grafico modificabile della mappa didattica"/>
          <p:cNvSpPr/>
          <p:nvPr/>
        </p:nvSpPr>
        <p:spPr>
          <a:xfrm>
            <a:off x="594360" y="5961888"/>
            <a:ext cx="11000232" cy="411480"/>
          </a:xfrm>
          <a:prstGeom prst="roundRect">
            <a:avLst>
              <a:gd name="adj" fmla="val 13000"/>
            </a:avLst>
          </a:prstGeom>
          <a:solidFill>
            <a:srgbClr val="E0F3ED"/>
          </a:solidFill>
          <a:ln>
            <a:noFill/>
          </a:ln>
          <a:effectLst/>
        </p:spPr>
        <p:txBody>
          <a:bodyPr rtlCol="0" anchor="ctr"/>
          <a:lstStyle/>
          <a:p>
            <a:pPr algn="ctr"/>
            <a:endParaRPr/>
          </a:p>
        </p:txBody>
      </p:sp>
      <p:sp>
        <p:nvSpPr>
          <p:cNvPr id="53" name="TextBox 52" descr="«Eventuale» non significa facoltativo: la decisione discende dalla valutazione e dagli obblighi applicabili."/>
          <p:cNvSpPr txBox="1"/>
          <p:nvPr/>
        </p:nvSpPr>
        <p:spPr>
          <a:xfrm>
            <a:off x="777240" y="6053327"/>
            <a:ext cx="10634472" cy="237744"/>
          </a:xfrm>
          <a:prstGeom prst="rect">
            <a:avLst/>
          </a:prstGeom>
          <a:noFill/>
        </p:spPr>
        <p:txBody>
          <a:bodyPr wrap="square" lIns="0" tIns="0" rIns="0" bIns="0" anchor="t">
            <a:spAutoFit/>
          </a:bodyPr>
          <a:lstStyle/>
          <a:p>
            <a:pPr algn="ctr">
              <a:lnSpc>
                <a:spcPts val="1317"/>
              </a:lnSpc>
              <a:spcBef>
                <a:spcPts val="0"/>
              </a:spcBef>
              <a:spcAft>
                <a:spcPts val="0"/>
              </a:spcAft>
              <a:defRPr sz="1220" b="0">
                <a:solidFill>
                  <a:srgbClr val="008E89"/>
                </a:solidFill>
                <a:latin typeface="Lato"/>
              </a:defRPr>
            </a:pPr>
            <a:r>
              <a:t>«Eventuale» non significa facoltativo: la decisione discende dalla valutazione e dagli obblighi applicabili.</a:t>
            </a:r>
          </a:p>
        </p:txBody>
      </p:sp>
      <p:sp>
        <p:nvSpPr>
          <p:cNvPr id="5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7F8F4"/>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008E89"/>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008E89"/>
            </a:solidFill>
          </a:ln>
          <a:effectLst/>
        </p:spPr>
      </p:cxnSp>
      <p:sp>
        <p:nvSpPr>
          <p:cNvPr id="4" name="Oval 3" descr="Elemento grafico modificabile della mappa didattica"/>
          <p:cNvSpPr/>
          <p:nvPr/>
        </p:nvSpPr>
        <p:spPr>
          <a:xfrm>
            <a:off x="516635" y="480060"/>
            <a:ext cx="64008" cy="64008"/>
          </a:xfrm>
          <a:prstGeom prst="ellipse">
            <a:avLst/>
          </a:prstGeom>
          <a:solidFill>
            <a:srgbClr val="008E89"/>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008E89"/>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008E89"/>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008E89"/>
                </a:solidFill>
                <a:latin typeface="Lato"/>
              </a:defRPr>
            </a:pPr>
            <a:r>
              <a:t>MODULO 07 / CASO A E CASO B</a:t>
            </a:r>
          </a:p>
        </p:txBody>
      </p:sp>
      <p:sp>
        <p:nvSpPr>
          <p:cNvPr id="8" name="TextBox 7" descr="VIE DI ASSORBIMENTO / CASO B"/>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VIE DI ASSORBIMENTO / CASO B</a:t>
            </a:r>
          </a:p>
        </p:txBody>
      </p:sp>
      <p:sp>
        <p:nvSpPr>
          <p:cNvPr id="9" name="TextBox 8" descr="Caso B: anche la cute entra nella valutazione"/>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15384C"/>
                </a:solidFill>
                <a:latin typeface="Lato"/>
              </a:defRPr>
            </a:pPr>
            <a:r>
              <a:t>Caso B: anche la cute entra nella valutazione</a:t>
            </a:r>
          </a:p>
        </p:txBody>
      </p:sp>
      <p:sp>
        <p:nvSpPr>
          <p:cNvPr id="10" name="TextBox 9" descr="La notazione «cute» richiama una via di assorbimento che il solo dato in aria non rappresenta."/>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5F7B87"/>
                </a:solidFill>
                <a:latin typeface="Lato"/>
              </a:defRPr>
            </a:pPr>
            <a:r>
              <a:t>La notazione «cute» richiama una via di assorbimento che il solo dato in aria non rappresenta.</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D9E3E3"/>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5F7B87"/>
                </a:solidFill>
                <a:latin typeface="Lato"/>
              </a:defRPr>
            </a:pPr>
            <a:r>
              <a:rPr dirty="0"/>
              <a:t>REPROTOSSICI </a:t>
            </a:r>
            <a:r>
              <a:rPr lang="it-IT" dirty="0"/>
              <a:t> </a:t>
            </a:r>
            <a:r>
              <a:rPr dirty="0"/>
              <a:t>2026</a:t>
            </a:r>
          </a:p>
        </p:txBody>
      </p:sp>
      <p:sp>
        <p:nvSpPr>
          <p:cNvPr id="13" name="TextBox 12" descr="INAIL 2026, p. 2 e Figura 1 [I1] • Illustrazione biologica schematica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5F7B87"/>
                </a:solidFill>
                <a:latin typeface="Lato"/>
              </a:defRPr>
            </a:pPr>
            <a:r>
              <a:t>INAIL 2026, p. 2 e Figura 1 [I1] • Illustrazione biologica schematica [D]</a:t>
            </a:r>
          </a:p>
        </p:txBody>
      </p:sp>
      <p:sp>
        <p:nvSpPr>
          <p:cNvPr id="14" name="TextBox 13" descr="09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5F7B87"/>
                </a:solidFill>
                <a:latin typeface="Lato"/>
              </a:defRPr>
            </a:pPr>
            <a:r>
              <a:t>09 / 10</a:t>
            </a:r>
          </a:p>
        </p:txBody>
      </p:sp>
      <p:sp>
        <p:nvSpPr>
          <p:cNvPr id="15" name="Rectangle 14" descr="Elemento grafico modificabile della mappa didattica"/>
          <p:cNvSpPr/>
          <p:nvPr/>
        </p:nvSpPr>
        <p:spPr>
          <a:xfrm>
            <a:off x="548640" y="6766560"/>
            <a:ext cx="187452" cy="16459"/>
          </a:xfrm>
          <a:prstGeom prst="rect">
            <a:avLst/>
          </a:prstGeom>
          <a:solidFill>
            <a:srgbClr val="008E89"/>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008E89"/>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008E89"/>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008E89"/>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008E89"/>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008E89"/>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008E89"/>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008E89"/>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008E89"/>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D9E3E3"/>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67512" y="2322576"/>
            <a:ext cx="3035808" cy="3392424"/>
          </a:xfrm>
          <a:prstGeom prst="roundRect">
            <a:avLst>
              <a:gd name="adj" fmla="val 13000"/>
            </a:avLst>
          </a:prstGeom>
          <a:solidFill>
            <a:srgbClr val="E6F1F7"/>
          </a:solidFill>
          <a:ln>
            <a:noFill/>
          </a:ln>
          <a:effectLst/>
        </p:spPr>
        <p:txBody>
          <a:bodyPr rtlCol="0" anchor="ctr"/>
          <a:lstStyle/>
          <a:p>
            <a:pPr algn="ctr"/>
            <a:endParaRPr/>
          </a:p>
        </p:txBody>
      </p:sp>
      <p:sp>
        <p:nvSpPr>
          <p:cNvPr id="26" name="TextBox 25" descr="VIA INALATORIA"/>
          <p:cNvSpPr txBox="1"/>
          <p:nvPr/>
        </p:nvSpPr>
        <p:spPr>
          <a:xfrm>
            <a:off x="905256" y="2578608"/>
            <a:ext cx="2560320" cy="292608"/>
          </a:xfrm>
          <a:prstGeom prst="rect">
            <a:avLst/>
          </a:prstGeom>
          <a:noFill/>
        </p:spPr>
        <p:txBody>
          <a:bodyPr wrap="square" lIns="0" tIns="0" rIns="0" bIns="0" anchor="t">
            <a:spAutoFit/>
          </a:bodyPr>
          <a:lstStyle/>
          <a:p>
            <a:pPr algn="l">
              <a:lnSpc>
                <a:spcPts val="1404"/>
              </a:lnSpc>
              <a:spcBef>
                <a:spcPts val="0"/>
              </a:spcBef>
              <a:spcAft>
                <a:spcPts val="0"/>
              </a:spcAft>
              <a:defRPr sz="1300" b="1">
                <a:solidFill>
                  <a:srgbClr val="3F89C3"/>
                </a:solidFill>
                <a:latin typeface="Lato"/>
              </a:defRPr>
            </a:pPr>
            <a:r>
              <a:t>VIA INALATORIA</a:t>
            </a:r>
          </a:p>
        </p:txBody>
      </p:sp>
      <p:sp>
        <p:nvSpPr>
          <p:cNvPr id="27" name="Oval 26" descr="Elemento grafico modificabile della mappa didattica"/>
          <p:cNvSpPr/>
          <p:nvPr/>
        </p:nvSpPr>
        <p:spPr>
          <a:xfrm>
            <a:off x="2084831" y="3154680"/>
            <a:ext cx="557784" cy="640080"/>
          </a:xfrm>
          <a:prstGeom prst="ellipse">
            <a:avLst/>
          </a:prstGeom>
          <a:solidFill>
            <a:srgbClr val="3F89C3"/>
          </a:solidFill>
          <a:ln>
            <a:noFill/>
          </a:ln>
          <a:effectLst/>
        </p:spPr>
        <p:txBody>
          <a:bodyPr rtlCol="0" anchor="ctr"/>
          <a:lstStyle/>
          <a:p>
            <a:pPr algn="ctr"/>
            <a:endParaRPr/>
          </a:p>
        </p:txBody>
      </p:sp>
      <p:sp>
        <p:nvSpPr>
          <p:cNvPr id="28" name="Rounded Rectangle 27" descr="Elemento grafico modificabile della mappa didattica"/>
          <p:cNvSpPr/>
          <p:nvPr/>
        </p:nvSpPr>
        <p:spPr>
          <a:xfrm>
            <a:off x="1847088" y="3840480"/>
            <a:ext cx="1005840" cy="777240"/>
          </a:xfrm>
          <a:prstGeom prst="roundRect">
            <a:avLst>
              <a:gd name="adj" fmla="val 13000"/>
            </a:avLst>
          </a:prstGeom>
          <a:solidFill>
            <a:srgbClr val="3F89C3"/>
          </a:solidFill>
          <a:ln>
            <a:noFill/>
          </a:ln>
          <a:effectLst/>
        </p:spPr>
        <p:txBody>
          <a:bodyPr rtlCol="0" anchor="ctr"/>
          <a:lstStyle/>
          <a:p>
            <a:pPr algn="ctr"/>
            <a:endParaRPr/>
          </a:p>
        </p:txBody>
      </p:sp>
      <p:sp>
        <p:nvSpPr>
          <p:cNvPr id="29" name="Oval 28" descr="Elemento grafico modificabile della mappa didattica"/>
          <p:cNvSpPr/>
          <p:nvPr/>
        </p:nvSpPr>
        <p:spPr>
          <a:xfrm>
            <a:off x="1069848" y="3300984"/>
            <a:ext cx="118872" cy="118872"/>
          </a:xfrm>
          <a:prstGeom prst="ellipse">
            <a:avLst/>
          </a:prstGeom>
          <a:solidFill>
            <a:srgbClr val="3F89C3"/>
          </a:solidFill>
          <a:ln>
            <a:noFill/>
          </a:ln>
          <a:effectLst/>
        </p:spPr>
        <p:txBody>
          <a:bodyPr rtlCol="0" anchor="ctr"/>
          <a:lstStyle/>
          <a:p>
            <a:pPr algn="ctr"/>
            <a:endParaRPr/>
          </a:p>
        </p:txBody>
      </p:sp>
      <p:sp>
        <p:nvSpPr>
          <p:cNvPr id="30" name="Oval 29" descr="Elemento grafico modificabile della mappa didattica"/>
          <p:cNvSpPr/>
          <p:nvPr/>
        </p:nvSpPr>
        <p:spPr>
          <a:xfrm>
            <a:off x="1344168" y="3557016"/>
            <a:ext cx="82296" cy="82296"/>
          </a:xfrm>
          <a:prstGeom prst="ellipse">
            <a:avLst/>
          </a:prstGeom>
          <a:solidFill>
            <a:srgbClr val="3F89C3"/>
          </a:solidFill>
          <a:ln>
            <a:noFill/>
          </a:ln>
          <a:effectLst/>
        </p:spPr>
        <p:txBody>
          <a:bodyPr rtlCol="0" anchor="ctr"/>
          <a:lstStyle/>
          <a:p>
            <a:pPr algn="ctr"/>
            <a:endParaRPr/>
          </a:p>
        </p:txBody>
      </p:sp>
      <p:sp>
        <p:nvSpPr>
          <p:cNvPr id="31" name="Oval 30" descr="Elemento grafico modificabile della mappa didattica"/>
          <p:cNvSpPr/>
          <p:nvPr/>
        </p:nvSpPr>
        <p:spPr>
          <a:xfrm>
            <a:off x="987552" y="3803904"/>
            <a:ext cx="109728" cy="109728"/>
          </a:xfrm>
          <a:prstGeom prst="ellipse">
            <a:avLst/>
          </a:prstGeom>
          <a:solidFill>
            <a:srgbClr val="3F89C3"/>
          </a:solidFill>
          <a:ln>
            <a:noFill/>
          </a:ln>
          <a:effectLst/>
        </p:spPr>
        <p:txBody>
          <a:bodyPr rtlCol="0" anchor="ctr"/>
          <a:lstStyle/>
          <a:p>
            <a:pPr algn="ctr"/>
            <a:endParaRPr/>
          </a:p>
        </p:txBody>
      </p:sp>
      <p:sp>
        <p:nvSpPr>
          <p:cNvPr id="32" name="Oval 31" descr="Elemento grafico modificabile della mappa didattica"/>
          <p:cNvSpPr/>
          <p:nvPr/>
        </p:nvSpPr>
        <p:spPr>
          <a:xfrm>
            <a:off x="1417320" y="3099816"/>
            <a:ext cx="73152" cy="73152"/>
          </a:xfrm>
          <a:prstGeom prst="ellipse">
            <a:avLst/>
          </a:prstGeom>
          <a:solidFill>
            <a:srgbClr val="3F89C3"/>
          </a:solidFill>
          <a:ln>
            <a:noFill/>
          </a:ln>
          <a:effectLst/>
        </p:spPr>
        <p:txBody>
          <a:bodyPr rtlCol="0" anchor="ctr"/>
          <a:lstStyle/>
          <a:p>
            <a:pPr algn="ctr"/>
            <a:endParaRPr/>
          </a:p>
        </p:txBody>
      </p:sp>
      <p:cxnSp>
        <p:nvCxnSpPr>
          <p:cNvPr id="33" name="Connector 32" descr="Elemento grafico modificabile della mappa didattica"/>
          <p:cNvCxnSpPr/>
          <p:nvPr/>
        </p:nvCxnSpPr>
        <p:spPr>
          <a:xfrm>
            <a:off x="1325880" y="3685032"/>
            <a:ext cx="667512" cy="0"/>
          </a:xfrm>
          <a:prstGeom prst="line">
            <a:avLst/>
          </a:prstGeom>
          <a:ln w="19050">
            <a:solidFill>
              <a:srgbClr val="3F89C3"/>
            </a:solidFill>
            <a:tailEnd type="triangle" w="sm" len="sm"/>
          </a:ln>
          <a:effectLst/>
        </p:spPr>
      </p:cxnSp>
      <p:sp>
        <p:nvSpPr>
          <p:cNvPr id="34" name="TextBox 33" descr="La misura in aria descrive&#10;questa componente, non&#10;l’intera esposizione."/>
          <p:cNvSpPr txBox="1"/>
          <p:nvPr/>
        </p:nvSpPr>
        <p:spPr>
          <a:xfrm>
            <a:off x="905256" y="4882896"/>
            <a:ext cx="2560320" cy="731520"/>
          </a:xfrm>
          <a:prstGeom prst="rect">
            <a:avLst/>
          </a:prstGeom>
          <a:noFill/>
        </p:spPr>
        <p:txBody>
          <a:bodyPr wrap="square" lIns="0" tIns="0" rIns="0" bIns="0" anchor="t">
            <a:spAutoFit/>
          </a:bodyPr>
          <a:lstStyle/>
          <a:p>
            <a:pPr algn="l">
              <a:lnSpc>
                <a:spcPts val="1674"/>
              </a:lnSpc>
              <a:spcBef>
                <a:spcPts val="0"/>
              </a:spcBef>
              <a:spcAft>
                <a:spcPts val="0"/>
              </a:spcAft>
              <a:defRPr sz="1550" b="0">
                <a:solidFill>
                  <a:srgbClr val="15384C"/>
                </a:solidFill>
                <a:latin typeface="Lato"/>
              </a:defRPr>
            </a:pPr>
            <a:r>
              <a:t>La misura in aria descrive</a:t>
            </a:r>
          </a:p>
          <a:p>
            <a:pPr algn="l">
              <a:lnSpc>
                <a:spcPts val="1674"/>
              </a:lnSpc>
              <a:spcBef>
                <a:spcPts val="0"/>
              </a:spcBef>
              <a:spcAft>
                <a:spcPts val="0"/>
              </a:spcAft>
              <a:defRPr sz="1550" b="0">
                <a:solidFill>
                  <a:srgbClr val="15384C"/>
                </a:solidFill>
                <a:latin typeface="Lato"/>
              </a:defRPr>
            </a:pPr>
            <a:r>
              <a:t>questa componente, non</a:t>
            </a:r>
          </a:p>
          <a:p>
            <a:pPr algn="l">
              <a:lnSpc>
                <a:spcPts val="1674"/>
              </a:lnSpc>
              <a:spcBef>
                <a:spcPts val="0"/>
              </a:spcBef>
              <a:spcAft>
                <a:spcPts val="0"/>
              </a:spcAft>
              <a:defRPr sz="1550" b="0">
                <a:solidFill>
                  <a:srgbClr val="15384C"/>
                </a:solidFill>
                <a:latin typeface="Lato"/>
              </a:defRPr>
            </a:pPr>
            <a:r>
              <a:t>l’intera esposizione.</a:t>
            </a:r>
          </a:p>
        </p:txBody>
      </p:sp>
      <p:sp>
        <p:nvSpPr>
          <p:cNvPr id="35" name="Rounded Rectangle 34" descr="Elemento grafico modificabile della mappa didattica"/>
          <p:cNvSpPr/>
          <p:nvPr/>
        </p:nvSpPr>
        <p:spPr>
          <a:xfrm>
            <a:off x="3959352" y="2322576"/>
            <a:ext cx="4370832" cy="3392424"/>
          </a:xfrm>
          <a:prstGeom prst="roundRect">
            <a:avLst>
              <a:gd name="adj" fmla="val 13000"/>
            </a:avLst>
          </a:prstGeom>
          <a:solidFill>
            <a:srgbClr val="FFFFFF"/>
          </a:solidFill>
          <a:ln w="12700">
            <a:solidFill>
              <a:srgbClr val="D9E3E3"/>
            </a:solidFill>
          </a:ln>
          <a:effectLst/>
        </p:spPr>
        <p:txBody>
          <a:bodyPr rtlCol="0" anchor="ctr"/>
          <a:lstStyle/>
          <a:p>
            <a:pPr algn="ctr"/>
            <a:endParaRPr/>
          </a:p>
        </p:txBody>
      </p:sp>
      <p:sp>
        <p:nvSpPr>
          <p:cNvPr id="36" name="TextBox 35" descr="VIA DERMICA / NOTAZIONE «CUTE»"/>
          <p:cNvSpPr txBox="1"/>
          <p:nvPr/>
        </p:nvSpPr>
        <p:spPr>
          <a:xfrm>
            <a:off x="4206240" y="2578608"/>
            <a:ext cx="3858768" cy="310896"/>
          </a:xfrm>
          <a:prstGeom prst="rect">
            <a:avLst/>
          </a:prstGeom>
          <a:noFill/>
        </p:spPr>
        <p:txBody>
          <a:bodyPr wrap="square" lIns="0" tIns="0" rIns="0" bIns="0" anchor="t">
            <a:spAutoFit/>
          </a:bodyPr>
          <a:lstStyle/>
          <a:p>
            <a:pPr algn="l">
              <a:lnSpc>
                <a:spcPts val="1382"/>
              </a:lnSpc>
              <a:spcBef>
                <a:spcPts val="0"/>
              </a:spcBef>
              <a:spcAft>
                <a:spcPts val="0"/>
              </a:spcAft>
              <a:defRPr sz="1280" b="1">
                <a:solidFill>
                  <a:srgbClr val="008E89"/>
                </a:solidFill>
                <a:latin typeface="Lato"/>
              </a:defRPr>
            </a:pPr>
            <a:r>
              <a:t>VIA DERMICA / NOTAZIONE «CUTE»</a:t>
            </a:r>
          </a:p>
        </p:txBody>
      </p:sp>
      <p:sp>
        <p:nvSpPr>
          <p:cNvPr id="37" name="Rectangle 36" descr="Elemento grafico modificabile della mappa didattica"/>
          <p:cNvSpPr/>
          <p:nvPr/>
        </p:nvSpPr>
        <p:spPr>
          <a:xfrm>
            <a:off x="4389120" y="3657600"/>
            <a:ext cx="3511296" cy="246888"/>
          </a:xfrm>
          <a:prstGeom prst="rect">
            <a:avLst/>
          </a:prstGeom>
          <a:solidFill>
            <a:srgbClr val="79A4AE"/>
          </a:solidFill>
          <a:ln>
            <a:noFill/>
          </a:ln>
          <a:effectLst/>
        </p:spPr>
        <p:txBody>
          <a:bodyPr rtlCol="0" anchor="ctr"/>
          <a:lstStyle/>
          <a:p>
            <a:pPr algn="ctr"/>
            <a:endParaRPr/>
          </a:p>
        </p:txBody>
      </p:sp>
      <p:sp>
        <p:nvSpPr>
          <p:cNvPr id="38" name="Rectangle 37" descr="Elemento grafico modificabile della mappa didattica"/>
          <p:cNvSpPr/>
          <p:nvPr/>
        </p:nvSpPr>
        <p:spPr>
          <a:xfrm>
            <a:off x="4389120" y="3904487"/>
            <a:ext cx="3511296" cy="457200"/>
          </a:xfrm>
          <a:prstGeom prst="rect">
            <a:avLst/>
          </a:prstGeom>
          <a:solidFill>
            <a:srgbClr val="B8D5D7"/>
          </a:solidFill>
          <a:ln>
            <a:noFill/>
          </a:ln>
          <a:effectLst/>
        </p:spPr>
        <p:txBody>
          <a:bodyPr rtlCol="0" anchor="ctr"/>
          <a:lstStyle/>
          <a:p>
            <a:pPr algn="ctr"/>
            <a:endParaRPr/>
          </a:p>
        </p:txBody>
      </p:sp>
      <p:sp>
        <p:nvSpPr>
          <p:cNvPr id="39" name="Rectangle 38" descr="Elemento grafico modificabile della mappa didattica"/>
          <p:cNvSpPr/>
          <p:nvPr/>
        </p:nvSpPr>
        <p:spPr>
          <a:xfrm>
            <a:off x="4389120" y="4361688"/>
            <a:ext cx="3511296" cy="475488"/>
          </a:xfrm>
          <a:prstGeom prst="rect">
            <a:avLst/>
          </a:prstGeom>
          <a:solidFill>
            <a:srgbClr val="D6E7E8"/>
          </a:solidFill>
          <a:ln>
            <a:noFill/>
          </a:ln>
          <a:effectLst/>
        </p:spPr>
        <p:txBody>
          <a:bodyPr rtlCol="0" anchor="ctr"/>
          <a:lstStyle/>
          <a:p>
            <a:pPr algn="ctr"/>
            <a:endParaRPr/>
          </a:p>
        </p:txBody>
      </p:sp>
      <p:cxnSp>
        <p:nvCxnSpPr>
          <p:cNvPr id="40" name="Connector 39" descr="Elemento grafico modificabile della mappa didattica"/>
          <p:cNvCxnSpPr/>
          <p:nvPr/>
        </p:nvCxnSpPr>
        <p:spPr>
          <a:xfrm>
            <a:off x="4462272" y="3694176"/>
            <a:ext cx="0" cy="164592"/>
          </a:xfrm>
          <a:prstGeom prst="line">
            <a:avLst/>
          </a:prstGeom>
          <a:ln w="7620">
            <a:solidFill>
              <a:srgbClr val="F7F8F4"/>
            </a:solidFill>
          </a:ln>
          <a:effectLst/>
        </p:spPr>
      </p:cxnSp>
      <p:cxnSp>
        <p:nvCxnSpPr>
          <p:cNvPr id="41" name="Connector 40" descr="Elemento grafico modificabile della mappa didattica"/>
          <p:cNvCxnSpPr/>
          <p:nvPr/>
        </p:nvCxnSpPr>
        <p:spPr>
          <a:xfrm>
            <a:off x="4745736" y="3694176"/>
            <a:ext cx="0" cy="164592"/>
          </a:xfrm>
          <a:prstGeom prst="line">
            <a:avLst/>
          </a:prstGeom>
          <a:ln w="7620">
            <a:solidFill>
              <a:srgbClr val="F7F8F4"/>
            </a:solidFill>
          </a:ln>
          <a:effectLst/>
        </p:spPr>
      </p:cxnSp>
      <p:cxnSp>
        <p:nvCxnSpPr>
          <p:cNvPr id="42" name="Connector 41" descr="Elemento grafico modificabile della mappa didattica"/>
          <p:cNvCxnSpPr/>
          <p:nvPr/>
        </p:nvCxnSpPr>
        <p:spPr>
          <a:xfrm>
            <a:off x="5029200" y="3694176"/>
            <a:ext cx="0" cy="164592"/>
          </a:xfrm>
          <a:prstGeom prst="line">
            <a:avLst/>
          </a:prstGeom>
          <a:ln w="7620">
            <a:solidFill>
              <a:srgbClr val="F7F8F4"/>
            </a:solidFill>
          </a:ln>
          <a:effectLst/>
        </p:spPr>
      </p:cxnSp>
      <p:cxnSp>
        <p:nvCxnSpPr>
          <p:cNvPr id="43" name="Connector 42" descr="Elemento grafico modificabile della mappa didattica"/>
          <p:cNvCxnSpPr/>
          <p:nvPr/>
        </p:nvCxnSpPr>
        <p:spPr>
          <a:xfrm>
            <a:off x="5312664" y="3694176"/>
            <a:ext cx="0" cy="164592"/>
          </a:xfrm>
          <a:prstGeom prst="line">
            <a:avLst/>
          </a:prstGeom>
          <a:ln w="7620">
            <a:solidFill>
              <a:srgbClr val="F7F8F4"/>
            </a:solidFill>
          </a:ln>
          <a:effectLst/>
        </p:spPr>
      </p:cxnSp>
      <p:cxnSp>
        <p:nvCxnSpPr>
          <p:cNvPr id="44" name="Connector 43" descr="Elemento grafico modificabile della mappa didattica"/>
          <p:cNvCxnSpPr/>
          <p:nvPr/>
        </p:nvCxnSpPr>
        <p:spPr>
          <a:xfrm>
            <a:off x="5596128" y="3694176"/>
            <a:ext cx="0" cy="164592"/>
          </a:xfrm>
          <a:prstGeom prst="line">
            <a:avLst/>
          </a:prstGeom>
          <a:ln w="7620">
            <a:solidFill>
              <a:srgbClr val="F7F8F4"/>
            </a:solidFill>
          </a:ln>
          <a:effectLst/>
        </p:spPr>
      </p:cxnSp>
      <p:cxnSp>
        <p:nvCxnSpPr>
          <p:cNvPr id="45" name="Connector 44" descr="Elemento grafico modificabile della mappa didattica"/>
          <p:cNvCxnSpPr/>
          <p:nvPr/>
        </p:nvCxnSpPr>
        <p:spPr>
          <a:xfrm>
            <a:off x="5879592" y="3694176"/>
            <a:ext cx="0" cy="164592"/>
          </a:xfrm>
          <a:prstGeom prst="line">
            <a:avLst/>
          </a:prstGeom>
          <a:ln w="7620">
            <a:solidFill>
              <a:srgbClr val="F7F8F4"/>
            </a:solidFill>
          </a:ln>
          <a:effectLst/>
        </p:spPr>
      </p:cxnSp>
      <p:cxnSp>
        <p:nvCxnSpPr>
          <p:cNvPr id="46" name="Connector 45" descr="Elemento grafico modificabile della mappa didattica"/>
          <p:cNvCxnSpPr/>
          <p:nvPr/>
        </p:nvCxnSpPr>
        <p:spPr>
          <a:xfrm>
            <a:off x="6163056" y="3694176"/>
            <a:ext cx="0" cy="164592"/>
          </a:xfrm>
          <a:prstGeom prst="line">
            <a:avLst/>
          </a:prstGeom>
          <a:ln w="7620">
            <a:solidFill>
              <a:srgbClr val="F7F8F4"/>
            </a:solidFill>
          </a:ln>
          <a:effectLst/>
        </p:spPr>
      </p:cxnSp>
      <p:cxnSp>
        <p:nvCxnSpPr>
          <p:cNvPr id="47" name="Connector 46" descr="Elemento grafico modificabile della mappa didattica"/>
          <p:cNvCxnSpPr/>
          <p:nvPr/>
        </p:nvCxnSpPr>
        <p:spPr>
          <a:xfrm>
            <a:off x="6446520" y="3694176"/>
            <a:ext cx="0" cy="164592"/>
          </a:xfrm>
          <a:prstGeom prst="line">
            <a:avLst/>
          </a:prstGeom>
          <a:ln w="7620">
            <a:solidFill>
              <a:srgbClr val="F7F8F4"/>
            </a:solidFill>
          </a:ln>
          <a:effectLst/>
        </p:spPr>
      </p:cxnSp>
      <p:cxnSp>
        <p:nvCxnSpPr>
          <p:cNvPr id="48" name="Connector 47" descr="Elemento grafico modificabile della mappa didattica"/>
          <p:cNvCxnSpPr/>
          <p:nvPr/>
        </p:nvCxnSpPr>
        <p:spPr>
          <a:xfrm>
            <a:off x="6729983" y="3694176"/>
            <a:ext cx="0" cy="164592"/>
          </a:xfrm>
          <a:prstGeom prst="line">
            <a:avLst/>
          </a:prstGeom>
          <a:ln w="7620">
            <a:solidFill>
              <a:srgbClr val="F7F8F4"/>
            </a:solidFill>
          </a:ln>
          <a:effectLst/>
        </p:spPr>
      </p:cxnSp>
      <p:cxnSp>
        <p:nvCxnSpPr>
          <p:cNvPr id="49" name="Connector 48" descr="Elemento grafico modificabile della mappa didattica"/>
          <p:cNvCxnSpPr/>
          <p:nvPr/>
        </p:nvCxnSpPr>
        <p:spPr>
          <a:xfrm>
            <a:off x="7013448" y="3694176"/>
            <a:ext cx="0" cy="164592"/>
          </a:xfrm>
          <a:prstGeom prst="line">
            <a:avLst/>
          </a:prstGeom>
          <a:ln w="7620">
            <a:solidFill>
              <a:srgbClr val="F7F8F4"/>
            </a:solidFill>
          </a:ln>
          <a:effectLst/>
        </p:spPr>
      </p:cxnSp>
      <p:cxnSp>
        <p:nvCxnSpPr>
          <p:cNvPr id="50" name="Connector 49" descr="Elemento grafico modificabile della mappa didattica"/>
          <p:cNvCxnSpPr/>
          <p:nvPr/>
        </p:nvCxnSpPr>
        <p:spPr>
          <a:xfrm>
            <a:off x="7296912" y="3694176"/>
            <a:ext cx="0" cy="164592"/>
          </a:xfrm>
          <a:prstGeom prst="line">
            <a:avLst/>
          </a:prstGeom>
          <a:ln w="7620">
            <a:solidFill>
              <a:srgbClr val="F7F8F4"/>
            </a:solidFill>
          </a:ln>
          <a:effectLst/>
        </p:spPr>
      </p:cxnSp>
      <p:cxnSp>
        <p:nvCxnSpPr>
          <p:cNvPr id="51" name="Connector 50" descr="Elemento grafico modificabile della mappa didattica"/>
          <p:cNvCxnSpPr/>
          <p:nvPr/>
        </p:nvCxnSpPr>
        <p:spPr>
          <a:xfrm>
            <a:off x="7580375" y="3694176"/>
            <a:ext cx="0" cy="164592"/>
          </a:xfrm>
          <a:prstGeom prst="line">
            <a:avLst/>
          </a:prstGeom>
          <a:ln w="7620">
            <a:solidFill>
              <a:srgbClr val="F7F8F4"/>
            </a:solidFill>
          </a:ln>
          <a:effectLst/>
        </p:spPr>
      </p:cxnSp>
      <p:sp>
        <p:nvSpPr>
          <p:cNvPr id="52" name="Oval 51" descr="Elemento grafico modificabile della mappa didattica"/>
          <p:cNvSpPr/>
          <p:nvPr/>
        </p:nvSpPr>
        <p:spPr>
          <a:xfrm>
            <a:off x="5010912" y="3191256"/>
            <a:ext cx="137160" cy="137160"/>
          </a:xfrm>
          <a:prstGeom prst="ellipse">
            <a:avLst/>
          </a:prstGeom>
          <a:solidFill>
            <a:srgbClr val="008E89"/>
          </a:solidFill>
          <a:ln>
            <a:noFill/>
          </a:ln>
          <a:effectLst/>
        </p:spPr>
        <p:txBody>
          <a:bodyPr rtlCol="0" anchor="ctr"/>
          <a:lstStyle/>
          <a:p>
            <a:pPr algn="ctr"/>
            <a:endParaRPr/>
          </a:p>
        </p:txBody>
      </p:sp>
      <p:sp>
        <p:nvSpPr>
          <p:cNvPr id="53" name="Oval 52" descr="Elemento grafico modificabile della mappa didattica"/>
          <p:cNvSpPr/>
          <p:nvPr/>
        </p:nvSpPr>
        <p:spPr>
          <a:xfrm>
            <a:off x="5678424" y="3054096"/>
            <a:ext cx="182880" cy="182880"/>
          </a:xfrm>
          <a:prstGeom prst="ellipse">
            <a:avLst/>
          </a:prstGeom>
          <a:solidFill>
            <a:srgbClr val="008E89"/>
          </a:solidFill>
          <a:ln>
            <a:noFill/>
          </a:ln>
          <a:effectLst/>
        </p:spPr>
        <p:txBody>
          <a:bodyPr rtlCol="0" anchor="ctr"/>
          <a:lstStyle/>
          <a:p>
            <a:pPr algn="ctr"/>
            <a:endParaRPr/>
          </a:p>
        </p:txBody>
      </p:sp>
      <p:sp>
        <p:nvSpPr>
          <p:cNvPr id="54" name="Oval 53" descr="Elemento grafico modificabile della mappa didattica"/>
          <p:cNvSpPr/>
          <p:nvPr/>
        </p:nvSpPr>
        <p:spPr>
          <a:xfrm>
            <a:off x="6428232" y="3218688"/>
            <a:ext cx="109728" cy="109728"/>
          </a:xfrm>
          <a:prstGeom prst="ellipse">
            <a:avLst/>
          </a:prstGeom>
          <a:solidFill>
            <a:srgbClr val="008E89"/>
          </a:solidFill>
          <a:ln>
            <a:noFill/>
          </a:ln>
          <a:effectLst/>
        </p:spPr>
        <p:txBody>
          <a:bodyPr rtlCol="0" anchor="ctr"/>
          <a:lstStyle/>
          <a:p>
            <a:pPr algn="ctr"/>
            <a:endParaRPr/>
          </a:p>
        </p:txBody>
      </p:sp>
      <p:sp>
        <p:nvSpPr>
          <p:cNvPr id="55" name="Oval 54" descr="Elemento grafico modificabile della mappa didattica"/>
          <p:cNvSpPr/>
          <p:nvPr/>
        </p:nvSpPr>
        <p:spPr>
          <a:xfrm>
            <a:off x="7150608" y="3026664"/>
            <a:ext cx="155448" cy="155448"/>
          </a:xfrm>
          <a:prstGeom prst="ellipse">
            <a:avLst/>
          </a:prstGeom>
          <a:solidFill>
            <a:srgbClr val="008E89"/>
          </a:solidFill>
          <a:ln>
            <a:noFill/>
          </a:ln>
          <a:effectLst/>
        </p:spPr>
        <p:txBody>
          <a:bodyPr rtlCol="0" anchor="ctr"/>
          <a:lstStyle/>
          <a:p>
            <a:pPr algn="ctr"/>
            <a:endParaRPr/>
          </a:p>
        </p:txBody>
      </p:sp>
      <p:cxnSp>
        <p:nvCxnSpPr>
          <p:cNvPr id="56" name="Connector 55" descr="Elemento grafico modificabile della mappa didattica"/>
          <p:cNvCxnSpPr/>
          <p:nvPr/>
        </p:nvCxnSpPr>
        <p:spPr>
          <a:xfrm>
            <a:off x="6053328" y="3355848"/>
            <a:ext cx="0" cy="1307592"/>
          </a:xfrm>
          <a:prstGeom prst="line">
            <a:avLst/>
          </a:prstGeom>
          <a:ln w="30480">
            <a:solidFill>
              <a:srgbClr val="008E89"/>
            </a:solidFill>
            <a:tailEnd type="triangle" w="sm" len="sm"/>
          </a:ln>
          <a:effectLst/>
        </p:spPr>
      </p:cxnSp>
      <p:sp>
        <p:nvSpPr>
          <p:cNvPr id="57" name="TextBox 56" descr="Contatto → possibile assorbimento"/>
          <p:cNvSpPr txBox="1"/>
          <p:nvPr/>
        </p:nvSpPr>
        <p:spPr>
          <a:xfrm>
            <a:off x="4206240" y="5093208"/>
            <a:ext cx="3858768" cy="310896"/>
          </a:xfrm>
          <a:prstGeom prst="rect">
            <a:avLst/>
          </a:prstGeom>
          <a:noFill/>
        </p:spPr>
        <p:txBody>
          <a:bodyPr wrap="square" lIns="0" tIns="0" rIns="0" bIns="0" anchor="t">
            <a:spAutoFit/>
          </a:bodyPr>
          <a:lstStyle/>
          <a:p>
            <a:pPr algn="ctr">
              <a:lnSpc>
                <a:spcPts val="1728"/>
              </a:lnSpc>
              <a:spcBef>
                <a:spcPts val="0"/>
              </a:spcBef>
              <a:spcAft>
                <a:spcPts val="0"/>
              </a:spcAft>
              <a:defRPr sz="1600" b="1">
                <a:solidFill>
                  <a:srgbClr val="008E89"/>
                </a:solidFill>
                <a:latin typeface="Lato"/>
              </a:defRPr>
            </a:pPr>
            <a:r>
              <a:t>Contatto → possibile assorbimento</a:t>
            </a:r>
          </a:p>
        </p:txBody>
      </p:sp>
      <p:sp>
        <p:nvSpPr>
          <p:cNvPr id="58" name="TextBox 57" descr="SCHEMA NON IN SCALA • NESSUNA DOSE CALCOLATA"/>
          <p:cNvSpPr txBox="1"/>
          <p:nvPr/>
        </p:nvSpPr>
        <p:spPr>
          <a:xfrm>
            <a:off x="4160520" y="5532120"/>
            <a:ext cx="3968496" cy="164592"/>
          </a:xfrm>
          <a:prstGeom prst="rect">
            <a:avLst/>
          </a:prstGeom>
          <a:noFill/>
        </p:spPr>
        <p:txBody>
          <a:bodyPr wrap="square" lIns="0" tIns="0" rIns="0" bIns="0" anchor="t">
            <a:spAutoFit/>
          </a:bodyPr>
          <a:lstStyle/>
          <a:p>
            <a:pPr algn="ctr">
              <a:lnSpc>
                <a:spcPts val="788"/>
              </a:lnSpc>
              <a:spcBef>
                <a:spcPts val="0"/>
              </a:spcBef>
              <a:spcAft>
                <a:spcPts val="0"/>
              </a:spcAft>
              <a:defRPr sz="730" b="0">
                <a:solidFill>
                  <a:srgbClr val="5F7B87"/>
                </a:solidFill>
                <a:latin typeface="Lato"/>
              </a:defRPr>
            </a:pPr>
            <a:r>
              <a:t>SCHEMA NON IN SCALA • NESSUNA DOSE CALCOLATA</a:t>
            </a:r>
          </a:p>
        </p:txBody>
      </p:sp>
      <p:sp>
        <p:nvSpPr>
          <p:cNvPr id="59" name="Rounded Rectangle 58" descr="Elemento grafico modificabile della mappa didattica"/>
          <p:cNvSpPr/>
          <p:nvPr/>
        </p:nvSpPr>
        <p:spPr>
          <a:xfrm>
            <a:off x="8595360" y="2322576"/>
            <a:ext cx="2944368" cy="3392424"/>
          </a:xfrm>
          <a:prstGeom prst="roundRect">
            <a:avLst>
              <a:gd name="adj" fmla="val 13000"/>
            </a:avLst>
          </a:prstGeom>
          <a:solidFill>
            <a:srgbClr val="193F50"/>
          </a:solidFill>
          <a:ln>
            <a:noFill/>
          </a:ln>
          <a:effectLst/>
        </p:spPr>
        <p:txBody>
          <a:bodyPr rtlCol="0" anchor="ctr"/>
          <a:lstStyle/>
          <a:p>
            <a:pPr algn="ctr"/>
            <a:endParaRPr/>
          </a:p>
        </p:txBody>
      </p:sp>
      <p:sp>
        <p:nvSpPr>
          <p:cNvPr id="60" name="TextBox 59" descr="DA VALUTARE"/>
          <p:cNvSpPr txBox="1"/>
          <p:nvPr/>
        </p:nvSpPr>
        <p:spPr>
          <a:xfrm>
            <a:off x="8833104" y="2615184"/>
            <a:ext cx="2468880" cy="274320"/>
          </a:xfrm>
          <a:prstGeom prst="rect">
            <a:avLst/>
          </a:prstGeom>
          <a:noFill/>
        </p:spPr>
        <p:txBody>
          <a:bodyPr wrap="square" lIns="0" tIns="0" rIns="0" bIns="0" anchor="t">
            <a:spAutoFit/>
          </a:bodyPr>
          <a:lstStyle/>
          <a:p>
            <a:pPr algn="l">
              <a:lnSpc>
                <a:spcPts val="1296"/>
              </a:lnSpc>
              <a:spcBef>
                <a:spcPts val="0"/>
              </a:spcBef>
              <a:spcAft>
                <a:spcPts val="0"/>
              </a:spcAft>
              <a:defRPr sz="1200" b="1">
                <a:solidFill>
                  <a:srgbClr val="66DCC5"/>
                </a:solidFill>
                <a:latin typeface="Lato"/>
              </a:defRPr>
            </a:pPr>
            <a:r>
              <a:t>DA VALUTARE</a:t>
            </a:r>
          </a:p>
        </p:txBody>
      </p:sp>
      <p:sp>
        <p:nvSpPr>
          <p:cNvPr id="61" name="TextBox 60" descr="Le vie&#10;pertinenti,&#10;insieme."/>
          <p:cNvSpPr txBox="1"/>
          <p:nvPr/>
        </p:nvSpPr>
        <p:spPr>
          <a:xfrm>
            <a:off x="8833104" y="3182112"/>
            <a:ext cx="2468880" cy="1499616"/>
          </a:xfrm>
          <a:prstGeom prst="rect">
            <a:avLst/>
          </a:prstGeom>
          <a:noFill/>
        </p:spPr>
        <p:txBody>
          <a:bodyPr wrap="square" lIns="0" tIns="0" rIns="0" bIns="0" anchor="t">
            <a:spAutoFit/>
          </a:bodyPr>
          <a:lstStyle/>
          <a:p>
            <a:pPr algn="l">
              <a:lnSpc>
                <a:spcPts val="3024"/>
              </a:lnSpc>
              <a:spcBef>
                <a:spcPts val="0"/>
              </a:spcBef>
              <a:spcAft>
                <a:spcPts val="0"/>
              </a:spcAft>
              <a:defRPr sz="2800" b="1">
                <a:solidFill>
                  <a:srgbClr val="FFFFFF"/>
                </a:solidFill>
                <a:latin typeface="Lato"/>
              </a:defRPr>
            </a:pPr>
            <a:r>
              <a:t>Le vie</a:t>
            </a:r>
          </a:p>
          <a:p>
            <a:pPr algn="l">
              <a:lnSpc>
                <a:spcPts val="3024"/>
              </a:lnSpc>
              <a:spcBef>
                <a:spcPts val="0"/>
              </a:spcBef>
              <a:spcAft>
                <a:spcPts val="0"/>
              </a:spcAft>
              <a:defRPr sz="2800" b="1">
                <a:solidFill>
                  <a:srgbClr val="FFFFFF"/>
                </a:solidFill>
                <a:latin typeface="Lato"/>
              </a:defRPr>
            </a:pPr>
            <a:r>
              <a:t>pertinenti,</a:t>
            </a:r>
          </a:p>
          <a:p>
            <a:pPr algn="l">
              <a:lnSpc>
                <a:spcPts val="3024"/>
              </a:lnSpc>
              <a:spcBef>
                <a:spcPts val="0"/>
              </a:spcBef>
              <a:spcAft>
                <a:spcPts val="0"/>
              </a:spcAft>
              <a:defRPr sz="2800" b="1">
                <a:solidFill>
                  <a:srgbClr val="FFFFFF"/>
                </a:solidFill>
                <a:latin typeface="Lato"/>
              </a:defRPr>
            </a:pPr>
            <a:r>
              <a:t>insieme.</a:t>
            </a:r>
          </a:p>
        </p:txBody>
      </p:sp>
      <p:sp>
        <p:nvSpPr>
          <p:cNvPr id="62" name="TextBox 61" descr="Un esito favorevole in aria&#10;non rappresenta da solo&#10;il contributo cutaneo."/>
          <p:cNvSpPr txBox="1"/>
          <p:nvPr/>
        </p:nvSpPr>
        <p:spPr>
          <a:xfrm>
            <a:off x="8833104" y="4892040"/>
            <a:ext cx="2468880" cy="713232"/>
          </a:xfrm>
          <a:prstGeom prst="rect">
            <a:avLst/>
          </a:prstGeom>
          <a:noFill/>
        </p:spPr>
        <p:txBody>
          <a:bodyPr wrap="square" lIns="0" tIns="0" rIns="0" bIns="0" anchor="t">
            <a:spAutoFit/>
          </a:bodyPr>
          <a:lstStyle/>
          <a:p>
            <a:pPr algn="l">
              <a:lnSpc>
                <a:spcPts val="1479"/>
              </a:lnSpc>
              <a:spcBef>
                <a:spcPts val="0"/>
              </a:spcBef>
              <a:spcAft>
                <a:spcPts val="0"/>
              </a:spcAft>
              <a:defRPr sz="1370" b="0">
                <a:solidFill>
                  <a:srgbClr val="BFD3DA"/>
                </a:solidFill>
                <a:latin typeface="Lato"/>
              </a:defRPr>
            </a:pPr>
            <a:r>
              <a:t>Un esito favorevole in aria</a:t>
            </a:r>
          </a:p>
          <a:p>
            <a:pPr algn="l">
              <a:lnSpc>
                <a:spcPts val="1479"/>
              </a:lnSpc>
              <a:spcBef>
                <a:spcPts val="0"/>
              </a:spcBef>
              <a:spcAft>
                <a:spcPts val="0"/>
              </a:spcAft>
              <a:defRPr sz="1370" b="0">
                <a:solidFill>
                  <a:srgbClr val="BFD3DA"/>
                </a:solidFill>
                <a:latin typeface="Lato"/>
              </a:defRPr>
            </a:pPr>
            <a:r>
              <a:t>non rappresenta da solo</a:t>
            </a:r>
          </a:p>
          <a:p>
            <a:pPr algn="l">
              <a:lnSpc>
                <a:spcPts val="1479"/>
              </a:lnSpc>
              <a:spcBef>
                <a:spcPts val="0"/>
              </a:spcBef>
              <a:spcAft>
                <a:spcPts val="0"/>
              </a:spcAft>
              <a:defRPr sz="1370" b="0">
                <a:solidFill>
                  <a:srgbClr val="BFD3DA"/>
                </a:solidFill>
                <a:latin typeface="Lato"/>
              </a:defRPr>
            </a:pPr>
            <a:r>
              <a:t>il contributo cutaneo.</a:t>
            </a:r>
          </a:p>
        </p:txBody>
      </p:sp>
      <p:sp>
        <p:nvSpPr>
          <p:cNvPr id="63" name="Rounded Rectangle 62" descr="Elemento grafico modificabile della mappa didattica"/>
          <p:cNvSpPr/>
          <p:nvPr/>
        </p:nvSpPr>
        <p:spPr>
          <a:xfrm>
            <a:off x="594360" y="5961888"/>
            <a:ext cx="11000232" cy="411480"/>
          </a:xfrm>
          <a:prstGeom prst="roundRect">
            <a:avLst>
              <a:gd name="adj" fmla="val 13000"/>
            </a:avLst>
          </a:prstGeom>
          <a:solidFill>
            <a:srgbClr val="E0F3ED"/>
          </a:solidFill>
          <a:ln>
            <a:noFill/>
          </a:ln>
          <a:effectLst/>
        </p:spPr>
        <p:txBody>
          <a:bodyPr rtlCol="0" anchor="ctr"/>
          <a:lstStyle/>
          <a:p>
            <a:pPr algn="ctr"/>
            <a:endParaRPr/>
          </a:p>
        </p:txBody>
      </p:sp>
      <p:sp>
        <p:nvSpPr>
          <p:cNvPr id="64" name="TextBox 63" descr="Il diagramma non fornisce una formula universale per sommare vie di esposizione diverse."/>
          <p:cNvSpPr txBox="1"/>
          <p:nvPr/>
        </p:nvSpPr>
        <p:spPr>
          <a:xfrm>
            <a:off x="777240" y="6053327"/>
            <a:ext cx="10634472" cy="237744"/>
          </a:xfrm>
          <a:prstGeom prst="rect">
            <a:avLst/>
          </a:prstGeom>
          <a:noFill/>
        </p:spPr>
        <p:txBody>
          <a:bodyPr wrap="square" lIns="0" tIns="0" rIns="0" bIns="0" anchor="t">
            <a:spAutoFit/>
          </a:bodyPr>
          <a:lstStyle/>
          <a:p>
            <a:pPr algn="ctr">
              <a:lnSpc>
                <a:spcPts val="1404"/>
              </a:lnSpc>
              <a:spcBef>
                <a:spcPts val="0"/>
              </a:spcBef>
              <a:spcAft>
                <a:spcPts val="0"/>
              </a:spcAft>
              <a:defRPr sz="1300" b="0">
                <a:solidFill>
                  <a:srgbClr val="008E89"/>
                </a:solidFill>
                <a:latin typeface="Lato"/>
              </a:defRPr>
            </a:pPr>
            <a:r>
              <a:t>Il diagramma non fornisce una formula universale per sommare vie di esposizione diverse.</a:t>
            </a:r>
          </a:p>
        </p:txBody>
      </p:sp>
      <p:sp>
        <p:nvSpPr>
          <p:cNvPr id="6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descr="Elemento grafico modificabile della mappa didattica"/>
          <p:cNvCxnSpPr/>
          <p:nvPr/>
        </p:nvCxnSpPr>
        <p:spPr>
          <a:xfrm flipV="1">
            <a:off x="548640" y="438912"/>
            <a:ext cx="164592" cy="73152"/>
          </a:xfrm>
          <a:prstGeom prst="line">
            <a:avLst/>
          </a:prstGeom>
          <a:ln w="8890">
            <a:solidFill>
              <a:srgbClr val="66DCC5"/>
            </a:solidFill>
          </a:ln>
          <a:effectLst/>
        </p:spPr>
      </p:cxnSp>
      <p:cxnSp>
        <p:nvCxnSpPr>
          <p:cNvPr id="3" name="Connector 2" descr="Elemento grafico modificabile della mappa didattica"/>
          <p:cNvCxnSpPr/>
          <p:nvPr/>
        </p:nvCxnSpPr>
        <p:spPr>
          <a:xfrm>
            <a:off x="713232" y="438912"/>
            <a:ext cx="164592" cy="128016"/>
          </a:xfrm>
          <a:prstGeom prst="line">
            <a:avLst/>
          </a:prstGeom>
          <a:ln w="8890">
            <a:solidFill>
              <a:srgbClr val="66DCC5"/>
            </a:solidFill>
          </a:ln>
          <a:effectLst/>
        </p:spPr>
      </p:cxnSp>
      <p:sp>
        <p:nvSpPr>
          <p:cNvPr id="4" name="Oval 3" descr="Elemento grafico modificabile della mappa didattica"/>
          <p:cNvSpPr/>
          <p:nvPr/>
        </p:nvSpPr>
        <p:spPr>
          <a:xfrm>
            <a:off x="516635" y="480060"/>
            <a:ext cx="64008" cy="64008"/>
          </a:xfrm>
          <a:prstGeom prst="ellipse">
            <a:avLst/>
          </a:prstGeom>
          <a:solidFill>
            <a:srgbClr val="66DCC5"/>
          </a:solidFill>
          <a:ln>
            <a:noFill/>
          </a:ln>
          <a:effectLst/>
        </p:spPr>
        <p:txBody>
          <a:bodyPr rtlCol="0" anchor="ctr"/>
          <a:lstStyle/>
          <a:p>
            <a:pPr algn="ctr"/>
            <a:endParaRPr/>
          </a:p>
        </p:txBody>
      </p:sp>
      <p:sp>
        <p:nvSpPr>
          <p:cNvPr id="5" name="Oval 4" descr="Elemento grafico modificabile della mappa didattica"/>
          <p:cNvSpPr/>
          <p:nvPr/>
        </p:nvSpPr>
        <p:spPr>
          <a:xfrm>
            <a:off x="681228" y="406908"/>
            <a:ext cx="64008" cy="64008"/>
          </a:xfrm>
          <a:prstGeom prst="ellipse">
            <a:avLst/>
          </a:prstGeom>
          <a:solidFill>
            <a:srgbClr val="66DCC5"/>
          </a:solidFill>
          <a:ln>
            <a:noFill/>
          </a:ln>
          <a:effectLst/>
        </p:spPr>
        <p:txBody>
          <a:bodyPr rtlCol="0" anchor="ctr"/>
          <a:lstStyle/>
          <a:p>
            <a:pPr algn="ctr"/>
            <a:endParaRPr/>
          </a:p>
        </p:txBody>
      </p:sp>
      <p:sp>
        <p:nvSpPr>
          <p:cNvPr id="6" name="Oval 5" descr="Elemento grafico modificabile della mappa didattica"/>
          <p:cNvSpPr/>
          <p:nvPr/>
        </p:nvSpPr>
        <p:spPr>
          <a:xfrm>
            <a:off x="845819" y="534924"/>
            <a:ext cx="64008" cy="64008"/>
          </a:xfrm>
          <a:prstGeom prst="ellipse">
            <a:avLst/>
          </a:prstGeom>
          <a:solidFill>
            <a:srgbClr val="66DCC5"/>
          </a:solidFill>
          <a:ln>
            <a:noFill/>
          </a:ln>
          <a:effectLst/>
        </p:spPr>
        <p:txBody>
          <a:bodyPr rtlCol="0" anchor="ctr"/>
          <a:lstStyle/>
          <a:p>
            <a:pPr algn="ctr"/>
            <a:endParaRPr/>
          </a:p>
        </p:txBody>
      </p:sp>
      <p:sp>
        <p:nvSpPr>
          <p:cNvPr id="7" name="TextBox 6" descr="MODULO 07 / CASO A E CASO B"/>
          <p:cNvSpPr txBox="1"/>
          <p:nvPr/>
        </p:nvSpPr>
        <p:spPr>
          <a:xfrm>
            <a:off x="987552" y="393192"/>
            <a:ext cx="6309360" cy="228600"/>
          </a:xfrm>
          <a:prstGeom prst="rect">
            <a:avLst/>
          </a:prstGeom>
          <a:noFill/>
        </p:spPr>
        <p:txBody>
          <a:bodyPr wrap="square" lIns="0" tIns="0" rIns="0" bIns="0" anchor="t">
            <a:spAutoFit/>
          </a:bodyPr>
          <a:lstStyle/>
          <a:p>
            <a:pPr algn="l">
              <a:lnSpc>
                <a:spcPts val="972"/>
              </a:lnSpc>
              <a:spcBef>
                <a:spcPts val="0"/>
              </a:spcBef>
              <a:spcAft>
                <a:spcPts val="0"/>
              </a:spcAft>
              <a:defRPr sz="900" b="0">
                <a:solidFill>
                  <a:srgbClr val="66DCC5"/>
                </a:solidFill>
                <a:latin typeface="Lato"/>
              </a:defRPr>
            </a:pPr>
            <a:r>
              <a:t>MODULO 07 / CASO A E CASO B</a:t>
            </a:r>
          </a:p>
        </p:txBody>
      </p:sp>
      <p:sp>
        <p:nvSpPr>
          <p:cNvPr id="8" name="TextBox 7" descr="MAPPA COMPARATIVA / A–B"/>
          <p:cNvSpPr txBox="1"/>
          <p:nvPr/>
        </p:nvSpPr>
        <p:spPr>
          <a:xfrm>
            <a:off x="7315200" y="393192"/>
            <a:ext cx="4334256" cy="210312"/>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MAPPA COMPARATIVA / A–B</a:t>
            </a:r>
          </a:p>
        </p:txBody>
      </p:sp>
      <p:sp>
        <p:nvSpPr>
          <p:cNvPr id="9" name="TextBox 8" descr="Caso A e Caso B: le differenze da conservare"/>
          <p:cNvSpPr txBox="1"/>
          <p:nvPr/>
        </p:nvSpPr>
        <p:spPr>
          <a:xfrm>
            <a:off x="566928" y="978408"/>
            <a:ext cx="11027664" cy="585216"/>
          </a:xfrm>
          <a:prstGeom prst="rect">
            <a:avLst/>
          </a:prstGeom>
          <a:noFill/>
        </p:spPr>
        <p:txBody>
          <a:bodyPr wrap="square" lIns="0" tIns="0" rIns="0" bIns="0" anchor="t">
            <a:spAutoFit/>
          </a:bodyPr>
          <a:lstStyle/>
          <a:p>
            <a:pPr algn="l">
              <a:lnSpc>
                <a:spcPts val="2916"/>
              </a:lnSpc>
              <a:spcBef>
                <a:spcPts val="0"/>
              </a:spcBef>
              <a:spcAft>
                <a:spcPts val="0"/>
              </a:spcAft>
              <a:defRPr sz="2700" b="1">
                <a:solidFill>
                  <a:srgbClr val="FFFFFF"/>
                </a:solidFill>
                <a:latin typeface="Lato"/>
              </a:defRPr>
            </a:pPr>
            <a:r>
              <a:t>Caso A e Caso B: le differenze da conservare</a:t>
            </a:r>
          </a:p>
        </p:txBody>
      </p:sp>
      <p:sp>
        <p:nvSpPr>
          <p:cNvPr id="10" name="TextBox 9" descr="Sintesi dei due rami, successiva alle verifiche preliminari sull’esposizione."/>
          <p:cNvSpPr txBox="1"/>
          <p:nvPr/>
        </p:nvSpPr>
        <p:spPr>
          <a:xfrm>
            <a:off x="585216" y="1682496"/>
            <a:ext cx="10972800" cy="393192"/>
          </a:xfrm>
          <a:prstGeom prst="rect">
            <a:avLst/>
          </a:prstGeom>
          <a:noFill/>
        </p:spPr>
        <p:txBody>
          <a:bodyPr wrap="square" lIns="0" tIns="0" rIns="0" bIns="0" anchor="t">
            <a:spAutoFit/>
          </a:bodyPr>
          <a:lstStyle/>
          <a:p>
            <a:pPr algn="l">
              <a:lnSpc>
                <a:spcPts val="1468"/>
              </a:lnSpc>
              <a:spcBef>
                <a:spcPts val="0"/>
              </a:spcBef>
              <a:spcAft>
                <a:spcPts val="0"/>
              </a:spcAft>
              <a:defRPr sz="1360" b="0">
                <a:solidFill>
                  <a:srgbClr val="BFD3DA"/>
                </a:solidFill>
                <a:latin typeface="Lato"/>
              </a:defRPr>
            </a:pPr>
            <a:r>
              <a:t>Sintesi dei due rami, successiva alle verifiche preliminari sull’esposizione.</a:t>
            </a:r>
          </a:p>
        </p:txBody>
      </p:sp>
      <p:cxnSp>
        <p:nvCxnSpPr>
          <p:cNvPr id="11" name="Connector 10" descr="Elemento grafico modificabile della mappa didattica"/>
          <p:cNvCxnSpPr/>
          <p:nvPr/>
        </p:nvCxnSpPr>
        <p:spPr>
          <a:xfrm>
            <a:off x="548640" y="6400800"/>
            <a:ext cx="11091672" cy="0"/>
          </a:xfrm>
          <a:prstGeom prst="line">
            <a:avLst/>
          </a:prstGeom>
          <a:ln w="6985">
            <a:solidFill>
              <a:srgbClr val="244F62"/>
            </a:solidFill>
          </a:ln>
          <a:effectLst/>
        </p:spPr>
      </p:cxnSp>
      <p:sp>
        <p:nvSpPr>
          <p:cNvPr id="12" name="TextBox 11" descr="REPROTOSSICI / PROFESSIONAL TRAINER 2026"/>
          <p:cNvSpPr txBox="1"/>
          <p:nvPr/>
        </p:nvSpPr>
        <p:spPr>
          <a:xfrm>
            <a:off x="548640" y="6510528"/>
            <a:ext cx="3657600" cy="89768"/>
          </a:xfrm>
          <a:prstGeom prst="rect">
            <a:avLst/>
          </a:prstGeom>
          <a:noFill/>
        </p:spPr>
        <p:txBody>
          <a:bodyPr wrap="square" lIns="0" tIns="0" rIns="0" bIns="0" anchor="t">
            <a:spAutoFit/>
          </a:bodyPr>
          <a:lstStyle/>
          <a:p>
            <a:pPr algn="l">
              <a:lnSpc>
                <a:spcPts val="723"/>
              </a:lnSpc>
              <a:spcBef>
                <a:spcPts val="0"/>
              </a:spcBef>
              <a:spcAft>
                <a:spcPts val="0"/>
              </a:spcAft>
              <a:defRPr sz="670" b="0">
                <a:solidFill>
                  <a:srgbClr val="BFD3DA"/>
                </a:solidFill>
                <a:latin typeface="Lato"/>
              </a:defRPr>
            </a:pPr>
            <a:r>
              <a:rPr dirty="0"/>
              <a:t>REPROTOSSICI </a:t>
            </a:r>
            <a:r>
              <a:rPr lang="it-IT" dirty="0"/>
              <a:t> </a:t>
            </a:r>
            <a:r>
              <a:rPr dirty="0"/>
              <a:t>2026</a:t>
            </a:r>
          </a:p>
        </p:txBody>
      </p:sp>
      <p:sp>
        <p:nvSpPr>
          <p:cNvPr id="13" name="TextBox 12" descr="INAIL 2026, pp. 1–4 e Figura 1 [I1] • Richiami art. 235 [N1] • Sintesi [D]"/>
          <p:cNvSpPr txBox="1"/>
          <p:nvPr/>
        </p:nvSpPr>
        <p:spPr>
          <a:xfrm>
            <a:off x="4251960" y="6510528"/>
            <a:ext cx="6537960" cy="164592"/>
          </a:xfrm>
          <a:prstGeom prst="rect">
            <a:avLst/>
          </a:prstGeom>
          <a:noFill/>
        </p:spPr>
        <p:txBody>
          <a:bodyPr wrap="square" lIns="0" tIns="0" rIns="0" bIns="0" anchor="t">
            <a:spAutoFit/>
          </a:bodyPr>
          <a:lstStyle/>
          <a:p>
            <a:pPr algn="r">
              <a:lnSpc>
                <a:spcPts val="712"/>
              </a:lnSpc>
              <a:spcBef>
                <a:spcPts val="0"/>
              </a:spcBef>
              <a:spcAft>
                <a:spcPts val="0"/>
              </a:spcAft>
              <a:defRPr sz="660" b="0">
                <a:solidFill>
                  <a:srgbClr val="BFD3DA"/>
                </a:solidFill>
                <a:latin typeface="Lato"/>
              </a:defRPr>
            </a:pPr>
            <a:r>
              <a:t>INAIL 2026, pp. 1–4 e Figura 1 [I1] • Richiami art. 235 [N1] • Sintesi [D]</a:t>
            </a:r>
          </a:p>
        </p:txBody>
      </p:sp>
      <p:sp>
        <p:nvSpPr>
          <p:cNvPr id="14" name="TextBox 13" descr="10 / 10"/>
          <p:cNvSpPr txBox="1"/>
          <p:nvPr/>
        </p:nvSpPr>
        <p:spPr>
          <a:xfrm>
            <a:off x="10972800" y="6492240"/>
            <a:ext cx="667512" cy="192024"/>
          </a:xfrm>
          <a:prstGeom prst="rect">
            <a:avLst/>
          </a:prstGeom>
          <a:noFill/>
        </p:spPr>
        <p:txBody>
          <a:bodyPr wrap="square" lIns="0" tIns="0" rIns="0" bIns="0" anchor="t">
            <a:spAutoFit/>
          </a:bodyPr>
          <a:lstStyle/>
          <a:p>
            <a:pPr algn="r">
              <a:lnSpc>
                <a:spcPts val="864"/>
              </a:lnSpc>
              <a:spcBef>
                <a:spcPts val="0"/>
              </a:spcBef>
              <a:spcAft>
                <a:spcPts val="0"/>
              </a:spcAft>
              <a:defRPr sz="800" b="0">
                <a:solidFill>
                  <a:srgbClr val="BFD3DA"/>
                </a:solidFill>
                <a:latin typeface="Lato"/>
              </a:defRPr>
            </a:pPr>
            <a:r>
              <a:t>10 / 10</a:t>
            </a:r>
          </a:p>
        </p:txBody>
      </p:sp>
      <p:sp>
        <p:nvSpPr>
          <p:cNvPr id="15" name="Rectangle 14" descr="Elemento grafico modificabile della mappa didattica"/>
          <p:cNvSpPr/>
          <p:nvPr/>
        </p:nvSpPr>
        <p:spPr>
          <a:xfrm>
            <a:off x="548640" y="6766560"/>
            <a:ext cx="187452" cy="16459"/>
          </a:xfrm>
          <a:prstGeom prst="rect">
            <a:avLst/>
          </a:prstGeom>
          <a:solidFill>
            <a:srgbClr val="66DCC5"/>
          </a:solidFill>
          <a:ln>
            <a:noFill/>
          </a:ln>
          <a:effectLst/>
        </p:spPr>
        <p:txBody>
          <a:bodyPr rtlCol="0" anchor="ctr"/>
          <a:lstStyle/>
          <a:p>
            <a:pPr algn="ctr"/>
            <a:endParaRPr/>
          </a:p>
        </p:txBody>
      </p:sp>
      <p:sp>
        <p:nvSpPr>
          <p:cNvPr id="16" name="Rectangle 15" descr="Elemento grafico modificabile della mappa didattica"/>
          <p:cNvSpPr/>
          <p:nvPr/>
        </p:nvSpPr>
        <p:spPr>
          <a:xfrm>
            <a:off x="772668" y="6766560"/>
            <a:ext cx="187452" cy="16459"/>
          </a:xfrm>
          <a:prstGeom prst="rect">
            <a:avLst/>
          </a:prstGeom>
          <a:solidFill>
            <a:srgbClr val="66DCC5"/>
          </a:solidFill>
          <a:ln>
            <a:noFill/>
          </a:ln>
          <a:effectLst/>
        </p:spPr>
        <p:txBody>
          <a:bodyPr rtlCol="0" anchor="ctr"/>
          <a:lstStyle/>
          <a:p>
            <a:pPr algn="ctr"/>
            <a:endParaRPr/>
          </a:p>
        </p:txBody>
      </p:sp>
      <p:sp>
        <p:nvSpPr>
          <p:cNvPr id="17" name="Rectangle 16" descr="Elemento grafico modificabile della mappa didattica"/>
          <p:cNvSpPr/>
          <p:nvPr/>
        </p:nvSpPr>
        <p:spPr>
          <a:xfrm>
            <a:off x="996695" y="6766560"/>
            <a:ext cx="187452" cy="16459"/>
          </a:xfrm>
          <a:prstGeom prst="rect">
            <a:avLst/>
          </a:prstGeom>
          <a:solidFill>
            <a:srgbClr val="66DCC5"/>
          </a:solidFill>
          <a:ln>
            <a:noFill/>
          </a:ln>
          <a:effectLst/>
        </p:spPr>
        <p:txBody>
          <a:bodyPr rtlCol="0" anchor="ctr"/>
          <a:lstStyle/>
          <a:p>
            <a:pPr algn="ctr"/>
            <a:endParaRPr/>
          </a:p>
        </p:txBody>
      </p:sp>
      <p:sp>
        <p:nvSpPr>
          <p:cNvPr id="18" name="Rectangle 17" descr="Elemento grafico modificabile della mappa didattica"/>
          <p:cNvSpPr/>
          <p:nvPr/>
        </p:nvSpPr>
        <p:spPr>
          <a:xfrm>
            <a:off x="1220724" y="6766560"/>
            <a:ext cx="187452" cy="16459"/>
          </a:xfrm>
          <a:prstGeom prst="rect">
            <a:avLst/>
          </a:prstGeom>
          <a:solidFill>
            <a:srgbClr val="66DCC5"/>
          </a:solidFill>
          <a:ln>
            <a:noFill/>
          </a:ln>
          <a:effectLst/>
        </p:spPr>
        <p:txBody>
          <a:bodyPr rtlCol="0" anchor="ctr"/>
          <a:lstStyle/>
          <a:p>
            <a:pPr algn="ctr"/>
            <a:endParaRPr/>
          </a:p>
        </p:txBody>
      </p:sp>
      <p:sp>
        <p:nvSpPr>
          <p:cNvPr id="19" name="Rectangle 18" descr="Elemento grafico modificabile della mappa didattica"/>
          <p:cNvSpPr/>
          <p:nvPr/>
        </p:nvSpPr>
        <p:spPr>
          <a:xfrm>
            <a:off x="1444752" y="6766560"/>
            <a:ext cx="187452" cy="16459"/>
          </a:xfrm>
          <a:prstGeom prst="rect">
            <a:avLst/>
          </a:prstGeom>
          <a:solidFill>
            <a:srgbClr val="66DCC5"/>
          </a:solidFill>
          <a:ln>
            <a:noFill/>
          </a:ln>
          <a:effectLst/>
        </p:spPr>
        <p:txBody>
          <a:bodyPr rtlCol="0" anchor="ctr"/>
          <a:lstStyle/>
          <a:p>
            <a:pPr algn="ctr"/>
            <a:endParaRPr/>
          </a:p>
        </p:txBody>
      </p:sp>
      <p:sp>
        <p:nvSpPr>
          <p:cNvPr id="20" name="Rectangle 19" descr="Elemento grafico modificabile della mappa didattica"/>
          <p:cNvSpPr/>
          <p:nvPr/>
        </p:nvSpPr>
        <p:spPr>
          <a:xfrm>
            <a:off x="1668780" y="6766560"/>
            <a:ext cx="187452" cy="16459"/>
          </a:xfrm>
          <a:prstGeom prst="rect">
            <a:avLst/>
          </a:prstGeom>
          <a:solidFill>
            <a:srgbClr val="66DCC5"/>
          </a:solidFill>
          <a:ln>
            <a:noFill/>
          </a:ln>
          <a:effectLst/>
        </p:spPr>
        <p:txBody>
          <a:bodyPr rtlCol="0" anchor="ctr"/>
          <a:lstStyle/>
          <a:p>
            <a:pPr algn="ctr"/>
            <a:endParaRPr/>
          </a:p>
        </p:txBody>
      </p:sp>
      <p:sp>
        <p:nvSpPr>
          <p:cNvPr id="21" name="Rectangle 20" descr="Elemento grafico modificabile della mappa didattica"/>
          <p:cNvSpPr/>
          <p:nvPr/>
        </p:nvSpPr>
        <p:spPr>
          <a:xfrm>
            <a:off x="1892807" y="6766560"/>
            <a:ext cx="187452" cy="16459"/>
          </a:xfrm>
          <a:prstGeom prst="rect">
            <a:avLst/>
          </a:prstGeom>
          <a:solidFill>
            <a:srgbClr val="66DCC5"/>
          </a:solidFill>
          <a:ln>
            <a:noFill/>
          </a:ln>
          <a:effectLst/>
        </p:spPr>
        <p:txBody>
          <a:bodyPr rtlCol="0" anchor="ctr"/>
          <a:lstStyle/>
          <a:p>
            <a:pPr algn="ctr"/>
            <a:endParaRPr/>
          </a:p>
        </p:txBody>
      </p:sp>
      <p:sp>
        <p:nvSpPr>
          <p:cNvPr id="22" name="Rectangle 21" descr="Elemento grafico modificabile della mappa didattica"/>
          <p:cNvSpPr/>
          <p:nvPr/>
        </p:nvSpPr>
        <p:spPr>
          <a:xfrm>
            <a:off x="2116836" y="6766560"/>
            <a:ext cx="187452" cy="16459"/>
          </a:xfrm>
          <a:prstGeom prst="rect">
            <a:avLst/>
          </a:prstGeom>
          <a:solidFill>
            <a:srgbClr val="66DCC5"/>
          </a:solidFill>
          <a:ln>
            <a:noFill/>
          </a:ln>
          <a:effectLst/>
        </p:spPr>
        <p:txBody>
          <a:bodyPr rtlCol="0" anchor="ctr"/>
          <a:lstStyle/>
          <a:p>
            <a:pPr algn="ctr"/>
            <a:endParaRPr/>
          </a:p>
        </p:txBody>
      </p:sp>
      <p:sp>
        <p:nvSpPr>
          <p:cNvPr id="23" name="Rectangle 22" descr="Elemento grafico modificabile della mappa didattica"/>
          <p:cNvSpPr/>
          <p:nvPr/>
        </p:nvSpPr>
        <p:spPr>
          <a:xfrm>
            <a:off x="2340864" y="6766560"/>
            <a:ext cx="187452" cy="16459"/>
          </a:xfrm>
          <a:prstGeom prst="rect">
            <a:avLst/>
          </a:prstGeom>
          <a:solidFill>
            <a:srgbClr val="66DCC5"/>
          </a:solidFill>
          <a:ln>
            <a:noFill/>
          </a:ln>
          <a:effectLst/>
        </p:spPr>
        <p:txBody>
          <a:bodyPr rtlCol="0" anchor="ctr"/>
          <a:lstStyle/>
          <a:p>
            <a:pPr algn="ctr"/>
            <a:endParaRPr/>
          </a:p>
        </p:txBody>
      </p:sp>
      <p:sp>
        <p:nvSpPr>
          <p:cNvPr id="24" name="Rectangle 23" descr="Elemento grafico modificabile della mappa didattica"/>
          <p:cNvSpPr/>
          <p:nvPr/>
        </p:nvSpPr>
        <p:spPr>
          <a:xfrm>
            <a:off x="2564892" y="6766560"/>
            <a:ext cx="187452" cy="16459"/>
          </a:xfrm>
          <a:prstGeom prst="rect">
            <a:avLst/>
          </a:prstGeom>
          <a:solidFill>
            <a:srgbClr val="66DCC5"/>
          </a:solidFill>
          <a:ln>
            <a:noFill/>
          </a:ln>
          <a:effectLst/>
        </p:spPr>
        <p:txBody>
          <a:bodyPr rtlCol="0" anchor="ctr"/>
          <a:lstStyle/>
          <a:p>
            <a:pPr algn="ctr"/>
            <a:endParaRPr/>
          </a:p>
        </p:txBody>
      </p:sp>
      <p:sp>
        <p:nvSpPr>
          <p:cNvPr id="25" name="Rounded Rectangle 24" descr="Elemento grafico modificabile della mappa didattica"/>
          <p:cNvSpPr/>
          <p:nvPr/>
        </p:nvSpPr>
        <p:spPr>
          <a:xfrm>
            <a:off x="667512" y="2258568"/>
            <a:ext cx="10881360" cy="292608"/>
          </a:xfrm>
          <a:prstGeom prst="roundRect">
            <a:avLst>
              <a:gd name="adj" fmla="val 13000"/>
            </a:avLst>
          </a:prstGeom>
          <a:solidFill>
            <a:srgbClr val="244F62"/>
          </a:solidFill>
          <a:ln>
            <a:noFill/>
          </a:ln>
          <a:effectLst/>
        </p:spPr>
        <p:txBody>
          <a:bodyPr rtlCol="0" anchor="ctr"/>
          <a:lstStyle/>
          <a:p>
            <a:pPr algn="ctr"/>
            <a:endParaRPr/>
          </a:p>
        </p:txBody>
      </p:sp>
      <p:sp>
        <p:nvSpPr>
          <p:cNvPr id="26" name="TextBox 25" descr="BASE COMUNE  /  sostituzione → sistema chiuso → criterio di riduzione pertinente"/>
          <p:cNvSpPr txBox="1"/>
          <p:nvPr/>
        </p:nvSpPr>
        <p:spPr>
          <a:xfrm>
            <a:off x="777240" y="2318004"/>
            <a:ext cx="10661904" cy="182880"/>
          </a:xfrm>
          <a:prstGeom prst="rect">
            <a:avLst/>
          </a:prstGeom>
          <a:noFill/>
        </p:spPr>
        <p:txBody>
          <a:bodyPr wrap="square" lIns="0" tIns="0" rIns="0" bIns="0" anchor="t">
            <a:spAutoFit/>
          </a:bodyPr>
          <a:lstStyle/>
          <a:p>
            <a:pPr algn="l">
              <a:lnSpc>
                <a:spcPts val="1209"/>
              </a:lnSpc>
              <a:spcBef>
                <a:spcPts val="0"/>
              </a:spcBef>
              <a:spcAft>
                <a:spcPts val="0"/>
              </a:spcAft>
              <a:defRPr sz="1120" b="0">
                <a:solidFill>
                  <a:srgbClr val="BFD3DA"/>
                </a:solidFill>
                <a:latin typeface="Lato"/>
              </a:defRPr>
            </a:pPr>
            <a:r>
              <a:t>BASE COMUNE  /  sostituzione → sistema chiuso → criterio di riduzione pertinente</a:t>
            </a:r>
          </a:p>
        </p:txBody>
      </p:sp>
      <p:sp>
        <p:nvSpPr>
          <p:cNvPr id="27" name="Rounded Rectangle 26" descr="Elemento grafico modificabile della mappa didattica"/>
          <p:cNvSpPr/>
          <p:nvPr/>
        </p:nvSpPr>
        <p:spPr>
          <a:xfrm>
            <a:off x="667512" y="2743200"/>
            <a:ext cx="5285232" cy="2697480"/>
          </a:xfrm>
          <a:prstGeom prst="roundRect">
            <a:avLst>
              <a:gd name="adj" fmla="val 13000"/>
            </a:avLst>
          </a:prstGeom>
          <a:solidFill>
            <a:srgbClr val="193F50"/>
          </a:solidFill>
          <a:ln w="12700">
            <a:solidFill>
              <a:srgbClr val="CE4E5B"/>
            </a:solidFill>
          </a:ln>
          <a:effectLst/>
        </p:spPr>
        <p:txBody>
          <a:bodyPr rtlCol="0" anchor="ctr"/>
          <a:lstStyle/>
          <a:p>
            <a:pPr algn="ctr"/>
            <a:endParaRPr/>
          </a:p>
        </p:txBody>
      </p:sp>
      <p:sp>
        <p:nvSpPr>
          <p:cNvPr id="28" name="Rounded Rectangle 27" descr="Elemento grafico modificabile della mappa didattica"/>
          <p:cNvSpPr/>
          <p:nvPr/>
        </p:nvSpPr>
        <p:spPr>
          <a:xfrm>
            <a:off x="667512" y="2743200"/>
            <a:ext cx="5285232" cy="704088"/>
          </a:xfrm>
          <a:prstGeom prst="roundRect">
            <a:avLst>
              <a:gd name="adj" fmla="val 13000"/>
            </a:avLst>
          </a:prstGeom>
          <a:solidFill>
            <a:srgbClr val="492F3D"/>
          </a:solidFill>
          <a:ln>
            <a:noFill/>
          </a:ln>
          <a:effectLst/>
        </p:spPr>
        <p:txBody>
          <a:bodyPr rtlCol="0" anchor="ctr"/>
          <a:lstStyle/>
          <a:p>
            <a:pPr algn="ctr"/>
            <a:endParaRPr/>
          </a:p>
        </p:txBody>
      </p:sp>
      <p:sp>
        <p:nvSpPr>
          <p:cNvPr id="29" name="Oval 28" descr="Elemento grafico modificabile della mappa didattica"/>
          <p:cNvSpPr/>
          <p:nvPr/>
        </p:nvSpPr>
        <p:spPr>
          <a:xfrm>
            <a:off x="859536" y="2880360"/>
            <a:ext cx="393192" cy="393192"/>
          </a:xfrm>
          <a:prstGeom prst="ellipse">
            <a:avLst/>
          </a:prstGeom>
          <a:solidFill>
            <a:srgbClr val="CE4E5B"/>
          </a:solidFill>
          <a:ln>
            <a:noFill/>
          </a:ln>
          <a:effectLst/>
        </p:spPr>
        <p:txBody>
          <a:bodyPr rtlCol="0" anchor="ctr"/>
          <a:lstStyle/>
          <a:p>
            <a:pPr algn="ctr"/>
            <a:endParaRPr/>
          </a:p>
        </p:txBody>
      </p:sp>
      <p:sp>
        <p:nvSpPr>
          <p:cNvPr id="30" name="TextBox 29" descr="A"/>
          <p:cNvSpPr txBox="1"/>
          <p:nvPr/>
        </p:nvSpPr>
        <p:spPr>
          <a:xfrm>
            <a:off x="859536" y="2889503"/>
            <a:ext cx="393192" cy="384048"/>
          </a:xfrm>
          <a:prstGeom prst="rect">
            <a:avLst/>
          </a:prstGeom>
          <a:noFill/>
        </p:spPr>
        <p:txBody>
          <a:bodyPr wrap="square" lIns="0" tIns="0" rIns="0" bIns="0" anchor="ctr">
            <a:spAutoFit/>
          </a:bodyPr>
          <a:lstStyle/>
          <a:p>
            <a:pPr algn="ctr">
              <a:lnSpc>
                <a:spcPts val="1728"/>
              </a:lnSpc>
              <a:spcBef>
                <a:spcPts val="0"/>
              </a:spcBef>
              <a:spcAft>
                <a:spcPts val="0"/>
              </a:spcAft>
              <a:defRPr sz="1600" b="1">
                <a:solidFill>
                  <a:srgbClr val="FFFFFF"/>
                </a:solidFill>
                <a:latin typeface="Lato"/>
              </a:defRPr>
            </a:pPr>
            <a:r>
              <a:t>A</a:t>
            </a:r>
          </a:p>
        </p:txBody>
      </p:sp>
      <p:sp>
        <p:nvSpPr>
          <p:cNvPr id="31" name="TextBox 30" descr="PRIVA DI SOGLIA"/>
          <p:cNvSpPr txBox="1"/>
          <p:nvPr/>
        </p:nvSpPr>
        <p:spPr>
          <a:xfrm>
            <a:off x="1463040" y="2980944"/>
            <a:ext cx="4206240" cy="292608"/>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PRIVA DI SOGLIA</a:t>
            </a:r>
          </a:p>
        </p:txBody>
      </p:sp>
      <p:sp>
        <p:nvSpPr>
          <p:cNvPr id="32" name="Rounded Rectangle 31" descr="Elemento grafico modificabile della mappa didattica"/>
          <p:cNvSpPr/>
          <p:nvPr/>
        </p:nvSpPr>
        <p:spPr>
          <a:xfrm>
            <a:off x="6254496" y="2743200"/>
            <a:ext cx="5285232" cy="2697480"/>
          </a:xfrm>
          <a:prstGeom prst="roundRect">
            <a:avLst>
              <a:gd name="adj" fmla="val 13000"/>
            </a:avLst>
          </a:prstGeom>
          <a:solidFill>
            <a:srgbClr val="193F50"/>
          </a:solidFill>
          <a:ln w="12700">
            <a:solidFill>
              <a:srgbClr val="3F89C3"/>
            </a:solidFill>
          </a:ln>
          <a:effectLst/>
        </p:spPr>
        <p:txBody>
          <a:bodyPr rtlCol="0" anchor="ctr"/>
          <a:lstStyle/>
          <a:p>
            <a:pPr algn="ctr"/>
            <a:endParaRPr/>
          </a:p>
        </p:txBody>
      </p:sp>
      <p:sp>
        <p:nvSpPr>
          <p:cNvPr id="33" name="Rounded Rectangle 32" descr="Elemento grafico modificabile della mappa didattica"/>
          <p:cNvSpPr/>
          <p:nvPr/>
        </p:nvSpPr>
        <p:spPr>
          <a:xfrm>
            <a:off x="6254496" y="2743200"/>
            <a:ext cx="5285232" cy="704088"/>
          </a:xfrm>
          <a:prstGeom prst="roundRect">
            <a:avLst>
              <a:gd name="adj" fmla="val 13000"/>
            </a:avLst>
          </a:prstGeom>
          <a:solidFill>
            <a:srgbClr val="173F5A"/>
          </a:solidFill>
          <a:ln>
            <a:noFill/>
          </a:ln>
          <a:effectLst/>
        </p:spPr>
        <p:txBody>
          <a:bodyPr rtlCol="0" anchor="ctr"/>
          <a:lstStyle/>
          <a:p>
            <a:pPr algn="ctr"/>
            <a:endParaRPr/>
          </a:p>
        </p:txBody>
      </p:sp>
      <p:sp>
        <p:nvSpPr>
          <p:cNvPr id="34" name="Oval 33" descr="Elemento grafico modificabile della mappa didattica"/>
          <p:cNvSpPr/>
          <p:nvPr/>
        </p:nvSpPr>
        <p:spPr>
          <a:xfrm>
            <a:off x="6446520" y="2880360"/>
            <a:ext cx="393192" cy="393192"/>
          </a:xfrm>
          <a:prstGeom prst="ellipse">
            <a:avLst/>
          </a:prstGeom>
          <a:solidFill>
            <a:srgbClr val="3F89C3"/>
          </a:solidFill>
          <a:ln>
            <a:noFill/>
          </a:ln>
          <a:effectLst/>
        </p:spPr>
        <p:txBody>
          <a:bodyPr rtlCol="0" anchor="ctr"/>
          <a:lstStyle/>
          <a:p>
            <a:pPr algn="ctr"/>
            <a:endParaRPr/>
          </a:p>
        </p:txBody>
      </p:sp>
      <p:sp>
        <p:nvSpPr>
          <p:cNvPr id="35" name="TextBox 34" descr="B"/>
          <p:cNvSpPr txBox="1"/>
          <p:nvPr/>
        </p:nvSpPr>
        <p:spPr>
          <a:xfrm>
            <a:off x="6446520" y="2889503"/>
            <a:ext cx="393192" cy="384048"/>
          </a:xfrm>
          <a:prstGeom prst="rect">
            <a:avLst/>
          </a:prstGeom>
          <a:noFill/>
        </p:spPr>
        <p:txBody>
          <a:bodyPr wrap="square" lIns="0" tIns="0" rIns="0" bIns="0" anchor="ctr">
            <a:spAutoFit/>
          </a:bodyPr>
          <a:lstStyle/>
          <a:p>
            <a:pPr algn="ctr">
              <a:lnSpc>
                <a:spcPts val="1728"/>
              </a:lnSpc>
              <a:spcBef>
                <a:spcPts val="0"/>
              </a:spcBef>
              <a:spcAft>
                <a:spcPts val="0"/>
              </a:spcAft>
              <a:defRPr sz="1600" b="1">
                <a:solidFill>
                  <a:srgbClr val="FFFFFF"/>
                </a:solidFill>
                <a:latin typeface="Lato"/>
              </a:defRPr>
            </a:pPr>
            <a:r>
              <a:t>B</a:t>
            </a:r>
          </a:p>
        </p:txBody>
      </p:sp>
      <p:sp>
        <p:nvSpPr>
          <p:cNvPr id="36" name="TextBox 35" descr="CON VALORE SOGLIA"/>
          <p:cNvSpPr txBox="1"/>
          <p:nvPr/>
        </p:nvSpPr>
        <p:spPr>
          <a:xfrm>
            <a:off x="7050024" y="2980944"/>
            <a:ext cx="4206240" cy="292608"/>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CON VALORE SOGLIA</a:t>
            </a:r>
          </a:p>
        </p:txBody>
      </p:sp>
      <p:sp>
        <p:nvSpPr>
          <p:cNvPr id="37" name="TextBox 36" descr="Esposizione al livello tecnicamente&#10;più basso possibile."/>
          <p:cNvSpPr txBox="1"/>
          <p:nvPr/>
        </p:nvSpPr>
        <p:spPr>
          <a:xfrm>
            <a:off x="932688" y="3675887"/>
            <a:ext cx="4745736" cy="612648"/>
          </a:xfrm>
          <a:prstGeom prst="rect">
            <a:avLst/>
          </a:prstGeom>
          <a:noFill/>
        </p:spPr>
        <p:txBody>
          <a:bodyPr wrap="square" lIns="0" tIns="0" rIns="0" bIns="0" anchor="t">
            <a:spAutoFit/>
          </a:bodyPr>
          <a:lstStyle/>
          <a:p>
            <a:pPr algn="l">
              <a:lnSpc>
                <a:spcPts val="1944"/>
              </a:lnSpc>
              <a:spcBef>
                <a:spcPts val="0"/>
              </a:spcBef>
              <a:spcAft>
                <a:spcPts val="0"/>
              </a:spcAft>
              <a:defRPr sz="1800" b="1">
                <a:solidFill>
                  <a:srgbClr val="FFFFFF"/>
                </a:solidFill>
                <a:latin typeface="Lato"/>
              </a:defRPr>
            </a:pPr>
            <a:r>
              <a:t>Esposizione al livello tecnicamente</a:t>
            </a:r>
          </a:p>
          <a:p>
            <a:pPr algn="l">
              <a:lnSpc>
                <a:spcPts val="1944"/>
              </a:lnSpc>
              <a:spcBef>
                <a:spcPts val="0"/>
              </a:spcBef>
              <a:spcAft>
                <a:spcPts val="0"/>
              </a:spcAft>
              <a:defRPr sz="1800" b="1">
                <a:solidFill>
                  <a:srgbClr val="FFFFFF"/>
                </a:solidFill>
                <a:latin typeface="Lato"/>
              </a:defRPr>
            </a:pPr>
            <a:r>
              <a:t>più basso possibile.</a:t>
            </a:r>
          </a:p>
        </p:txBody>
      </p:sp>
      <p:sp>
        <p:nvSpPr>
          <p:cNvPr id="38" name="TextBox 37" descr="Confronto con VLEP Allegato XLIII."/>
          <p:cNvSpPr txBox="1"/>
          <p:nvPr/>
        </p:nvSpPr>
        <p:spPr>
          <a:xfrm>
            <a:off x="932688" y="4443984"/>
            <a:ext cx="4745736" cy="310896"/>
          </a:xfrm>
          <a:prstGeom prst="rect">
            <a:avLst/>
          </a:prstGeom>
          <a:noFill/>
        </p:spPr>
        <p:txBody>
          <a:bodyPr wrap="square" lIns="0" tIns="0" rIns="0" bIns="0" anchor="t">
            <a:spAutoFit/>
          </a:bodyPr>
          <a:lstStyle/>
          <a:p>
            <a:pPr algn="l">
              <a:lnSpc>
                <a:spcPts val="1587"/>
              </a:lnSpc>
              <a:spcBef>
                <a:spcPts val="0"/>
              </a:spcBef>
              <a:spcAft>
                <a:spcPts val="0"/>
              </a:spcAft>
              <a:defRPr sz="1470" b="0">
                <a:solidFill>
                  <a:srgbClr val="BFD3DA"/>
                </a:solidFill>
                <a:latin typeface="Lato"/>
              </a:defRPr>
            </a:pPr>
            <a:r>
              <a:t>Confronto con VLEP Allegato XLIII.</a:t>
            </a:r>
          </a:p>
        </p:txBody>
      </p:sp>
      <p:sp>
        <p:nvSpPr>
          <p:cNvPr id="39" name="TextBox 38" descr="Attivazione sorveglianza sanitaria&#10;e registro CMR."/>
          <p:cNvSpPr txBox="1"/>
          <p:nvPr/>
        </p:nvSpPr>
        <p:spPr>
          <a:xfrm>
            <a:off x="932688" y="4864608"/>
            <a:ext cx="4745736" cy="521207"/>
          </a:xfrm>
          <a:prstGeom prst="rect">
            <a:avLst/>
          </a:prstGeom>
          <a:noFill/>
        </p:spPr>
        <p:txBody>
          <a:bodyPr wrap="square" lIns="0" tIns="0" rIns="0" bIns="0" anchor="t">
            <a:spAutoFit/>
          </a:bodyPr>
          <a:lstStyle/>
          <a:p>
            <a:pPr algn="l">
              <a:lnSpc>
                <a:spcPts val="1728"/>
              </a:lnSpc>
              <a:spcBef>
                <a:spcPts val="0"/>
              </a:spcBef>
              <a:spcAft>
                <a:spcPts val="0"/>
              </a:spcAft>
              <a:defRPr sz="1600" b="1">
                <a:solidFill>
                  <a:srgbClr val="66DCC5"/>
                </a:solidFill>
                <a:latin typeface="Lato"/>
              </a:defRPr>
            </a:pPr>
            <a:r>
              <a:t>Attivazione sorveglianza sanitaria</a:t>
            </a:r>
          </a:p>
          <a:p>
            <a:pPr algn="l">
              <a:lnSpc>
                <a:spcPts val="1728"/>
              </a:lnSpc>
              <a:spcBef>
                <a:spcPts val="0"/>
              </a:spcBef>
              <a:spcAft>
                <a:spcPts val="0"/>
              </a:spcAft>
              <a:defRPr sz="1600" b="1">
                <a:solidFill>
                  <a:srgbClr val="66DCC5"/>
                </a:solidFill>
                <a:latin typeface="Lato"/>
              </a:defRPr>
            </a:pPr>
            <a:r>
              <a:t>e registro CMR.</a:t>
            </a:r>
          </a:p>
        </p:txBody>
      </p:sp>
      <p:sp>
        <p:nvSpPr>
          <p:cNvPr id="40" name="TextBox 39" descr="Esposizione ridotta al minimo;&#10;valutazione rispetto alla soglia, anche dermica."/>
          <p:cNvSpPr txBox="1"/>
          <p:nvPr/>
        </p:nvSpPr>
        <p:spPr>
          <a:xfrm>
            <a:off x="6519672" y="3675887"/>
            <a:ext cx="4736592" cy="704088"/>
          </a:xfrm>
          <a:prstGeom prst="rect">
            <a:avLst/>
          </a:prstGeom>
          <a:noFill/>
        </p:spPr>
        <p:txBody>
          <a:bodyPr wrap="square" lIns="0" tIns="0" rIns="0" bIns="0" anchor="t">
            <a:spAutoFit/>
          </a:bodyPr>
          <a:lstStyle/>
          <a:p>
            <a:pPr algn="l">
              <a:lnSpc>
                <a:spcPts val="1836"/>
              </a:lnSpc>
              <a:spcBef>
                <a:spcPts val="0"/>
              </a:spcBef>
              <a:spcAft>
                <a:spcPts val="0"/>
              </a:spcAft>
              <a:defRPr sz="1700" b="1">
                <a:solidFill>
                  <a:srgbClr val="FFFFFF"/>
                </a:solidFill>
                <a:latin typeface="Lato"/>
              </a:defRPr>
            </a:pPr>
            <a:r>
              <a:t>Esposizione ridotta al minimo;</a:t>
            </a:r>
          </a:p>
          <a:p>
            <a:pPr algn="l">
              <a:lnSpc>
                <a:spcPts val="1836"/>
              </a:lnSpc>
              <a:spcBef>
                <a:spcPts val="0"/>
              </a:spcBef>
              <a:spcAft>
                <a:spcPts val="0"/>
              </a:spcAft>
              <a:defRPr sz="1700" b="1">
                <a:solidFill>
                  <a:srgbClr val="FFFFFF"/>
                </a:solidFill>
                <a:latin typeface="Lato"/>
              </a:defRPr>
            </a:pPr>
            <a:r>
              <a:t>valutazione rispetto alla soglia, anche dermica.</a:t>
            </a:r>
          </a:p>
        </p:txBody>
      </p:sp>
      <p:sp>
        <p:nvSpPr>
          <p:cNvPr id="41" name="TextBox 40" descr="Confronto con VLEP Allegato XLIII."/>
          <p:cNvSpPr txBox="1"/>
          <p:nvPr/>
        </p:nvSpPr>
        <p:spPr>
          <a:xfrm>
            <a:off x="6519672" y="4443984"/>
            <a:ext cx="4736592" cy="310896"/>
          </a:xfrm>
          <a:prstGeom prst="rect">
            <a:avLst/>
          </a:prstGeom>
          <a:noFill/>
        </p:spPr>
        <p:txBody>
          <a:bodyPr wrap="square" lIns="0" tIns="0" rIns="0" bIns="0" anchor="t">
            <a:spAutoFit/>
          </a:bodyPr>
          <a:lstStyle/>
          <a:p>
            <a:pPr algn="l">
              <a:lnSpc>
                <a:spcPts val="1587"/>
              </a:lnSpc>
              <a:spcBef>
                <a:spcPts val="0"/>
              </a:spcBef>
              <a:spcAft>
                <a:spcPts val="0"/>
              </a:spcAft>
              <a:defRPr sz="1470" b="0">
                <a:solidFill>
                  <a:srgbClr val="BFD3DA"/>
                </a:solidFill>
                <a:latin typeface="Lato"/>
              </a:defRPr>
            </a:pPr>
            <a:r>
              <a:t>Confronto con VLEP Allegato XLIII.</a:t>
            </a:r>
          </a:p>
        </p:txBody>
      </p:sp>
      <p:sp>
        <p:nvSpPr>
          <p:cNvPr id="42" name="TextBox 41" descr="Eventuale attivazione sorveglianza&#10;sanitaria e registro CMR."/>
          <p:cNvSpPr txBox="1"/>
          <p:nvPr/>
        </p:nvSpPr>
        <p:spPr>
          <a:xfrm>
            <a:off x="6519672" y="4864608"/>
            <a:ext cx="4736592" cy="521207"/>
          </a:xfrm>
          <a:prstGeom prst="rect">
            <a:avLst/>
          </a:prstGeom>
          <a:noFill/>
        </p:spPr>
        <p:txBody>
          <a:bodyPr wrap="square" lIns="0" tIns="0" rIns="0" bIns="0" anchor="t">
            <a:spAutoFit/>
          </a:bodyPr>
          <a:lstStyle/>
          <a:p>
            <a:pPr algn="l">
              <a:lnSpc>
                <a:spcPts val="1728"/>
              </a:lnSpc>
              <a:spcBef>
                <a:spcPts val="0"/>
              </a:spcBef>
              <a:spcAft>
                <a:spcPts val="0"/>
              </a:spcAft>
              <a:defRPr sz="1600" b="1">
                <a:solidFill>
                  <a:srgbClr val="66DCC5"/>
                </a:solidFill>
                <a:latin typeface="Lato"/>
              </a:defRPr>
            </a:pPr>
            <a:r>
              <a:t>Eventuale attivazione sorveglianza</a:t>
            </a:r>
          </a:p>
          <a:p>
            <a:pPr algn="l">
              <a:lnSpc>
                <a:spcPts val="1728"/>
              </a:lnSpc>
              <a:spcBef>
                <a:spcPts val="0"/>
              </a:spcBef>
              <a:spcAft>
                <a:spcPts val="0"/>
              </a:spcAft>
              <a:defRPr sz="1600" b="1">
                <a:solidFill>
                  <a:srgbClr val="66DCC5"/>
                </a:solidFill>
                <a:latin typeface="Lato"/>
              </a:defRPr>
            </a:pPr>
            <a:r>
              <a:t>sanitaria e registro CMR.</a:t>
            </a:r>
          </a:p>
        </p:txBody>
      </p:sp>
      <p:sp>
        <p:nvSpPr>
          <p:cNvPr id="43" name="TextBox 42" descr="Notazioni non presenti? Proseguire alle verifiche C e D: non forzare l’assegnazione ad A o B."/>
          <p:cNvSpPr txBox="1"/>
          <p:nvPr/>
        </p:nvSpPr>
        <p:spPr>
          <a:xfrm>
            <a:off x="804672" y="5605272"/>
            <a:ext cx="10607040" cy="274320"/>
          </a:xfrm>
          <a:prstGeom prst="rect">
            <a:avLst/>
          </a:prstGeom>
          <a:noFill/>
        </p:spPr>
        <p:txBody>
          <a:bodyPr wrap="square" lIns="0" tIns="0" rIns="0" bIns="0" anchor="t">
            <a:spAutoFit/>
          </a:bodyPr>
          <a:lstStyle/>
          <a:p>
            <a:pPr algn="ctr">
              <a:lnSpc>
                <a:spcPts val="1328"/>
              </a:lnSpc>
              <a:spcBef>
                <a:spcPts val="0"/>
              </a:spcBef>
              <a:spcAft>
                <a:spcPts val="0"/>
              </a:spcAft>
              <a:defRPr sz="1230" b="0">
                <a:solidFill>
                  <a:srgbClr val="BFD3DA"/>
                </a:solidFill>
                <a:latin typeface="Lato"/>
              </a:defRPr>
            </a:pPr>
            <a:r>
              <a:t>Notazioni non presenti? Proseguire alle verifiche C e D: non forzare l’assegnazione ad A o B.</a:t>
            </a:r>
          </a:p>
        </p:txBody>
      </p:sp>
      <p:sp>
        <p:nvSpPr>
          <p:cNvPr id="44" name="Rounded Rectangle 43" descr="Elemento grafico modificabile della mappa didattica"/>
          <p:cNvSpPr/>
          <p:nvPr/>
        </p:nvSpPr>
        <p:spPr>
          <a:xfrm>
            <a:off x="594360" y="5961888"/>
            <a:ext cx="11000232" cy="411480"/>
          </a:xfrm>
          <a:prstGeom prst="roundRect">
            <a:avLst>
              <a:gd name="adj" fmla="val 13000"/>
            </a:avLst>
          </a:prstGeom>
          <a:solidFill>
            <a:srgbClr val="193F50"/>
          </a:solidFill>
          <a:ln>
            <a:noFill/>
          </a:ln>
          <a:effectLst/>
        </p:spPr>
        <p:txBody>
          <a:bodyPr rtlCol="0" anchor="ctr"/>
          <a:lstStyle/>
          <a:p>
            <a:pPr algn="ctr"/>
            <a:endParaRPr/>
          </a:p>
        </p:txBody>
      </p:sp>
      <p:sp>
        <p:nvSpPr>
          <p:cNvPr id="45" name="TextBox 44" descr="Sempre: Capo I per gli altri effetti pertinenti e rivalutazione  |  PROSSIMO MODULO 08: casi C e D"/>
          <p:cNvSpPr txBox="1"/>
          <p:nvPr/>
        </p:nvSpPr>
        <p:spPr>
          <a:xfrm>
            <a:off x="777240" y="6053327"/>
            <a:ext cx="10634472" cy="237744"/>
          </a:xfrm>
          <a:prstGeom prst="rect">
            <a:avLst/>
          </a:prstGeom>
          <a:noFill/>
        </p:spPr>
        <p:txBody>
          <a:bodyPr wrap="square" lIns="0" tIns="0" rIns="0" bIns="0" anchor="t">
            <a:spAutoFit/>
          </a:bodyPr>
          <a:lstStyle/>
          <a:p>
            <a:pPr algn="ctr">
              <a:lnSpc>
                <a:spcPts val="1285"/>
              </a:lnSpc>
              <a:spcBef>
                <a:spcPts val="0"/>
              </a:spcBef>
              <a:spcAft>
                <a:spcPts val="0"/>
              </a:spcAft>
              <a:defRPr sz="1190" b="0">
                <a:solidFill>
                  <a:srgbClr val="66DCC5"/>
                </a:solidFill>
                <a:latin typeface="Lato"/>
              </a:defRPr>
            </a:pPr>
            <a:r>
              <a:t>Sempre: Capo I per gli altri effetti pertinenti e rivalutazione  |  PROSSIMO MODULO 08: casi C e D</a:t>
            </a:r>
          </a:p>
        </p:txBody>
      </p:sp>
      <p:sp>
        <p:nvSpPr>
          <p:cNvPr id="4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1">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6428232" y="0"/>
            <a:ext cx="5760720" cy="6400800"/>
          </a:xfrm>
          <a:prstGeom prst="rect">
            <a:avLst/>
          </a:prstGeom>
          <a:solidFill>
            <a:srgbClr val="193F50"/>
          </a:solidFill>
          <a:ln w="8890">
            <a:solidFill>
              <a:srgbClr val="193F50"/>
            </a:solidFill>
            <a:prstDash val="solid"/>
          </a:ln>
        </p:spPr>
        <p:txBody>
          <a:bodyPr/>
          <a:lstStyle/>
          <a:p>
            <a:endParaRPr lang="it-IT"/>
          </a:p>
        </p:txBody>
      </p:sp>
      <p:sp>
        <p:nvSpPr>
          <p:cNvPr id="3" name="Shape 1"/>
          <p:cNvSpPr/>
          <p:nvPr/>
        </p:nvSpPr>
        <p:spPr>
          <a:xfrm>
            <a:off x="731520" y="773582"/>
            <a:ext cx="197510" cy="0"/>
          </a:xfrm>
          <a:prstGeom prst="line">
            <a:avLst/>
          </a:prstGeom>
          <a:noFill/>
          <a:ln w="8255">
            <a:solidFill>
              <a:srgbClr val="66DCC5"/>
            </a:solidFill>
            <a:prstDash val="solid"/>
          </a:ln>
        </p:spPr>
        <p:txBody>
          <a:bodyPr/>
          <a:lstStyle/>
          <a:p>
            <a:endParaRPr lang="it-IT"/>
          </a:p>
        </p:txBody>
      </p:sp>
      <p:sp>
        <p:nvSpPr>
          <p:cNvPr id="4" name="Shape 2"/>
          <p:cNvSpPr/>
          <p:nvPr/>
        </p:nvSpPr>
        <p:spPr>
          <a:xfrm>
            <a:off x="929030" y="641909"/>
            <a:ext cx="219456" cy="175565"/>
          </a:xfrm>
          <a:prstGeom prst="line">
            <a:avLst/>
          </a:prstGeom>
          <a:noFill/>
          <a:ln w="8255">
            <a:solidFill>
              <a:srgbClr val="66DCC5"/>
            </a:solidFill>
            <a:prstDash val="solid"/>
          </a:ln>
        </p:spPr>
        <p:txBody>
          <a:bodyPr/>
          <a:lstStyle/>
          <a:p>
            <a:endParaRPr lang="it-IT"/>
          </a:p>
        </p:txBody>
      </p:sp>
      <p:sp>
        <p:nvSpPr>
          <p:cNvPr id="5" name="Shape 3"/>
          <p:cNvSpPr/>
          <p:nvPr/>
        </p:nvSpPr>
        <p:spPr>
          <a:xfrm>
            <a:off x="704088" y="746150"/>
            <a:ext cx="65837" cy="65837"/>
          </a:xfrm>
          <a:prstGeom prst="ellipse">
            <a:avLst/>
          </a:prstGeom>
          <a:solidFill>
            <a:srgbClr val="66DCC5"/>
          </a:solidFill>
          <a:ln w="10160">
            <a:solidFill>
              <a:srgbClr val="66DCC5"/>
            </a:solidFill>
            <a:prstDash val="solid"/>
          </a:ln>
        </p:spPr>
        <p:txBody>
          <a:bodyPr/>
          <a:lstStyle/>
          <a:p>
            <a:endParaRPr lang="it-IT"/>
          </a:p>
        </p:txBody>
      </p:sp>
      <p:sp>
        <p:nvSpPr>
          <p:cNvPr id="6" name="Shape 4"/>
          <p:cNvSpPr/>
          <p:nvPr/>
        </p:nvSpPr>
        <p:spPr>
          <a:xfrm>
            <a:off x="901598" y="614477"/>
            <a:ext cx="76810" cy="76810"/>
          </a:xfrm>
          <a:prstGeom prst="ellipse">
            <a:avLst/>
          </a:prstGeom>
          <a:solidFill>
            <a:srgbClr val="66DCC5"/>
          </a:solidFill>
          <a:ln w="10160">
            <a:solidFill>
              <a:srgbClr val="66DCC5"/>
            </a:solidFill>
            <a:prstDash val="solid"/>
          </a:ln>
        </p:spPr>
        <p:txBody>
          <a:bodyPr/>
          <a:lstStyle/>
          <a:p>
            <a:endParaRPr lang="it-IT"/>
          </a:p>
        </p:txBody>
      </p:sp>
      <p:sp>
        <p:nvSpPr>
          <p:cNvPr id="7" name="Shape 5"/>
          <p:cNvSpPr/>
          <p:nvPr/>
        </p:nvSpPr>
        <p:spPr>
          <a:xfrm>
            <a:off x="1121054" y="790042"/>
            <a:ext cx="71323" cy="71323"/>
          </a:xfrm>
          <a:prstGeom prst="ellipse">
            <a:avLst/>
          </a:prstGeom>
          <a:solidFill>
            <a:srgbClr val="66DCC5"/>
          </a:solidFill>
          <a:ln w="10160">
            <a:solidFill>
              <a:srgbClr val="66DCC5"/>
            </a:solidFill>
            <a:prstDash val="solid"/>
          </a:ln>
        </p:spPr>
        <p:txBody>
          <a:bodyPr/>
          <a:lstStyle/>
          <a:p>
            <a:endParaRPr lang="it-IT"/>
          </a:p>
        </p:txBody>
      </p:sp>
      <p:sp>
        <p:nvSpPr>
          <p:cNvPr id="8" name="Text 6"/>
          <p:cNvSpPr/>
          <p:nvPr/>
        </p:nvSpPr>
        <p:spPr>
          <a:xfrm>
            <a:off x="1188720" y="429768"/>
            <a:ext cx="4572000" cy="320040"/>
          </a:xfrm>
          <a:prstGeom prst="rect">
            <a:avLst/>
          </a:prstGeom>
          <a:noFill/>
          <a:ln/>
        </p:spPr>
        <p:txBody>
          <a:bodyPr wrap="square" lIns="0" tIns="0" rIns="0" bIns="0" rtlCol="0" anchor="ctr">
            <a:spAutoFit/>
          </a:bodyPr>
          <a:lstStyle/>
          <a:p>
            <a:pPr marL="0" indent="0">
              <a:buNone/>
            </a:pPr>
            <a:r>
              <a:rPr lang="en-US" sz="1800" b="1" dirty="0">
                <a:solidFill>
                  <a:srgbClr val="FFFFFF"/>
                </a:solidFill>
                <a:latin typeface="Lato" pitchFamily="34" charset="0"/>
                <a:ea typeface="Lato" pitchFamily="34" charset="-122"/>
                <a:cs typeface="Lato" pitchFamily="34" charset="-120"/>
              </a:rPr>
              <a:t>REPROTOSSICI</a:t>
            </a:r>
            <a:endParaRPr lang="en-US" sz="1800" dirty="0"/>
          </a:p>
        </p:txBody>
      </p:sp>
      <p:sp>
        <p:nvSpPr>
          <p:cNvPr id="9" name="Text 7"/>
          <p:cNvSpPr/>
          <p:nvPr/>
        </p:nvSpPr>
        <p:spPr>
          <a:xfrm>
            <a:off x="1188720" y="859536"/>
            <a:ext cx="4572000" cy="201168"/>
          </a:xfrm>
          <a:prstGeom prst="rect">
            <a:avLst/>
          </a:prstGeom>
          <a:noFill/>
          <a:ln/>
        </p:spPr>
        <p:txBody>
          <a:bodyPr wrap="square" lIns="0" tIns="0" rIns="0" bIns="0" rtlCol="0" anchor="ctr">
            <a:spAutoFit/>
          </a:bodyPr>
          <a:lstStyle/>
          <a:p>
            <a:pPr marL="0" indent="0">
              <a:buNone/>
            </a:pPr>
            <a:r>
              <a:rPr lang="en-US" sz="900" dirty="0">
                <a:solidFill>
                  <a:srgbClr val="BFD3DA"/>
                </a:solidFill>
                <a:latin typeface="Lato" pitchFamily="34" charset="0"/>
                <a:ea typeface="Lato" pitchFamily="34" charset="-122"/>
                <a:cs typeface="Lato" pitchFamily="34" charset="-120"/>
              </a:rPr>
              <a:t>PROFESSIONAL TRAINER 2026</a:t>
            </a:r>
            <a:endParaRPr lang="en-US" sz="900" dirty="0"/>
          </a:p>
        </p:txBody>
      </p:sp>
      <p:sp>
        <p:nvSpPr>
          <p:cNvPr id="10" name="Shape 8"/>
          <p:cNvSpPr/>
          <p:nvPr/>
        </p:nvSpPr>
        <p:spPr>
          <a:xfrm>
            <a:off x="676656" y="1417320"/>
            <a:ext cx="2057400" cy="283464"/>
          </a:xfrm>
          <a:prstGeom prst="roundRect">
            <a:avLst>
              <a:gd name="adj" fmla="val 16129"/>
            </a:avLst>
          </a:prstGeom>
          <a:solidFill>
            <a:srgbClr val="244F62"/>
          </a:solidFill>
          <a:ln w="8890">
            <a:solidFill>
              <a:srgbClr val="244F62"/>
            </a:solidFill>
            <a:prstDash val="solid"/>
          </a:ln>
        </p:spPr>
        <p:txBody>
          <a:bodyPr/>
          <a:lstStyle/>
          <a:p>
            <a:endParaRPr lang="it-IT"/>
          </a:p>
        </p:txBody>
      </p:sp>
      <p:sp>
        <p:nvSpPr>
          <p:cNvPr id="11" name="Text 9"/>
          <p:cNvSpPr/>
          <p:nvPr/>
        </p:nvSpPr>
        <p:spPr>
          <a:xfrm>
            <a:off x="777240" y="1475842"/>
            <a:ext cx="1856232" cy="173736"/>
          </a:xfrm>
          <a:prstGeom prst="rect">
            <a:avLst/>
          </a:prstGeom>
          <a:noFill/>
          <a:ln/>
        </p:spPr>
        <p:txBody>
          <a:bodyPr wrap="square" lIns="0" tIns="0" rIns="0" bIns="0" rtlCol="0" anchor="ctr">
            <a:spAutoFit/>
          </a:bodyPr>
          <a:lstStyle/>
          <a:p>
            <a:pPr marL="0" indent="0">
              <a:buNone/>
            </a:pPr>
            <a:r>
              <a:rPr lang="en-US" sz="920" dirty="0">
                <a:solidFill>
                  <a:srgbClr val="66DCC5"/>
                </a:solidFill>
                <a:latin typeface="Lato" pitchFamily="34" charset="0"/>
                <a:ea typeface="Lato" pitchFamily="34" charset="-122"/>
                <a:cs typeface="Lato" pitchFamily="34" charset="-120"/>
              </a:rPr>
              <a:t>MODULO 08 / 12</a:t>
            </a:r>
            <a:endParaRPr lang="en-US" sz="920" dirty="0"/>
          </a:p>
        </p:txBody>
      </p:sp>
      <p:sp>
        <p:nvSpPr>
          <p:cNvPr id="12" name="Text 10"/>
          <p:cNvSpPr/>
          <p:nvPr/>
        </p:nvSpPr>
        <p:spPr>
          <a:xfrm>
            <a:off x="676656" y="1975104"/>
            <a:ext cx="5504688" cy="630936"/>
          </a:xfrm>
          <a:prstGeom prst="rect">
            <a:avLst/>
          </a:prstGeom>
          <a:noFill/>
          <a:ln/>
        </p:spPr>
        <p:txBody>
          <a:bodyPr wrap="square" lIns="0" tIns="0" rIns="0" bIns="0" rtlCol="0" anchor="ctr">
            <a:spAutoFit/>
          </a:bodyPr>
          <a:lstStyle/>
          <a:p>
            <a:pPr marL="0" indent="0">
              <a:buNone/>
            </a:pPr>
            <a:r>
              <a:rPr lang="en-US" sz="3200" b="1" dirty="0">
                <a:solidFill>
                  <a:srgbClr val="FFFFFF"/>
                </a:solidFill>
                <a:latin typeface="Lato" pitchFamily="34" charset="0"/>
                <a:ea typeface="Lato" pitchFamily="34" charset="-122"/>
                <a:cs typeface="Lato" pitchFamily="34" charset="-120"/>
              </a:rPr>
              <a:t>Caso C e Caso D</a:t>
            </a:r>
            <a:endParaRPr lang="en-US" sz="3200" dirty="0"/>
          </a:p>
        </p:txBody>
      </p:sp>
      <p:sp>
        <p:nvSpPr>
          <p:cNvPr id="13" name="Text 11"/>
          <p:cNvSpPr/>
          <p:nvPr/>
        </p:nvSpPr>
        <p:spPr>
          <a:xfrm>
            <a:off x="676656" y="2761488"/>
            <a:ext cx="5541264" cy="1024128"/>
          </a:xfrm>
          <a:prstGeom prst="rect">
            <a:avLst/>
          </a:prstGeom>
          <a:noFill/>
          <a:ln/>
        </p:spPr>
        <p:txBody>
          <a:bodyPr wrap="square" lIns="0" tIns="0" rIns="0" bIns="0" rtlCol="0" anchor="ctr">
            <a:spAutoFit/>
          </a:bodyPr>
          <a:lstStyle/>
          <a:p>
            <a:pPr marL="0" indent="0">
              <a:buNone/>
            </a:pPr>
            <a:r>
              <a:rPr lang="en-US" sz="2700" b="1" dirty="0">
                <a:solidFill>
                  <a:srgbClr val="FFFFFF"/>
                </a:solidFill>
                <a:latin typeface="Lato" pitchFamily="34" charset="0"/>
                <a:ea typeface="Lato" pitchFamily="34" charset="-122"/>
                <a:cs typeface="Lato" pitchFamily="34" charset="-120"/>
              </a:rPr>
              <a:t>Restrizioni REACH</a:t>
            </a:r>
            <a:endParaRPr lang="en-US" sz="2700" dirty="0"/>
          </a:p>
          <a:p>
            <a:pPr marL="0" indent="0">
              <a:buNone/>
            </a:pPr>
            <a:r>
              <a:rPr lang="en-US" sz="2700" b="1" dirty="0">
                <a:solidFill>
                  <a:srgbClr val="FFFFFF"/>
                </a:solidFill>
                <a:latin typeface="Lato" pitchFamily="34" charset="0"/>
                <a:ea typeface="Lato" pitchFamily="34" charset="-122"/>
                <a:cs typeface="Lato" pitchFamily="34" charset="-120"/>
              </a:rPr>
              <a:t>e valutazione caso per caso</a:t>
            </a:r>
            <a:endParaRPr lang="en-US" sz="2700" dirty="0"/>
          </a:p>
        </p:txBody>
      </p:sp>
      <p:sp>
        <p:nvSpPr>
          <p:cNvPr id="14" name="Text 12"/>
          <p:cNvSpPr/>
          <p:nvPr/>
        </p:nvSpPr>
        <p:spPr>
          <a:xfrm>
            <a:off x="676656" y="4233672"/>
            <a:ext cx="5486400" cy="685800"/>
          </a:xfrm>
          <a:prstGeom prst="rect">
            <a:avLst/>
          </a:prstGeom>
          <a:noFill/>
          <a:ln/>
        </p:spPr>
        <p:txBody>
          <a:bodyPr wrap="square" lIns="0" tIns="0" rIns="0" bIns="0" rtlCol="0" anchor="ctr">
            <a:spAutoFit/>
          </a:bodyPr>
          <a:lstStyle/>
          <a:p>
            <a:pPr marL="0" indent="0">
              <a:buNone/>
            </a:pPr>
            <a:r>
              <a:rPr lang="en-US" sz="1700" dirty="0">
                <a:solidFill>
                  <a:srgbClr val="BFD3DA"/>
                </a:solidFill>
                <a:latin typeface="Lato" pitchFamily="34" charset="0"/>
                <a:ea typeface="Lato" pitchFamily="34" charset="-122"/>
                <a:cs typeface="Lato" pitchFamily="34" charset="-120"/>
              </a:rPr>
              <a:t>Dal DNEL vincolante</a:t>
            </a:r>
            <a:endParaRPr lang="en-US" sz="1700" dirty="0"/>
          </a:p>
          <a:p>
            <a:pPr marL="0" indent="0">
              <a:buNone/>
            </a:pPr>
            <a:r>
              <a:rPr lang="en-US" sz="1700" dirty="0">
                <a:solidFill>
                  <a:srgbClr val="BFD3DA"/>
                </a:solidFill>
                <a:latin typeface="Lato" pitchFamily="34" charset="0"/>
                <a:ea typeface="Lato" pitchFamily="34" charset="-122"/>
                <a:cs typeface="Lato" pitchFamily="34" charset="-120"/>
              </a:rPr>
              <a:t>alle evidenze da documentare.</a:t>
            </a:r>
            <a:endParaRPr lang="en-US" sz="1700" dirty="0"/>
          </a:p>
        </p:txBody>
      </p:sp>
      <p:sp>
        <p:nvSpPr>
          <p:cNvPr id="15" name="Shape 13"/>
          <p:cNvSpPr/>
          <p:nvPr/>
        </p:nvSpPr>
        <p:spPr>
          <a:xfrm>
            <a:off x="676656" y="5166360"/>
            <a:ext cx="5221224" cy="0"/>
          </a:xfrm>
          <a:prstGeom prst="line">
            <a:avLst/>
          </a:prstGeom>
          <a:noFill/>
          <a:ln w="11430">
            <a:solidFill>
              <a:srgbClr val="244F62"/>
            </a:solidFill>
            <a:prstDash val="solid"/>
          </a:ln>
        </p:spPr>
        <p:txBody>
          <a:bodyPr/>
          <a:lstStyle/>
          <a:p>
            <a:endParaRPr lang="it-IT"/>
          </a:p>
        </p:txBody>
      </p:sp>
      <p:sp>
        <p:nvSpPr>
          <p:cNvPr id="16" name="Text 14"/>
          <p:cNvSpPr/>
          <p:nvPr/>
        </p:nvSpPr>
        <p:spPr>
          <a:xfrm>
            <a:off x="676656" y="5440680"/>
            <a:ext cx="1746504" cy="310896"/>
          </a:xfrm>
          <a:prstGeom prst="rect">
            <a:avLst/>
          </a:prstGeom>
          <a:noFill/>
          <a:ln/>
        </p:spPr>
        <p:txBody>
          <a:bodyPr wrap="square" lIns="0" tIns="0" rIns="0" bIns="0" rtlCol="0" anchor="ctr">
            <a:spAutoFit/>
          </a:bodyPr>
          <a:lstStyle/>
          <a:p>
            <a:pPr marL="0" indent="0">
              <a:buNone/>
            </a:pPr>
            <a:r>
              <a:rPr lang="en-US" sz="1450" dirty="0">
                <a:solidFill>
                  <a:srgbClr val="66DCC5"/>
                </a:solidFill>
                <a:latin typeface="Lato" pitchFamily="34" charset="0"/>
                <a:ea typeface="Lato" pitchFamily="34" charset="-122"/>
                <a:cs typeface="Lato" pitchFamily="34" charset="-120"/>
              </a:rPr>
              <a:t>QUALIFICARE</a:t>
            </a:r>
            <a:endParaRPr lang="en-US" sz="1450" dirty="0"/>
          </a:p>
        </p:txBody>
      </p:sp>
      <p:sp>
        <p:nvSpPr>
          <p:cNvPr id="17" name="Text 15"/>
          <p:cNvSpPr/>
          <p:nvPr/>
        </p:nvSpPr>
        <p:spPr>
          <a:xfrm>
            <a:off x="676656" y="5833872"/>
            <a:ext cx="1755648" cy="182880"/>
          </a:xfrm>
          <a:prstGeom prst="rect">
            <a:avLst/>
          </a:prstGeom>
          <a:noFill/>
          <a:ln/>
        </p:spPr>
        <p:txBody>
          <a:bodyPr wrap="square" lIns="0" tIns="0" rIns="0" bIns="0" rtlCol="0" anchor="ctr">
            <a:spAutoFit/>
          </a:bodyPr>
          <a:lstStyle/>
          <a:p>
            <a:pPr marL="0" indent="0">
              <a:buNone/>
            </a:pPr>
            <a:r>
              <a:rPr lang="en-US" sz="760" dirty="0">
                <a:solidFill>
                  <a:srgbClr val="BFD3DA"/>
                </a:solidFill>
                <a:latin typeface="Lato" pitchFamily="34" charset="0"/>
                <a:ea typeface="Lato" pitchFamily="34" charset="-122"/>
                <a:cs typeface="Lato" pitchFamily="34" charset="-120"/>
              </a:rPr>
              <a:t>RIFERIMENTO</a:t>
            </a:r>
            <a:endParaRPr lang="en-US" sz="760" dirty="0"/>
          </a:p>
        </p:txBody>
      </p:sp>
      <p:sp>
        <p:nvSpPr>
          <p:cNvPr id="18" name="Text 16"/>
          <p:cNvSpPr/>
          <p:nvPr/>
        </p:nvSpPr>
        <p:spPr>
          <a:xfrm>
            <a:off x="2496312" y="5440680"/>
            <a:ext cx="1746504" cy="310896"/>
          </a:xfrm>
          <a:prstGeom prst="rect">
            <a:avLst/>
          </a:prstGeom>
          <a:noFill/>
          <a:ln/>
        </p:spPr>
        <p:txBody>
          <a:bodyPr wrap="square" lIns="0" tIns="0" rIns="0" bIns="0" rtlCol="0" anchor="ctr">
            <a:spAutoFit/>
          </a:bodyPr>
          <a:lstStyle/>
          <a:p>
            <a:pPr marL="0" indent="0">
              <a:buNone/>
            </a:pPr>
            <a:r>
              <a:rPr lang="en-US" sz="1450" dirty="0">
                <a:solidFill>
                  <a:srgbClr val="66DCC5"/>
                </a:solidFill>
                <a:latin typeface="Lato" pitchFamily="34" charset="0"/>
                <a:ea typeface="Lato" pitchFamily="34" charset="-122"/>
                <a:cs typeface="Lato" pitchFamily="34" charset="-120"/>
              </a:rPr>
              <a:t>VALUTARE</a:t>
            </a:r>
            <a:endParaRPr lang="en-US" sz="1450" dirty="0"/>
          </a:p>
        </p:txBody>
      </p:sp>
      <p:sp>
        <p:nvSpPr>
          <p:cNvPr id="19" name="Text 17"/>
          <p:cNvSpPr/>
          <p:nvPr/>
        </p:nvSpPr>
        <p:spPr>
          <a:xfrm>
            <a:off x="2496312" y="5833872"/>
            <a:ext cx="1755648" cy="182880"/>
          </a:xfrm>
          <a:prstGeom prst="rect">
            <a:avLst/>
          </a:prstGeom>
          <a:noFill/>
          <a:ln/>
        </p:spPr>
        <p:txBody>
          <a:bodyPr wrap="square" lIns="0" tIns="0" rIns="0" bIns="0" rtlCol="0" anchor="ctr">
            <a:spAutoFit/>
          </a:bodyPr>
          <a:lstStyle/>
          <a:p>
            <a:pPr marL="0" indent="0">
              <a:buNone/>
            </a:pPr>
            <a:r>
              <a:rPr lang="en-US" sz="760" dirty="0">
                <a:solidFill>
                  <a:srgbClr val="BFD3DA"/>
                </a:solidFill>
                <a:latin typeface="Lato" pitchFamily="34" charset="0"/>
                <a:ea typeface="Lato" pitchFamily="34" charset="-122"/>
                <a:cs typeface="Lato" pitchFamily="34" charset="-120"/>
              </a:rPr>
              <a:t>PERTINENZA</a:t>
            </a:r>
            <a:endParaRPr lang="en-US" sz="760" dirty="0"/>
          </a:p>
        </p:txBody>
      </p:sp>
      <p:sp>
        <p:nvSpPr>
          <p:cNvPr id="20" name="Text 18"/>
          <p:cNvSpPr/>
          <p:nvPr/>
        </p:nvSpPr>
        <p:spPr>
          <a:xfrm>
            <a:off x="4315968" y="5440680"/>
            <a:ext cx="1746504" cy="310896"/>
          </a:xfrm>
          <a:prstGeom prst="rect">
            <a:avLst/>
          </a:prstGeom>
          <a:noFill/>
          <a:ln/>
        </p:spPr>
        <p:txBody>
          <a:bodyPr wrap="square" lIns="0" tIns="0" rIns="0" bIns="0" rtlCol="0" anchor="ctr">
            <a:spAutoFit/>
          </a:bodyPr>
          <a:lstStyle/>
          <a:p>
            <a:pPr marL="0" indent="0">
              <a:buNone/>
            </a:pPr>
            <a:r>
              <a:rPr lang="en-US" sz="1450" dirty="0">
                <a:solidFill>
                  <a:srgbClr val="66DCC5"/>
                </a:solidFill>
                <a:latin typeface="Lato" pitchFamily="34" charset="0"/>
                <a:ea typeface="Lato" pitchFamily="34" charset="-122"/>
                <a:cs typeface="Lato" pitchFamily="34" charset="-120"/>
              </a:rPr>
              <a:t>DOCUMENTARE</a:t>
            </a:r>
            <a:endParaRPr lang="en-US" sz="1450" dirty="0"/>
          </a:p>
        </p:txBody>
      </p:sp>
      <p:sp>
        <p:nvSpPr>
          <p:cNvPr id="21" name="Text 19"/>
          <p:cNvSpPr/>
          <p:nvPr/>
        </p:nvSpPr>
        <p:spPr>
          <a:xfrm>
            <a:off x="4315968" y="5833872"/>
            <a:ext cx="1755648" cy="182880"/>
          </a:xfrm>
          <a:prstGeom prst="rect">
            <a:avLst/>
          </a:prstGeom>
          <a:noFill/>
          <a:ln/>
        </p:spPr>
        <p:txBody>
          <a:bodyPr wrap="square" lIns="0" tIns="0" rIns="0" bIns="0" rtlCol="0" anchor="ctr">
            <a:spAutoFit/>
          </a:bodyPr>
          <a:lstStyle/>
          <a:p>
            <a:pPr marL="0" indent="0">
              <a:buNone/>
            </a:pPr>
            <a:r>
              <a:rPr lang="en-US" sz="760" dirty="0">
                <a:solidFill>
                  <a:srgbClr val="BFD3DA"/>
                </a:solidFill>
                <a:latin typeface="Lato" pitchFamily="34" charset="0"/>
                <a:ea typeface="Lato" pitchFamily="34" charset="-122"/>
                <a:cs typeface="Lato" pitchFamily="34" charset="-120"/>
              </a:rPr>
              <a:t>DECISIONE</a:t>
            </a:r>
            <a:endParaRPr lang="en-US" sz="760" dirty="0"/>
          </a:p>
        </p:txBody>
      </p:sp>
      <p:sp>
        <p:nvSpPr>
          <p:cNvPr id="22" name="Text 20"/>
          <p:cNvSpPr/>
          <p:nvPr/>
        </p:nvSpPr>
        <p:spPr>
          <a:xfrm>
            <a:off x="676656" y="6126480"/>
            <a:ext cx="5504688" cy="246888"/>
          </a:xfrm>
          <a:prstGeom prst="rect">
            <a:avLst/>
          </a:prstGeom>
          <a:noFill/>
          <a:ln/>
        </p:spPr>
        <p:txBody>
          <a:bodyPr wrap="square" lIns="0" tIns="0" rIns="0" bIns="0" rtlCol="0" anchor="ctr">
            <a:spAutoFit/>
          </a:bodyPr>
          <a:lstStyle/>
          <a:p>
            <a:pPr marL="0" indent="0">
              <a:buNone/>
            </a:pPr>
            <a:r>
              <a:rPr lang="en-US" sz="760" dirty="0">
                <a:solidFill>
                  <a:srgbClr val="BFD3DA"/>
                </a:solidFill>
                <a:latin typeface="Lato" pitchFamily="34" charset="0"/>
                <a:ea typeface="Lato" pitchFamily="34" charset="-122"/>
                <a:cs typeface="Lato" pitchFamily="34" charset="-120"/>
              </a:rPr>
              <a:t>Base: fact sheet INAIL 2026. Elaborazione indipendente.</a:t>
            </a:r>
            <a:endParaRPr lang="en-US" sz="760" dirty="0"/>
          </a:p>
          <a:p>
            <a:pPr marL="0" indent="0">
              <a:buNone/>
            </a:pPr>
            <a:r>
              <a:rPr lang="en-US" sz="760" dirty="0">
                <a:solidFill>
                  <a:srgbClr val="BFD3DA"/>
                </a:solidFill>
                <a:latin typeface="Lato" pitchFamily="34" charset="0"/>
                <a:ea typeface="Lato" pitchFamily="34" charset="-122"/>
                <a:cs typeface="Lato" pitchFamily="34" charset="-120"/>
              </a:rPr>
              <a:t>Mappe originali; nessuna soglia numerica attribuita a sostanze reali.</a:t>
            </a:r>
            <a:endParaRPr lang="en-US" sz="760" dirty="0"/>
          </a:p>
        </p:txBody>
      </p:sp>
      <p:sp>
        <p:nvSpPr>
          <p:cNvPr id="23" name="Shape 21"/>
          <p:cNvSpPr/>
          <p:nvPr/>
        </p:nvSpPr>
        <p:spPr>
          <a:xfrm>
            <a:off x="6912864" y="566928"/>
            <a:ext cx="4572000" cy="283464"/>
          </a:xfrm>
          <a:prstGeom prst="roundRect">
            <a:avLst>
              <a:gd name="adj" fmla="val 16129"/>
            </a:avLst>
          </a:prstGeom>
          <a:solidFill>
            <a:srgbClr val="244F62"/>
          </a:solidFill>
          <a:ln w="8890">
            <a:solidFill>
              <a:srgbClr val="244F62"/>
            </a:solidFill>
            <a:prstDash val="solid"/>
          </a:ln>
        </p:spPr>
        <p:txBody>
          <a:bodyPr/>
          <a:lstStyle/>
          <a:p>
            <a:endParaRPr lang="it-IT"/>
          </a:p>
        </p:txBody>
      </p:sp>
      <p:sp>
        <p:nvSpPr>
          <p:cNvPr id="24" name="Text 22"/>
          <p:cNvSpPr/>
          <p:nvPr/>
        </p:nvSpPr>
        <p:spPr>
          <a:xfrm>
            <a:off x="7013448" y="625450"/>
            <a:ext cx="4370832" cy="173736"/>
          </a:xfrm>
          <a:prstGeom prst="rect">
            <a:avLst/>
          </a:prstGeom>
          <a:noFill/>
          <a:ln/>
        </p:spPr>
        <p:txBody>
          <a:bodyPr wrap="square" lIns="0" tIns="0" rIns="0" bIns="0" rtlCol="0" anchor="ctr">
            <a:spAutoFit/>
          </a:bodyPr>
          <a:lstStyle/>
          <a:p>
            <a:pPr marL="0" indent="0">
              <a:buNone/>
            </a:pPr>
            <a:r>
              <a:rPr lang="en-US" sz="920" dirty="0">
                <a:solidFill>
                  <a:srgbClr val="66DCC5"/>
                </a:solidFill>
                <a:latin typeface="Lato" pitchFamily="34" charset="0"/>
                <a:ea typeface="Lato" pitchFamily="34" charset="-122"/>
                <a:cs typeface="Lato" pitchFamily="34" charset="-120"/>
              </a:rPr>
              <a:t>DOPO LE VERIFICHE PRELIMINARI E DEI CASI A / B</a:t>
            </a:r>
            <a:endParaRPr lang="en-US" sz="920" dirty="0"/>
          </a:p>
        </p:txBody>
      </p:sp>
      <p:sp>
        <p:nvSpPr>
          <p:cNvPr id="25" name="Shape 23"/>
          <p:cNvSpPr/>
          <p:nvPr/>
        </p:nvSpPr>
        <p:spPr>
          <a:xfrm>
            <a:off x="7964424" y="1389888"/>
            <a:ext cx="2606040" cy="2404872"/>
          </a:xfrm>
          <a:prstGeom prst="roundRect">
            <a:avLst>
              <a:gd name="adj" fmla="val 6464"/>
            </a:avLst>
          </a:prstGeom>
          <a:solidFill>
            <a:srgbClr val="244F62"/>
          </a:solidFill>
          <a:ln w="8890">
            <a:solidFill>
              <a:srgbClr val="244F62"/>
            </a:solidFill>
            <a:prstDash val="solid"/>
          </a:ln>
        </p:spPr>
        <p:txBody>
          <a:bodyPr/>
          <a:lstStyle/>
          <a:p>
            <a:endParaRPr lang="it-IT"/>
          </a:p>
        </p:txBody>
      </p:sp>
      <p:sp>
        <p:nvSpPr>
          <p:cNvPr id="26" name="Shape 24"/>
          <p:cNvSpPr/>
          <p:nvPr/>
        </p:nvSpPr>
        <p:spPr>
          <a:xfrm>
            <a:off x="7891272" y="1316736"/>
            <a:ext cx="2606040" cy="2404872"/>
          </a:xfrm>
          <a:prstGeom prst="roundRect">
            <a:avLst>
              <a:gd name="adj" fmla="val 6464"/>
            </a:avLst>
          </a:prstGeom>
          <a:solidFill>
            <a:srgbClr val="FFFFFF"/>
          </a:solidFill>
          <a:ln w="8890">
            <a:solidFill>
              <a:srgbClr val="D2E0E2"/>
            </a:solidFill>
            <a:prstDash val="solid"/>
          </a:ln>
        </p:spPr>
        <p:txBody>
          <a:bodyPr/>
          <a:lstStyle/>
          <a:p>
            <a:endParaRPr lang="it-IT"/>
          </a:p>
        </p:txBody>
      </p:sp>
      <p:sp>
        <p:nvSpPr>
          <p:cNvPr id="27" name="Shape 25"/>
          <p:cNvSpPr/>
          <p:nvPr/>
        </p:nvSpPr>
        <p:spPr>
          <a:xfrm>
            <a:off x="7891272" y="1316736"/>
            <a:ext cx="2606040" cy="73152"/>
          </a:xfrm>
          <a:prstGeom prst="rect">
            <a:avLst/>
          </a:prstGeom>
          <a:solidFill>
            <a:srgbClr val="E7B747"/>
          </a:solidFill>
          <a:ln w="8890">
            <a:solidFill>
              <a:srgbClr val="E7B747"/>
            </a:solidFill>
            <a:prstDash val="solid"/>
          </a:ln>
        </p:spPr>
        <p:txBody>
          <a:bodyPr/>
          <a:lstStyle/>
          <a:p>
            <a:endParaRPr lang="it-IT"/>
          </a:p>
        </p:txBody>
      </p:sp>
      <p:sp>
        <p:nvSpPr>
          <p:cNvPr id="28" name="Text 26"/>
          <p:cNvSpPr/>
          <p:nvPr/>
        </p:nvSpPr>
        <p:spPr>
          <a:xfrm>
            <a:off x="8092440" y="1545336"/>
            <a:ext cx="2203704" cy="329184"/>
          </a:xfrm>
          <a:prstGeom prst="rect">
            <a:avLst/>
          </a:prstGeom>
          <a:noFill/>
          <a:ln/>
        </p:spPr>
        <p:txBody>
          <a:bodyPr wrap="square" lIns="0" tIns="0" rIns="0" bIns="0" rtlCol="0" anchor="ctr">
            <a:spAutoFit/>
          </a:bodyPr>
          <a:lstStyle/>
          <a:p>
            <a:pPr marL="0" indent="0">
              <a:buNone/>
            </a:pPr>
            <a:r>
              <a:rPr lang="en-US" sz="2200" b="1" dirty="0">
                <a:solidFill>
                  <a:srgbClr val="13384C"/>
                </a:solidFill>
                <a:latin typeface="Lato" pitchFamily="34" charset="0"/>
                <a:ea typeface="Lato" pitchFamily="34" charset="-122"/>
                <a:cs typeface="Lato" pitchFamily="34" charset="-120"/>
              </a:rPr>
              <a:t>REACH</a:t>
            </a:r>
            <a:endParaRPr lang="en-US" sz="2200" dirty="0"/>
          </a:p>
        </p:txBody>
      </p:sp>
      <p:sp>
        <p:nvSpPr>
          <p:cNvPr id="29" name="Text 27"/>
          <p:cNvSpPr/>
          <p:nvPr/>
        </p:nvSpPr>
        <p:spPr>
          <a:xfrm>
            <a:off x="8092440" y="2039112"/>
            <a:ext cx="2203704" cy="274320"/>
          </a:xfrm>
          <a:prstGeom prst="rect">
            <a:avLst/>
          </a:prstGeom>
          <a:noFill/>
          <a:ln/>
        </p:spPr>
        <p:txBody>
          <a:bodyPr wrap="square" lIns="0" tIns="0" rIns="0" bIns="0" rtlCol="0" anchor="ctr">
            <a:spAutoFit/>
          </a:bodyPr>
          <a:lstStyle/>
          <a:p>
            <a:pPr marL="0" indent="0">
              <a:buNone/>
            </a:pPr>
            <a:r>
              <a:rPr lang="en-US" sz="1000" dirty="0">
                <a:solidFill>
                  <a:srgbClr val="E7B747"/>
                </a:solidFill>
                <a:latin typeface="Lato" pitchFamily="34" charset="0"/>
                <a:ea typeface="Lato" pitchFamily="34" charset="-122"/>
                <a:cs typeface="Lato" pitchFamily="34" charset="-120"/>
              </a:rPr>
              <a:t>RESTRIZIONE / DNEL</a:t>
            </a:r>
            <a:endParaRPr lang="en-US" sz="1000" dirty="0"/>
          </a:p>
        </p:txBody>
      </p:sp>
      <p:sp>
        <p:nvSpPr>
          <p:cNvPr id="30" name="Shape 28"/>
          <p:cNvSpPr/>
          <p:nvPr/>
        </p:nvSpPr>
        <p:spPr>
          <a:xfrm>
            <a:off x="8092440" y="2468880"/>
            <a:ext cx="1608704" cy="54864"/>
          </a:xfrm>
          <a:prstGeom prst="rect">
            <a:avLst/>
          </a:prstGeom>
          <a:solidFill>
            <a:srgbClr val="D2E0E2"/>
          </a:solidFill>
          <a:ln w="8890">
            <a:solidFill>
              <a:srgbClr val="D2E0E2"/>
            </a:solidFill>
            <a:prstDash val="solid"/>
          </a:ln>
        </p:spPr>
        <p:txBody>
          <a:bodyPr/>
          <a:lstStyle/>
          <a:p>
            <a:endParaRPr lang="it-IT"/>
          </a:p>
        </p:txBody>
      </p:sp>
      <p:sp>
        <p:nvSpPr>
          <p:cNvPr id="31" name="Shape 29"/>
          <p:cNvSpPr/>
          <p:nvPr/>
        </p:nvSpPr>
        <p:spPr>
          <a:xfrm>
            <a:off x="8092440" y="2688336"/>
            <a:ext cx="2049445" cy="54864"/>
          </a:xfrm>
          <a:prstGeom prst="rect">
            <a:avLst/>
          </a:prstGeom>
          <a:solidFill>
            <a:srgbClr val="D2E0E2"/>
          </a:solidFill>
          <a:ln w="8890">
            <a:solidFill>
              <a:srgbClr val="D2E0E2"/>
            </a:solidFill>
            <a:prstDash val="solid"/>
          </a:ln>
        </p:spPr>
        <p:txBody>
          <a:bodyPr/>
          <a:lstStyle/>
          <a:p>
            <a:endParaRPr lang="it-IT"/>
          </a:p>
        </p:txBody>
      </p:sp>
      <p:sp>
        <p:nvSpPr>
          <p:cNvPr id="32" name="Shape 30"/>
          <p:cNvSpPr/>
          <p:nvPr/>
        </p:nvSpPr>
        <p:spPr>
          <a:xfrm>
            <a:off x="8092440" y="2907792"/>
            <a:ext cx="1608704" cy="54864"/>
          </a:xfrm>
          <a:prstGeom prst="rect">
            <a:avLst/>
          </a:prstGeom>
          <a:solidFill>
            <a:srgbClr val="D2E0E2"/>
          </a:solidFill>
          <a:ln w="8890">
            <a:solidFill>
              <a:srgbClr val="D2E0E2"/>
            </a:solidFill>
            <a:prstDash val="solid"/>
          </a:ln>
        </p:spPr>
        <p:txBody>
          <a:bodyPr/>
          <a:lstStyle/>
          <a:p>
            <a:endParaRPr lang="it-IT"/>
          </a:p>
        </p:txBody>
      </p:sp>
      <p:sp>
        <p:nvSpPr>
          <p:cNvPr id="33" name="Shape 31"/>
          <p:cNvSpPr/>
          <p:nvPr/>
        </p:nvSpPr>
        <p:spPr>
          <a:xfrm>
            <a:off x="9857232" y="2971800"/>
            <a:ext cx="557784" cy="557784"/>
          </a:xfrm>
          <a:prstGeom prst="ellipse">
            <a:avLst/>
          </a:prstGeom>
          <a:solidFill>
            <a:srgbClr val="FFFFFF">
              <a:alpha val="0"/>
            </a:srgbClr>
          </a:solidFill>
          <a:ln w="38100">
            <a:solidFill>
              <a:srgbClr val="E7B747"/>
            </a:solidFill>
            <a:prstDash val="solid"/>
          </a:ln>
        </p:spPr>
        <p:txBody>
          <a:bodyPr/>
          <a:lstStyle/>
          <a:p>
            <a:endParaRPr lang="it-IT"/>
          </a:p>
        </p:txBody>
      </p:sp>
      <p:sp>
        <p:nvSpPr>
          <p:cNvPr id="34" name="Shape 32"/>
          <p:cNvSpPr/>
          <p:nvPr/>
        </p:nvSpPr>
        <p:spPr>
          <a:xfrm>
            <a:off x="10325771" y="3440339"/>
            <a:ext cx="256581" cy="256581"/>
          </a:xfrm>
          <a:prstGeom prst="line">
            <a:avLst/>
          </a:prstGeom>
          <a:noFill/>
          <a:ln w="50800">
            <a:solidFill>
              <a:srgbClr val="E7B747"/>
            </a:solidFill>
            <a:prstDash val="solid"/>
          </a:ln>
        </p:spPr>
        <p:txBody>
          <a:bodyPr/>
          <a:lstStyle/>
          <a:p>
            <a:endParaRPr lang="it-IT"/>
          </a:p>
        </p:txBody>
      </p:sp>
      <p:sp>
        <p:nvSpPr>
          <p:cNvPr id="35" name="Text 33"/>
          <p:cNvSpPr/>
          <p:nvPr/>
        </p:nvSpPr>
        <p:spPr>
          <a:xfrm>
            <a:off x="6903720" y="3968496"/>
            <a:ext cx="4599432" cy="448056"/>
          </a:xfrm>
          <a:prstGeom prst="rect">
            <a:avLst/>
          </a:prstGeom>
          <a:noFill/>
          <a:ln/>
        </p:spPr>
        <p:txBody>
          <a:bodyPr wrap="square" lIns="0" tIns="0" rIns="0" bIns="0" rtlCol="0" anchor="ctr">
            <a:spAutoFit/>
          </a:bodyPr>
          <a:lstStyle/>
          <a:p>
            <a:pPr marL="0" indent="0" algn="ctr">
              <a:buNone/>
            </a:pPr>
            <a:r>
              <a:rPr lang="en-US" sz="1400" b="1" dirty="0">
                <a:solidFill>
                  <a:srgbClr val="FFFFFF"/>
                </a:solidFill>
                <a:latin typeface="Lato" pitchFamily="34" charset="0"/>
                <a:ea typeface="Lato" pitchFamily="34" charset="-122"/>
                <a:cs typeface="Lato" pitchFamily="34" charset="-120"/>
              </a:rPr>
              <a:t>Il riferimento è vincolante e protettivo</a:t>
            </a:r>
            <a:endParaRPr lang="en-US" sz="1400" dirty="0"/>
          </a:p>
          <a:p>
            <a:pPr marL="0" indent="0" algn="ctr">
              <a:buNone/>
            </a:pPr>
            <a:r>
              <a:rPr lang="en-US" sz="1400" b="1" dirty="0">
                <a:solidFill>
                  <a:srgbClr val="FFFFFF"/>
                </a:solidFill>
                <a:latin typeface="Lato" pitchFamily="34" charset="0"/>
                <a:ea typeface="Lato" pitchFamily="34" charset="-122"/>
                <a:cs typeface="Lato" pitchFamily="34" charset="-120"/>
              </a:rPr>
              <a:t>per la salute riproduttiva?</a:t>
            </a:r>
            <a:endParaRPr lang="en-US" sz="1400" dirty="0"/>
          </a:p>
        </p:txBody>
      </p:sp>
      <p:sp>
        <p:nvSpPr>
          <p:cNvPr id="36" name="Shape 34"/>
          <p:cNvSpPr/>
          <p:nvPr/>
        </p:nvSpPr>
        <p:spPr>
          <a:xfrm>
            <a:off x="9189720" y="4507992"/>
            <a:ext cx="0" cy="146304"/>
          </a:xfrm>
          <a:prstGeom prst="line">
            <a:avLst/>
          </a:prstGeom>
          <a:noFill/>
          <a:ln w="12700">
            <a:solidFill>
              <a:srgbClr val="BFD3DA"/>
            </a:solidFill>
            <a:prstDash val="solid"/>
          </a:ln>
        </p:spPr>
        <p:txBody>
          <a:bodyPr/>
          <a:lstStyle/>
          <a:p>
            <a:endParaRPr lang="it-IT"/>
          </a:p>
        </p:txBody>
      </p:sp>
      <p:sp>
        <p:nvSpPr>
          <p:cNvPr id="37" name="Shape 35"/>
          <p:cNvSpPr/>
          <p:nvPr/>
        </p:nvSpPr>
        <p:spPr>
          <a:xfrm>
            <a:off x="8028432" y="4654296"/>
            <a:ext cx="2313432" cy="0"/>
          </a:xfrm>
          <a:prstGeom prst="line">
            <a:avLst/>
          </a:prstGeom>
          <a:noFill/>
          <a:ln w="12700">
            <a:solidFill>
              <a:srgbClr val="BFD3DA"/>
            </a:solidFill>
            <a:prstDash val="solid"/>
          </a:ln>
        </p:spPr>
        <p:txBody>
          <a:bodyPr/>
          <a:lstStyle/>
          <a:p>
            <a:endParaRPr lang="it-IT"/>
          </a:p>
        </p:txBody>
      </p:sp>
      <p:sp>
        <p:nvSpPr>
          <p:cNvPr id="38" name="Shape 36"/>
          <p:cNvSpPr/>
          <p:nvPr/>
        </p:nvSpPr>
        <p:spPr>
          <a:xfrm>
            <a:off x="8028432" y="4654296"/>
            <a:ext cx="0" cy="155448"/>
          </a:xfrm>
          <a:prstGeom prst="line">
            <a:avLst/>
          </a:prstGeom>
          <a:noFill/>
          <a:ln w="12700">
            <a:solidFill>
              <a:srgbClr val="BFD3DA"/>
            </a:solidFill>
            <a:prstDash val="solid"/>
            <a:tailEnd type="triangle"/>
          </a:ln>
        </p:spPr>
        <p:txBody>
          <a:bodyPr/>
          <a:lstStyle/>
          <a:p>
            <a:endParaRPr lang="it-IT"/>
          </a:p>
        </p:txBody>
      </p:sp>
      <p:sp>
        <p:nvSpPr>
          <p:cNvPr id="39" name="Shape 37"/>
          <p:cNvSpPr/>
          <p:nvPr/>
        </p:nvSpPr>
        <p:spPr>
          <a:xfrm>
            <a:off x="10341864" y="4654296"/>
            <a:ext cx="0" cy="155448"/>
          </a:xfrm>
          <a:prstGeom prst="line">
            <a:avLst/>
          </a:prstGeom>
          <a:noFill/>
          <a:ln w="12700">
            <a:solidFill>
              <a:srgbClr val="BFD3DA"/>
            </a:solidFill>
            <a:prstDash val="solid"/>
            <a:tailEnd type="triangle"/>
          </a:ln>
        </p:spPr>
        <p:txBody>
          <a:bodyPr/>
          <a:lstStyle/>
          <a:p>
            <a:endParaRPr lang="it-IT"/>
          </a:p>
        </p:txBody>
      </p:sp>
      <p:sp>
        <p:nvSpPr>
          <p:cNvPr id="40" name="Shape 38"/>
          <p:cNvSpPr/>
          <p:nvPr/>
        </p:nvSpPr>
        <p:spPr>
          <a:xfrm>
            <a:off x="6958584" y="4873752"/>
            <a:ext cx="2057400" cy="1042416"/>
          </a:xfrm>
          <a:prstGeom prst="roundRect">
            <a:avLst>
              <a:gd name="adj" fmla="val 13158"/>
            </a:avLst>
          </a:prstGeom>
          <a:solidFill>
            <a:srgbClr val="473E2B"/>
          </a:solidFill>
          <a:ln w="8890">
            <a:solidFill>
              <a:srgbClr val="E7B747"/>
            </a:solidFill>
            <a:prstDash val="solid"/>
          </a:ln>
        </p:spPr>
        <p:txBody>
          <a:bodyPr/>
          <a:lstStyle/>
          <a:p>
            <a:endParaRPr lang="it-IT"/>
          </a:p>
        </p:txBody>
      </p:sp>
      <p:sp>
        <p:nvSpPr>
          <p:cNvPr id="41" name="Shape 39"/>
          <p:cNvSpPr/>
          <p:nvPr/>
        </p:nvSpPr>
        <p:spPr>
          <a:xfrm>
            <a:off x="7132320" y="5074920"/>
            <a:ext cx="411480" cy="411480"/>
          </a:xfrm>
          <a:prstGeom prst="ellipse">
            <a:avLst/>
          </a:prstGeom>
          <a:solidFill>
            <a:srgbClr val="E7B747"/>
          </a:solidFill>
          <a:ln w="10160">
            <a:solidFill>
              <a:srgbClr val="E7B747"/>
            </a:solidFill>
            <a:prstDash val="solid"/>
          </a:ln>
        </p:spPr>
        <p:txBody>
          <a:bodyPr/>
          <a:lstStyle/>
          <a:p>
            <a:endParaRPr lang="it-IT"/>
          </a:p>
        </p:txBody>
      </p:sp>
      <p:sp>
        <p:nvSpPr>
          <p:cNvPr id="42" name="Text 40"/>
          <p:cNvSpPr/>
          <p:nvPr/>
        </p:nvSpPr>
        <p:spPr>
          <a:xfrm>
            <a:off x="7132320" y="5106924"/>
            <a:ext cx="411480" cy="374904"/>
          </a:xfrm>
          <a:prstGeom prst="rect">
            <a:avLst/>
          </a:prstGeom>
          <a:noFill/>
          <a:ln/>
        </p:spPr>
        <p:txBody>
          <a:bodyPr wrap="square" lIns="0" tIns="0" rIns="0" bIns="0" rtlCol="0" anchor="ctr">
            <a:spAutoFit/>
          </a:bodyPr>
          <a:lstStyle/>
          <a:p>
            <a:pPr marL="0" indent="0" algn="ctr">
              <a:buNone/>
            </a:pPr>
            <a:r>
              <a:rPr lang="en-US" sz="1700" b="1" dirty="0">
                <a:solidFill>
                  <a:srgbClr val="13384C"/>
                </a:solidFill>
                <a:latin typeface="Lato" pitchFamily="34" charset="0"/>
                <a:ea typeface="Lato" pitchFamily="34" charset="-122"/>
                <a:cs typeface="Lato" pitchFamily="34" charset="-120"/>
              </a:rPr>
              <a:t>C</a:t>
            </a:r>
            <a:endParaRPr lang="en-US" sz="1700" dirty="0"/>
          </a:p>
        </p:txBody>
      </p:sp>
      <p:sp>
        <p:nvSpPr>
          <p:cNvPr id="43" name="Text 41"/>
          <p:cNvSpPr/>
          <p:nvPr/>
        </p:nvSpPr>
        <p:spPr>
          <a:xfrm>
            <a:off x="7671816" y="5111496"/>
            <a:ext cx="1188720" cy="457200"/>
          </a:xfrm>
          <a:prstGeom prst="rect">
            <a:avLst/>
          </a:prstGeom>
          <a:noFill/>
          <a:ln/>
        </p:spPr>
        <p:txBody>
          <a:bodyPr wrap="square" lIns="0" tIns="0" rIns="0" bIns="0" rtlCol="0" anchor="ctr">
            <a:spAutoFit/>
          </a:bodyPr>
          <a:lstStyle/>
          <a:p>
            <a:pPr marL="0" indent="0">
              <a:buNone/>
            </a:pPr>
            <a:r>
              <a:rPr lang="en-US" sz="1400" b="1" dirty="0">
                <a:solidFill>
                  <a:srgbClr val="FFFFFF"/>
                </a:solidFill>
                <a:latin typeface="Lato" pitchFamily="34" charset="0"/>
                <a:ea typeface="Lato" pitchFamily="34" charset="-122"/>
                <a:cs typeface="Lato" pitchFamily="34" charset="-120"/>
              </a:rPr>
              <a:t>DNEL</a:t>
            </a:r>
            <a:endParaRPr lang="en-US" sz="1400" dirty="0"/>
          </a:p>
          <a:p>
            <a:pPr marL="0" indent="0">
              <a:buNone/>
            </a:pPr>
            <a:r>
              <a:rPr lang="en-US" sz="1400" b="1" dirty="0">
                <a:solidFill>
                  <a:srgbClr val="FFFFFF"/>
                </a:solidFill>
                <a:latin typeface="Lato" pitchFamily="34" charset="0"/>
                <a:ea typeface="Lato" pitchFamily="34" charset="-122"/>
                <a:cs typeface="Lato" pitchFamily="34" charset="-120"/>
              </a:rPr>
              <a:t>VINCOLANTE</a:t>
            </a:r>
            <a:endParaRPr lang="en-US" sz="1400" dirty="0"/>
          </a:p>
        </p:txBody>
      </p:sp>
      <p:sp>
        <p:nvSpPr>
          <p:cNvPr id="44" name="Shape 42"/>
          <p:cNvSpPr/>
          <p:nvPr/>
        </p:nvSpPr>
        <p:spPr>
          <a:xfrm>
            <a:off x="9345168" y="4873752"/>
            <a:ext cx="2057400" cy="1042416"/>
          </a:xfrm>
          <a:prstGeom prst="roundRect">
            <a:avLst>
              <a:gd name="adj" fmla="val 13158"/>
            </a:avLst>
          </a:prstGeom>
          <a:solidFill>
            <a:srgbClr val="55392D"/>
          </a:solidFill>
          <a:ln w="8890">
            <a:solidFill>
              <a:srgbClr val="E58A53"/>
            </a:solidFill>
            <a:prstDash val="solid"/>
          </a:ln>
        </p:spPr>
        <p:txBody>
          <a:bodyPr/>
          <a:lstStyle/>
          <a:p>
            <a:endParaRPr lang="it-IT"/>
          </a:p>
        </p:txBody>
      </p:sp>
      <p:sp>
        <p:nvSpPr>
          <p:cNvPr id="45" name="Shape 43"/>
          <p:cNvSpPr/>
          <p:nvPr/>
        </p:nvSpPr>
        <p:spPr>
          <a:xfrm>
            <a:off x="9518904" y="5074920"/>
            <a:ext cx="411480" cy="411480"/>
          </a:xfrm>
          <a:prstGeom prst="ellipse">
            <a:avLst/>
          </a:prstGeom>
          <a:solidFill>
            <a:srgbClr val="E58A53"/>
          </a:solidFill>
          <a:ln w="10160">
            <a:solidFill>
              <a:srgbClr val="E58A53"/>
            </a:solidFill>
            <a:prstDash val="solid"/>
          </a:ln>
        </p:spPr>
        <p:txBody>
          <a:bodyPr/>
          <a:lstStyle/>
          <a:p>
            <a:endParaRPr lang="it-IT"/>
          </a:p>
        </p:txBody>
      </p:sp>
      <p:sp>
        <p:nvSpPr>
          <p:cNvPr id="46" name="Text 44"/>
          <p:cNvSpPr/>
          <p:nvPr/>
        </p:nvSpPr>
        <p:spPr>
          <a:xfrm>
            <a:off x="9518904" y="5106924"/>
            <a:ext cx="411480" cy="374904"/>
          </a:xfrm>
          <a:prstGeom prst="rect">
            <a:avLst/>
          </a:prstGeom>
          <a:noFill/>
          <a:ln/>
        </p:spPr>
        <p:txBody>
          <a:bodyPr wrap="square" lIns="0" tIns="0" rIns="0" bIns="0" rtlCol="0" anchor="ctr">
            <a:spAutoFit/>
          </a:bodyPr>
          <a:lstStyle/>
          <a:p>
            <a:pPr marL="0" indent="0" algn="ctr">
              <a:buNone/>
            </a:pPr>
            <a:r>
              <a:rPr lang="en-US" sz="1700" b="1" dirty="0">
                <a:solidFill>
                  <a:srgbClr val="FFFFFF"/>
                </a:solidFill>
                <a:latin typeface="Lato" pitchFamily="34" charset="0"/>
                <a:ea typeface="Lato" pitchFamily="34" charset="-122"/>
                <a:cs typeface="Lato" pitchFamily="34" charset="-120"/>
              </a:rPr>
              <a:t>D</a:t>
            </a:r>
            <a:endParaRPr lang="en-US" sz="1700" dirty="0"/>
          </a:p>
        </p:txBody>
      </p:sp>
      <p:sp>
        <p:nvSpPr>
          <p:cNvPr id="47" name="Text 45"/>
          <p:cNvSpPr/>
          <p:nvPr/>
        </p:nvSpPr>
        <p:spPr>
          <a:xfrm>
            <a:off x="10058400" y="5111496"/>
            <a:ext cx="1188720" cy="457200"/>
          </a:xfrm>
          <a:prstGeom prst="rect">
            <a:avLst/>
          </a:prstGeom>
          <a:noFill/>
          <a:ln/>
        </p:spPr>
        <p:txBody>
          <a:bodyPr wrap="square" lIns="0" tIns="0" rIns="0" bIns="0" rtlCol="0" anchor="ctr">
            <a:spAutoFit/>
          </a:bodyPr>
          <a:lstStyle/>
          <a:p>
            <a:pPr marL="0" indent="0">
              <a:buNone/>
            </a:pPr>
            <a:r>
              <a:rPr lang="en-US" sz="1400" b="1" dirty="0">
                <a:solidFill>
                  <a:srgbClr val="FFFFFF"/>
                </a:solidFill>
                <a:latin typeface="Lato" pitchFamily="34" charset="0"/>
                <a:ea typeface="Lato" pitchFamily="34" charset="-122"/>
                <a:cs typeface="Lato" pitchFamily="34" charset="-120"/>
              </a:rPr>
              <a:t>CASO</a:t>
            </a:r>
            <a:endParaRPr lang="en-US" sz="1400" dirty="0"/>
          </a:p>
          <a:p>
            <a:pPr marL="0" indent="0">
              <a:buNone/>
            </a:pPr>
            <a:r>
              <a:rPr lang="en-US" sz="1400" b="1" dirty="0">
                <a:solidFill>
                  <a:srgbClr val="FFFFFF"/>
                </a:solidFill>
                <a:latin typeface="Lato" pitchFamily="34" charset="0"/>
                <a:ea typeface="Lato" pitchFamily="34" charset="-122"/>
                <a:cs typeface="Lato" pitchFamily="34" charset="-120"/>
              </a:rPr>
              <a:t>PER CASO</a:t>
            </a:r>
            <a:endParaRPr lang="en-US" sz="1400" dirty="0"/>
          </a:p>
        </p:txBody>
      </p:sp>
      <p:sp>
        <p:nvSpPr>
          <p:cNvPr id="48" name="Text 46"/>
          <p:cNvSpPr/>
          <p:nvPr/>
        </p:nvSpPr>
        <p:spPr>
          <a:xfrm>
            <a:off x="6931152" y="6108192"/>
            <a:ext cx="4608576" cy="228600"/>
          </a:xfrm>
          <a:prstGeom prst="rect">
            <a:avLst/>
          </a:prstGeom>
          <a:noFill/>
          <a:ln/>
        </p:spPr>
        <p:txBody>
          <a:bodyPr wrap="square" lIns="0" tIns="0" rIns="0" bIns="0" rtlCol="0" anchor="ctr">
            <a:spAutoFit/>
          </a:bodyPr>
          <a:lstStyle/>
          <a:p>
            <a:pPr marL="0" indent="0" algn="ctr">
              <a:buNone/>
            </a:pPr>
            <a:r>
              <a:rPr lang="en-US" sz="910" dirty="0">
                <a:solidFill>
                  <a:srgbClr val="BFD3DA"/>
                </a:solidFill>
                <a:latin typeface="Lato" pitchFamily="34" charset="0"/>
                <a:ea typeface="Lato" pitchFamily="34" charset="-122"/>
                <a:cs typeface="Lato" pitchFamily="34" charset="-120"/>
              </a:rPr>
              <a:t>Sintesi del tratto C–D; il diagramma completo resta il riferimento.</a:t>
            </a:r>
            <a:endParaRPr lang="en-US" sz="910" dirty="0"/>
          </a:p>
        </p:txBody>
      </p:sp>
      <p:sp>
        <p:nvSpPr>
          <p:cNvPr id="49" name="Shape 47"/>
          <p:cNvSpPr/>
          <p:nvPr/>
        </p:nvSpPr>
        <p:spPr>
          <a:xfrm>
            <a:off x="548640" y="6409944"/>
            <a:ext cx="11091672" cy="0"/>
          </a:xfrm>
          <a:prstGeom prst="line">
            <a:avLst/>
          </a:prstGeom>
          <a:noFill/>
          <a:ln w="6350">
            <a:solidFill>
              <a:srgbClr val="244F62"/>
            </a:solidFill>
            <a:prstDash val="solid"/>
          </a:ln>
        </p:spPr>
        <p:txBody>
          <a:bodyPr/>
          <a:lstStyle/>
          <a:p>
            <a:endParaRPr lang="it-IT"/>
          </a:p>
        </p:txBody>
      </p:sp>
      <p:sp>
        <p:nvSpPr>
          <p:cNvPr id="50" name="Text 48"/>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BFD3DA"/>
                </a:solidFill>
                <a:latin typeface="Lato" pitchFamily="34" charset="0"/>
                <a:ea typeface="Lato" pitchFamily="34" charset="-122"/>
                <a:cs typeface="Lato" pitchFamily="34" charset="-120"/>
              </a:rPr>
              <a:t>REPROTOSSICI  2026</a:t>
            </a:r>
            <a:endParaRPr lang="en-US" sz="660" dirty="0"/>
          </a:p>
        </p:txBody>
      </p:sp>
      <p:sp>
        <p:nvSpPr>
          <p:cNvPr id="51" name="Text 49"/>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BFD3DA"/>
                </a:solidFill>
                <a:latin typeface="Lato" pitchFamily="34" charset="0"/>
                <a:ea typeface="Lato" pitchFamily="34" charset="-122"/>
                <a:cs typeface="Lato" pitchFamily="34" charset="-120"/>
              </a:rPr>
              <a:t>INAIL 2026, pp. 2–4 e Figura 1 [I1] • Illustrazione [D]</a:t>
            </a:r>
            <a:endParaRPr lang="en-US" sz="650" dirty="0"/>
          </a:p>
        </p:txBody>
      </p:sp>
      <p:sp>
        <p:nvSpPr>
          <p:cNvPr id="52" name="Text 50"/>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01 / 10</a:t>
            </a:r>
            <a:endParaRPr lang="en-US" sz="800" dirty="0"/>
          </a:p>
        </p:txBody>
      </p:sp>
      <p:sp>
        <p:nvSpPr>
          <p:cNvPr id="53" name="Shape 51"/>
          <p:cNvSpPr/>
          <p:nvPr/>
        </p:nvSpPr>
        <p:spPr>
          <a:xfrm>
            <a:off x="548640"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54" name="Shape 52"/>
          <p:cNvSpPr/>
          <p:nvPr/>
        </p:nvSpPr>
        <p:spPr>
          <a:xfrm>
            <a:off x="772668"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55" name="Shape 53"/>
          <p:cNvSpPr/>
          <p:nvPr/>
        </p:nvSpPr>
        <p:spPr>
          <a:xfrm>
            <a:off x="996696"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56" name="Shape 54"/>
          <p:cNvSpPr/>
          <p:nvPr/>
        </p:nvSpPr>
        <p:spPr>
          <a:xfrm>
            <a:off x="1220724"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57" name="Shape 55"/>
          <p:cNvSpPr/>
          <p:nvPr/>
        </p:nvSpPr>
        <p:spPr>
          <a:xfrm>
            <a:off x="1444752"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58" name="Shape 56"/>
          <p:cNvSpPr/>
          <p:nvPr/>
        </p:nvSpPr>
        <p:spPr>
          <a:xfrm>
            <a:off x="1668780"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59" name="Shape 57"/>
          <p:cNvSpPr/>
          <p:nvPr/>
        </p:nvSpPr>
        <p:spPr>
          <a:xfrm>
            <a:off x="1892808"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60" name="Shape 58"/>
          <p:cNvSpPr/>
          <p:nvPr/>
        </p:nvSpPr>
        <p:spPr>
          <a:xfrm>
            <a:off x="2116836"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61" name="Shape 59"/>
          <p:cNvSpPr/>
          <p:nvPr/>
        </p:nvSpPr>
        <p:spPr>
          <a:xfrm>
            <a:off x="2340864"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62" name="Shape 60"/>
          <p:cNvSpPr/>
          <p:nvPr/>
        </p:nvSpPr>
        <p:spPr>
          <a:xfrm>
            <a:off x="2564892"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6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2">
    <p:bg>
      <p:bgPr>
        <a:solidFill>
          <a:srgbClr val="F7F8F3"/>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008E89"/>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008E89"/>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008E89"/>
          </a:solidFill>
          <a:ln w="10160">
            <a:solidFill>
              <a:srgbClr val="008E89"/>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008E89"/>
          </a:solidFill>
          <a:ln w="10160">
            <a:solidFill>
              <a:srgbClr val="008E89"/>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008E89"/>
          </a:solidFill>
          <a:ln w="10160">
            <a:solidFill>
              <a:srgbClr val="008E89"/>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008E89"/>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REACH / APPLICABILITÀ</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700" b="1" dirty="0">
                <a:solidFill>
                  <a:srgbClr val="13384C"/>
                </a:solidFill>
                <a:latin typeface="Lato" pitchFamily="34" charset="0"/>
                <a:ea typeface="Lato" pitchFamily="34" charset="-122"/>
                <a:cs typeface="Lato" pitchFamily="34" charset="-120"/>
              </a:rPr>
              <a:t>Restrizione REACH: leggere la condizione, non solo l’elenco</a:t>
            </a:r>
            <a:endParaRPr lang="en-US" sz="27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567886"/>
                </a:solidFill>
                <a:latin typeface="Lato" pitchFamily="34" charset="0"/>
                <a:ea typeface="Lato" pitchFamily="34" charset="-122"/>
                <a:cs typeface="Lato" pitchFamily="34" charset="-120"/>
              </a:rPr>
              <a:t>Per il Caso C, verificare una restrizione pertinente e il DNEL previsto nelle sue condizioni.</a:t>
            </a:r>
            <a:endParaRPr lang="en-US" sz="1320" dirty="0"/>
          </a:p>
        </p:txBody>
      </p:sp>
      <p:sp>
        <p:nvSpPr>
          <p:cNvPr id="11" name="Shape 9"/>
          <p:cNvSpPr/>
          <p:nvPr/>
        </p:nvSpPr>
        <p:spPr>
          <a:xfrm>
            <a:off x="548640" y="6409944"/>
            <a:ext cx="11091672" cy="0"/>
          </a:xfrm>
          <a:prstGeom prst="line">
            <a:avLst/>
          </a:prstGeom>
          <a:noFill/>
          <a:ln w="6350">
            <a:solidFill>
              <a:srgbClr val="D2E0E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567886"/>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567886"/>
                </a:solidFill>
                <a:latin typeface="Lato" pitchFamily="34" charset="0"/>
                <a:ea typeface="Lato" pitchFamily="34" charset="-122"/>
                <a:cs typeface="Lato" pitchFamily="34" charset="-120"/>
              </a:rPr>
              <a:t>INAIL 2026, p. 2 e Caso C [I1] • ECHA [N1] • Schema di lettura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02 / 10</a:t>
            </a:r>
            <a:endParaRPr lang="en-US" sz="800" dirty="0"/>
          </a:p>
        </p:txBody>
      </p:sp>
      <p:sp>
        <p:nvSpPr>
          <p:cNvPr id="15" name="Shape 13"/>
          <p:cNvSpPr/>
          <p:nvPr/>
        </p:nvSpPr>
        <p:spPr>
          <a:xfrm>
            <a:off x="54864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6" name="Shape 23"/>
          <p:cNvSpPr/>
          <p:nvPr/>
        </p:nvSpPr>
        <p:spPr>
          <a:xfrm>
            <a:off x="621792" y="2350008"/>
            <a:ext cx="3054096" cy="3374136"/>
          </a:xfrm>
          <a:prstGeom prst="roundRect">
            <a:avLst>
              <a:gd name="adj" fmla="val 5090"/>
            </a:avLst>
          </a:prstGeom>
          <a:solidFill>
            <a:srgbClr val="FFFFFF"/>
          </a:solidFill>
          <a:ln w="8890">
            <a:solidFill>
              <a:srgbClr val="D2E0E2"/>
            </a:solidFill>
            <a:prstDash val="solid"/>
          </a:ln>
        </p:spPr>
        <p:txBody>
          <a:bodyPr/>
          <a:lstStyle/>
          <a:p>
            <a:endParaRPr lang="it-IT"/>
          </a:p>
        </p:txBody>
      </p:sp>
      <p:sp>
        <p:nvSpPr>
          <p:cNvPr id="27" name="Shape 24"/>
          <p:cNvSpPr/>
          <p:nvPr/>
        </p:nvSpPr>
        <p:spPr>
          <a:xfrm>
            <a:off x="1325880" y="2688336"/>
            <a:ext cx="1636776" cy="2240280"/>
          </a:xfrm>
          <a:prstGeom prst="roundRect">
            <a:avLst>
              <a:gd name="adj" fmla="val 9497"/>
            </a:avLst>
          </a:prstGeom>
          <a:solidFill>
            <a:srgbClr val="D2E0E2"/>
          </a:solidFill>
          <a:ln w="8890">
            <a:solidFill>
              <a:srgbClr val="D2E0E2"/>
            </a:solidFill>
            <a:prstDash val="solid"/>
          </a:ln>
        </p:spPr>
        <p:txBody>
          <a:bodyPr/>
          <a:lstStyle/>
          <a:p>
            <a:endParaRPr lang="it-IT"/>
          </a:p>
        </p:txBody>
      </p:sp>
      <p:sp>
        <p:nvSpPr>
          <p:cNvPr id="28" name="Shape 25"/>
          <p:cNvSpPr/>
          <p:nvPr/>
        </p:nvSpPr>
        <p:spPr>
          <a:xfrm>
            <a:off x="1252728" y="2615184"/>
            <a:ext cx="1636776" cy="2240280"/>
          </a:xfrm>
          <a:prstGeom prst="roundRect">
            <a:avLst>
              <a:gd name="adj" fmla="val 9497"/>
            </a:avLst>
          </a:prstGeom>
          <a:solidFill>
            <a:srgbClr val="FFFFFF"/>
          </a:solidFill>
          <a:ln w="8890">
            <a:solidFill>
              <a:srgbClr val="D2E0E2"/>
            </a:solidFill>
            <a:prstDash val="solid"/>
          </a:ln>
        </p:spPr>
        <p:txBody>
          <a:bodyPr/>
          <a:lstStyle/>
          <a:p>
            <a:endParaRPr lang="it-IT"/>
          </a:p>
        </p:txBody>
      </p:sp>
      <p:sp>
        <p:nvSpPr>
          <p:cNvPr id="29" name="Shape 26"/>
          <p:cNvSpPr/>
          <p:nvPr/>
        </p:nvSpPr>
        <p:spPr>
          <a:xfrm>
            <a:off x="1252728" y="2615184"/>
            <a:ext cx="1636776" cy="73152"/>
          </a:xfrm>
          <a:prstGeom prst="rect">
            <a:avLst/>
          </a:prstGeom>
          <a:solidFill>
            <a:srgbClr val="008E89"/>
          </a:solidFill>
          <a:ln w="8890">
            <a:solidFill>
              <a:srgbClr val="008E89"/>
            </a:solidFill>
            <a:prstDash val="solid"/>
          </a:ln>
        </p:spPr>
        <p:txBody>
          <a:bodyPr/>
          <a:lstStyle/>
          <a:p>
            <a:endParaRPr lang="it-IT"/>
          </a:p>
        </p:txBody>
      </p:sp>
      <p:sp>
        <p:nvSpPr>
          <p:cNvPr id="30" name="Text 27"/>
          <p:cNvSpPr/>
          <p:nvPr/>
        </p:nvSpPr>
        <p:spPr>
          <a:xfrm>
            <a:off x="1453896" y="2843784"/>
            <a:ext cx="1234440" cy="329184"/>
          </a:xfrm>
          <a:prstGeom prst="rect">
            <a:avLst/>
          </a:prstGeom>
          <a:noFill/>
          <a:ln/>
        </p:spPr>
        <p:txBody>
          <a:bodyPr wrap="square" lIns="0" tIns="0" rIns="0" bIns="0" rtlCol="0" anchor="ctr">
            <a:spAutoFit/>
          </a:bodyPr>
          <a:lstStyle/>
          <a:p>
            <a:pPr marL="0" indent="0">
              <a:buNone/>
            </a:pPr>
            <a:r>
              <a:rPr lang="en-US" sz="1200" b="1" dirty="0">
                <a:solidFill>
                  <a:srgbClr val="13384C"/>
                </a:solidFill>
                <a:latin typeface="Lato" pitchFamily="34" charset="0"/>
                <a:ea typeface="Lato" pitchFamily="34" charset="-122"/>
                <a:cs typeface="Lato" pitchFamily="34" charset="-120"/>
              </a:rPr>
              <a:t>ALLEGATO XVII</a:t>
            </a:r>
            <a:endParaRPr lang="en-US" sz="1200" dirty="0"/>
          </a:p>
        </p:txBody>
      </p:sp>
      <p:sp>
        <p:nvSpPr>
          <p:cNvPr id="31" name="Text 28"/>
          <p:cNvSpPr/>
          <p:nvPr/>
        </p:nvSpPr>
        <p:spPr>
          <a:xfrm>
            <a:off x="1453896" y="3337560"/>
            <a:ext cx="1234440" cy="274320"/>
          </a:xfrm>
          <a:prstGeom prst="rect">
            <a:avLst/>
          </a:prstGeom>
          <a:noFill/>
          <a:ln/>
        </p:spPr>
        <p:txBody>
          <a:bodyPr wrap="square" lIns="0" tIns="0" rIns="0" bIns="0" rtlCol="0" anchor="ctr">
            <a:spAutoFit/>
          </a:bodyPr>
          <a:lstStyle/>
          <a:p>
            <a:pPr marL="0" indent="0">
              <a:buNone/>
            </a:pPr>
            <a:r>
              <a:rPr lang="en-US" sz="1000" dirty="0">
                <a:solidFill>
                  <a:srgbClr val="008E89"/>
                </a:solidFill>
                <a:latin typeface="Lato" pitchFamily="34" charset="0"/>
                <a:ea typeface="Lato" pitchFamily="34" charset="-122"/>
                <a:cs typeface="Lato" pitchFamily="34" charset="-120"/>
              </a:rPr>
              <a:t>VOCE / CONDIZIONI</a:t>
            </a:r>
            <a:endParaRPr lang="en-US" sz="1000" dirty="0"/>
          </a:p>
        </p:txBody>
      </p:sp>
      <p:sp>
        <p:nvSpPr>
          <p:cNvPr id="32" name="Shape 29"/>
          <p:cNvSpPr/>
          <p:nvPr/>
        </p:nvSpPr>
        <p:spPr>
          <a:xfrm>
            <a:off x="1453896" y="3767328"/>
            <a:ext cx="901141" cy="54864"/>
          </a:xfrm>
          <a:prstGeom prst="rect">
            <a:avLst/>
          </a:prstGeom>
          <a:solidFill>
            <a:srgbClr val="D2E0E2"/>
          </a:solidFill>
          <a:ln w="8890">
            <a:solidFill>
              <a:srgbClr val="D2E0E2"/>
            </a:solidFill>
            <a:prstDash val="solid"/>
          </a:ln>
        </p:spPr>
        <p:txBody>
          <a:bodyPr/>
          <a:lstStyle/>
          <a:p>
            <a:endParaRPr lang="it-IT"/>
          </a:p>
        </p:txBody>
      </p:sp>
      <p:sp>
        <p:nvSpPr>
          <p:cNvPr id="33" name="Shape 30"/>
          <p:cNvSpPr/>
          <p:nvPr/>
        </p:nvSpPr>
        <p:spPr>
          <a:xfrm>
            <a:off x="1453896" y="3986784"/>
            <a:ext cx="1148029" cy="54864"/>
          </a:xfrm>
          <a:prstGeom prst="rect">
            <a:avLst/>
          </a:prstGeom>
          <a:solidFill>
            <a:srgbClr val="D2E0E2"/>
          </a:solidFill>
          <a:ln w="8890">
            <a:solidFill>
              <a:srgbClr val="D2E0E2"/>
            </a:solidFill>
            <a:prstDash val="solid"/>
          </a:ln>
        </p:spPr>
        <p:txBody>
          <a:bodyPr/>
          <a:lstStyle/>
          <a:p>
            <a:endParaRPr lang="it-IT"/>
          </a:p>
        </p:txBody>
      </p:sp>
      <p:sp>
        <p:nvSpPr>
          <p:cNvPr id="34" name="Shape 31"/>
          <p:cNvSpPr/>
          <p:nvPr/>
        </p:nvSpPr>
        <p:spPr>
          <a:xfrm>
            <a:off x="1453896" y="4206240"/>
            <a:ext cx="901141" cy="54864"/>
          </a:xfrm>
          <a:prstGeom prst="rect">
            <a:avLst/>
          </a:prstGeom>
          <a:solidFill>
            <a:srgbClr val="D2E0E2"/>
          </a:solidFill>
          <a:ln w="8890">
            <a:solidFill>
              <a:srgbClr val="D2E0E2"/>
            </a:solidFill>
            <a:prstDash val="solid"/>
          </a:ln>
        </p:spPr>
        <p:txBody>
          <a:bodyPr/>
          <a:lstStyle/>
          <a:p>
            <a:endParaRPr lang="it-IT"/>
          </a:p>
        </p:txBody>
      </p:sp>
      <p:sp>
        <p:nvSpPr>
          <p:cNvPr id="35" name="Text 32"/>
          <p:cNvSpPr/>
          <p:nvPr/>
        </p:nvSpPr>
        <p:spPr>
          <a:xfrm>
            <a:off x="896112" y="5111496"/>
            <a:ext cx="2496312" cy="429768"/>
          </a:xfrm>
          <a:prstGeom prst="rect">
            <a:avLst/>
          </a:prstGeom>
          <a:noFill/>
          <a:ln/>
        </p:spPr>
        <p:txBody>
          <a:bodyPr wrap="square" lIns="0" tIns="0" rIns="0" bIns="0" rtlCol="0" anchor="ctr">
            <a:spAutoFit/>
          </a:bodyPr>
          <a:lstStyle/>
          <a:p>
            <a:pPr marL="0" indent="0" algn="ctr">
              <a:buNone/>
            </a:pPr>
            <a:r>
              <a:rPr lang="en-US" sz="1540" b="1" dirty="0">
                <a:solidFill>
                  <a:srgbClr val="13384C"/>
                </a:solidFill>
                <a:latin typeface="Lato" pitchFamily="34" charset="0"/>
                <a:ea typeface="Lato" pitchFamily="34" charset="-122"/>
                <a:cs typeface="Lato" pitchFamily="34" charset="-120"/>
              </a:rPr>
              <a:t>La voce va letta</a:t>
            </a:r>
            <a:endParaRPr lang="en-US" sz="1540" dirty="0"/>
          </a:p>
          <a:p>
            <a:pPr marL="0" indent="0" algn="ctr">
              <a:buNone/>
            </a:pPr>
            <a:r>
              <a:rPr lang="en-US" sz="1540" b="1" dirty="0">
                <a:solidFill>
                  <a:srgbClr val="13384C"/>
                </a:solidFill>
                <a:latin typeface="Lato" pitchFamily="34" charset="0"/>
                <a:ea typeface="Lato" pitchFamily="34" charset="-122"/>
                <a:cs typeface="Lato" pitchFamily="34" charset="-120"/>
              </a:rPr>
              <a:t>nel contesto applicabile.</a:t>
            </a:r>
            <a:endParaRPr lang="en-US" sz="1540" dirty="0"/>
          </a:p>
        </p:txBody>
      </p:sp>
      <p:sp>
        <p:nvSpPr>
          <p:cNvPr id="36" name="Shape 33"/>
          <p:cNvSpPr/>
          <p:nvPr/>
        </p:nvSpPr>
        <p:spPr>
          <a:xfrm>
            <a:off x="3977640" y="2350008"/>
            <a:ext cx="4727448" cy="640080"/>
          </a:xfrm>
          <a:prstGeom prst="roundRect">
            <a:avLst>
              <a:gd name="adj" fmla="val 12857"/>
            </a:avLst>
          </a:prstGeom>
          <a:solidFill>
            <a:srgbClr val="E0F3ED"/>
          </a:solidFill>
          <a:ln w="8890">
            <a:solidFill>
              <a:srgbClr val="E0F3ED"/>
            </a:solidFill>
            <a:prstDash val="solid"/>
          </a:ln>
        </p:spPr>
        <p:txBody>
          <a:bodyPr/>
          <a:lstStyle/>
          <a:p>
            <a:endParaRPr lang="it-IT"/>
          </a:p>
        </p:txBody>
      </p:sp>
      <p:sp>
        <p:nvSpPr>
          <p:cNvPr id="37" name="Text 34"/>
          <p:cNvSpPr/>
          <p:nvPr/>
        </p:nvSpPr>
        <p:spPr>
          <a:xfrm>
            <a:off x="4169664" y="2505456"/>
            <a:ext cx="411480" cy="283464"/>
          </a:xfrm>
          <a:prstGeom prst="rect">
            <a:avLst/>
          </a:prstGeom>
          <a:noFill/>
          <a:ln/>
        </p:spPr>
        <p:txBody>
          <a:bodyPr wrap="square" lIns="0" tIns="0" rIns="0" bIns="0" rtlCol="0" anchor="ctr">
            <a:spAutoFit/>
          </a:bodyPr>
          <a:lstStyle/>
          <a:p>
            <a:pPr marL="0" indent="0">
              <a:buNone/>
            </a:pPr>
            <a:r>
              <a:rPr lang="en-US" sz="1800" b="1" dirty="0">
                <a:solidFill>
                  <a:srgbClr val="008E89"/>
                </a:solidFill>
                <a:latin typeface="Lato" pitchFamily="34" charset="0"/>
                <a:ea typeface="Lato" pitchFamily="34" charset="-122"/>
                <a:cs typeface="Lato" pitchFamily="34" charset="-120"/>
              </a:rPr>
              <a:t>01</a:t>
            </a:r>
            <a:endParaRPr lang="en-US" sz="1800" dirty="0"/>
          </a:p>
        </p:txBody>
      </p:sp>
      <p:sp>
        <p:nvSpPr>
          <p:cNvPr id="38" name="Text 35"/>
          <p:cNvSpPr/>
          <p:nvPr/>
        </p:nvSpPr>
        <p:spPr>
          <a:xfrm>
            <a:off x="4681728" y="2450592"/>
            <a:ext cx="3685032" cy="182880"/>
          </a:xfrm>
          <a:prstGeom prst="rect">
            <a:avLst/>
          </a:prstGeom>
          <a:noFill/>
          <a:ln/>
        </p:spPr>
        <p:txBody>
          <a:bodyPr wrap="square" lIns="0" tIns="0" rIns="0" bIns="0" rtlCol="0" anchor="ctr">
            <a:spAutoFit/>
          </a:bodyPr>
          <a:lstStyle/>
          <a:p>
            <a:pPr marL="0" indent="0">
              <a:buNone/>
            </a:pPr>
            <a:r>
              <a:rPr lang="en-US" sz="940" b="1" dirty="0">
                <a:solidFill>
                  <a:srgbClr val="008E89"/>
                </a:solidFill>
                <a:latin typeface="Lato" pitchFamily="34" charset="0"/>
                <a:ea typeface="Lato" pitchFamily="34" charset="-122"/>
                <a:cs typeface="Lato" pitchFamily="34" charset="-120"/>
              </a:rPr>
              <a:t>IDENTITÀ</a:t>
            </a:r>
            <a:endParaRPr lang="en-US" sz="940" dirty="0"/>
          </a:p>
        </p:txBody>
      </p:sp>
      <p:sp>
        <p:nvSpPr>
          <p:cNvPr id="39" name="Text 36"/>
          <p:cNvSpPr/>
          <p:nvPr/>
        </p:nvSpPr>
        <p:spPr>
          <a:xfrm>
            <a:off x="4681728" y="2660904"/>
            <a:ext cx="3685032" cy="228600"/>
          </a:xfrm>
          <a:prstGeom prst="rect">
            <a:avLst/>
          </a:prstGeom>
          <a:noFill/>
          <a:ln/>
        </p:spPr>
        <p:txBody>
          <a:bodyPr wrap="square" lIns="0" tIns="0" rIns="0" bIns="0" rtlCol="0" anchor="ctr">
            <a:spAutoFit/>
          </a:bodyPr>
          <a:lstStyle/>
          <a:p>
            <a:pPr marL="0" indent="0">
              <a:buNone/>
            </a:pPr>
            <a:r>
              <a:rPr lang="en-US" sz="1430" dirty="0">
                <a:solidFill>
                  <a:srgbClr val="13384C"/>
                </a:solidFill>
                <a:latin typeface="Lato" pitchFamily="34" charset="0"/>
                <a:ea typeface="Lato" pitchFamily="34" charset="-122"/>
                <a:cs typeface="Lato" pitchFamily="34" charset="-120"/>
              </a:rPr>
              <a:t>Sostanza e voce di restrizione.</a:t>
            </a:r>
            <a:endParaRPr lang="en-US" sz="1430" dirty="0"/>
          </a:p>
        </p:txBody>
      </p:sp>
      <p:sp>
        <p:nvSpPr>
          <p:cNvPr id="40" name="Shape 37"/>
          <p:cNvSpPr/>
          <p:nvPr/>
        </p:nvSpPr>
        <p:spPr>
          <a:xfrm>
            <a:off x="6345936" y="3008376"/>
            <a:ext cx="0" cy="109728"/>
          </a:xfrm>
          <a:prstGeom prst="line">
            <a:avLst/>
          </a:prstGeom>
          <a:noFill/>
          <a:ln w="10160">
            <a:solidFill>
              <a:srgbClr val="567886"/>
            </a:solidFill>
            <a:prstDash val="solid"/>
            <a:tailEnd type="triangle"/>
          </a:ln>
        </p:spPr>
        <p:txBody>
          <a:bodyPr/>
          <a:lstStyle/>
          <a:p>
            <a:endParaRPr lang="it-IT"/>
          </a:p>
        </p:txBody>
      </p:sp>
      <p:sp>
        <p:nvSpPr>
          <p:cNvPr id="41" name="Shape 38"/>
          <p:cNvSpPr/>
          <p:nvPr/>
        </p:nvSpPr>
        <p:spPr>
          <a:xfrm>
            <a:off x="3977640" y="3154680"/>
            <a:ext cx="4727448" cy="640080"/>
          </a:xfrm>
          <a:prstGeom prst="roundRect">
            <a:avLst>
              <a:gd name="adj" fmla="val 12857"/>
            </a:avLst>
          </a:prstGeom>
          <a:solidFill>
            <a:srgbClr val="E0F3ED"/>
          </a:solidFill>
          <a:ln w="8890">
            <a:solidFill>
              <a:srgbClr val="E0F3ED"/>
            </a:solidFill>
            <a:prstDash val="solid"/>
          </a:ln>
        </p:spPr>
        <p:txBody>
          <a:bodyPr/>
          <a:lstStyle/>
          <a:p>
            <a:endParaRPr lang="it-IT"/>
          </a:p>
        </p:txBody>
      </p:sp>
      <p:sp>
        <p:nvSpPr>
          <p:cNvPr id="42" name="Text 39"/>
          <p:cNvSpPr/>
          <p:nvPr/>
        </p:nvSpPr>
        <p:spPr>
          <a:xfrm>
            <a:off x="4169664" y="3310128"/>
            <a:ext cx="411480" cy="283464"/>
          </a:xfrm>
          <a:prstGeom prst="rect">
            <a:avLst/>
          </a:prstGeom>
          <a:noFill/>
          <a:ln/>
        </p:spPr>
        <p:txBody>
          <a:bodyPr wrap="square" lIns="0" tIns="0" rIns="0" bIns="0" rtlCol="0" anchor="ctr">
            <a:spAutoFit/>
          </a:bodyPr>
          <a:lstStyle/>
          <a:p>
            <a:pPr marL="0" indent="0">
              <a:buNone/>
            </a:pPr>
            <a:r>
              <a:rPr lang="en-US" sz="1800" b="1" dirty="0">
                <a:solidFill>
                  <a:srgbClr val="008E89"/>
                </a:solidFill>
                <a:latin typeface="Lato" pitchFamily="34" charset="0"/>
                <a:ea typeface="Lato" pitchFamily="34" charset="-122"/>
                <a:cs typeface="Lato" pitchFamily="34" charset="-120"/>
              </a:rPr>
              <a:t>02</a:t>
            </a:r>
            <a:endParaRPr lang="en-US" sz="1800" dirty="0"/>
          </a:p>
        </p:txBody>
      </p:sp>
      <p:sp>
        <p:nvSpPr>
          <p:cNvPr id="43" name="Text 40"/>
          <p:cNvSpPr/>
          <p:nvPr/>
        </p:nvSpPr>
        <p:spPr>
          <a:xfrm>
            <a:off x="4681728" y="3255264"/>
            <a:ext cx="3685032" cy="182880"/>
          </a:xfrm>
          <a:prstGeom prst="rect">
            <a:avLst/>
          </a:prstGeom>
          <a:noFill/>
          <a:ln/>
        </p:spPr>
        <p:txBody>
          <a:bodyPr wrap="square" lIns="0" tIns="0" rIns="0" bIns="0" rtlCol="0" anchor="ctr">
            <a:spAutoFit/>
          </a:bodyPr>
          <a:lstStyle/>
          <a:p>
            <a:pPr marL="0" indent="0">
              <a:buNone/>
            </a:pPr>
            <a:r>
              <a:rPr lang="en-US" sz="940" b="1" dirty="0">
                <a:solidFill>
                  <a:srgbClr val="008E89"/>
                </a:solidFill>
                <a:latin typeface="Lato" pitchFamily="34" charset="0"/>
                <a:ea typeface="Lato" pitchFamily="34" charset="-122"/>
                <a:cs typeface="Lato" pitchFamily="34" charset="-120"/>
              </a:rPr>
              <a:t>CAMPO</a:t>
            </a:r>
            <a:endParaRPr lang="en-US" sz="940" dirty="0"/>
          </a:p>
        </p:txBody>
      </p:sp>
      <p:sp>
        <p:nvSpPr>
          <p:cNvPr id="44" name="Text 41"/>
          <p:cNvSpPr/>
          <p:nvPr/>
        </p:nvSpPr>
        <p:spPr>
          <a:xfrm>
            <a:off x="4681728" y="3465576"/>
            <a:ext cx="3685032" cy="228600"/>
          </a:xfrm>
          <a:prstGeom prst="rect">
            <a:avLst/>
          </a:prstGeom>
          <a:noFill/>
          <a:ln/>
        </p:spPr>
        <p:txBody>
          <a:bodyPr wrap="square" lIns="0" tIns="0" rIns="0" bIns="0" rtlCol="0" anchor="ctr">
            <a:spAutoFit/>
          </a:bodyPr>
          <a:lstStyle/>
          <a:p>
            <a:pPr marL="0" indent="0">
              <a:buNone/>
            </a:pPr>
            <a:r>
              <a:rPr lang="en-US" sz="1430" dirty="0">
                <a:solidFill>
                  <a:srgbClr val="13384C"/>
                </a:solidFill>
                <a:latin typeface="Lato" pitchFamily="34" charset="0"/>
                <a:ea typeface="Lato" pitchFamily="34" charset="-122"/>
                <a:cs typeface="Lato" pitchFamily="34" charset="-120"/>
              </a:rPr>
              <a:t>Impieghi e condizioni interessate.</a:t>
            </a:r>
            <a:endParaRPr lang="en-US" sz="1430" dirty="0"/>
          </a:p>
        </p:txBody>
      </p:sp>
      <p:sp>
        <p:nvSpPr>
          <p:cNvPr id="45" name="Shape 42"/>
          <p:cNvSpPr/>
          <p:nvPr/>
        </p:nvSpPr>
        <p:spPr>
          <a:xfrm>
            <a:off x="6345936" y="3813048"/>
            <a:ext cx="0" cy="109728"/>
          </a:xfrm>
          <a:prstGeom prst="line">
            <a:avLst/>
          </a:prstGeom>
          <a:noFill/>
          <a:ln w="10160">
            <a:solidFill>
              <a:srgbClr val="567886"/>
            </a:solidFill>
            <a:prstDash val="solid"/>
            <a:tailEnd type="triangle"/>
          </a:ln>
        </p:spPr>
        <p:txBody>
          <a:bodyPr/>
          <a:lstStyle/>
          <a:p>
            <a:endParaRPr lang="it-IT"/>
          </a:p>
        </p:txBody>
      </p:sp>
      <p:sp>
        <p:nvSpPr>
          <p:cNvPr id="46" name="Shape 43"/>
          <p:cNvSpPr/>
          <p:nvPr/>
        </p:nvSpPr>
        <p:spPr>
          <a:xfrm>
            <a:off x="3977640" y="3959352"/>
            <a:ext cx="4727448" cy="640080"/>
          </a:xfrm>
          <a:prstGeom prst="roundRect">
            <a:avLst>
              <a:gd name="adj" fmla="val 12857"/>
            </a:avLst>
          </a:prstGeom>
          <a:solidFill>
            <a:srgbClr val="FBF1CF"/>
          </a:solidFill>
          <a:ln w="8890">
            <a:solidFill>
              <a:srgbClr val="FBF1CF"/>
            </a:solidFill>
            <a:prstDash val="solid"/>
          </a:ln>
        </p:spPr>
        <p:txBody>
          <a:bodyPr/>
          <a:lstStyle/>
          <a:p>
            <a:endParaRPr lang="it-IT"/>
          </a:p>
        </p:txBody>
      </p:sp>
      <p:sp>
        <p:nvSpPr>
          <p:cNvPr id="47" name="Text 44"/>
          <p:cNvSpPr/>
          <p:nvPr/>
        </p:nvSpPr>
        <p:spPr>
          <a:xfrm>
            <a:off x="4169664" y="4114800"/>
            <a:ext cx="411480" cy="283464"/>
          </a:xfrm>
          <a:prstGeom prst="rect">
            <a:avLst/>
          </a:prstGeom>
          <a:noFill/>
          <a:ln/>
        </p:spPr>
        <p:txBody>
          <a:bodyPr wrap="square" lIns="0" tIns="0" rIns="0" bIns="0" rtlCol="0" anchor="ctr">
            <a:spAutoFit/>
          </a:bodyPr>
          <a:lstStyle/>
          <a:p>
            <a:pPr marL="0" indent="0">
              <a:buNone/>
            </a:pPr>
            <a:r>
              <a:rPr lang="en-US" sz="1800" b="1" dirty="0">
                <a:solidFill>
                  <a:srgbClr val="008E89"/>
                </a:solidFill>
                <a:latin typeface="Lato" pitchFamily="34" charset="0"/>
                <a:ea typeface="Lato" pitchFamily="34" charset="-122"/>
                <a:cs typeface="Lato" pitchFamily="34" charset="-120"/>
              </a:rPr>
              <a:t>03</a:t>
            </a:r>
            <a:endParaRPr lang="en-US" sz="1800" dirty="0"/>
          </a:p>
        </p:txBody>
      </p:sp>
      <p:sp>
        <p:nvSpPr>
          <p:cNvPr id="48" name="Text 45"/>
          <p:cNvSpPr/>
          <p:nvPr/>
        </p:nvSpPr>
        <p:spPr>
          <a:xfrm>
            <a:off x="4681728" y="4059936"/>
            <a:ext cx="3685032" cy="182880"/>
          </a:xfrm>
          <a:prstGeom prst="rect">
            <a:avLst/>
          </a:prstGeom>
          <a:noFill/>
          <a:ln/>
        </p:spPr>
        <p:txBody>
          <a:bodyPr wrap="square" lIns="0" tIns="0" rIns="0" bIns="0" rtlCol="0" anchor="ctr">
            <a:spAutoFit/>
          </a:bodyPr>
          <a:lstStyle/>
          <a:p>
            <a:pPr marL="0" indent="0">
              <a:buNone/>
            </a:pPr>
            <a:r>
              <a:rPr lang="en-US" sz="940" b="1" dirty="0">
                <a:solidFill>
                  <a:srgbClr val="008E89"/>
                </a:solidFill>
                <a:latin typeface="Lato" pitchFamily="34" charset="0"/>
                <a:ea typeface="Lato" pitchFamily="34" charset="-122"/>
                <a:cs typeface="Lato" pitchFamily="34" charset="-120"/>
              </a:rPr>
              <a:t>RIFERIMENTO</a:t>
            </a:r>
            <a:endParaRPr lang="en-US" sz="940" dirty="0"/>
          </a:p>
        </p:txBody>
      </p:sp>
      <p:sp>
        <p:nvSpPr>
          <p:cNvPr id="49" name="Text 46"/>
          <p:cNvSpPr/>
          <p:nvPr/>
        </p:nvSpPr>
        <p:spPr>
          <a:xfrm>
            <a:off x="4681728" y="4270248"/>
            <a:ext cx="3685032" cy="228600"/>
          </a:xfrm>
          <a:prstGeom prst="rect">
            <a:avLst/>
          </a:prstGeom>
          <a:noFill/>
          <a:ln/>
        </p:spPr>
        <p:txBody>
          <a:bodyPr wrap="square" lIns="0" tIns="0" rIns="0" bIns="0" rtlCol="0" anchor="ctr">
            <a:spAutoFit/>
          </a:bodyPr>
          <a:lstStyle/>
          <a:p>
            <a:pPr marL="0" indent="0">
              <a:buNone/>
            </a:pPr>
            <a:r>
              <a:rPr lang="en-US" sz="1430" dirty="0">
                <a:solidFill>
                  <a:srgbClr val="13384C"/>
                </a:solidFill>
                <a:latin typeface="Lato" pitchFamily="34" charset="0"/>
                <a:ea typeface="Lato" pitchFamily="34" charset="-122"/>
                <a:cs typeface="Lato" pitchFamily="34" charset="-120"/>
              </a:rPr>
              <a:t>DNEL eventualmente prescritto.</a:t>
            </a:r>
            <a:endParaRPr lang="en-US" sz="1430" dirty="0"/>
          </a:p>
        </p:txBody>
      </p:sp>
      <p:sp>
        <p:nvSpPr>
          <p:cNvPr id="50" name="Shape 47"/>
          <p:cNvSpPr/>
          <p:nvPr/>
        </p:nvSpPr>
        <p:spPr>
          <a:xfrm>
            <a:off x="6345936" y="4617720"/>
            <a:ext cx="0" cy="109728"/>
          </a:xfrm>
          <a:prstGeom prst="line">
            <a:avLst/>
          </a:prstGeom>
          <a:noFill/>
          <a:ln w="10160">
            <a:solidFill>
              <a:srgbClr val="567886"/>
            </a:solidFill>
            <a:prstDash val="solid"/>
            <a:tailEnd type="triangle"/>
          </a:ln>
        </p:spPr>
        <p:txBody>
          <a:bodyPr/>
          <a:lstStyle/>
          <a:p>
            <a:endParaRPr lang="it-IT"/>
          </a:p>
        </p:txBody>
      </p:sp>
      <p:sp>
        <p:nvSpPr>
          <p:cNvPr id="51" name="Shape 48"/>
          <p:cNvSpPr/>
          <p:nvPr/>
        </p:nvSpPr>
        <p:spPr>
          <a:xfrm>
            <a:off x="3977640" y="4764024"/>
            <a:ext cx="4727448" cy="640080"/>
          </a:xfrm>
          <a:prstGeom prst="roundRect">
            <a:avLst>
              <a:gd name="adj" fmla="val 12857"/>
            </a:avLst>
          </a:prstGeom>
          <a:solidFill>
            <a:srgbClr val="E0F3ED"/>
          </a:solidFill>
          <a:ln w="8890">
            <a:solidFill>
              <a:srgbClr val="E0F3ED"/>
            </a:solidFill>
            <a:prstDash val="solid"/>
          </a:ln>
        </p:spPr>
        <p:txBody>
          <a:bodyPr/>
          <a:lstStyle/>
          <a:p>
            <a:endParaRPr lang="it-IT"/>
          </a:p>
        </p:txBody>
      </p:sp>
      <p:sp>
        <p:nvSpPr>
          <p:cNvPr id="52" name="Text 49"/>
          <p:cNvSpPr/>
          <p:nvPr/>
        </p:nvSpPr>
        <p:spPr>
          <a:xfrm>
            <a:off x="4169664" y="4919472"/>
            <a:ext cx="411480" cy="283464"/>
          </a:xfrm>
          <a:prstGeom prst="rect">
            <a:avLst/>
          </a:prstGeom>
          <a:noFill/>
          <a:ln/>
        </p:spPr>
        <p:txBody>
          <a:bodyPr wrap="square" lIns="0" tIns="0" rIns="0" bIns="0" rtlCol="0" anchor="ctr">
            <a:spAutoFit/>
          </a:bodyPr>
          <a:lstStyle/>
          <a:p>
            <a:pPr marL="0" indent="0">
              <a:buNone/>
            </a:pPr>
            <a:r>
              <a:rPr lang="en-US" sz="1800" b="1" dirty="0">
                <a:solidFill>
                  <a:srgbClr val="008E89"/>
                </a:solidFill>
                <a:latin typeface="Lato" pitchFamily="34" charset="0"/>
                <a:ea typeface="Lato" pitchFamily="34" charset="-122"/>
                <a:cs typeface="Lato" pitchFamily="34" charset="-120"/>
              </a:rPr>
              <a:t>04</a:t>
            </a:r>
            <a:endParaRPr lang="en-US" sz="1800" dirty="0"/>
          </a:p>
        </p:txBody>
      </p:sp>
      <p:sp>
        <p:nvSpPr>
          <p:cNvPr id="53" name="Text 50"/>
          <p:cNvSpPr/>
          <p:nvPr/>
        </p:nvSpPr>
        <p:spPr>
          <a:xfrm>
            <a:off x="4681728" y="4864608"/>
            <a:ext cx="3685032" cy="182880"/>
          </a:xfrm>
          <a:prstGeom prst="rect">
            <a:avLst/>
          </a:prstGeom>
          <a:noFill/>
          <a:ln/>
        </p:spPr>
        <p:txBody>
          <a:bodyPr wrap="square" lIns="0" tIns="0" rIns="0" bIns="0" rtlCol="0" anchor="ctr">
            <a:spAutoFit/>
          </a:bodyPr>
          <a:lstStyle/>
          <a:p>
            <a:pPr marL="0" indent="0">
              <a:buNone/>
            </a:pPr>
            <a:r>
              <a:rPr lang="en-US" sz="940" b="1" dirty="0">
                <a:solidFill>
                  <a:srgbClr val="008E89"/>
                </a:solidFill>
                <a:latin typeface="Lato" pitchFamily="34" charset="0"/>
                <a:ea typeface="Lato" pitchFamily="34" charset="-122"/>
                <a:cs typeface="Lato" pitchFamily="34" charset="-120"/>
              </a:rPr>
              <a:t>ATTUAZIONE</a:t>
            </a:r>
            <a:endParaRPr lang="en-US" sz="940" dirty="0"/>
          </a:p>
        </p:txBody>
      </p:sp>
      <p:sp>
        <p:nvSpPr>
          <p:cNvPr id="54" name="Text 51"/>
          <p:cNvSpPr/>
          <p:nvPr/>
        </p:nvSpPr>
        <p:spPr>
          <a:xfrm>
            <a:off x="4681728" y="5074920"/>
            <a:ext cx="3685032" cy="228600"/>
          </a:xfrm>
          <a:prstGeom prst="rect">
            <a:avLst/>
          </a:prstGeom>
          <a:noFill/>
          <a:ln/>
        </p:spPr>
        <p:txBody>
          <a:bodyPr wrap="square" lIns="0" tIns="0" rIns="0" bIns="0" rtlCol="0" anchor="ctr">
            <a:spAutoFit/>
          </a:bodyPr>
          <a:lstStyle/>
          <a:p>
            <a:pPr marL="0" indent="0">
              <a:buNone/>
            </a:pPr>
            <a:r>
              <a:rPr lang="en-US" sz="1430" dirty="0">
                <a:solidFill>
                  <a:srgbClr val="13384C"/>
                </a:solidFill>
                <a:latin typeface="Lato" pitchFamily="34" charset="0"/>
                <a:ea typeface="Lato" pitchFamily="34" charset="-122"/>
                <a:cs typeface="Lato" pitchFamily="34" charset="-120"/>
              </a:rPr>
              <a:t>Misure e condizioni operative.</a:t>
            </a:r>
            <a:endParaRPr lang="en-US" sz="1430" dirty="0"/>
          </a:p>
        </p:txBody>
      </p:sp>
      <p:sp>
        <p:nvSpPr>
          <p:cNvPr id="55" name="Shape 52"/>
          <p:cNvSpPr/>
          <p:nvPr/>
        </p:nvSpPr>
        <p:spPr>
          <a:xfrm>
            <a:off x="9658990" y="3076773"/>
            <a:ext cx="1083015" cy="1375258"/>
          </a:xfrm>
          <a:prstGeom prst="roundRect">
            <a:avLst>
              <a:gd name="adj" fmla="val 21108"/>
            </a:avLst>
          </a:prstGeom>
          <a:solidFill>
            <a:srgbClr val="D5E3E7"/>
          </a:solidFill>
          <a:ln w="8890">
            <a:solidFill>
              <a:srgbClr val="567886"/>
            </a:solidFill>
            <a:prstDash val="solid"/>
          </a:ln>
        </p:spPr>
        <p:txBody>
          <a:bodyPr/>
          <a:lstStyle/>
          <a:p>
            <a:endParaRPr lang="it-IT"/>
          </a:p>
        </p:txBody>
      </p:sp>
      <p:sp>
        <p:nvSpPr>
          <p:cNvPr id="56" name="Shape 53"/>
          <p:cNvSpPr/>
          <p:nvPr/>
        </p:nvSpPr>
        <p:spPr>
          <a:xfrm>
            <a:off x="9658990" y="2982224"/>
            <a:ext cx="1083015" cy="292242"/>
          </a:xfrm>
          <a:prstGeom prst="ellipse">
            <a:avLst/>
          </a:prstGeom>
          <a:solidFill>
            <a:srgbClr val="EAF0F1"/>
          </a:solidFill>
          <a:ln w="10160">
            <a:solidFill>
              <a:srgbClr val="567886"/>
            </a:solidFill>
            <a:prstDash val="solid"/>
          </a:ln>
        </p:spPr>
        <p:txBody>
          <a:bodyPr/>
          <a:lstStyle/>
          <a:p>
            <a:endParaRPr lang="it-IT"/>
          </a:p>
        </p:txBody>
      </p:sp>
      <p:sp>
        <p:nvSpPr>
          <p:cNvPr id="57" name="Shape 54"/>
          <p:cNvSpPr/>
          <p:nvPr/>
        </p:nvSpPr>
        <p:spPr>
          <a:xfrm>
            <a:off x="9658990" y="4288719"/>
            <a:ext cx="1083015" cy="292242"/>
          </a:xfrm>
          <a:prstGeom prst="ellipse">
            <a:avLst/>
          </a:prstGeom>
          <a:solidFill>
            <a:srgbClr val="9CBBC4"/>
          </a:solidFill>
          <a:ln w="10160">
            <a:solidFill>
              <a:srgbClr val="567886"/>
            </a:solidFill>
            <a:prstDash val="solid"/>
          </a:ln>
        </p:spPr>
        <p:txBody>
          <a:bodyPr/>
          <a:lstStyle/>
          <a:p>
            <a:endParaRPr lang="it-IT"/>
          </a:p>
        </p:txBody>
      </p:sp>
      <p:sp>
        <p:nvSpPr>
          <p:cNvPr id="58" name="Shape 55"/>
          <p:cNvSpPr/>
          <p:nvPr/>
        </p:nvSpPr>
        <p:spPr>
          <a:xfrm>
            <a:off x="9830897" y="4460626"/>
            <a:ext cx="0" cy="257861"/>
          </a:xfrm>
          <a:prstGeom prst="line">
            <a:avLst/>
          </a:prstGeom>
          <a:noFill/>
          <a:ln w="25400">
            <a:solidFill>
              <a:srgbClr val="567886"/>
            </a:solidFill>
            <a:prstDash val="solid"/>
          </a:ln>
        </p:spPr>
        <p:txBody>
          <a:bodyPr/>
          <a:lstStyle/>
          <a:p>
            <a:endParaRPr lang="it-IT"/>
          </a:p>
        </p:txBody>
      </p:sp>
      <p:sp>
        <p:nvSpPr>
          <p:cNvPr id="59" name="Shape 56"/>
          <p:cNvSpPr/>
          <p:nvPr/>
        </p:nvSpPr>
        <p:spPr>
          <a:xfrm>
            <a:off x="10552908" y="4460626"/>
            <a:ext cx="0" cy="257861"/>
          </a:xfrm>
          <a:prstGeom prst="line">
            <a:avLst/>
          </a:prstGeom>
          <a:noFill/>
          <a:ln w="25400">
            <a:solidFill>
              <a:srgbClr val="567886"/>
            </a:solidFill>
            <a:prstDash val="solid"/>
          </a:ln>
        </p:spPr>
        <p:txBody>
          <a:bodyPr/>
          <a:lstStyle/>
          <a:p>
            <a:endParaRPr lang="it-IT"/>
          </a:p>
        </p:txBody>
      </p:sp>
      <p:sp>
        <p:nvSpPr>
          <p:cNvPr id="60" name="Shape 57"/>
          <p:cNvSpPr/>
          <p:nvPr/>
        </p:nvSpPr>
        <p:spPr>
          <a:xfrm>
            <a:off x="9263604" y="3549518"/>
            <a:ext cx="386791" cy="0"/>
          </a:xfrm>
          <a:prstGeom prst="line">
            <a:avLst/>
          </a:prstGeom>
          <a:noFill/>
          <a:ln w="63500">
            <a:solidFill>
              <a:srgbClr val="008E89"/>
            </a:solidFill>
            <a:prstDash val="solid"/>
          </a:ln>
        </p:spPr>
        <p:txBody>
          <a:bodyPr/>
          <a:lstStyle/>
          <a:p>
            <a:endParaRPr lang="it-IT"/>
          </a:p>
        </p:txBody>
      </p:sp>
      <p:sp>
        <p:nvSpPr>
          <p:cNvPr id="61" name="Shape 58"/>
          <p:cNvSpPr/>
          <p:nvPr/>
        </p:nvSpPr>
        <p:spPr>
          <a:xfrm>
            <a:off x="9263604" y="3549518"/>
            <a:ext cx="0" cy="799368"/>
          </a:xfrm>
          <a:prstGeom prst="line">
            <a:avLst/>
          </a:prstGeom>
          <a:noFill/>
          <a:ln w="63500">
            <a:solidFill>
              <a:srgbClr val="008E89"/>
            </a:solidFill>
            <a:prstDash val="solid"/>
          </a:ln>
        </p:spPr>
        <p:txBody>
          <a:bodyPr/>
          <a:lstStyle/>
          <a:p>
            <a:endParaRPr lang="it-IT"/>
          </a:p>
        </p:txBody>
      </p:sp>
      <p:sp>
        <p:nvSpPr>
          <p:cNvPr id="62" name="Shape 59"/>
          <p:cNvSpPr/>
          <p:nvPr/>
        </p:nvSpPr>
        <p:spPr>
          <a:xfrm>
            <a:off x="10742005" y="4022263"/>
            <a:ext cx="361005" cy="0"/>
          </a:xfrm>
          <a:prstGeom prst="line">
            <a:avLst/>
          </a:prstGeom>
          <a:noFill/>
          <a:ln w="63500">
            <a:solidFill>
              <a:srgbClr val="008E89"/>
            </a:solidFill>
            <a:prstDash val="solid"/>
          </a:ln>
        </p:spPr>
        <p:txBody>
          <a:bodyPr/>
          <a:lstStyle/>
          <a:p>
            <a:endParaRPr lang="it-IT"/>
          </a:p>
        </p:txBody>
      </p:sp>
      <p:sp>
        <p:nvSpPr>
          <p:cNvPr id="63" name="Shape 60"/>
          <p:cNvSpPr/>
          <p:nvPr/>
        </p:nvSpPr>
        <p:spPr>
          <a:xfrm>
            <a:off x="11103011" y="4022263"/>
            <a:ext cx="0" cy="0"/>
          </a:xfrm>
          <a:prstGeom prst="line">
            <a:avLst/>
          </a:prstGeom>
          <a:noFill/>
          <a:ln w="63500">
            <a:solidFill>
              <a:srgbClr val="008E89"/>
            </a:solidFill>
            <a:prstDash val="solid"/>
          </a:ln>
        </p:spPr>
        <p:txBody>
          <a:bodyPr/>
          <a:lstStyle/>
          <a:p>
            <a:endParaRPr lang="it-IT"/>
          </a:p>
        </p:txBody>
      </p:sp>
      <p:sp>
        <p:nvSpPr>
          <p:cNvPr id="64" name="Shape 61"/>
          <p:cNvSpPr/>
          <p:nvPr/>
        </p:nvSpPr>
        <p:spPr>
          <a:xfrm>
            <a:off x="10028591" y="3523732"/>
            <a:ext cx="352410" cy="352410"/>
          </a:xfrm>
          <a:prstGeom prst="ellipse">
            <a:avLst/>
          </a:prstGeom>
          <a:solidFill>
            <a:srgbClr val="FFFFFF"/>
          </a:solidFill>
          <a:ln w="10160">
            <a:solidFill>
              <a:srgbClr val="567886"/>
            </a:solidFill>
            <a:prstDash val="solid"/>
          </a:ln>
        </p:spPr>
        <p:txBody>
          <a:bodyPr/>
          <a:lstStyle/>
          <a:p>
            <a:endParaRPr lang="it-IT"/>
          </a:p>
        </p:txBody>
      </p:sp>
      <p:sp>
        <p:nvSpPr>
          <p:cNvPr id="65" name="Shape 62"/>
          <p:cNvSpPr/>
          <p:nvPr/>
        </p:nvSpPr>
        <p:spPr>
          <a:xfrm>
            <a:off x="10200498" y="3695639"/>
            <a:ext cx="94549" cy="0"/>
          </a:xfrm>
          <a:prstGeom prst="line">
            <a:avLst/>
          </a:prstGeom>
          <a:noFill/>
          <a:ln w="15240">
            <a:solidFill>
              <a:srgbClr val="A45027"/>
            </a:solidFill>
            <a:prstDash val="solid"/>
          </a:ln>
        </p:spPr>
        <p:txBody>
          <a:bodyPr/>
          <a:lstStyle/>
          <a:p>
            <a:endParaRPr lang="it-IT"/>
          </a:p>
        </p:txBody>
      </p:sp>
      <p:sp>
        <p:nvSpPr>
          <p:cNvPr id="66" name="Shape 63"/>
          <p:cNvSpPr/>
          <p:nvPr/>
        </p:nvSpPr>
        <p:spPr>
          <a:xfrm>
            <a:off x="9891065" y="4022263"/>
            <a:ext cx="618866" cy="154716"/>
          </a:xfrm>
          <a:prstGeom prst="roundRect">
            <a:avLst>
              <a:gd name="adj" fmla="val 17731"/>
            </a:avLst>
          </a:prstGeom>
          <a:solidFill>
            <a:srgbClr val="FFFFFF"/>
          </a:solidFill>
          <a:ln w="8890">
            <a:solidFill>
              <a:srgbClr val="FFFFFF"/>
            </a:solidFill>
            <a:prstDash val="solid"/>
          </a:ln>
        </p:spPr>
        <p:txBody>
          <a:bodyPr/>
          <a:lstStyle/>
          <a:p>
            <a:endParaRPr lang="it-IT"/>
          </a:p>
        </p:txBody>
      </p:sp>
      <p:sp>
        <p:nvSpPr>
          <p:cNvPr id="67" name="Text 64"/>
          <p:cNvSpPr/>
          <p:nvPr/>
        </p:nvSpPr>
        <p:spPr>
          <a:xfrm>
            <a:off x="9079992" y="5093208"/>
            <a:ext cx="2359152" cy="466344"/>
          </a:xfrm>
          <a:prstGeom prst="rect">
            <a:avLst/>
          </a:prstGeom>
          <a:noFill/>
          <a:ln/>
        </p:spPr>
        <p:txBody>
          <a:bodyPr wrap="square" lIns="0" tIns="0" rIns="0" bIns="0" rtlCol="0" anchor="ctr">
            <a:spAutoFit/>
          </a:bodyPr>
          <a:lstStyle/>
          <a:p>
            <a:pPr marL="0" indent="0" algn="ctr">
              <a:buNone/>
            </a:pPr>
            <a:r>
              <a:rPr lang="en-US" sz="1300" b="1" dirty="0">
                <a:solidFill>
                  <a:srgbClr val="008E89"/>
                </a:solidFill>
                <a:latin typeface="Lato" pitchFamily="34" charset="0"/>
                <a:ea typeface="Lato" pitchFamily="34" charset="-122"/>
                <a:cs typeface="Lato" pitchFamily="34" charset="-120"/>
              </a:rPr>
              <a:t>DAL DOCUMENTO</a:t>
            </a:r>
            <a:endParaRPr lang="en-US" sz="1300" dirty="0"/>
          </a:p>
          <a:p>
            <a:pPr marL="0" indent="0" algn="ctr">
              <a:buNone/>
            </a:pPr>
            <a:r>
              <a:rPr lang="en-US" sz="1300" b="1" dirty="0">
                <a:solidFill>
                  <a:srgbClr val="008E89"/>
                </a:solidFill>
                <a:latin typeface="Lato" pitchFamily="34" charset="0"/>
                <a:ea typeface="Lato" pitchFamily="34" charset="-122"/>
                <a:cs typeface="Lato" pitchFamily="34" charset="-120"/>
              </a:rPr>
              <a:t>ALL’ATTIVITÀ</a:t>
            </a:r>
            <a:endParaRPr lang="en-US" sz="1300" dirty="0"/>
          </a:p>
        </p:txBody>
      </p:sp>
      <p:sp>
        <p:nvSpPr>
          <p:cNvPr id="68" name="Shape 65"/>
          <p:cNvSpPr/>
          <p:nvPr/>
        </p:nvSpPr>
        <p:spPr>
          <a:xfrm>
            <a:off x="3685032" y="3959352"/>
            <a:ext cx="219456" cy="0"/>
          </a:xfrm>
          <a:prstGeom prst="line">
            <a:avLst/>
          </a:prstGeom>
          <a:noFill/>
          <a:ln w="13970">
            <a:solidFill>
              <a:srgbClr val="008E89"/>
            </a:solidFill>
            <a:prstDash val="solid"/>
            <a:tailEnd type="triangle"/>
          </a:ln>
        </p:spPr>
        <p:txBody>
          <a:bodyPr/>
          <a:lstStyle/>
          <a:p>
            <a:endParaRPr lang="it-IT"/>
          </a:p>
        </p:txBody>
      </p:sp>
      <p:sp>
        <p:nvSpPr>
          <p:cNvPr id="69" name="Shape 66"/>
          <p:cNvSpPr/>
          <p:nvPr/>
        </p:nvSpPr>
        <p:spPr>
          <a:xfrm>
            <a:off x="8741664" y="3959352"/>
            <a:ext cx="448056" cy="0"/>
          </a:xfrm>
          <a:prstGeom prst="line">
            <a:avLst/>
          </a:prstGeom>
          <a:noFill/>
          <a:ln w="13970">
            <a:solidFill>
              <a:srgbClr val="008E89"/>
            </a:solidFill>
            <a:prstDash val="solid"/>
            <a:tailEnd type="triangle"/>
          </a:ln>
        </p:spPr>
        <p:txBody>
          <a:bodyPr/>
          <a:lstStyle/>
          <a:p>
            <a:endParaRPr lang="it-IT"/>
          </a:p>
        </p:txBody>
      </p:sp>
      <p:sp>
        <p:nvSpPr>
          <p:cNvPr id="70" name="Shape 67"/>
          <p:cNvSpPr/>
          <p:nvPr/>
        </p:nvSpPr>
        <p:spPr>
          <a:xfrm>
            <a:off x="603504" y="6062472"/>
            <a:ext cx="10981944" cy="310896"/>
          </a:xfrm>
          <a:prstGeom prst="roundRect">
            <a:avLst>
              <a:gd name="adj" fmla="val 8824"/>
            </a:avLst>
          </a:prstGeom>
          <a:solidFill>
            <a:srgbClr val="E0F3ED"/>
          </a:solidFill>
          <a:ln w="8890">
            <a:solidFill>
              <a:srgbClr val="E0F3ED"/>
            </a:solidFill>
            <a:prstDash val="solid"/>
          </a:ln>
        </p:spPr>
        <p:txBody>
          <a:bodyPr/>
          <a:lstStyle/>
          <a:p>
            <a:endParaRPr lang="it-IT"/>
          </a:p>
        </p:txBody>
      </p:sp>
      <p:sp>
        <p:nvSpPr>
          <p:cNvPr id="71" name="Text 68"/>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008E89"/>
                </a:solidFill>
                <a:latin typeface="Lato" pitchFamily="34" charset="0"/>
                <a:ea typeface="Lato" pitchFamily="34" charset="-122"/>
                <a:cs typeface="Lato" pitchFamily="34" charset="-120"/>
              </a:rPr>
              <a:t>Una restrizione, da sola, non dimostra la pertinenza del DNEL per l’effetto riproduttivo.</a:t>
            </a:r>
            <a:endParaRPr lang="en-US" sz="1040" dirty="0"/>
          </a:p>
        </p:txBody>
      </p:sp>
      <p:sp>
        <p:nvSpPr>
          <p:cNvPr id="7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3">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66DCC5"/>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66DCC5"/>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66DCC5"/>
          </a:solidFill>
          <a:ln w="10160">
            <a:solidFill>
              <a:srgbClr val="66DCC5"/>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66DCC5"/>
          </a:solidFill>
          <a:ln w="10160">
            <a:solidFill>
              <a:srgbClr val="66DCC5"/>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66DCC5"/>
          </a:solidFill>
          <a:ln w="10160">
            <a:solidFill>
              <a:srgbClr val="66DCC5"/>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66DCC5"/>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DNEL / VINCOLO E PERTINENZA</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650" b="1" dirty="0">
                <a:solidFill>
                  <a:srgbClr val="FFFFFF"/>
                </a:solidFill>
                <a:latin typeface="Lato" pitchFamily="34" charset="0"/>
                <a:ea typeface="Lato" pitchFamily="34" charset="-122"/>
                <a:cs typeface="Lato" pitchFamily="34" charset="-120"/>
              </a:rPr>
              <a:t>Un DNEL disponibile non è automaticamente il DNEL del Caso C</a:t>
            </a:r>
            <a:endParaRPr lang="en-US" sz="265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BFD3DA"/>
                </a:solidFill>
                <a:latin typeface="Lato" pitchFamily="34" charset="0"/>
                <a:ea typeface="Lato" pitchFamily="34" charset="-122"/>
                <a:cs typeface="Lato" pitchFamily="34" charset="-120"/>
              </a:rPr>
              <a:t>La provenienza del valore e la protezione dell’effetto riproduttivo sono due verifiche distinte.</a:t>
            </a:r>
            <a:endParaRPr lang="en-US" sz="1320" dirty="0"/>
          </a:p>
        </p:txBody>
      </p:sp>
      <p:sp>
        <p:nvSpPr>
          <p:cNvPr id="11" name="Shape 9"/>
          <p:cNvSpPr/>
          <p:nvPr/>
        </p:nvSpPr>
        <p:spPr>
          <a:xfrm>
            <a:off x="548640" y="6409944"/>
            <a:ext cx="11091672" cy="0"/>
          </a:xfrm>
          <a:prstGeom prst="line">
            <a:avLst/>
          </a:prstGeom>
          <a:noFill/>
          <a:ln w="6350">
            <a:solidFill>
              <a:srgbClr val="244F6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BFD3DA"/>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BFD3DA"/>
                </a:solidFill>
                <a:latin typeface="Lato" pitchFamily="34" charset="0"/>
                <a:ea typeface="Lato" pitchFamily="34" charset="-122"/>
                <a:cs typeface="Lato" pitchFamily="34" charset="-120"/>
              </a:rPr>
              <a:t>INAIL 2026, p. 2 e pp. 3–4, Caso C [I1] • Confronto originale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03 / 10</a:t>
            </a:r>
            <a:endParaRPr lang="en-US" sz="800" dirty="0"/>
          </a:p>
        </p:txBody>
      </p:sp>
      <p:sp>
        <p:nvSpPr>
          <p:cNvPr id="15" name="Shape 13"/>
          <p:cNvSpPr/>
          <p:nvPr/>
        </p:nvSpPr>
        <p:spPr>
          <a:xfrm>
            <a:off x="548640"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6" name="Shape 23"/>
          <p:cNvSpPr/>
          <p:nvPr/>
        </p:nvSpPr>
        <p:spPr>
          <a:xfrm>
            <a:off x="667512" y="2377440"/>
            <a:ext cx="5166360" cy="2231136"/>
          </a:xfrm>
          <a:prstGeom prst="roundRect">
            <a:avLst>
              <a:gd name="adj" fmla="val 6967"/>
            </a:avLst>
          </a:prstGeom>
          <a:solidFill>
            <a:srgbClr val="193F50"/>
          </a:solidFill>
          <a:ln w="8890">
            <a:solidFill>
              <a:srgbClr val="244F62"/>
            </a:solidFill>
            <a:prstDash val="solid"/>
          </a:ln>
        </p:spPr>
        <p:txBody>
          <a:bodyPr/>
          <a:lstStyle/>
          <a:p>
            <a:endParaRPr lang="it-IT"/>
          </a:p>
        </p:txBody>
      </p:sp>
      <p:sp>
        <p:nvSpPr>
          <p:cNvPr id="27" name="Shape 24"/>
          <p:cNvSpPr/>
          <p:nvPr/>
        </p:nvSpPr>
        <p:spPr>
          <a:xfrm>
            <a:off x="6099048" y="2377440"/>
            <a:ext cx="5422392" cy="2231136"/>
          </a:xfrm>
          <a:prstGeom prst="roundRect">
            <a:avLst>
              <a:gd name="adj" fmla="val 6967"/>
            </a:avLst>
          </a:prstGeom>
          <a:solidFill>
            <a:srgbClr val="193F50"/>
          </a:solidFill>
          <a:ln w="8890">
            <a:solidFill>
              <a:srgbClr val="E7B747"/>
            </a:solidFill>
            <a:prstDash val="solid"/>
          </a:ln>
        </p:spPr>
        <p:txBody>
          <a:bodyPr/>
          <a:lstStyle/>
          <a:p>
            <a:endParaRPr lang="it-IT"/>
          </a:p>
        </p:txBody>
      </p:sp>
      <p:sp>
        <p:nvSpPr>
          <p:cNvPr id="28" name="Shape 25"/>
          <p:cNvSpPr/>
          <p:nvPr/>
        </p:nvSpPr>
        <p:spPr>
          <a:xfrm>
            <a:off x="1042416" y="2752344"/>
            <a:ext cx="1344168" cy="1444752"/>
          </a:xfrm>
          <a:prstGeom prst="roundRect">
            <a:avLst>
              <a:gd name="adj" fmla="val 11565"/>
            </a:avLst>
          </a:prstGeom>
          <a:solidFill>
            <a:srgbClr val="0B2538"/>
          </a:solidFill>
          <a:ln w="8890">
            <a:solidFill>
              <a:srgbClr val="0B2538"/>
            </a:solidFill>
            <a:prstDash val="solid"/>
          </a:ln>
        </p:spPr>
        <p:txBody>
          <a:bodyPr/>
          <a:lstStyle/>
          <a:p>
            <a:endParaRPr lang="it-IT"/>
          </a:p>
        </p:txBody>
      </p:sp>
      <p:sp>
        <p:nvSpPr>
          <p:cNvPr id="29" name="Shape 26"/>
          <p:cNvSpPr/>
          <p:nvPr/>
        </p:nvSpPr>
        <p:spPr>
          <a:xfrm>
            <a:off x="969264" y="2679192"/>
            <a:ext cx="1344168" cy="1444752"/>
          </a:xfrm>
          <a:prstGeom prst="roundRect">
            <a:avLst>
              <a:gd name="adj" fmla="val 11565"/>
            </a:avLst>
          </a:prstGeom>
          <a:solidFill>
            <a:srgbClr val="FFFFFF"/>
          </a:solidFill>
          <a:ln w="8890">
            <a:solidFill>
              <a:srgbClr val="D2E0E2"/>
            </a:solidFill>
            <a:prstDash val="solid"/>
          </a:ln>
        </p:spPr>
        <p:txBody>
          <a:bodyPr/>
          <a:lstStyle/>
          <a:p>
            <a:endParaRPr lang="it-IT"/>
          </a:p>
        </p:txBody>
      </p:sp>
      <p:sp>
        <p:nvSpPr>
          <p:cNvPr id="30" name="Shape 27"/>
          <p:cNvSpPr/>
          <p:nvPr/>
        </p:nvSpPr>
        <p:spPr>
          <a:xfrm>
            <a:off x="969264" y="2679192"/>
            <a:ext cx="1344168" cy="73152"/>
          </a:xfrm>
          <a:prstGeom prst="rect">
            <a:avLst/>
          </a:prstGeom>
          <a:solidFill>
            <a:srgbClr val="008E89"/>
          </a:solidFill>
          <a:ln w="8890">
            <a:solidFill>
              <a:srgbClr val="008E89"/>
            </a:solidFill>
            <a:prstDash val="solid"/>
          </a:ln>
        </p:spPr>
        <p:txBody>
          <a:bodyPr/>
          <a:lstStyle/>
          <a:p>
            <a:endParaRPr lang="it-IT"/>
          </a:p>
        </p:txBody>
      </p:sp>
      <p:sp>
        <p:nvSpPr>
          <p:cNvPr id="31" name="Text 28"/>
          <p:cNvSpPr/>
          <p:nvPr/>
        </p:nvSpPr>
        <p:spPr>
          <a:xfrm>
            <a:off x="1170432" y="2862072"/>
            <a:ext cx="941832" cy="246888"/>
          </a:xfrm>
          <a:prstGeom prst="rect">
            <a:avLst/>
          </a:prstGeom>
          <a:noFill/>
          <a:ln/>
        </p:spPr>
        <p:txBody>
          <a:bodyPr wrap="square" lIns="0" tIns="0" rIns="0" bIns="0" rtlCol="0" anchor="ctr">
            <a:spAutoFit/>
          </a:bodyPr>
          <a:lstStyle/>
          <a:p>
            <a:pPr marL="0" indent="0">
              <a:buNone/>
            </a:pPr>
            <a:r>
              <a:rPr lang="en-US" sz="1500" b="1" dirty="0">
                <a:solidFill>
                  <a:srgbClr val="13384C"/>
                </a:solidFill>
                <a:latin typeface="Lato" pitchFamily="34" charset="0"/>
                <a:ea typeface="Lato" pitchFamily="34" charset="-122"/>
                <a:cs typeface="Lato" pitchFamily="34" charset="-120"/>
              </a:rPr>
              <a:t>SDS</a:t>
            </a:r>
            <a:endParaRPr lang="en-US" sz="1500" dirty="0"/>
          </a:p>
        </p:txBody>
      </p:sp>
      <p:sp>
        <p:nvSpPr>
          <p:cNvPr id="32" name="Text 29"/>
          <p:cNvSpPr/>
          <p:nvPr/>
        </p:nvSpPr>
        <p:spPr>
          <a:xfrm>
            <a:off x="1170432" y="3255264"/>
            <a:ext cx="941832" cy="182880"/>
          </a:xfrm>
          <a:prstGeom prst="rect">
            <a:avLst/>
          </a:prstGeom>
          <a:noFill/>
          <a:ln/>
        </p:spPr>
        <p:txBody>
          <a:bodyPr wrap="square" lIns="0" tIns="0" rIns="0" bIns="0" rtlCol="0" anchor="ctr">
            <a:spAutoFit/>
          </a:bodyPr>
          <a:lstStyle/>
          <a:p>
            <a:pPr marL="0" indent="0">
              <a:buNone/>
            </a:pPr>
            <a:r>
              <a:rPr lang="en-US" sz="800" dirty="0">
                <a:solidFill>
                  <a:srgbClr val="008E89"/>
                </a:solidFill>
                <a:latin typeface="Lato" pitchFamily="34" charset="0"/>
                <a:ea typeface="Lato" pitchFamily="34" charset="-122"/>
                <a:cs typeface="Lato" pitchFamily="34" charset="-120"/>
              </a:rPr>
              <a:t>DOSSIER</a:t>
            </a:r>
            <a:endParaRPr lang="en-US" sz="800" dirty="0"/>
          </a:p>
        </p:txBody>
      </p:sp>
      <p:sp>
        <p:nvSpPr>
          <p:cNvPr id="33" name="Shape 30"/>
          <p:cNvSpPr/>
          <p:nvPr/>
        </p:nvSpPr>
        <p:spPr>
          <a:xfrm>
            <a:off x="1170432" y="3575304"/>
            <a:ext cx="687537" cy="54864"/>
          </a:xfrm>
          <a:prstGeom prst="rect">
            <a:avLst/>
          </a:prstGeom>
          <a:solidFill>
            <a:srgbClr val="D2E0E2"/>
          </a:solidFill>
          <a:ln w="8890">
            <a:solidFill>
              <a:srgbClr val="D2E0E2"/>
            </a:solidFill>
            <a:prstDash val="solid"/>
          </a:ln>
        </p:spPr>
        <p:txBody>
          <a:bodyPr/>
          <a:lstStyle/>
          <a:p>
            <a:endParaRPr lang="it-IT"/>
          </a:p>
        </p:txBody>
      </p:sp>
      <p:sp>
        <p:nvSpPr>
          <p:cNvPr id="34" name="Shape 31"/>
          <p:cNvSpPr/>
          <p:nvPr/>
        </p:nvSpPr>
        <p:spPr>
          <a:xfrm>
            <a:off x="1170432" y="3721608"/>
            <a:ext cx="875904" cy="54864"/>
          </a:xfrm>
          <a:prstGeom prst="rect">
            <a:avLst/>
          </a:prstGeom>
          <a:solidFill>
            <a:srgbClr val="D2E0E2"/>
          </a:solidFill>
          <a:ln w="8890">
            <a:solidFill>
              <a:srgbClr val="D2E0E2"/>
            </a:solidFill>
            <a:prstDash val="solid"/>
          </a:ln>
        </p:spPr>
        <p:txBody>
          <a:bodyPr/>
          <a:lstStyle/>
          <a:p>
            <a:endParaRPr lang="it-IT"/>
          </a:p>
        </p:txBody>
      </p:sp>
      <p:sp>
        <p:nvSpPr>
          <p:cNvPr id="35" name="Shape 32"/>
          <p:cNvSpPr/>
          <p:nvPr/>
        </p:nvSpPr>
        <p:spPr>
          <a:xfrm>
            <a:off x="1170432" y="3867912"/>
            <a:ext cx="687537" cy="54864"/>
          </a:xfrm>
          <a:prstGeom prst="rect">
            <a:avLst/>
          </a:prstGeom>
          <a:solidFill>
            <a:srgbClr val="D2E0E2"/>
          </a:solidFill>
          <a:ln w="8890">
            <a:solidFill>
              <a:srgbClr val="D2E0E2"/>
            </a:solidFill>
            <a:prstDash val="solid"/>
          </a:ln>
        </p:spPr>
        <p:txBody>
          <a:bodyPr/>
          <a:lstStyle/>
          <a:p>
            <a:endParaRPr lang="it-IT"/>
          </a:p>
        </p:txBody>
      </p:sp>
      <p:sp>
        <p:nvSpPr>
          <p:cNvPr id="36" name="Text 33"/>
          <p:cNvSpPr/>
          <p:nvPr/>
        </p:nvSpPr>
        <p:spPr>
          <a:xfrm>
            <a:off x="2633472" y="2734056"/>
            <a:ext cx="2798064" cy="256032"/>
          </a:xfrm>
          <a:prstGeom prst="rect">
            <a:avLst/>
          </a:prstGeom>
          <a:noFill/>
          <a:ln/>
        </p:spPr>
        <p:txBody>
          <a:bodyPr wrap="square" lIns="0" tIns="0" rIns="0" bIns="0" rtlCol="0" anchor="ctr">
            <a:spAutoFit/>
          </a:bodyPr>
          <a:lstStyle/>
          <a:p>
            <a:pPr marL="0" indent="0">
              <a:buNone/>
            </a:pPr>
            <a:r>
              <a:rPr lang="en-US" sz="1200" b="1" dirty="0">
                <a:solidFill>
                  <a:srgbClr val="66DCC5"/>
                </a:solidFill>
                <a:latin typeface="Lato" pitchFamily="34" charset="0"/>
                <a:ea typeface="Lato" pitchFamily="34" charset="-122"/>
                <a:cs typeface="Lato" pitchFamily="34" charset="-120"/>
              </a:rPr>
              <a:t>DATO DISPONIBILE</a:t>
            </a:r>
            <a:endParaRPr lang="en-US" sz="1200" dirty="0"/>
          </a:p>
        </p:txBody>
      </p:sp>
      <p:sp>
        <p:nvSpPr>
          <p:cNvPr id="37" name="Text 34"/>
          <p:cNvSpPr/>
          <p:nvPr/>
        </p:nvSpPr>
        <p:spPr>
          <a:xfrm>
            <a:off x="2633472" y="3182112"/>
            <a:ext cx="2788920" cy="630936"/>
          </a:xfrm>
          <a:prstGeom prst="rect">
            <a:avLst/>
          </a:prstGeom>
          <a:noFill/>
          <a:ln/>
        </p:spPr>
        <p:txBody>
          <a:bodyPr wrap="square" lIns="0" tIns="0" rIns="0" bIns="0" rtlCol="0" anchor="ctr">
            <a:spAutoFit/>
          </a:bodyPr>
          <a:lstStyle/>
          <a:p>
            <a:pPr marL="0" indent="0">
              <a:buNone/>
            </a:pPr>
            <a:r>
              <a:rPr lang="en-US" sz="2100" b="1" dirty="0">
                <a:solidFill>
                  <a:srgbClr val="FFFFFF"/>
                </a:solidFill>
                <a:latin typeface="Lato" pitchFamily="34" charset="0"/>
                <a:ea typeface="Lato" pitchFamily="34" charset="-122"/>
                <a:cs typeface="Lato" pitchFamily="34" charset="-120"/>
              </a:rPr>
              <a:t>Può offrire</a:t>
            </a:r>
            <a:endParaRPr lang="en-US" sz="2100" dirty="0"/>
          </a:p>
          <a:p>
            <a:pPr marL="0" indent="0">
              <a:buNone/>
            </a:pPr>
            <a:r>
              <a:rPr lang="en-US" sz="2100" b="1" dirty="0">
                <a:solidFill>
                  <a:srgbClr val="FFFFFF"/>
                </a:solidFill>
                <a:latin typeface="Lato" pitchFamily="34" charset="0"/>
                <a:ea typeface="Lato" pitchFamily="34" charset="-122"/>
                <a:cs typeface="Lato" pitchFamily="34" charset="-120"/>
              </a:rPr>
              <a:t>informazioni utili.</a:t>
            </a:r>
            <a:endParaRPr lang="en-US" sz="2100" dirty="0"/>
          </a:p>
        </p:txBody>
      </p:sp>
      <p:sp>
        <p:nvSpPr>
          <p:cNvPr id="38" name="Text 35"/>
          <p:cNvSpPr/>
          <p:nvPr/>
        </p:nvSpPr>
        <p:spPr>
          <a:xfrm>
            <a:off x="2633472" y="3968496"/>
            <a:ext cx="2807208" cy="411480"/>
          </a:xfrm>
          <a:prstGeom prst="rect">
            <a:avLst/>
          </a:prstGeom>
          <a:noFill/>
          <a:ln/>
        </p:spPr>
        <p:txBody>
          <a:bodyPr wrap="square" lIns="0" tIns="0" rIns="0" bIns="0" rtlCol="0" anchor="ctr">
            <a:spAutoFit/>
          </a:bodyPr>
          <a:lstStyle/>
          <a:p>
            <a:pPr marL="0" indent="0">
              <a:buNone/>
            </a:pPr>
            <a:r>
              <a:rPr lang="en-US" sz="1200" dirty="0">
                <a:solidFill>
                  <a:srgbClr val="BFD3DA"/>
                </a:solidFill>
                <a:latin typeface="Lato" pitchFamily="34" charset="0"/>
                <a:ea typeface="Lato" pitchFamily="34" charset="-122"/>
                <a:cs typeface="Lato" pitchFamily="34" charset="-120"/>
              </a:rPr>
              <a:t>Non diventa vincolante</a:t>
            </a:r>
            <a:endParaRPr lang="en-US" sz="1200" dirty="0"/>
          </a:p>
          <a:p>
            <a:pPr marL="0" indent="0">
              <a:buNone/>
            </a:pPr>
            <a:r>
              <a:rPr lang="en-US" sz="1200" dirty="0">
                <a:solidFill>
                  <a:srgbClr val="BFD3DA"/>
                </a:solidFill>
                <a:latin typeface="Lato" pitchFamily="34" charset="0"/>
                <a:ea typeface="Lato" pitchFamily="34" charset="-122"/>
                <a:cs typeface="Lato" pitchFamily="34" charset="-120"/>
              </a:rPr>
              <a:t>per la sola presenza nel dossier.</a:t>
            </a:r>
            <a:endParaRPr lang="en-US" sz="1200" dirty="0"/>
          </a:p>
        </p:txBody>
      </p:sp>
      <p:sp>
        <p:nvSpPr>
          <p:cNvPr id="39" name="Shape 36"/>
          <p:cNvSpPr/>
          <p:nvPr/>
        </p:nvSpPr>
        <p:spPr>
          <a:xfrm>
            <a:off x="6473952" y="2752344"/>
            <a:ext cx="1344168" cy="1444752"/>
          </a:xfrm>
          <a:prstGeom prst="roundRect">
            <a:avLst>
              <a:gd name="adj" fmla="val 11565"/>
            </a:avLst>
          </a:prstGeom>
          <a:solidFill>
            <a:srgbClr val="0B2538"/>
          </a:solidFill>
          <a:ln w="8890">
            <a:solidFill>
              <a:srgbClr val="0B2538"/>
            </a:solidFill>
            <a:prstDash val="solid"/>
          </a:ln>
        </p:spPr>
        <p:txBody>
          <a:bodyPr/>
          <a:lstStyle/>
          <a:p>
            <a:endParaRPr lang="it-IT"/>
          </a:p>
        </p:txBody>
      </p:sp>
      <p:sp>
        <p:nvSpPr>
          <p:cNvPr id="40" name="Shape 37"/>
          <p:cNvSpPr/>
          <p:nvPr/>
        </p:nvSpPr>
        <p:spPr>
          <a:xfrm>
            <a:off x="6400800" y="2679192"/>
            <a:ext cx="1344168" cy="1444752"/>
          </a:xfrm>
          <a:prstGeom prst="roundRect">
            <a:avLst>
              <a:gd name="adj" fmla="val 11565"/>
            </a:avLst>
          </a:prstGeom>
          <a:solidFill>
            <a:srgbClr val="FFFFFF"/>
          </a:solidFill>
          <a:ln w="8890">
            <a:solidFill>
              <a:srgbClr val="D2E0E2"/>
            </a:solidFill>
            <a:prstDash val="solid"/>
          </a:ln>
        </p:spPr>
        <p:txBody>
          <a:bodyPr/>
          <a:lstStyle/>
          <a:p>
            <a:endParaRPr lang="it-IT"/>
          </a:p>
        </p:txBody>
      </p:sp>
      <p:sp>
        <p:nvSpPr>
          <p:cNvPr id="41" name="Shape 38"/>
          <p:cNvSpPr/>
          <p:nvPr/>
        </p:nvSpPr>
        <p:spPr>
          <a:xfrm>
            <a:off x="6400800" y="2679192"/>
            <a:ext cx="1344168" cy="73152"/>
          </a:xfrm>
          <a:prstGeom prst="rect">
            <a:avLst/>
          </a:prstGeom>
          <a:solidFill>
            <a:srgbClr val="E7B747"/>
          </a:solidFill>
          <a:ln w="8890">
            <a:solidFill>
              <a:srgbClr val="E7B747"/>
            </a:solidFill>
            <a:prstDash val="solid"/>
          </a:ln>
        </p:spPr>
        <p:txBody>
          <a:bodyPr/>
          <a:lstStyle/>
          <a:p>
            <a:endParaRPr lang="it-IT"/>
          </a:p>
        </p:txBody>
      </p:sp>
      <p:sp>
        <p:nvSpPr>
          <p:cNvPr id="42" name="Text 39"/>
          <p:cNvSpPr/>
          <p:nvPr/>
        </p:nvSpPr>
        <p:spPr>
          <a:xfrm>
            <a:off x="6601968" y="2862072"/>
            <a:ext cx="941832" cy="246888"/>
          </a:xfrm>
          <a:prstGeom prst="rect">
            <a:avLst/>
          </a:prstGeom>
          <a:noFill/>
          <a:ln/>
        </p:spPr>
        <p:txBody>
          <a:bodyPr wrap="square" lIns="0" tIns="0" rIns="0" bIns="0" rtlCol="0" anchor="ctr">
            <a:spAutoFit/>
          </a:bodyPr>
          <a:lstStyle/>
          <a:p>
            <a:pPr marL="0" indent="0">
              <a:buNone/>
            </a:pPr>
            <a:r>
              <a:rPr lang="en-US" sz="1300" b="1" dirty="0">
                <a:solidFill>
                  <a:srgbClr val="13384C"/>
                </a:solidFill>
                <a:latin typeface="Lato" pitchFamily="34" charset="0"/>
                <a:ea typeface="Lato" pitchFamily="34" charset="-122"/>
                <a:cs typeface="Lato" pitchFamily="34" charset="-120"/>
              </a:rPr>
              <a:t>REACH</a:t>
            </a:r>
            <a:endParaRPr lang="en-US" sz="1300" dirty="0"/>
          </a:p>
        </p:txBody>
      </p:sp>
      <p:sp>
        <p:nvSpPr>
          <p:cNvPr id="43" name="Text 40"/>
          <p:cNvSpPr/>
          <p:nvPr/>
        </p:nvSpPr>
        <p:spPr>
          <a:xfrm>
            <a:off x="6601968" y="3255264"/>
            <a:ext cx="941832" cy="182880"/>
          </a:xfrm>
          <a:prstGeom prst="rect">
            <a:avLst/>
          </a:prstGeom>
          <a:noFill/>
          <a:ln/>
        </p:spPr>
        <p:txBody>
          <a:bodyPr wrap="square" lIns="0" tIns="0" rIns="0" bIns="0" rtlCol="0" anchor="ctr">
            <a:spAutoFit/>
          </a:bodyPr>
          <a:lstStyle/>
          <a:p>
            <a:pPr marL="0" indent="0">
              <a:buNone/>
            </a:pPr>
            <a:r>
              <a:rPr lang="en-US" sz="800" dirty="0">
                <a:solidFill>
                  <a:srgbClr val="E7B747"/>
                </a:solidFill>
                <a:latin typeface="Lato" pitchFamily="34" charset="0"/>
                <a:ea typeface="Lato" pitchFamily="34" charset="-122"/>
                <a:cs typeface="Lato" pitchFamily="34" charset="-120"/>
              </a:rPr>
              <a:t>RESTRIZIONE</a:t>
            </a:r>
            <a:endParaRPr lang="en-US" sz="800" dirty="0"/>
          </a:p>
        </p:txBody>
      </p:sp>
      <p:sp>
        <p:nvSpPr>
          <p:cNvPr id="44" name="Shape 41"/>
          <p:cNvSpPr/>
          <p:nvPr/>
        </p:nvSpPr>
        <p:spPr>
          <a:xfrm>
            <a:off x="6601968" y="3575304"/>
            <a:ext cx="687537" cy="54864"/>
          </a:xfrm>
          <a:prstGeom prst="rect">
            <a:avLst/>
          </a:prstGeom>
          <a:solidFill>
            <a:srgbClr val="D2E0E2"/>
          </a:solidFill>
          <a:ln w="8890">
            <a:solidFill>
              <a:srgbClr val="D2E0E2"/>
            </a:solidFill>
            <a:prstDash val="solid"/>
          </a:ln>
        </p:spPr>
        <p:txBody>
          <a:bodyPr/>
          <a:lstStyle/>
          <a:p>
            <a:endParaRPr lang="it-IT"/>
          </a:p>
        </p:txBody>
      </p:sp>
      <p:sp>
        <p:nvSpPr>
          <p:cNvPr id="45" name="Shape 42"/>
          <p:cNvSpPr/>
          <p:nvPr/>
        </p:nvSpPr>
        <p:spPr>
          <a:xfrm>
            <a:off x="6601968" y="3721608"/>
            <a:ext cx="875904" cy="54864"/>
          </a:xfrm>
          <a:prstGeom prst="rect">
            <a:avLst/>
          </a:prstGeom>
          <a:solidFill>
            <a:srgbClr val="D2E0E2"/>
          </a:solidFill>
          <a:ln w="8890">
            <a:solidFill>
              <a:srgbClr val="D2E0E2"/>
            </a:solidFill>
            <a:prstDash val="solid"/>
          </a:ln>
        </p:spPr>
        <p:txBody>
          <a:bodyPr/>
          <a:lstStyle/>
          <a:p>
            <a:endParaRPr lang="it-IT"/>
          </a:p>
        </p:txBody>
      </p:sp>
      <p:sp>
        <p:nvSpPr>
          <p:cNvPr id="46" name="Shape 43"/>
          <p:cNvSpPr/>
          <p:nvPr/>
        </p:nvSpPr>
        <p:spPr>
          <a:xfrm>
            <a:off x="6601968" y="3867912"/>
            <a:ext cx="687537" cy="54864"/>
          </a:xfrm>
          <a:prstGeom prst="rect">
            <a:avLst/>
          </a:prstGeom>
          <a:solidFill>
            <a:srgbClr val="D2E0E2"/>
          </a:solidFill>
          <a:ln w="8890">
            <a:solidFill>
              <a:srgbClr val="D2E0E2"/>
            </a:solidFill>
            <a:prstDash val="solid"/>
          </a:ln>
        </p:spPr>
        <p:txBody>
          <a:bodyPr/>
          <a:lstStyle/>
          <a:p>
            <a:endParaRPr lang="it-IT"/>
          </a:p>
        </p:txBody>
      </p:sp>
      <p:sp>
        <p:nvSpPr>
          <p:cNvPr id="47" name="Text 44"/>
          <p:cNvSpPr/>
          <p:nvPr/>
        </p:nvSpPr>
        <p:spPr>
          <a:xfrm>
            <a:off x="8046720" y="2734056"/>
            <a:ext cx="3026664" cy="256032"/>
          </a:xfrm>
          <a:prstGeom prst="rect">
            <a:avLst/>
          </a:prstGeom>
          <a:noFill/>
          <a:ln/>
        </p:spPr>
        <p:txBody>
          <a:bodyPr wrap="square" lIns="0" tIns="0" rIns="0" bIns="0" rtlCol="0" anchor="ctr">
            <a:spAutoFit/>
          </a:bodyPr>
          <a:lstStyle/>
          <a:p>
            <a:pPr marL="0" indent="0">
              <a:buNone/>
            </a:pPr>
            <a:r>
              <a:rPr lang="en-US" sz="1150" b="1" dirty="0">
                <a:solidFill>
                  <a:srgbClr val="E7B747"/>
                </a:solidFill>
                <a:latin typeface="Lato" pitchFamily="34" charset="0"/>
                <a:ea typeface="Lato" pitchFamily="34" charset="-122"/>
                <a:cs typeface="Lato" pitchFamily="34" charset="-120"/>
              </a:rPr>
              <a:t>CONDIZIONE DI RESTRIZIONE</a:t>
            </a:r>
            <a:endParaRPr lang="en-US" sz="1150" dirty="0"/>
          </a:p>
        </p:txBody>
      </p:sp>
      <p:sp>
        <p:nvSpPr>
          <p:cNvPr id="48" name="Text 45"/>
          <p:cNvSpPr/>
          <p:nvPr/>
        </p:nvSpPr>
        <p:spPr>
          <a:xfrm>
            <a:off x="8046720" y="3182112"/>
            <a:ext cx="2953512" cy="630936"/>
          </a:xfrm>
          <a:prstGeom prst="rect">
            <a:avLst/>
          </a:prstGeom>
          <a:noFill/>
          <a:ln/>
        </p:spPr>
        <p:txBody>
          <a:bodyPr wrap="square" lIns="0" tIns="0" rIns="0" bIns="0" rtlCol="0" anchor="ctr">
            <a:spAutoFit/>
          </a:bodyPr>
          <a:lstStyle/>
          <a:p>
            <a:pPr marL="0" indent="0">
              <a:buNone/>
            </a:pPr>
            <a:r>
              <a:rPr lang="en-US" sz="2100" b="1" dirty="0">
                <a:solidFill>
                  <a:srgbClr val="FFFFFF"/>
                </a:solidFill>
                <a:latin typeface="Lato" pitchFamily="34" charset="0"/>
                <a:ea typeface="Lato" pitchFamily="34" charset="-122"/>
                <a:cs typeface="Lato" pitchFamily="34" charset="-120"/>
              </a:rPr>
              <a:t>È la fonte</a:t>
            </a:r>
            <a:endParaRPr lang="en-US" sz="2100" dirty="0"/>
          </a:p>
          <a:p>
            <a:pPr marL="0" indent="0">
              <a:buNone/>
            </a:pPr>
            <a:r>
              <a:rPr lang="en-US" sz="2100" b="1" dirty="0">
                <a:solidFill>
                  <a:srgbClr val="FFFFFF"/>
                </a:solidFill>
                <a:latin typeface="Lato" pitchFamily="34" charset="0"/>
                <a:ea typeface="Lato" pitchFamily="34" charset="-122"/>
                <a:cs typeface="Lato" pitchFamily="34" charset="-120"/>
              </a:rPr>
              <a:t>del vincolo.</a:t>
            </a:r>
            <a:endParaRPr lang="en-US" sz="2100" dirty="0"/>
          </a:p>
        </p:txBody>
      </p:sp>
      <p:sp>
        <p:nvSpPr>
          <p:cNvPr id="49" name="Text 46"/>
          <p:cNvSpPr/>
          <p:nvPr/>
        </p:nvSpPr>
        <p:spPr>
          <a:xfrm>
            <a:off x="8046720" y="3968496"/>
            <a:ext cx="2990088" cy="411480"/>
          </a:xfrm>
          <a:prstGeom prst="rect">
            <a:avLst/>
          </a:prstGeom>
          <a:noFill/>
          <a:ln/>
        </p:spPr>
        <p:txBody>
          <a:bodyPr wrap="square" lIns="0" tIns="0" rIns="0" bIns="0" rtlCol="0" anchor="ctr">
            <a:spAutoFit/>
          </a:bodyPr>
          <a:lstStyle/>
          <a:p>
            <a:pPr marL="0" indent="0">
              <a:buNone/>
            </a:pPr>
            <a:r>
              <a:rPr lang="en-US" sz="1200" dirty="0">
                <a:solidFill>
                  <a:srgbClr val="BFD3DA"/>
                </a:solidFill>
                <a:latin typeface="Lato" pitchFamily="34" charset="0"/>
                <a:ea typeface="Lato" pitchFamily="34" charset="-122"/>
                <a:cs typeface="Lato" pitchFamily="34" charset="-120"/>
              </a:rPr>
              <a:t>Verificare applicabilità</a:t>
            </a:r>
            <a:endParaRPr lang="en-US" sz="1200" dirty="0"/>
          </a:p>
          <a:p>
            <a:pPr marL="0" indent="0">
              <a:buNone/>
            </a:pPr>
            <a:r>
              <a:rPr lang="en-US" sz="1200" dirty="0">
                <a:solidFill>
                  <a:srgbClr val="BFD3DA"/>
                </a:solidFill>
                <a:latin typeface="Lato" pitchFamily="34" charset="0"/>
                <a:ea typeface="Lato" pitchFamily="34" charset="-122"/>
                <a:cs typeface="Lato" pitchFamily="34" charset="-120"/>
              </a:rPr>
              <a:t>e protezione riproduttiva.</a:t>
            </a:r>
            <a:endParaRPr lang="en-US" sz="1200" dirty="0"/>
          </a:p>
        </p:txBody>
      </p:sp>
      <p:sp>
        <p:nvSpPr>
          <p:cNvPr id="50" name="Shape 47"/>
          <p:cNvSpPr/>
          <p:nvPr/>
        </p:nvSpPr>
        <p:spPr>
          <a:xfrm>
            <a:off x="3255264" y="4645152"/>
            <a:ext cx="0" cy="274320"/>
          </a:xfrm>
          <a:prstGeom prst="line">
            <a:avLst/>
          </a:prstGeom>
          <a:noFill/>
          <a:ln w="12700">
            <a:solidFill>
              <a:srgbClr val="BFD3DA"/>
            </a:solidFill>
            <a:prstDash val="solid"/>
            <a:tailEnd type="triangle"/>
          </a:ln>
        </p:spPr>
        <p:txBody>
          <a:bodyPr/>
          <a:lstStyle/>
          <a:p>
            <a:endParaRPr lang="it-IT"/>
          </a:p>
        </p:txBody>
      </p:sp>
      <p:sp>
        <p:nvSpPr>
          <p:cNvPr id="51" name="Shape 48"/>
          <p:cNvSpPr/>
          <p:nvPr/>
        </p:nvSpPr>
        <p:spPr>
          <a:xfrm>
            <a:off x="8814816" y="4645152"/>
            <a:ext cx="0" cy="274320"/>
          </a:xfrm>
          <a:prstGeom prst="line">
            <a:avLst/>
          </a:prstGeom>
          <a:noFill/>
          <a:ln w="12700">
            <a:solidFill>
              <a:srgbClr val="BFD3DA"/>
            </a:solidFill>
            <a:prstDash val="solid"/>
            <a:tailEnd type="triangle"/>
          </a:ln>
        </p:spPr>
        <p:txBody>
          <a:bodyPr/>
          <a:lstStyle/>
          <a:p>
            <a:endParaRPr lang="it-IT"/>
          </a:p>
        </p:txBody>
      </p:sp>
      <p:sp>
        <p:nvSpPr>
          <p:cNvPr id="52" name="Shape 49"/>
          <p:cNvSpPr/>
          <p:nvPr/>
        </p:nvSpPr>
        <p:spPr>
          <a:xfrm>
            <a:off x="676656" y="4992624"/>
            <a:ext cx="5157216" cy="649224"/>
          </a:xfrm>
          <a:prstGeom prst="roundRect">
            <a:avLst>
              <a:gd name="adj" fmla="val 11268"/>
            </a:avLst>
          </a:prstGeom>
          <a:solidFill>
            <a:srgbClr val="473E2B"/>
          </a:solidFill>
          <a:ln w="8890">
            <a:solidFill>
              <a:srgbClr val="E7B747"/>
            </a:solidFill>
            <a:prstDash val="solid"/>
          </a:ln>
        </p:spPr>
        <p:txBody>
          <a:bodyPr/>
          <a:lstStyle/>
          <a:p>
            <a:endParaRPr lang="it-IT"/>
          </a:p>
        </p:txBody>
      </p:sp>
      <p:sp>
        <p:nvSpPr>
          <p:cNvPr id="53" name="Shape 50"/>
          <p:cNvSpPr/>
          <p:nvPr/>
        </p:nvSpPr>
        <p:spPr>
          <a:xfrm>
            <a:off x="6108192" y="4992624"/>
            <a:ext cx="5404104" cy="649224"/>
          </a:xfrm>
          <a:prstGeom prst="roundRect">
            <a:avLst>
              <a:gd name="adj" fmla="val 11268"/>
            </a:avLst>
          </a:prstGeom>
          <a:solidFill>
            <a:srgbClr val="473E2B"/>
          </a:solidFill>
          <a:ln w="8890">
            <a:solidFill>
              <a:srgbClr val="E7B747"/>
            </a:solidFill>
            <a:prstDash val="solid"/>
          </a:ln>
        </p:spPr>
        <p:txBody>
          <a:bodyPr/>
          <a:lstStyle/>
          <a:p>
            <a:endParaRPr lang="it-IT"/>
          </a:p>
        </p:txBody>
      </p:sp>
      <p:sp>
        <p:nvSpPr>
          <p:cNvPr id="54" name="Text 51"/>
          <p:cNvSpPr/>
          <p:nvPr/>
        </p:nvSpPr>
        <p:spPr>
          <a:xfrm>
            <a:off x="914400" y="5157216"/>
            <a:ext cx="457200" cy="246888"/>
          </a:xfrm>
          <a:prstGeom prst="rect">
            <a:avLst/>
          </a:prstGeom>
          <a:noFill/>
          <a:ln/>
        </p:spPr>
        <p:txBody>
          <a:bodyPr wrap="square" lIns="0" tIns="0" rIns="0" bIns="0" rtlCol="0" anchor="ctr">
            <a:spAutoFit/>
          </a:bodyPr>
          <a:lstStyle/>
          <a:p>
            <a:pPr marL="0" indent="0">
              <a:buNone/>
            </a:pPr>
            <a:r>
              <a:rPr lang="en-US" sz="1800" b="1" dirty="0">
                <a:solidFill>
                  <a:srgbClr val="E7B747"/>
                </a:solidFill>
                <a:latin typeface="Lato" pitchFamily="34" charset="0"/>
                <a:ea typeface="Lato" pitchFamily="34" charset="-122"/>
                <a:cs typeface="Lato" pitchFamily="34" charset="-120"/>
              </a:rPr>
              <a:t>01</a:t>
            </a:r>
            <a:endParaRPr lang="en-US" sz="1800" dirty="0"/>
          </a:p>
        </p:txBody>
      </p:sp>
      <p:sp>
        <p:nvSpPr>
          <p:cNvPr id="55" name="Text 52"/>
          <p:cNvSpPr/>
          <p:nvPr/>
        </p:nvSpPr>
        <p:spPr>
          <a:xfrm>
            <a:off x="1508760" y="5166360"/>
            <a:ext cx="4014216" cy="320040"/>
          </a:xfrm>
          <a:prstGeom prst="rect">
            <a:avLst/>
          </a:prstGeom>
          <a:noFill/>
          <a:ln/>
        </p:spPr>
        <p:txBody>
          <a:bodyPr wrap="square" lIns="0" tIns="0" rIns="0" bIns="0" rtlCol="0" anchor="ctr">
            <a:spAutoFit/>
          </a:bodyPr>
          <a:lstStyle/>
          <a:p>
            <a:pPr marL="0" indent="0">
              <a:buNone/>
            </a:pPr>
            <a:r>
              <a:rPr lang="en-US" sz="1600" b="1" dirty="0">
                <a:solidFill>
                  <a:srgbClr val="FFFFFF"/>
                </a:solidFill>
                <a:latin typeface="Lato" pitchFamily="34" charset="0"/>
                <a:ea typeface="Lato" pitchFamily="34" charset="-122"/>
                <a:cs typeface="Lato" pitchFamily="34" charset="-120"/>
              </a:rPr>
              <a:t>È vincolante nelle condizioni considerate?</a:t>
            </a:r>
            <a:endParaRPr lang="en-US" sz="1600" dirty="0"/>
          </a:p>
        </p:txBody>
      </p:sp>
      <p:sp>
        <p:nvSpPr>
          <p:cNvPr id="56" name="Text 53"/>
          <p:cNvSpPr/>
          <p:nvPr/>
        </p:nvSpPr>
        <p:spPr>
          <a:xfrm>
            <a:off x="6345936" y="5157216"/>
            <a:ext cx="457200" cy="246888"/>
          </a:xfrm>
          <a:prstGeom prst="rect">
            <a:avLst/>
          </a:prstGeom>
          <a:noFill/>
          <a:ln/>
        </p:spPr>
        <p:txBody>
          <a:bodyPr wrap="square" lIns="0" tIns="0" rIns="0" bIns="0" rtlCol="0" anchor="ctr">
            <a:spAutoFit/>
          </a:bodyPr>
          <a:lstStyle/>
          <a:p>
            <a:pPr marL="0" indent="0">
              <a:buNone/>
            </a:pPr>
            <a:r>
              <a:rPr lang="en-US" sz="1800" b="1" dirty="0">
                <a:solidFill>
                  <a:srgbClr val="E7B747"/>
                </a:solidFill>
                <a:latin typeface="Lato" pitchFamily="34" charset="0"/>
                <a:ea typeface="Lato" pitchFamily="34" charset="-122"/>
                <a:cs typeface="Lato" pitchFamily="34" charset="-120"/>
              </a:rPr>
              <a:t>02</a:t>
            </a:r>
            <a:endParaRPr lang="en-US" sz="1800" dirty="0"/>
          </a:p>
        </p:txBody>
      </p:sp>
      <p:sp>
        <p:nvSpPr>
          <p:cNvPr id="57" name="Text 54"/>
          <p:cNvSpPr/>
          <p:nvPr/>
        </p:nvSpPr>
        <p:spPr>
          <a:xfrm>
            <a:off x="6940296" y="5138928"/>
            <a:ext cx="4315968" cy="365760"/>
          </a:xfrm>
          <a:prstGeom prst="rect">
            <a:avLst/>
          </a:prstGeom>
          <a:noFill/>
          <a:ln/>
        </p:spPr>
        <p:txBody>
          <a:bodyPr wrap="square" lIns="0" tIns="0" rIns="0" bIns="0" rtlCol="0" anchor="ctr">
            <a:spAutoFit/>
          </a:bodyPr>
          <a:lstStyle/>
          <a:p>
            <a:pPr marL="0" indent="0">
              <a:buNone/>
            </a:pPr>
            <a:r>
              <a:rPr lang="en-US" sz="1550" b="1" dirty="0">
                <a:solidFill>
                  <a:srgbClr val="FFFFFF"/>
                </a:solidFill>
                <a:latin typeface="Lato" pitchFamily="34" charset="0"/>
                <a:ea typeface="Lato" pitchFamily="34" charset="-122"/>
                <a:cs typeface="Lato" pitchFamily="34" charset="-120"/>
              </a:rPr>
              <a:t>L’effetto riproduttivo è incluso nella derivazione?</a:t>
            </a:r>
            <a:endParaRPr lang="en-US" sz="1550" dirty="0"/>
          </a:p>
        </p:txBody>
      </p:sp>
      <p:sp>
        <p:nvSpPr>
          <p:cNvPr id="58" name="Shape 55"/>
          <p:cNvSpPr/>
          <p:nvPr/>
        </p:nvSpPr>
        <p:spPr>
          <a:xfrm>
            <a:off x="603504" y="6062472"/>
            <a:ext cx="10981944" cy="310896"/>
          </a:xfrm>
          <a:prstGeom prst="roundRect">
            <a:avLst>
              <a:gd name="adj" fmla="val 8824"/>
            </a:avLst>
          </a:prstGeom>
          <a:solidFill>
            <a:srgbClr val="193F50"/>
          </a:solidFill>
          <a:ln w="8890">
            <a:solidFill>
              <a:srgbClr val="193F50"/>
            </a:solidFill>
            <a:prstDash val="solid"/>
          </a:ln>
        </p:spPr>
        <p:txBody>
          <a:bodyPr/>
          <a:lstStyle/>
          <a:p>
            <a:endParaRPr lang="it-IT"/>
          </a:p>
        </p:txBody>
      </p:sp>
      <p:sp>
        <p:nvSpPr>
          <p:cNvPr id="59" name="Text 56"/>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66DCC5"/>
                </a:solidFill>
                <a:latin typeface="Lato" pitchFamily="34" charset="0"/>
                <a:ea typeface="Lato" pitchFamily="34" charset="-122"/>
                <a:cs typeface="Lato" pitchFamily="34" charset="-120"/>
              </a:rPr>
              <a:t>Disponibile ≠ vincolante ≠ automaticamente protettivo per la salute riproduttiva.</a:t>
            </a:r>
            <a:endParaRPr lang="en-US" sz="1040" dirty="0"/>
          </a:p>
        </p:txBody>
      </p:sp>
      <p:sp>
        <p:nvSpPr>
          <p:cNvPr id="6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4">
    <p:bg>
      <p:bgPr>
        <a:solidFill>
          <a:srgbClr val="F7F8F3"/>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008E89"/>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008E89"/>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008E89"/>
          </a:solidFill>
          <a:ln w="10160">
            <a:solidFill>
              <a:srgbClr val="008E89"/>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008E89"/>
          </a:solidFill>
          <a:ln w="10160">
            <a:solidFill>
              <a:srgbClr val="008E89"/>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008E89"/>
          </a:solidFill>
          <a:ln w="10160">
            <a:solidFill>
              <a:srgbClr val="008E89"/>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008E89"/>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PERTINENZA / DOCUMENTAZIONE</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700" b="1" dirty="0">
                <a:solidFill>
                  <a:srgbClr val="13384C"/>
                </a:solidFill>
                <a:latin typeface="Lato" pitchFamily="34" charset="0"/>
                <a:ea typeface="Lato" pitchFamily="34" charset="-122"/>
                <a:cs typeface="Lato" pitchFamily="34" charset="-120"/>
              </a:rPr>
              <a:t>Verificare la derivazione: quale effetto protegge il DNEL?</a:t>
            </a:r>
            <a:endParaRPr lang="en-US" sz="27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567886"/>
                </a:solidFill>
                <a:latin typeface="Lato" pitchFamily="34" charset="0"/>
                <a:ea typeface="Lato" pitchFamily="34" charset="-122"/>
                <a:cs typeface="Lato" pitchFamily="34" charset="-120"/>
              </a:rPr>
              <a:t>Prima del confronto, ricostruire il significato del valore e le condizioni per utilizzarlo.</a:t>
            </a:r>
            <a:endParaRPr lang="en-US" sz="1320" dirty="0"/>
          </a:p>
        </p:txBody>
      </p:sp>
      <p:sp>
        <p:nvSpPr>
          <p:cNvPr id="11" name="Shape 9"/>
          <p:cNvSpPr/>
          <p:nvPr/>
        </p:nvSpPr>
        <p:spPr>
          <a:xfrm>
            <a:off x="548640" y="6409944"/>
            <a:ext cx="11091672" cy="0"/>
          </a:xfrm>
          <a:prstGeom prst="line">
            <a:avLst/>
          </a:prstGeom>
          <a:noFill/>
          <a:ln w="6350">
            <a:solidFill>
              <a:srgbClr val="D2E0E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567886"/>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567886"/>
                </a:solidFill>
                <a:latin typeface="Lato" pitchFamily="34" charset="0"/>
                <a:ea typeface="Lato" pitchFamily="34" charset="-122"/>
                <a:cs typeface="Lato" pitchFamily="34" charset="-120"/>
              </a:rPr>
              <a:t>INAIL 2026, p. 2 e Caso C [I1] • Catena di lettura e traccia documentale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04 / 10</a:t>
            </a:r>
            <a:endParaRPr lang="en-US" sz="800" dirty="0"/>
          </a:p>
        </p:txBody>
      </p:sp>
      <p:sp>
        <p:nvSpPr>
          <p:cNvPr id="15" name="Shape 13"/>
          <p:cNvSpPr/>
          <p:nvPr/>
        </p:nvSpPr>
        <p:spPr>
          <a:xfrm>
            <a:off x="54864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6" name="Shape 23"/>
          <p:cNvSpPr/>
          <p:nvPr/>
        </p:nvSpPr>
        <p:spPr>
          <a:xfrm>
            <a:off x="658368" y="2651760"/>
            <a:ext cx="2240280" cy="2148840"/>
          </a:xfrm>
          <a:prstGeom prst="roundRect">
            <a:avLst>
              <a:gd name="adj" fmla="val 7660"/>
            </a:avLst>
          </a:prstGeom>
          <a:solidFill>
            <a:srgbClr val="FFFFFF"/>
          </a:solidFill>
          <a:ln w="8890">
            <a:solidFill>
              <a:srgbClr val="D2E0E2"/>
            </a:solidFill>
            <a:prstDash val="solid"/>
          </a:ln>
        </p:spPr>
        <p:txBody>
          <a:bodyPr/>
          <a:lstStyle/>
          <a:p>
            <a:endParaRPr lang="it-IT"/>
          </a:p>
        </p:txBody>
      </p:sp>
      <p:sp>
        <p:nvSpPr>
          <p:cNvPr id="27" name="Shape 24"/>
          <p:cNvSpPr/>
          <p:nvPr/>
        </p:nvSpPr>
        <p:spPr>
          <a:xfrm>
            <a:off x="868680" y="2862072"/>
            <a:ext cx="466344" cy="466344"/>
          </a:xfrm>
          <a:prstGeom prst="ellipse">
            <a:avLst/>
          </a:prstGeom>
          <a:solidFill>
            <a:srgbClr val="008E89"/>
          </a:solidFill>
          <a:ln w="10160">
            <a:solidFill>
              <a:srgbClr val="008E89"/>
            </a:solidFill>
            <a:prstDash val="solid"/>
          </a:ln>
        </p:spPr>
        <p:txBody>
          <a:bodyPr/>
          <a:lstStyle/>
          <a:p>
            <a:endParaRPr lang="it-IT"/>
          </a:p>
        </p:txBody>
      </p:sp>
      <p:sp>
        <p:nvSpPr>
          <p:cNvPr id="28" name="Text 25"/>
          <p:cNvSpPr/>
          <p:nvPr/>
        </p:nvSpPr>
        <p:spPr>
          <a:xfrm>
            <a:off x="868680" y="2953512"/>
            <a:ext cx="466344" cy="228600"/>
          </a:xfrm>
          <a:prstGeom prst="rect">
            <a:avLst/>
          </a:prstGeom>
          <a:noFill/>
          <a:ln/>
        </p:spPr>
        <p:txBody>
          <a:bodyPr wrap="square" lIns="0" tIns="0" rIns="0" bIns="0" rtlCol="0" anchor="ctr">
            <a:spAutoFit/>
          </a:bodyPr>
          <a:lstStyle/>
          <a:p>
            <a:pPr marL="0" indent="0" algn="ctr">
              <a:buNone/>
            </a:pPr>
            <a:r>
              <a:rPr lang="en-US" sz="1500" b="1" dirty="0">
                <a:solidFill>
                  <a:srgbClr val="FFFFFF"/>
                </a:solidFill>
                <a:latin typeface="Lato" pitchFamily="34" charset="0"/>
                <a:ea typeface="Lato" pitchFamily="34" charset="-122"/>
                <a:cs typeface="Lato" pitchFamily="34" charset="-120"/>
              </a:rPr>
              <a:t>01</a:t>
            </a:r>
            <a:endParaRPr lang="en-US" sz="1500" dirty="0"/>
          </a:p>
        </p:txBody>
      </p:sp>
      <p:sp>
        <p:nvSpPr>
          <p:cNvPr id="29" name="Text 26"/>
          <p:cNvSpPr/>
          <p:nvPr/>
        </p:nvSpPr>
        <p:spPr>
          <a:xfrm>
            <a:off x="868680" y="3593592"/>
            <a:ext cx="1819656" cy="228600"/>
          </a:xfrm>
          <a:prstGeom prst="rect">
            <a:avLst/>
          </a:prstGeom>
          <a:noFill/>
          <a:ln/>
        </p:spPr>
        <p:txBody>
          <a:bodyPr wrap="square" lIns="0" tIns="0" rIns="0" bIns="0" rtlCol="0" anchor="ctr">
            <a:spAutoFit/>
          </a:bodyPr>
          <a:lstStyle/>
          <a:p>
            <a:pPr marL="0" indent="0">
              <a:buNone/>
            </a:pPr>
            <a:r>
              <a:rPr lang="en-US" sz="1170" b="1" dirty="0">
                <a:solidFill>
                  <a:srgbClr val="008E89"/>
                </a:solidFill>
                <a:latin typeface="Lato" pitchFamily="34" charset="0"/>
                <a:ea typeface="Lato" pitchFamily="34" charset="-122"/>
                <a:cs typeface="Lato" pitchFamily="34" charset="-120"/>
              </a:rPr>
              <a:t>DOCUMENTO</a:t>
            </a:r>
            <a:endParaRPr lang="en-US" sz="1170" dirty="0"/>
          </a:p>
        </p:txBody>
      </p:sp>
      <p:sp>
        <p:nvSpPr>
          <p:cNvPr id="30" name="Text 27"/>
          <p:cNvSpPr/>
          <p:nvPr/>
        </p:nvSpPr>
        <p:spPr>
          <a:xfrm>
            <a:off x="868680" y="4023360"/>
            <a:ext cx="1819656" cy="594360"/>
          </a:xfrm>
          <a:prstGeom prst="rect">
            <a:avLst/>
          </a:prstGeom>
          <a:noFill/>
          <a:ln/>
        </p:spPr>
        <p:txBody>
          <a:bodyPr wrap="square" lIns="0" tIns="0" rIns="0" bIns="0" rtlCol="0" anchor="ctr">
            <a:spAutoFit/>
          </a:bodyPr>
          <a:lstStyle/>
          <a:p>
            <a:pPr marL="0" indent="0">
              <a:buNone/>
            </a:pPr>
            <a:r>
              <a:rPr lang="en-US" sz="1700" b="1" dirty="0">
                <a:solidFill>
                  <a:srgbClr val="13384C"/>
                </a:solidFill>
                <a:latin typeface="Lato" pitchFamily="34" charset="0"/>
                <a:ea typeface="Lato" pitchFamily="34" charset="-122"/>
                <a:cs typeface="Lato" pitchFamily="34" charset="-120"/>
              </a:rPr>
              <a:t>Origine e versione</a:t>
            </a:r>
            <a:endParaRPr lang="en-US" sz="1700" dirty="0"/>
          </a:p>
          <a:p>
            <a:pPr marL="0" indent="0">
              <a:buNone/>
            </a:pPr>
            <a:r>
              <a:rPr lang="en-US" sz="1700" b="1" dirty="0">
                <a:solidFill>
                  <a:srgbClr val="13384C"/>
                </a:solidFill>
                <a:latin typeface="Lato" pitchFamily="34" charset="0"/>
                <a:ea typeface="Lato" pitchFamily="34" charset="-122"/>
                <a:cs typeface="Lato" pitchFamily="34" charset="-120"/>
              </a:rPr>
              <a:t>del riferimento.</a:t>
            </a:r>
            <a:endParaRPr lang="en-US" sz="1700" dirty="0"/>
          </a:p>
        </p:txBody>
      </p:sp>
      <p:sp>
        <p:nvSpPr>
          <p:cNvPr id="31" name="Shape 28"/>
          <p:cNvSpPr/>
          <p:nvPr/>
        </p:nvSpPr>
        <p:spPr>
          <a:xfrm>
            <a:off x="2971800" y="3694176"/>
            <a:ext cx="438912" cy="0"/>
          </a:xfrm>
          <a:prstGeom prst="line">
            <a:avLst/>
          </a:prstGeom>
          <a:noFill/>
          <a:ln w="16510">
            <a:solidFill>
              <a:srgbClr val="008E89"/>
            </a:solidFill>
            <a:prstDash val="solid"/>
            <a:tailEnd type="triangle"/>
          </a:ln>
        </p:spPr>
        <p:txBody>
          <a:bodyPr/>
          <a:lstStyle/>
          <a:p>
            <a:endParaRPr lang="it-IT"/>
          </a:p>
        </p:txBody>
      </p:sp>
      <p:sp>
        <p:nvSpPr>
          <p:cNvPr id="32" name="Shape 29"/>
          <p:cNvSpPr/>
          <p:nvPr/>
        </p:nvSpPr>
        <p:spPr>
          <a:xfrm>
            <a:off x="3529584" y="2651760"/>
            <a:ext cx="2240280" cy="2148840"/>
          </a:xfrm>
          <a:prstGeom prst="roundRect">
            <a:avLst>
              <a:gd name="adj" fmla="val 7660"/>
            </a:avLst>
          </a:prstGeom>
          <a:solidFill>
            <a:srgbClr val="FBF1CF"/>
          </a:solidFill>
          <a:ln w="8890">
            <a:solidFill>
              <a:srgbClr val="E7B747"/>
            </a:solidFill>
            <a:prstDash val="solid"/>
          </a:ln>
        </p:spPr>
        <p:txBody>
          <a:bodyPr/>
          <a:lstStyle/>
          <a:p>
            <a:endParaRPr lang="it-IT"/>
          </a:p>
        </p:txBody>
      </p:sp>
      <p:sp>
        <p:nvSpPr>
          <p:cNvPr id="33" name="Shape 30"/>
          <p:cNvSpPr/>
          <p:nvPr/>
        </p:nvSpPr>
        <p:spPr>
          <a:xfrm>
            <a:off x="3739896" y="2862072"/>
            <a:ext cx="466344" cy="466344"/>
          </a:xfrm>
          <a:prstGeom prst="ellipse">
            <a:avLst/>
          </a:prstGeom>
          <a:solidFill>
            <a:srgbClr val="E7B747"/>
          </a:solidFill>
          <a:ln w="10160">
            <a:solidFill>
              <a:srgbClr val="E7B747"/>
            </a:solidFill>
            <a:prstDash val="solid"/>
          </a:ln>
        </p:spPr>
        <p:txBody>
          <a:bodyPr/>
          <a:lstStyle/>
          <a:p>
            <a:endParaRPr lang="it-IT"/>
          </a:p>
        </p:txBody>
      </p:sp>
      <p:sp>
        <p:nvSpPr>
          <p:cNvPr id="34" name="Text 31"/>
          <p:cNvSpPr/>
          <p:nvPr/>
        </p:nvSpPr>
        <p:spPr>
          <a:xfrm>
            <a:off x="3739896" y="2953512"/>
            <a:ext cx="466344" cy="228600"/>
          </a:xfrm>
          <a:prstGeom prst="rect">
            <a:avLst/>
          </a:prstGeom>
          <a:noFill/>
          <a:ln/>
        </p:spPr>
        <p:txBody>
          <a:bodyPr wrap="square" lIns="0" tIns="0" rIns="0" bIns="0" rtlCol="0" anchor="ctr">
            <a:spAutoFit/>
          </a:bodyPr>
          <a:lstStyle/>
          <a:p>
            <a:pPr marL="0" indent="0" algn="ctr">
              <a:buNone/>
            </a:pPr>
            <a:r>
              <a:rPr lang="en-US" sz="1500" b="1" dirty="0">
                <a:solidFill>
                  <a:srgbClr val="13384C"/>
                </a:solidFill>
                <a:latin typeface="Lato" pitchFamily="34" charset="0"/>
                <a:ea typeface="Lato" pitchFamily="34" charset="-122"/>
                <a:cs typeface="Lato" pitchFamily="34" charset="-120"/>
              </a:rPr>
              <a:t>02</a:t>
            </a:r>
            <a:endParaRPr lang="en-US" sz="1500" dirty="0"/>
          </a:p>
        </p:txBody>
      </p:sp>
      <p:sp>
        <p:nvSpPr>
          <p:cNvPr id="35" name="Text 32"/>
          <p:cNvSpPr/>
          <p:nvPr/>
        </p:nvSpPr>
        <p:spPr>
          <a:xfrm>
            <a:off x="3739896" y="3593592"/>
            <a:ext cx="1819656" cy="228600"/>
          </a:xfrm>
          <a:prstGeom prst="rect">
            <a:avLst/>
          </a:prstGeom>
          <a:noFill/>
          <a:ln/>
        </p:spPr>
        <p:txBody>
          <a:bodyPr wrap="square" lIns="0" tIns="0" rIns="0" bIns="0" rtlCol="0" anchor="ctr">
            <a:spAutoFit/>
          </a:bodyPr>
          <a:lstStyle/>
          <a:p>
            <a:pPr marL="0" indent="0">
              <a:buNone/>
            </a:pPr>
            <a:r>
              <a:rPr lang="en-US" sz="1170" b="1" dirty="0">
                <a:solidFill>
                  <a:srgbClr val="866113"/>
                </a:solidFill>
                <a:latin typeface="Lato" pitchFamily="34" charset="0"/>
                <a:ea typeface="Lato" pitchFamily="34" charset="-122"/>
                <a:cs typeface="Lato" pitchFamily="34" charset="-120"/>
              </a:rPr>
              <a:t>EFFETTO</a:t>
            </a:r>
            <a:endParaRPr lang="en-US" sz="1170" dirty="0"/>
          </a:p>
        </p:txBody>
      </p:sp>
      <p:sp>
        <p:nvSpPr>
          <p:cNvPr id="36" name="Text 33"/>
          <p:cNvSpPr/>
          <p:nvPr/>
        </p:nvSpPr>
        <p:spPr>
          <a:xfrm>
            <a:off x="3739896" y="4023360"/>
            <a:ext cx="1819656" cy="594360"/>
          </a:xfrm>
          <a:prstGeom prst="rect">
            <a:avLst/>
          </a:prstGeom>
          <a:noFill/>
          <a:ln/>
        </p:spPr>
        <p:txBody>
          <a:bodyPr wrap="square" lIns="0" tIns="0" rIns="0" bIns="0" rtlCol="0" anchor="ctr">
            <a:spAutoFit/>
          </a:bodyPr>
          <a:lstStyle/>
          <a:p>
            <a:pPr marL="0" indent="0">
              <a:buNone/>
            </a:pPr>
            <a:r>
              <a:rPr lang="en-US" sz="1700" b="1" dirty="0">
                <a:solidFill>
                  <a:srgbClr val="13384C"/>
                </a:solidFill>
                <a:latin typeface="Lato" pitchFamily="34" charset="0"/>
                <a:ea typeface="Lato" pitchFamily="34" charset="-122"/>
                <a:cs typeface="Lato" pitchFamily="34" charset="-120"/>
              </a:rPr>
              <a:t>Salute riproduttiva</a:t>
            </a:r>
            <a:endParaRPr lang="en-US" sz="1700" dirty="0"/>
          </a:p>
          <a:p>
            <a:pPr marL="0" indent="0">
              <a:buNone/>
            </a:pPr>
            <a:r>
              <a:rPr lang="en-US" sz="1700" b="1" dirty="0">
                <a:solidFill>
                  <a:srgbClr val="13384C"/>
                </a:solidFill>
                <a:latin typeface="Lato" pitchFamily="34" charset="0"/>
                <a:ea typeface="Lato" pitchFamily="34" charset="-122"/>
                <a:cs typeface="Lato" pitchFamily="34" charset="-120"/>
              </a:rPr>
              <a:t>nella derivazione.</a:t>
            </a:r>
            <a:endParaRPr lang="en-US" sz="1700" dirty="0"/>
          </a:p>
        </p:txBody>
      </p:sp>
      <p:sp>
        <p:nvSpPr>
          <p:cNvPr id="37" name="Shape 34"/>
          <p:cNvSpPr/>
          <p:nvPr/>
        </p:nvSpPr>
        <p:spPr>
          <a:xfrm>
            <a:off x="5843016" y="3694176"/>
            <a:ext cx="438912" cy="0"/>
          </a:xfrm>
          <a:prstGeom prst="line">
            <a:avLst/>
          </a:prstGeom>
          <a:noFill/>
          <a:ln w="16510">
            <a:solidFill>
              <a:srgbClr val="008E89"/>
            </a:solidFill>
            <a:prstDash val="solid"/>
            <a:tailEnd type="triangle"/>
          </a:ln>
        </p:spPr>
        <p:txBody>
          <a:bodyPr/>
          <a:lstStyle/>
          <a:p>
            <a:endParaRPr lang="it-IT"/>
          </a:p>
        </p:txBody>
      </p:sp>
      <p:sp>
        <p:nvSpPr>
          <p:cNvPr id="38" name="Shape 35"/>
          <p:cNvSpPr/>
          <p:nvPr/>
        </p:nvSpPr>
        <p:spPr>
          <a:xfrm>
            <a:off x="6400800" y="2651760"/>
            <a:ext cx="2240280" cy="2148840"/>
          </a:xfrm>
          <a:prstGeom prst="roundRect">
            <a:avLst>
              <a:gd name="adj" fmla="val 7660"/>
            </a:avLst>
          </a:prstGeom>
          <a:solidFill>
            <a:srgbClr val="FFFFFF"/>
          </a:solidFill>
          <a:ln w="8890">
            <a:solidFill>
              <a:srgbClr val="D2E0E2"/>
            </a:solidFill>
            <a:prstDash val="solid"/>
          </a:ln>
        </p:spPr>
        <p:txBody>
          <a:bodyPr/>
          <a:lstStyle/>
          <a:p>
            <a:endParaRPr lang="it-IT"/>
          </a:p>
        </p:txBody>
      </p:sp>
      <p:sp>
        <p:nvSpPr>
          <p:cNvPr id="39" name="Shape 36"/>
          <p:cNvSpPr/>
          <p:nvPr/>
        </p:nvSpPr>
        <p:spPr>
          <a:xfrm>
            <a:off x="6611112" y="2862072"/>
            <a:ext cx="466344" cy="466344"/>
          </a:xfrm>
          <a:prstGeom prst="ellipse">
            <a:avLst/>
          </a:prstGeom>
          <a:solidFill>
            <a:srgbClr val="008E89"/>
          </a:solidFill>
          <a:ln w="10160">
            <a:solidFill>
              <a:srgbClr val="008E89"/>
            </a:solidFill>
            <a:prstDash val="solid"/>
          </a:ln>
        </p:spPr>
        <p:txBody>
          <a:bodyPr/>
          <a:lstStyle/>
          <a:p>
            <a:endParaRPr lang="it-IT"/>
          </a:p>
        </p:txBody>
      </p:sp>
      <p:sp>
        <p:nvSpPr>
          <p:cNvPr id="40" name="Text 37"/>
          <p:cNvSpPr/>
          <p:nvPr/>
        </p:nvSpPr>
        <p:spPr>
          <a:xfrm>
            <a:off x="6611112" y="2953512"/>
            <a:ext cx="466344" cy="228600"/>
          </a:xfrm>
          <a:prstGeom prst="rect">
            <a:avLst/>
          </a:prstGeom>
          <a:noFill/>
          <a:ln/>
        </p:spPr>
        <p:txBody>
          <a:bodyPr wrap="square" lIns="0" tIns="0" rIns="0" bIns="0" rtlCol="0" anchor="ctr">
            <a:spAutoFit/>
          </a:bodyPr>
          <a:lstStyle/>
          <a:p>
            <a:pPr marL="0" indent="0" algn="ctr">
              <a:buNone/>
            </a:pPr>
            <a:r>
              <a:rPr lang="en-US" sz="1500" b="1" dirty="0">
                <a:solidFill>
                  <a:srgbClr val="FFFFFF"/>
                </a:solidFill>
                <a:latin typeface="Lato" pitchFamily="34" charset="0"/>
                <a:ea typeface="Lato" pitchFamily="34" charset="-122"/>
                <a:cs typeface="Lato" pitchFamily="34" charset="-120"/>
              </a:rPr>
              <a:t>03</a:t>
            </a:r>
            <a:endParaRPr lang="en-US" sz="1500" dirty="0"/>
          </a:p>
        </p:txBody>
      </p:sp>
      <p:sp>
        <p:nvSpPr>
          <p:cNvPr id="41" name="Text 38"/>
          <p:cNvSpPr/>
          <p:nvPr/>
        </p:nvSpPr>
        <p:spPr>
          <a:xfrm>
            <a:off x="6611112" y="3593592"/>
            <a:ext cx="1819656" cy="228600"/>
          </a:xfrm>
          <a:prstGeom prst="rect">
            <a:avLst/>
          </a:prstGeom>
          <a:noFill/>
          <a:ln/>
        </p:spPr>
        <p:txBody>
          <a:bodyPr wrap="square" lIns="0" tIns="0" rIns="0" bIns="0" rtlCol="0" anchor="ctr">
            <a:spAutoFit/>
          </a:bodyPr>
          <a:lstStyle/>
          <a:p>
            <a:pPr marL="0" indent="0">
              <a:buNone/>
            </a:pPr>
            <a:r>
              <a:rPr lang="en-US" sz="1170" b="1" dirty="0">
                <a:solidFill>
                  <a:srgbClr val="008E89"/>
                </a:solidFill>
                <a:latin typeface="Lato" pitchFamily="34" charset="0"/>
                <a:ea typeface="Lato" pitchFamily="34" charset="-122"/>
                <a:cs typeface="Lato" pitchFamily="34" charset="-120"/>
              </a:rPr>
              <a:t>DESTINATARI</a:t>
            </a:r>
            <a:endParaRPr lang="en-US" sz="1170" dirty="0"/>
          </a:p>
        </p:txBody>
      </p:sp>
      <p:sp>
        <p:nvSpPr>
          <p:cNvPr id="42" name="Text 39"/>
          <p:cNvSpPr/>
          <p:nvPr/>
        </p:nvSpPr>
        <p:spPr>
          <a:xfrm>
            <a:off x="6611112" y="4023360"/>
            <a:ext cx="1819656" cy="594360"/>
          </a:xfrm>
          <a:prstGeom prst="rect">
            <a:avLst/>
          </a:prstGeom>
          <a:noFill/>
          <a:ln/>
        </p:spPr>
        <p:txBody>
          <a:bodyPr wrap="square" lIns="0" tIns="0" rIns="0" bIns="0" rtlCol="0" anchor="ctr">
            <a:spAutoFit/>
          </a:bodyPr>
          <a:lstStyle/>
          <a:p>
            <a:pPr marL="0" indent="0">
              <a:buNone/>
            </a:pPr>
            <a:r>
              <a:rPr lang="en-US" sz="1700" b="1" dirty="0">
                <a:solidFill>
                  <a:srgbClr val="13384C"/>
                </a:solidFill>
                <a:latin typeface="Lato" pitchFamily="34" charset="0"/>
                <a:ea typeface="Lato" pitchFamily="34" charset="-122"/>
                <a:cs typeface="Lato" pitchFamily="34" charset="-120"/>
              </a:rPr>
              <a:t>Lavoratori; via</a:t>
            </a:r>
            <a:endParaRPr lang="en-US" sz="1700" dirty="0"/>
          </a:p>
          <a:p>
            <a:pPr marL="0" indent="0">
              <a:buNone/>
            </a:pPr>
            <a:r>
              <a:rPr lang="en-US" sz="1700" b="1" dirty="0">
                <a:solidFill>
                  <a:srgbClr val="13384C"/>
                </a:solidFill>
                <a:latin typeface="Lato" pitchFamily="34" charset="0"/>
                <a:ea typeface="Lato" pitchFamily="34" charset="-122"/>
                <a:cs typeface="Lato" pitchFamily="34" charset="-120"/>
              </a:rPr>
              <a:t>e durata pertinenti.</a:t>
            </a:r>
            <a:endParaRPr lang="en-US" sz="1700" dirty="0"/>
          </a:p>
        </p:txBody>
      </p:sp>
      <p:sp>
        <p:nvSpPr>
          <p:cNvPr id="43" name="Shape 40"/>
          <p:cNvSpPr/>
          <p:nvPr/>
        </p:nvSpPr>
        <p:spPr>
          <a:xfrm>
            <a:off x="8714232" y="3694176"/>
            <a:ext cx="438912" cy="0"/>
          </a:xfrm>
          <a:prstGeom prst="line">
            <a:avLst/>
          </a:prstGeom>
          <a:noFill/>
          <a:ln w="16510">
            <a:solidFill>
              <a:srgbClr val="008E89"/>
            </a:solidFill>
            <a:prstDash val="solid"/>
            <a:tailEnd type="triangle"/>
          </a:ln>
        </p:spPr>
        <p:txBody>
          <a:bodyPr/>
          <a:lstStyle/>
          <a:p>
            <a:endParaRPr lang="it-IT"/>
          </a:p>
        </p:txBody>
      </p:sp>
      <p:sp>
        <p:nvSpPr>
          <p:cNvPr id="44" name="Shape 41"/>
          <p:cNvSpPr/>
          <p:nvPr/>
        </p:nvSpPr>
        <p:spPr>
          <a:xfrm>
            <a:off x="9272016" y="2651760"/>
            <a:ext cx="2240280" cy="2148840"/>
          </a:xfrm>
          <a:prstGeom prst="roundRect">
            <a:avLst>
              <a:gd name="adj" fmla="val 7660"/>
            </a:avLst>
          </a:prstGeom>
          <a:solidFill>
            <a:srgbClr val="FFFFFF"/>
          </a:solidFill>
          <a:ln w="8890">
            <a:solidFill>
              <a:srgbClr val="D2E0E2"/>
            </a:solidFill>
            <a:prstDash val="solid"/>
          </a:ln>
        </p:spPr>
        <p:txBody>
          <a:bodyPr/>
          <a:lstStyle/>
          <a:p>
            <a:endParaRPr lang="it-IT"/>
          </a:p>
        </p:txBody>
      </p:sp>
      <p:sp>
        <p:nvSpPr>
          <p:cNvPr id="45" name="Shape 42"/>
          <p:cNvSpPr/>
          <p:nvPr/>
        </p:nvSpPr>
        <p:spPr>
          <a:xfrm>
            <a:off x="9482328" y="2862072"/>
            <a:ext cx="466344" cy="466344"/>
          </a:xfrm>
          <a:prstGeom prst="ellipse">
            <a:avLst/>
          </a:prstGeom>
          <a:solidFill>
            <a:srgbClr val="008E89"/>
          </a:solidFill>
          <a:ln w="10160">
            <a:solidFill>
              <a:srgbClr val="008E89"/>
            </a:solidFill>
            <a:prstDash val="solid"/>
          </a:ln>
        </p:spPr>
        <p:txBody>
          <a:bodyPr/>
          <a:lstStyle/>
          <a:p>
            <a:endParaRPr lang="it-IT"/>
          </a:p>
        </p:txBody>
      </p:sp>
      <p:sp>
        <p:nvSpPr>
          <p:cNvPr id="46" name="Text 43"/>
          <p:cNvSpPr/>
          <p:nvPr/>
        </p:nvSpPr>
        <p:spPr>
          <a:xfrm>
            <a:off x="9482328" y="2953512"/>
            <a:ext cx="466344" cy="228600"/>
          </a:xfrm>
          <a:prstGeom prst="rect">
            <a:avLst/>
          </a:prstGeom>
          <a:noFill/>
          <a:ln/>
        </p:spPr>
        <p:txBody>
          <a:bodyPr wrap="square" lIns="0" tIns="0" rIns="0" bIns="0" rtlCol="0" anchor="ctr">
            <a:spAutoFit/>
          </a:bodyPr>
          <a:lstStyle/>
          <a:p>
            <a:pPr marL="0" indent="0" algn="ctr">
              <a:buNone/>
            </a:pPr>
            <a:r>
              <a:rPr lang="en-US" sz="1500" b="1" dirty="0">
                <a:solidFill>
                  <a:srgbClr val="FFFFFF"/>
                </a:solidFill>
                <a:latin typeface="Lato" pitchFamily="34" charset="0"/>
                <a:ea typeface="Lato" pitchFamily="34" charset="-122"/>
                <a:cs typeface="Lato" pitchFamily="34" charset="-120"/>
              </a:rPr>
              <a:t>04</a:t>
            </a:r>
            <a:endParaRPr lang="en-US" sz="1500" dirty="0"/>
          </a:p>
        </p:txBody>
      </p:sp>
      <p:sp>
        <p:nvSpPr>
          <p:cNvPr id="47" name="Text 44"/>
          <p:cNvSpPr/>
          <p:nvPr/>
        </p:nvSpPr>
        <p:spPr>
          <a:xfrm>
            <a:off x="9482328" y="3593592"/>
            <a:ext cx="1819656" cy="228600"/>
          </a:xfrm>
          <a:prstGeom prst="rect">
            <a:avLst/>
          </a:prstGeom>
          <a:noFill/>
          <a:ln/>
        </p:spPr>
        <p:txBody>
          <a:bodyPr wrap="square" lIns="0" tIns="0" rIns="0" bIns="0" rtlCol="0" anchor="ctr">
            <a:spAutoFit/>
          </a:bodyPr>
          <a:lstStyle/>
          <a:p>
            <a:pPr marL="0" indent="0">
              <a:buNone/>
            </a:pPr>
            <a:r>
              <a:rPr lang="en-US" sz="1170" b="1" dirty="0">
                <a:solidFill>
                  <a:srgbClr val="008E89"/>
                </a:solidFill>
                <a:latin typeface="Lato" pitchFamily="34" charset="0"/>
                <a:ea typeface="Lato" pitchFamily="34" charset="-122"/>
                <a:cs typeface="Lato" pitchFamily="34" charset="-120"/>
              </a:rPr>
              <a:t>IMPIEGO</a:t>
            </a:r>
            <a:endParaRPr lang="en-US" sz="1170" dirty="0"/>
          </a:p>
        </p:txBody>
      </p:sp>
      <p:sp>
        <p:nvSpPr>
          <p:cNvPr id="48" name="Text 45"/>
          <p:cNvSpPr/>
          <p:nvPr/>
        </p:nvSpPr>
        <p:spPr>
          <a:xfrm>
            <a:off x="9482328" y="4023360"/>
            <a:ext cx="1819656" cy="594360"/>
          </a:xfrm>
          <a:prstGeom prst="rect">
            <a:avLst/>
          </a:prstGeom>
          <a:noFill/>
          <a:ln/>
        </p:spPr>
        <p:txBody>
          <a:bodyPr wrap="square" lIns="0" tIns="0" rIns="0" bIns="0" rtlCol="0" anchor="ctr">
            <a:spAutoFit/>
          </a:bodyPr>
          <a:lstStyle/>
          <a:p>
            <a:pPr marL="0" indent="0">
              <a:buNone/>
            </a:pPr>
            <a:r>
              <a:rPr lang="en-US" sz="1700" b="1" dirty="0">
                <a:solidFill>
                  <a:srgbClr val="13384C"/>
                </a:solidFill>
                <a:latin typeface="Lato" pitchFamily="34" charset="0"/>
                <a:ea typeface="Lato" pitchFamily="34" charset="-122"/>
                <a:cs typeface="Lato" pitchFamily="34" charset="-120"/>
              </a:rPr>
              <a:t>Motivazione del</a:t>
            </a:r>
            <a:endParaRPr lang="en-US" sz="1700" dirty="0"/>
          </a:p>
          <a:p>
            <a:pPr marL="0" indent="0">
              <a:buNone/>
            </a:pPr>
            <a:r>
              <a:rPr lang="en-US" sz="1700" b="1" dirty="0">
                <a:solidFill>
                  <a:srgbClr val="13384C"/>
                </a:solidFill>
                <a:latin typeface="Lato" pitchFamily="34" charset="0"/>
                <a:ea typeface="Lato" pitchFamily="34" charset="-122"/>
                <a:cs typeface="Lato" pitchFamily="34" charset="-120"/>
              </a:rPr>
              <a:t>confronto scelto.</a:t>
            </a:r>
            <a:endParaRPr lang="en-US" sz="1700" dirty="0"/>
          </a:p>
        </p:txBody>
      </p:sp>
      <p:sp>
        <p:nvSpPr>
          <p:cNvPr id="49" name="Shape 46"/>
          <p:cNvSpPr/>
          <p:nvPr/>
        </p:nvSpPr>
        <p:spPr>
          <a:xfrm>
            <a:off x="676656" y="5138928"/>
            <a:ext cx="10817352" cy="512064"/>
          </a:xfrm>
          <a:prstGeom prst="roundRect">
            <a:avLst>
              <a:gd name="adj" fmla="val 10714"/>
            </a:avLst>
          </a:prstGeom>
          <a:solidFill>
            <a:srgbClr val="0B2538"/>
          </a:solidFill>
          <a:ln w="8890">
            <a:solidFill>
              <a:srgbClr val="0B2538"/>
            </a:solidFill>
            <a:prstDash val="solid"/>
          </a:ln>
        </p:spPr>
        <p:txBody>
          <a:bodyPr/>
          <a:lstStyle/>
          <a:p>
            <a:endParaRPr lang="it-IT"/>
          </a:p>
        </p:txBody>
      </p:sp>
      <p:sp>
        <p:nvSpPr>
          <p:cNvPr id="50" name="Text 47"/>
          <p:cNvSpPr/>
          <p:nvPr/>
        </p:nvSpPr>
        <p:spPr>
          <a:xfrm>
            <a:off x="877824" y="5294376"/>
            <a:ext cx="10424160" cy="219456"/>
          </a:xfrm>
          <a:prstGeom prst="rect">
            <a:avLst/>
          </a:prstGeom>
          <a:noFill/>
          <a:ln/>
        </p:spPr>
        <p:txBody>
          <a:bodyPr wrap="square" lIns="0" tIns="0" rIns="0" bIns="0" rtlCol="0" anchor="ctr">
            <a:spAutoFit/>
          </a:bodyPr>
          <a:lstStyle/>
          <a:p>
            <a:pPr marL="0" indent="0">
              <a:buNone/>
            </a:pPr>
            <a:r>
              <a:rPr lang="en-US" sz="1440" dirty="0">
                <a:solidFill>
                  <a:srgbClr val="FFFFFF"/>
                </a:solidFill>
                <a:latin typeface="Lato" pitchFamily="34" charset="0"/>
                <a:ea typeface="Lato" pitchFamily="34" charset="-122"/>
                <a:cs typeface="Lato" pitchFamily="34" charset="-120"/>
              </a:rPr>
              <a:t>TRACCIA PROPOSTA  /  fonte + versione + effetto + condizioni + motivazione + limiti</a:t>
            </a:r>
            <a:endParaRPr lang="en-US" sz="1440" dirty="0"/>
          </a:p>
        </p:txBody>
      </p:sp>
      <p:sp>
        <p:nvSpPr>
          <p:cNvPr id="51" name="Text 48"/>
          <p:cNvSpPr/>
          <p:nvPr/>
        </p:nvSpPr>
        <p:spPr>
          <a:xfrm>
            <a:off x="786384" y="5760720"/>
            <a:ext cx="10625328" cy="210312"/>
          </a:xfrm>
          <a:prstGeom prst="rect">
            <a:avLst/>
          </a:prstGeom>
          <a:noFill/>
          <a:ln/>
        </p:spPr>
        <p:txBody>
          <a:bodyPr wrap="square" lIns="0" tIns="0" rIns="0" bIns="0" rtlCol="0" anchor="ctr">
            <a:spAutoFit/>
          </a:bodyPr>
          <a:lstStyle/>
          <a:p>
            <a:pPr marL="0" indent="0" algn="ctr">
              <a:buNone/>
            </a:pPr>
            <a:r>
              <a:rPr lang="en-US" sz="1110" dirty="0">
                <a:solidFill>
                  <a:srgbClr val="567886"/>
                </a:solidFill>
                <a:latin typeface="Lato" pitchFamily="34" charset="0"/>
                <a:ea typeface="Lato" pitchFamily="34" charset="-122"/>
                <a:cs typeface="Lato" pitchFamily="34" charset="-120"/>
              </a:rPr>
              <a:t>Il fact sheet richiede la verifica della derivazione; non fornisce un metodo completo per calcolare nuovi DNEL.</a:t>
            </a:r>
            <a:endParaRPr lang="en-US" sz="1110" dirty="0"/>
          </a:p>
        </p:txBody>
      </p:sp>
      <p:sp>
        <p:nvSpPr>
          <p:cNvPr id="52" name="Shape 49"/>
          <p:cNvSpPr/>
          <p:nvPr/>
        </p:nvSpPr>
        <p:spPr>
          <a:xfrm>
            <a:off x="603504" y="6062472"/>
            <a:ext cx="10981944" cy="310896"/>
          </a:xfrm>
          <a:prstGeom prst="roundRect">
            <a:avLst>
              <a:gd name="adj" fmla="val 8824"/>
            </a:avLst>
          </a:prstGeom>
          <a:solidFill>
            <a:srgbClr val="E0F3ED"/>
          </a:solidFill>
          <a:ln w="8890">
            <a:solidFill>
              <a:srgbClr val="E0F3ED"/>
            </a:solidFill>
            <a:prstDash val="solid"/>
          </a:ln>
        </p:spPr>
        <p:txBody>
          <a:bodyPr/>
          <a:lstStyle/>
          <a:p>
            <a:endParaRPr lang="it-IT"/>
          </a:p>
        </p:txBody>
      </p:sp>
      <p:sp>
        <p:nvSpPr>
          <p:cNvPr id="53" name="Text 50"/>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008E89"/>
                </a:solidFill>
                <a:latin typeface="Lato" pitchFamily="34" charset="0"/>
                <a:ea typeface="Lato" pitchFamily="34" charset="-122"/>
                <a:cs typeface="Lato" pitchFamily="34" charset="-120"/>
              </a:rPr>
              <a:t>La pertinenza tossicologica precede il confronto numerico.</a:t>
            </a:r>
            <a:endParaRPr lang="en-US" sz="1040" dirty="0"/>
          </a:p>
        </p:txBody>
      </p:sp>
      <p:sp>
        <p:nvSpPr>
          <p:cNvPr id="5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5">
    <p:bg>
      <p:bgPr>
        <a:solidFill>
          <a:srgbClr val="F7F8F3"/>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008E89"/>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008E89"/>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008E89"/>
          </a:solidFill>
          <a:ln w="10160">
            <a:solidFill>
              <a:srgbClr val="008E89"/>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008E89"/>
          </a:solidFill>
          <a:ln w="10160">
            <a:solidFill>
              <a:srgbClr val="008E89"/>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008E89"/>
          </a:solidFill>
          <a:ln w="10160">
            <a:solidFill>
              <a:srgbClr val="008E89"/>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008E89"/>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CONFRONTO / VIE DI ESPOSIZIONE</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800" b="1" dirty="0">
                <a:solidFill>
                  <a:srgbClr val="13384C"/>
                </a:solidFill>
                <a:latin typeface="Lato" pitchFamily="34" charset="0"/>
                <a:ea typeface="Lato" pitchFamily="34" charset="-122"/>
                <a:cs typeface="Lato" pitchFamily="34" charset="-120"/>
              </a:rPr>
              <a:t>Esposizione e DNEL: confrontare grandezze pertinenti</a:t>
            </a:r>
            <a:endParaRPr lang="en-US" sz="28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567886"/>
                </a:solidFill>
                <a:latin typeface="Lato" pitchFamily="34" charset="0"/>
                <a:ea typeface="Lato" pitchFamily="34" charset="-122"/>
                <a:cs typeface="Lato" pitchFamily="34" charset="-120"/>
              </a:rPr>
              <a:t>La via inalatoria e quella dermica richiedono riferimenti coerenti con le condizioni considerate.</a:t>
            </a:r>
            <a:endParaRPr lang="en-US" sz="1320" dirty="0"/>
          </a:p>
        </p:txBody>
      </p:sp>
      <p:sp>
        <p:nvSpPr>
          <p:cNvPr id="11" name="Shape 9"/>
          <p:cNvSpPr/>
          <p:nvPr/>
        </p:nvSpPr>
        <p:spPr>
          <a:xfrm>
            <a:off x="548640" y="6409944"/>
            <a:ext cx="11091672" cy="0"/>
          </a:xfrm>
          <a:prstGeom prst="line">
            <a:avLst/>
          </a:prstGeom>
          <a:noFill/>
          <a:ln w="6350">
            <a:solidFill>
              <a:srgbClr val="D2E0E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567886"/>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567886"/>
                </a:solidFill>
                <a:latin typeface="Lato" pitchFamily="34" charset="0"/>
                <a:ea typeface="Lato" pitchFamily="34" charset="-122"/>
                <a:cs typeface="Lato" pitchFamily="34" charset="-120"/>
              </a:rPr>
              <a:t>INAIL 2026, p. 2 e Figura 1, Caso C [I1] • Illustrazione schematica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05 / 10</a:t>
            </a:r>
            <a:endParaRPr lang="en-US" sz="800" dirty="0"/>
          </a:p>
        </p:txBody>
      </p:sp>
      <p:sp>
        <p:nvSpPr>
          <p:cNvPr id="15" name="Shape 13"/>
          <p:cNvSpPr/>
          <p:nvPr/>
        </p:nvSpPr>
        <p:spPr>
          <a:xfrm>
            <a:off x="54864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6" name="Shape 23"/>
          <p:cNvSpPr/>
          <p:nvPr/>
        </p:nvSpPr>
        <p:spPr>
          <a:xfrm>
            <a:off x="676656" y="2423160"/>
            <a:ext cx="3721608" cy="2633472"/>
          </a:xfrm>
          <a:prstGeom prst="roundRect">
            <a:avLst>
              <a:gd name="adj" fmla="val 6944"/>
            </a:avLst>
          </a:prstGeom>
          <a:solidFill>
            <a:srgbClr val="E5F0F7"/>
          </a:solidFill>
          <a:ln w="8890">
            <a:solidFill>
              <a:srgbClr val="E5F0F7"/>
            </a:solidFill>
            <a:prstDash val="solid"/>
          </a:ln>
        </p:spPr>
        <p:txBody>
          <a:bodyPr/>
          <a:lstStyle/>
          <a:p>
            <a:endParaRPr lang="it-IT"/>
          </a:p>
        </p:txBody>
      </p:sp>
      <p:sp>
        <p:nvSpPr>
          <p:cNvPr id="27" name="Shape 24"/>
          <p:cNvSpPr/>
          <p:nvPr/>
        </p:nvSpPr>
        <p:spPr>
          <a:xfrm>
            <a:off x="4608576" y="2423160"/>
            <a:ext cx="3721608" cy="2633472"/>
          </a:xfrm>
          <a:prstGeom prst="roundRect">
            <a:avLst>
              <a:gd name="adj" fmla="val 6944"/>
            </a:avLst>
          </a:prstGeom>
          <a:solidFill>
            <a:srgbClr val="FFFFFF"/>
          </a:solidFill>
          <a:ln w="8890">
            <a:solidFill>
              <a:srgbClr val="D2E0E2"/>
            </a:solidFill>
            <a:prstDash val="solid"/>
          </a:ln>
        </p:spPr>
        <p:txBody>
          <a:bodyPr/>
          <a:lstStyle/>
          <a:p>
            <a:endParaRPr lang="it-IT"/>
          </a:p>
        </p:txBody>
      </p:sp>
      <p:sp>
        <p:nvSpPr>
          <p:cNvPr id="28" name="Shape 25"/>
          <p:cNvSpPr/>
          <p:nvPr/>
        </p:nvSpPr>
        <p:spPr>
          <a:xfrm>
            <a:off x="8586216" y="2423160"/>
            <a:ext cx="2907792" cy="3319272"/>
          </a:xfrm>
          <a:prstGeom prst="roundRect">
            <a:avLst>
              <a:gd name="adj" fmla="val 6289"/>
            </a:avLst>
          </a:prstGeom>
          <a:solidFill>
            <a:srgbClr val="193F50"/>
          </a:solidFill>
          <a:ln w="8890">
            <a:solidFill>
              <a:srgbClr val="193F50"/>
            </a:solidFill>
            <a:prstDash val="solid"/>
          </a:ln>
        </p:spPr>
        <p:txBody>
          <a:bodyPr/>
          <a:lstStyle/>
          <a:p>
            <a:endParaRPr lang="it-IT"/>
          </a:p>
        </p:txBody>
      </p:sp>
      <p:sp>
        <p:nvSpPr>
          <p:cNvPr id="29" name="Text 26"/>
          <p:cNvSpPr/>
          <p:nvPr/>
        </p:nvSpPr>
        <p:spPr>
          <a:xfrm>
            <a:off x="914400" y="2679192"/>
            <a:ext cx="3246120" cy="237744"/>
          </a:xfrm>
          <a:prstGeom prst="rect">
            <a:avLst/>
          </a:prstGeom>
          <a:noFill/>
          <a:ln/>
        </p:spPr>
        <p:txBody>
          <a:bodyPr wrap="square" lIns="0" tIns="0" rIns="0" bIns="0" rtlCol="0" anchor="ctr">
            <a:spAutoFit/>
          </a:bodyPr>
          <a:lstStyle/>
          <a:p>
            <a:pPr marL="0" indent="0">
              <a:buNone/>
            </a:pPr>
            <a:r>
              <a:rPr lang="en-US" sz="1200" b="1" dirty="0">
                <a:solidFill>
                  <a:srgbClr val="3F89C3"/>
                </a:solidFill>
                <a:latin typeface="Lato" pitchFamily="34" charset="0"/>
                <a:ea typeface="Lato" pitchFamily="34" charset="-122"/>
                <a:cs typeface="Lato" pitchFamily="34" charset="-120"/>
              </a:rPr>
              <a:t>VIA INALATORIA</a:t>
            </a:r>
            <a:endParaRPr lang="en-US" sz="1200" dirty="0"/>
          </a:p>
        </p:txBody>
      </p:sp>
      <p:sp>
        <p:nvSpPr>
          <p:cNvPr id="30" name="Shape 27"/>
          <p:cNvSpPr/>
          <p:nvPr/>
        </p:nvSpPr>
        <p:spPr>
          <a:xfrm>
            <a:off x="1403147" y="3218688"/>
            <a:ext cx="334122" cy="334122"/>
          </a:xfrm>
          <a:prstGeom prst="ellipse">
            <a:avLst/>
          </a:prstGeom>
          <a:solidFill>
            <a:srgbClr val="3F89C3"/>
          </a:solidFill>
          <a:ln w="10160">
            <a:solidFill>
              <a:srgbClr val="3F89C3"/>
            </a:solidFill>
            <a:prstDash val="solid"/>
          </a:ln>
        </p:spPr>
        <p:txBody>
          <a:bodyPr/>
          <a:lstStyle/>
          <a:p>
            <a:endParaRPr lang="it-IT"/>
          </a:p>
        </p:txBody>
      </p:sp>
      <p:sp>
        <p:nvSpPr>
          <p:cNvPr id="31" name="Shape 28"/>
          <p:cNvSpPr/>
          <p:nvPr/>
        </p:nvSpPr>
        <p:spPr>
          <a:xfrm>
            <a:off x="1259952" y="3608497"/>
            <a:ext cx="636422" cy="580735"/>
          </a:xfrm>
          <a:prstGeom prst="roundRect">
            <a:avLst>
              <a:gd name="adj" fmla="val 18895"/>
            </a:avLst>
          </a:prstGeom>
          <a:solidFill>
            <a:srgbClr val="3F89C3"/>
          </a:solidFill>
          <a:ln w="8890">
            <a:solidFill>
              <a:srgbClr val="3F89C3"/>
            </a:solidFill>
            <a:prstDash val="solid"/>
          </a:ln>
        </p:spPr>
        <p:txBody>
          <a:bodyPr/>
          <a:lstStyle/>
          <a:p>
            <a:endParaRPr lang="it-IT"/>
          </a:p>
        </p:txBody>
      </p:sp>
      <p:sp>
        <p:nvSpPr>
          <p:cNvPr id="32" name="Shape 29"/>
          <p:cNvSpPr/>
          <p:nvPr/>
        </p:nvSpPr>
        <p:spPr>
          <a:xfrm>
            <a:off x="960120" y="3236976"/>
            <a:ext cx="64008" cy="64008"/>
          </a:xfrm>
          <a:prstGeom prst="ellipse">
            <a:avLst/>
          </a:prstGeom>
          <a:solidFill>
            <a:srgbClr val="3F89C3"/>
          </a:solidFill>
          <a:ln w="10160">
            <a:solidFill>
              <a:srgbClr val="3F89C3"/>
            </a:solidFill>
            <a:prstDash val="solid"/>
          </a:ln>
        </p:spPr>
        <p:txBody>
          <a:bodyPr/>
          <a:lstStyle/>
          <a:p>
            <a:endParaRPr lang="it-IT"/>
          </a:p>
        </p:txBody>
      </p:sp>
      <p:sp>
        <p:nvSpPr>
          <p:cNvPr id="33" name="Shape 30"/>
          <p:cNvSpPr/>
          <p:nvPr/>
        </p:nvSpPr>
        <p:spPr>
          <a:xfrm>
            <a:off x="1207008" y="2990088"/>
            <a:ext cx="64008" cy="64008"/>
          </a:xfrm>
          <a:prstGeom prst="ellipse">
            <a:avLst/>
          </a:prstGeom>
          <a:solidFill>
            <a:srgbClr val="3F89C3"/>
          </a:solidFill>
          <a:ln w="10160">
            <a:solidFill>
              <a:srgbClr val="3F89C3"/>
            </a:solidFill>
            <a:prstDash val="solid"/>
          </a:ln>
        </p:spPr>
        <p:txBody>
          <a:bodyPr/>
          <a:lstStyle/>
          <a:p>
            <a:endParaRPr lang="it-IT"/>
          </a:p>
        </p:txBody>
      </p:sp>
      <p:sp>
        <p:nvSpPr>
          <p:cNvPr id="34" name="Shape 31"/>
          <p:cNvSpPr/>
          <p:nvPr/>
        </p:nvSpPr>
        <p:spPr>
          <a:xfrm>
            <a:off x="905256" y="3611880"/>
            <a:ext cx="64008" cy="64008"/>
          </a:xfrm>
          <a:prstGeom prst="ellipse">
            <a:avLst/>
          </a:prstGeom>
          <a:solidFill>
            <a:srgbClr val="3F89C3"/>
          </a:solidFill>
          <a:ln w="10160">
            <a:solidFill>
              <a:srgbClr val="3F89C3"/>
            </a:solidFill>
            <a:prstDash val="solid"/>
          </a:ln>
        </p:spPr>
        <p:txBody>
          <a:bodyPr/>
          <a:lstStyle/>
          <a:p>
            <a:endParaRPr lang="it-IT"/>
          </a:p>
        </p:txBody>
      </p:sp>
      <p:sp>
        <p:nvSpPr>
          <p:cNvPr id="35" name="Shape 32"/>
          <p:cNvSpPr/>
          <p:nvPr/>
        </p:nvSpPr>
        <p:spPr>
          <a:xfrm>
            <a:off x="960120" y="3474720"/>
            <a:ext cx="512064" cy="0"/>
          </a:xfrm>
          <a:prstGeom prst="line">
            <a:avLst/>
          </a:prstGeom>
          <a:noFill/>
          <a:ln w="13970">
            <a:solidFill>
              <a:srgbClr val="3F89C3"/>
            </a:solidFill>
            <a:prstDash val="solid"/>
            <a:tailEnd type="triangle"/>
          </a:ln>
        </p:spPr>
        <p:txBody>
          <a:bodyPr/>
          <a:lstStyle/>
          <a:p>
            <a:endParaRPr lang="it-IT"/>
          </a:p>
        </p:txBody>
      </p:sp>
      <p:sp>
        <p:nvSpPr>
          <p:cNvPr id="36" name="Text 33"/>
          <p:cNvSpPr/>
          <p:nvPr/>
        </p:nvSpPr>
        <p:spPr>
          <a:xfrm>
            <a:off x="2359152" y="3319272"/>
            <a:ext cx="1792224" cy="704088"/>
          </a:xfrm>
          <a:prstGeom prst="rect">
            <a:avLst/>
          </a:prstGeom>
          <a:noFill/>
          <a:ln/>
        </p:spPr>
        <p:txBody>
          <a:bodyPr wrap="square" lIns="0" tIns="0" rIns="0" bIns="0" rtlCol="0" anchor="ctr">
            <a:spAutoFit/>
          </a:bodyPr>
          <a:lstStyle/>
          <a:p>
            <a:pPr marL="0" indent="0">
              <a:buNone/>
            </a:pPr>
            <a:r>
              <a:rPr lang="en-US" sz="1800" b="1" dirty="0">
                <a:solidFill>
                  <a:srgbClr val="13384C"/>
                </a:solidFill>
                <a:latin typeface="Lato" pitchFamily="34" charset="0"/>
                <a:ea typeface="Lato" pitchFamily="34" charset="-122"/>
                <a:cs typeface="Lato" pitchFamily="34" charset="-120"/>
              </a:rPr>
              <a:t>Dato inalatorio</a:t>
            </a:r>
            <a:endParaRPr lang="en-US" sz="1800" dirty="0"/>
          </a:p>
          <a:p>
            <a:pPr marL="0" indent="0">
              <a:buNone/>
            </a:pPr>
            <a:r>
              <a:rPr lang="en-US" sz="1800" b="1" dirty="0">
                <a:solidFill>
                  <a:srgbClr val="13384C"/>
                </a:solidFill>
                <a:latin typeface="Lato" pitchFamily="34" charset="0"/>
                <a:ea typeface="Lato" pitchFamily="34" charset="-122"/>
                <a:cs typeface="Lato" pitchFamily="34" charset="-120"/>
              </a:rPr>
              <a:t>↔ DNEL inalatorio</a:t>
            </a:r>
            <a:endParaRPr lang="en-US" sz="1800" dirty="0"/>
          </a:p>
        </p:txBody>
      </p:sp>
      <p:sp>
        <p:nvSpPr>
          <p:cNvPr id="37" name="Text 34"/>
          <p:cNvSpPr/>
          <p:nvPr/>
        </p:nvSpPr>
        <p:spPr>
          <a:xfrm>
            <a:off x="914400" y="4370832"/>
            <a:ext cx="3200400" cy="475488"/>
          </a:xfrm>
          <a:prstGeom prst="rect">
            <a:avLst/>
          </a:prstGeom>
          <a:noFill/>
          <a:ln/>
        </p:spPr>
        <p:txBody>
          <a:bodyPr wrap="square" lIns="0" tIns="0" rIns="0" bIns="0" rtlCol="0" anchor="ctr">
            <a:spAutoFit/>
          </a:bodyPr>
          <a:lstStyle/>
          <a:p>
            <a:pPr marL="0" indent="0">
              <a:buNone/>
            </a:pPr>
            <a:r>
              <a:rPr lang="en-US" sz="1310" dirty="0">
                <a:solidFill>
                  <a:srgbClr val="567886"/>
                </a:solidFill>
                <a:latin typeface="Lato" pitchFamily="34" charset="0"/>
                <a:ea typeface="Lato" pitchFamily="34" charset="-122"/>
                <a:cs typeface="Lato" pitchFamily="34" charset="-120"/>
              </a:rPr>
              <a:t>Non descrive da solo</a:t>
            </a:r>
            <a:endParaRPr lang="en-US" sz="1310" dirty="0"/>
          </a:p>
          <a:p>
            <a:pPr marL="0" indent="0">
              <a:buNone/>
            </a:pPr>
            <a:r>
              <a:rPr lang="en-US" sz="1310" dirty="0">
                <a:solidFill>
                  <a:srgbClr val="567886"/>
                </a:solidFill>
                <a:latin typeface="Lato" pitchFamily="34" charset="0"/>
                <a:ea typeface="Lato" pitchFamily="34" charset="-122"/>
                <a:cs typeface="Lato" pitchFamily="34" charset="-120"/>
              </a:rPr>
              <a:t>il contributo cutaneo.</a:t>
            </a:r>
            <a:endParaRPr lang="en-US" sz="1310" dirty="0"/>
          </a:p>
        </p:txBody>
      </p:sp>
      <p:sp>
        <p:nvSpPr>
          <p:cNvPr id="38" name="Text 35"/>
          <p:cNvSpPr/>
          <p:nvPr/>
        </p:nvSpPr>
        <p:spPr>
          <a:xfrm>
            <a:off x="4855464" y="2679192"/>
            <a:ext cx="3182112" cy="237744"/>
          </a:xfrm>
          <a:prstGeom prst="rect">
            <a:avLst/>
          </a:prstGeom>
          <a:noFill/>
          <a:ln/>
        </p:spPr>
        <p:txBody>
          <a:bodyPr wrap="square" lIns="0" tIns="0" rIns="0" bIns="0" rtlCol="0" anchor="ctr">
            <a:spAutoFit/>
          </a:bodyPr>
          <a:lstStyle/>
          <a:p>
            <a:pPr marL="0" indent="0">
              <a:buNone/>
            </a:pPr>
            <a:r>
              <a:rPr lang="en-US" sz="1200" b="1" dirty="0">
                <a:solidFill>
                  <a:srgbClr val="008E89"/>
                </a:solidFill>
                <a:latin typeface="Lato" pitchFamily="34" charset="0"/>
                <a:ea typeface="Lato" pitchFamily="34" charset="-122"/>
                <a:cs typeface="Lato" pitchFamily="34" charset="-120"/>
              </a:rPr>
              <a:t>VIA DERMICA</a:t>
            </a:r>
            <a:endParaRPr lang="en-US" sz="1200" dirty="0"/>
          </a:p>
        </p:txBody>
      </p:sp>
      <p:sp>
        <p:nvSpPr>
          <p:cNvPr id="39" name="Shape 36"/>
          <p:cNvSpPr/>
          <p:nvPr/>
        </p:nvSpPr>
        <p:spPr>
          <a:xfrm>
            <a:off x="4882896" y="3502152"/>
            <a:ext cx="1298448" cy="182880"/>
          </a:xfrm>
          <a:prstGeom prst="rect">
            <a:avLst/>
          </a:prstGeom>
          <a:solidFill>
            <a:srgbClr val="7CB1B8"/>
          </a:solidFill>
          <a:ln w="8890">
            <a:solidFill>
              <a:srgbClr val="7CB1B8"/>
            </a:solidFill>
            <a:prstDash val="solid"/>
          </a:ln>
        </p:spPr>
        <p:txBody>
          <a:bodyPr/>
          <a:lstStyle/>
          <a:p>
            <a:endParaRPr lang="it-IT"/>
          </a:p>
        </p:txBody>
      </p:sp>
      <p:sp>
        <p:nvSpPr>
          <p:cNvPr id="40" name="Shape 37"/>
          <p:cNvSpPr/>
          <p:nvPr/>
        </p:nvSpPr>
        <p:spPr>
          <a:xfrm>
            <a:off x="4882896" y="3685032"/>
            <a:ext cx="1298448" cy="338328"/>
          </a:xfrm>
          <a:prstGeom prst="rect">
            <a:avLst/>
          </a:prstGeom>
          <a:solidFill>
            <a:srgbClr val="B8D6D9"/>
          </a:solidFill>
          <a:ln w="8890">
            <a:solidFill>
              <a:srgbClr val="B8D6D9"/>
            </a:solidFill>
            <a:prstDash val="solid"/>
          </a:ln>
        </p:spPr>
        <p:txBody>
          <a:bodyPr/>
          <a:lstStyle/>
          <a:p>
            <a:endParaRPr lang="it-IT"/>
          </a:p>
        </p:txBody>
      </p:sp>
      <p:sp>
        <p:nvSpPr>
          <p:cNvPr id="41" name="Shape 38"/>
          <p:cNvSpPr/>
          <p:nvPr/>
        </p:nvSpPr>
        <p:spPr>
          <a:xfrm>
            <a:off x="4882896" y="4023360"/>
            <a:ext cx="1298448" cy="365760"/>
          </a:xfrm>
          <a:prstGeom prst="rect">
            <a:avLst/>
          </a:prstGeom>
          <a:solidFill>
            <a:srgbClr val="D5E8E8"/>
          </a:solidFill>
          <a:ln w="8890">
            <a:solidFill>
              <a:srgbClr val="D5E8E8"/>
            </a:solidFill>
            <a:prstDash val="solid"/>
          </a:ln>
        </p:spPr>
        <p:txBody>
          <a:bodyPr/>
          <a:lstStyle/>
          <a:p>
            <a:endParaRPr lang="it-IT"/>
          </a:p>
        </p:txBody>
      </p:sp>
      <p:sp>
        <p:nvSpPr>
          <p:cNvPr id="42" name="Shape 39"/>
          <p:cNvSpPr/>
          <p:nvPr/>
        </p:nvSpPr>
        <p:spPr>
          <a:xfrm>
            <a:off x="4882896" y="3520440"/>
            <a:ext cx="0" cy="146304"/>
          </a:xfrm>
          <a:prstGeom prst="line">
            <a:avLst/>
          </a:prstGeom>
          <a:noFill/>
          <a:ln w="6350">
            <a:solidFill>
              <a:srgbClr val="FFFFFF"/>
            </a:solidFill>
            <a:prstDash val="solid"/>
          </a:ln>
        </p:spPr>
        <p:txBody>
          <a:bodyPr/>
          <a:lstStyle/>
          <a:p>
            <a:endParaRPr lang="it-IT"/>
          </a:p>
        </p:txBody>
      </p:sp>
      <p:sp>
        <p:nvSpPr>
          <p:cNvPr id="43" name="Shape 40"/>
          <p:cNvSpPr/>
          <p:nvPr/>
        </p:nvSpPr>
        <p:spPr>
          <a:xfrm>
            <a:off x="5102352" y="3520440"/>
            <a:ext cx="0" cy="146304"/>
          </a:xfrm>
          <a:prstGeom prst="line">
            <a:avLst/>
          </a:prstGeom>
          <a:noFill/>
          <a:ln w="6350">
            <a:solidFill>
              <a:srgbClr val="FFFFFF"/>
            </a:solidFill>
            <a:prstDash val="solid"/>
          </a:ln>
        </p:spPr>
        <p:txBody>
          <a:bodyPr/>
          <a:lstStyle/>
          <a:p>
            <a:endParaRPr lang="it-IT"/>
          </a:p>
        </p:txBody>
      </p:sp>
      <p:sp>
        <p:nvSpPr>
          <p:cNvPr id="44" name="Shape 41"/>
          <p:cNvSpPr/>
          <p:nvPr/>
        </p:nvSpPr>
        <p:spPr>
          <a:xfrm>
            <a:off x="5312664" y="3520440"/>
            <a:ext cx="0" cy="146304"/>
          </a:xfrm>
          <a:prstGeom prst="line">
            <a:avLst/>
          </a:prstGeom>
          <a:noFill/>
          <a:ln w="6350">
            <a:solidFill>
              <a:srgbClr val="FFFFFF"/>
            </a:solidFill>
            <a:prstDash val="solid"/>
          </a:ln>
        </p:spPr>
        <p:txBody>
          <a:bodyPr/>
          <a:lstStyle/>
          <a:p>
            <a:endParaRPr lang="it-IT"/>
          </a:p>
        </p:txBody>
      </p:sp>
      <p:sp>
        <p:nvSpPr>
          <p:cNvPr id="45" name="Shape 42"/>
          <p:cNvSpPr/>
          <p:nvPr/>
        </p:nvSpPr>
        <p:spPr>
          <a:xfrm>
            <a:off x="5541264" y="3520440"/>
            <a:ext cx="0" cy="146304"/>
          </a:xfrm>
          <a:prstGeom prst="line">
            <a:avLst/>
          </a:prstGeom>
          <a:noFill/>
          <a:ln w="6350">
            <a:solidFill>
              <a:srgbClr val="FFFFFF"/>
            </a:solidFill>
            <a:prstDash val="solid"/>
          </a:ln>
        </p:spPr>
        <p:txBody>
          <a:bodyPr/>
          <a:lstStyle/>
          <a:p>
            <a:endParaRPr lang="it-IT"/>
          </a:p>
        </p:txBody>
      </p:sp>
      <p:sp>
        <p:nvSpPr>
          <p:cNvPr id="46" name="Shape 43"/>
          <p:cNvSpPr/>
          <p:nvPr/>
        </p:nvSpPr>
        <p:spPr>
          <a:xfrm>
            <a:off x="5797296" y="3520440"/>
            <a:ext cx="0" cy="146304"/>
          </a:xfrm>
          <a:prstGeom prst="line">
            <a:avLst/>
          </a:prstGeom>
          <a:noFill/>
          <a:ln w="6350">
            <a:solidFill>
              <a:srgbClr val="FFFFFF"/>
            </a:solidFill>
            <a:prstDash val="solid"/>
          </a:ln>
        </p:spPr>
        <p:txBody>
          <a:bodyPr/>
          <a:lstStyle/>
          <a:p>
            <a:endParaRPr lang="it-IT"/>
          </a:p>
        </p:txBody>
      </p:sp>
      <p:sp>
        <p:nvSpPr>
          <p:cNvPr id="47" name="Shape 44"/>
          <p:cNvSpPr/>
          <p:nvPr/>
        </p:nvSpPr>
        <p:spPr>
          <a:xfrm>
            <a:off x="6025896" y="3520440"/>
            <a:ext cx="0" cy="146304"/>
          </a:xfrm>
          <a:prstGeom prst="line">
            <a:avLst/>
          </a:prstGeom>
          <a:noFill/>
          <a:ln w="6350">
            <a:solidFill>
              <a:srgbClr val="FFFFFF"/>
            </a:solidFill>
            <a:prstDash val="solid"/>
          </a:ln>
        </p:spPr>
        <p:txBody>
          <a:bodyPr/>
          <a:lstStyle/>
          <a:p>
            <a:endParaRPr lang="it-IT"/>
          </a:p>
        </p:txBody>
      </p:sp>
      <p:sp>
        <p:nvSpPr>
          <p:cNvPr id="48" name="Shape 45"/>
          <p:cNvSpPr/>
          <p:nvPr/>
        </p:nvSpPr>
        <p:spPr>
          <a:xfrm>
            <a:off x="5212080" y="3118104"/>
            <a:ext cx="118872" cy="118872"/>
          </a:xfrm>
          <a:prstGeom prst="ellipse">
            <a:avLst/>
          </a:prstGeom>
          <a:solidFill>
            <a:srgbClr val="008E89"/>
          </a:solidFill>
          <a:ln w="10160">
            <a:solidFill>
              <a:srgbClr val="008E89"/>
            </a:solidFill>
            <a:prstDash val="solid"/>
          </a:ln>
        </p:spPr>
        <p:txBody>
          <a:bodyPr/>
          <a:lstStyle/>
          <a:p>
            <a:endParaRPr lang="it-IT"/>
          </a:p>
        </p:txBody>
      </p:sp>
      <p:sp>
        <p:nvSpPr>
          <p:cNvPr id="49" name="Shape 46"/>
          <p:cNvSpPr/>
          <p:nvPr/>
        </p:nvSpPr>
        <p:spPr>
          <a:xfrm>
            <a:off x="5504688" y="3200400"/>
            <a:ext cx="0" cy="960120"/>
          </a:xfrm>
          <a:prstGeom prst="line">
            <a:avLst/>
          </a:prstGeom>
          <a:noFill/>
          <a:ln w="13970">
            <a:solidFill>
              <a:srgbClr val="008E89"/>
            </a:solidFill>
            <a:prstDash val="solid"/>
            <a:tailEnd type="triangle"/>
          </a:ln>
        </p:spPr>
        <p:txBody>
          <a:bodyPr/>
          <a:lstStyle/>
          <a:p>
            <a:endParaRPr lang="it-IT"/>
          </a:p>
        </p:txBody>
      </p:sp>
      <p:sp>
        <p:nvSpPr>
          <p:cNvPr id="50" name="Text 47"/>
          <p:cNvSpPr/>
          <p:nvPr/>
        </p:nvSpPr>
        <p:spPr>
          <a:xfrm>
            <a:off x="6400800" y="3319272"/>
            <a:ext cx="1764792" cy="704088"/>
          </a:xfrm>
          <a:prstGeom prst="rect">
            <a:avLst/>
          </a:prstGeom>
          <a:noFill/>
          <a:ln/>
        </p:spPr>
        <p:txBody>
          <a:bodyPr wrap="square" lIns="0" tIns="0" rIns="0" bIns="0" rtlCol="0" anchor="ctr">
            <a:spAutoFit/>
          </a:bodyPr>
          <a:lstStyle/>
          <a:p>
            <a:pPr marL="0" indent="0">
              <a:buNone/>
            </a:pPr>
            <a:r>
              <a:rPr lang="en-US" sz="1800" b="1" dirty="0">
                <a:solidFill>
                  <a:srgbClr val="13384C"/>
                </a:solidFill>
                <a:latin typeface="Lato" pitchFamily="34" charset="0"/>
                <a:ea typeface="Lato" pitchFamily="34" charset="-122"/>
                <a:cs typeface="Lato" pitchFamily="34" charset="-120"/>
              </a:rPr>
              <a:t>Dato dermico</a:t>
            </a:r>
            <a:endParaRPr lang="en-US" sz="1800" dirty="0"/>
          </a:p>
          <a:p>
            <a:pPr marL="0" indent="0">
              <a:buNone/>
            </a:pPr>
            <a:r>
              <a:rPr lang="en-US" sz="1800" b="1" dirty="0">
                <a:solidFill>
                  <a:srgbClr val="13384C"/>
                </a:solidFill>
                <a:latin typeface="Lato" pitchFamily="34" charset="0"/>
                <a:ea typeface="Lato" pitchFamily="34" charset="-122"/>
                <a:cs typeface="Lato" pitchFamily="34" charset="-120"/>
              </a:rPr>
              <a:t>↔ DNEL dermico</a:t>
            </a:r>
            <a:endParaRPr lang="en-US" sz="1800" dirty="0"/>
          </a:p>
        </p:txBody>
      </p:sp>
      <p:sp>
        <p:nvSpPr>
          <p:cNvPr id="51" name="Text 48"/>
          <p:cNvSpPr/>
          <p:nvPr/>
        </p:nvSpPr>
        <p:spPr>
          <a:xfrm>
            <a:off x="4855464" y="4370832"/>
            <a:ext cx="3182112" cy="475488"/>
          </a:xfrm>
          <a:prstGeom prst="rect">
            <a:avLst/>
          </a:prstGeom>
          <a:noFill/>
          <a:ln/>
        </p:spPr>
        <p:txBody>
          <a:bodyPr wrap="square" lIns="0" tIns="0" rIns="0" bIns="0" rtlCol="0" anchor="ctr">
            <a:spAutoFit/>
          </a:bodyPr>
          <a:lstStyle/>
          <a:p>
            <a:pPr marL="0" indent="0">
              <a:buNone/>
            </a:pPr>
            <a:r>
              <a:rPr lang="en-US" sz="1310" dirty="0">
                <a:solidFill>
                  <a:srgbClr val="567886"/>
                </a:solidFill>
                <a:latin typeface="Lato" pitchFamily="34" charset="0"/>
                <a:ea typeface="Lato" pitchFamily="34" charset="-122"/>
                <a:cs typeface="Lato" pitchFamily="34" charset="-120"/>
              </a:rPr>
              <a:t>Considerare il possibile</a:t>
            </a:r>
            <a:endParaRPr lang="en-US" sz="1310" dirty="0"/>
          </a:p>
          <a:p>
            <a:pPr marL="0" indent="0">
              <a:buNone/>
            </a:pPr>
            <a:r>
              <a:rPr lang="en-US" sz="1310" dirty="0">
                <a:solidFill>
                  <a:srgbClr val="567886"/>
                </a:solidFill>
                <a:latin typeface="Lato" pitchFamily="34" charset="0"/>
                <a:ea typeface="Lato" pitchFamily="34" charset="-122"/>
                <a:cs typeface="Lato" pitchFamily="34" charset="-120"/>
              </a:rPr>
              <a:t>assorbimento attraverso la cute.</a:t>
            </a:r>
            <a:endParaRPr lang="en-US" sz="1310" dirty="0"/>
          </a:p>
        </p:txBody>
      </p:sp>
      <p:sp>
        <p:nvSpPr>
          <p:cNvPr id="52" name="Text 49"/>
          <p:cNvSpPr/>
          <p:nvPr/>
        </p:nvSpPr>
        <p:spPr>
          <a:xfrm>
            <a:off x="8833104" y="2688336"/>
            <a:ext cx="2386584" cy="274320"/>
          </a:xfrm>
          <a:prstGeom prst="rect">
            <a:avLst/>
          </a:prstGeom>
          <a:noFill/>
          <a:ln/>
        </p:spPr>
        <p:txBody>
          <a:bodyPr wrap="square" lIns="0" tIns="0" rIns="0" bIns="0" rtlCol="0" anchor="ctr">
            <a:spAutoFit/>
          </a:bodyPr>
          <a:lstStyle/>
          <a:p>
            <a:pPr marL="0" indent="0">
              <a:buNone/>
            </a:pPr>
            <a:r>
              <a:rPr lang="en-US" sz="1040" b="1" dirty="0">
                <a:solidFill>
                  <a:srgbClr val="66DCC5"/>
                </a:solidFill>
                <a:latin typeface="Lato" pitchFamily="34" charset="0"/>
                <a:ea typeface="Lato" pitchFamily="34" charset="-122"/>
                <a:cs typeface="Lato" pitchFamily="34" charset="-120"/>
              </a:rPr>
              <a:t>COERENZA DEL CONFRONTO</a:t>
            </a:r>
            <a:endParaRPr lang="en-US" sz="1040" dirty="0"/>
          </a:p>
        </p:txBody>
      </p:sp>
      <p:sp>
        <p:nvSpPr>
          <p:cNvPr id="53" name="Shape 50"/>
          <p:cNvSpPr/>
          <p:nvPr/>
        </p:nvSpPr>
        <p:spPr>
          <a:xfrm>
            <a:off x="8860536" y="3300984"/>
            <a:ext cx="59436" cy="59436"/>
          </a:xfrm>
          <a:prstGeom prst="ellipse">
            <a:avLst/>
          </a:prstGeom>
          <a:solidFill>
            <a:srgbClr val="66DCC5"/>
          </a:solidFill>
          <a:ln w="10160">
            <a:solidFill>
              <a:srgbClr val="66DCC5"/>
            </a:solidFill>
            <a:prstDash val="solid"/>
          </a:ln>
        </p:spPr>
        <p:txBody>
          <a:bodyPr/>
          <a:lstStyle/>
          <a:p>
            <a:endParaRPr lang="it-IT"/>
          </a:p>
        </p:txBody>
      </p:sp>
      <p:sp>
        <p:nvSpPr>
          <p:cNvPr id="54" name="Text 51"/>
          <p:cNvSpPr/>
          <p:nvPr/>
        </p:nvSpPr>
        <p:spPr>
          <a:xfrm>
            <a:off x="9043416" y="3246120"/>
            <a:ext cx="2103120" cy="274320"/>
          </a:xfrm>
          <a:prstGeom prst="rect">
            <a:avLst/>
          </a:prstGeom>
          <a:noFill/>
          <a:ln/>
        </p:spPr>
        <p:txBody>
          <a:bodyPr wrap="square" lIns="0" tIns="0" rIns="0" bIns="0" rtlCol="0" anchor="ctr">
            <a:spAutoFit/>
          </a:bodyPr>
          <a:lstStyle/>
          <a:p>
            <a:pPr marL="0" indent="0">
              <a:buNone/>
            </a:pPr>
            <a:r>
              <a:rPr lang="en-US" sz="1630" dirty="0">
                <a:solidFill>
                  <a:srgbClr val="FFFFFF"/>
                </a:solidFill>
                <a:latin typeface="Lato" pitchFamily="34" charset="0"/>
                <a:ea typeface="Lato" pitchFamily="34" charset="-122"/>
                <a:cs typeface="Lato" pitchFamily="34" charset="-120"/>
              </a:rPr>
              <a:t>Popolazione</a:t>
            </a:r>
            <a:endParaRPr lang="en-US" sz="1630" dirty="0"/>
          </a:p>
        </p:txBody>
      </p:sp>
      <p:sp>
        <p:nvSpPr>
          <p:cNvPr id="55" name="Shape 52"/>
          <p:cNvSpPr/>
          <p:nvPr/>
        </p:nvSpPr>
        <p:spPr>
          <a:xfrm>
            <a:off x="8860536" y="3694176"/>
            <a:ext cx="59436" cy="59436"/>
          </a:xfrm>
          <a:prstGeom prst="ellipse">
            <a:avLst/>
          </a:prstGeom>
          <a:solidFill>
            <a:srgbClr val="66DCC5"/>
          </a:solidFill>
          <a:ln w="10160">
            <a:solidFill>
              <a:srgbClr val="66DCC5"/>
            </a:solidFill>
            <a:prstDash val="solid"/>
          </a:ln>
        </p:spPr>
        <p:txBody>
          <a:bodyPr/>
          <a:lstStyle/>
          <a:p>
            <a:endParaRPr lang="it-IT"/>
          </a:p>
        </p:txBody>
      </p:sp>
      <p:sp>
        <p:nvSpPr>
          <p:cNvPr id="56" name="Text 53"/>
          <p:cNvSpPr/>
          <p:nvPr/>
        </p:nvSpPr>
        <p:spPr>
          <a:xfrm>
            <a:off x="9043416" y="3639312"/>
            <a:ext cx="2103120" cy="274320"/>
          </a:xfrm>
          <a:prstGeom prst="rect">
            <a:avLst/>
          </a:prstGeom>
          <a:noFill/>
          <a:ln/>
        </p:spPr>
        <p:txBody>
          <a:bodyPr wrap="square" lIns="0" tIns="0" rIns="0" bIns="0" rtlCol="0" anchor="ctr">
            <a:spAutoFit/>
          </a:bodyPr>
          <a:lstStyle/>
          <a:p>
            <a:pPr marL="0" indent="0">
              <a:buNone/>
            </a:pPr>
            <a:r>
              <a:rPr lang="en-US" sz="1630" dirty="0">
                <a:solidFill>
                  <a:srgbClr val="FFFFFF"/>
                </a:solidFill>
                <a:latin typeface="Lato" pitchFamily="34" charset="0"/>
                <a:ea typeface="Lato" pitchFamily="34" charset="-122"/>
                <a:cs typeface="Lato" pitchFamily="34" charset="-120"/>
              </a:rPr>
              <a:t>Via di esposizione</a:t>
            </a:r>
            <a:endParaRPr lang="en-US" sz="1630" dirty="0"/>
          </a:p>
        </p:txBody>
      </p:sp>
      <p:sp>
        <p:nvSpPr>
          <p:cNvPr id="57" name="Shape 54"/>
          <p:cNvSpPr/>
          <p:nvPr/>
        </p:nvSpPr>
        <p:spPr>
          <a:xfrm>
            <a:off x="8860536" y="4087368"/>
            <a:ext cx="59436" cy="59436"/>
          </a:xfrm>
          <a:prstGeom prst="ellipse">
            <a:avLst/>
          </a:prstGeom>
          <a:solidFill>
            <a:srgbClr val="66DCC5"/>
          </a:solidFill>
          <a:ln w="10160">
            <a:solidFill>
              <a:srgbClr val="66DCC5"/>
            </a:solidFill>
            <a:prstDash val="solid"/>
          </a:ln>
        </p:spPr>
        <p:txBody>
          <a:bodyPr/>
          <a:lstStyle/>
          <a:p>
            <a:endParaRPr lang="it-IT"/>
          </a:p>
        </p:txBody>
      </p:sp>
      <p:sp>
        <p:nvSpPr>
          <p:cNvPr id="58" name="Text 55"/>
          <p:cNvSpPr/>
          <p:nvPr/>
        </p:nvSpPr>
        <p:spPr>
          <a:xfrm>
            <a:off x="9043416" y="4032504"/>
            <a:ext cx="2103120" cy="274320"/>
          </a:xfrm>
          <a:prstGeom prst="rect">
            <a:avLst/>
          </a:prstGeom>
          <a:noFill/>
          <a:ln/>
        </p:spPr>
        <p:txBody>
          <a:bodyPr wrap="square" lIns="0" tIns="0" rIns="0" bIns="0" rtlCol="0" anchor="ctr">
            <a:spAutoFit/>
          </a:bodyPr>
          <a:lstStyle/>
          <a:p>
            <a:pPr marL="0" indent="0">
              <a:buNone/>
            </a:pPr>
            <a:r>
              <a:rPr lang="en-US" sz="1630" dirty="0">
                <a:solidFill>
                  <a:srgbClr val="FFFFFF"/>
                </a:solidFill>
                <a:latin typeface="Lato" pitchFamily="34" charset="0"/>
                <a:ea typeface="Lato" pitchFamily="34" charset="-122"/>
                <a:cs typeface="Lato" pitchFamily="34" charset="-120"/>
              </a:rPr>
              <a:t>Durata</a:t>
            </a:r>
            <a:endParaRPr lang="en-US" sz="1630" dirty="0"/>
          </a:p>
        </p:txBody>
      </p:sp>
      <p:sp>
        <p:nvSpPr>
          <p:cNvPr id="59" name="Shape 56"/>
          <p:cNvSpPr/>
          <p:nvPr/>
        </p:nvSpPr>
        <p:spPr>
          <a:xfrm>
            <a:off x="8860536" y="4480560"/>
            <a:ext cx="59436" cy="59436"/>
          </a:xfrm>
          <a:prstGeom prst="ellipse">
            <a:avLst/>
          </a:prstGeom>
          <a:solidFill>
            <a:srgbClr val="66DCC5"/>
          </a:solidFill>
          <a:ln w="10160">
            <a:solidFill>
              <a:srgbClr val="66DCC5"/>
            </a:solidFill>
            <a:prstDash val="solid"/>
          </a:ln>
        </p:spPr>
        <p:txBody>
          <a:bodyPr/>
          <a:lstStyle/>
          <a:p>
            <a:endParaRPr lang="it-IT"/>
          </a:p>
        </p:txBody>
      </p:sp>
      <p:sp>
        <p:nvSpPr>
          <p:cNvPr id="60" name="Text 57"/>
          <p:cNvSpPr/>
          <p:nvPr/>
        </p:nvSpPr>
        <p:spPr>
          <a:xfrm>
            <a:off x="9043416" y="4425696"/>
            <a:ext cx="2103120" cy="274320"/>
          </a:xfrm>
          <a:prstGeom prst="rect">
            <a:avLst/>
          </a:prstGeom>
          <a:noFill/>
          <a:ln/>
        </p:spPr>
        <p:txBody>
          <a:bodyPr wrap="square" lIns="0" tIns="0" rIns="0" bIns="0" rtlCol="0" anchor="ctr">
            <a:spAutoFit/>
          </a:bodyPr>
          <a:lstStyle/>
          <a:p>
            <a:pPr marL="0" indent="0">
              <a:buNone/>
            </a:pPr>
            <a:r>
              <a:rPr lang="en-US" sz="1630" dirty="0">
                <a:solidFill>
                  <a:srgbClr val="FFFFFF"/>
                </a:solidFill>
                <a:latin typeface="Lato" pitchFamily="34" charset="0"/>
                <a:ea typeface="Lato" pitchFamily="34" charset="-122"/>
                <a:cs typeface="Lato" pitchFamily="34" charset="-120"/>
              </a:rPr>
              <a:t>Unità</a:t>
            </a:r>
            <a:endParaRPr lang="en-US" sz="1630" dirty="0"/>
          </a:p>
        </p:txBody>
      </p:sp>
      <p:sp>
        <p:nvSpPr>
          <p:cNvPr id="61" name="Shape 58"/>
          <p:cNvSpPr/>
          <p:nvPr/>
        </p:nvSpPr>
        <p:spPr>
          <a:xfrm>
            <a:off x="8860536" y="4873752"/>
            <a:ext cx="59436" cy="59436"/>
          </a:xfrm>
          <a:prstGeom prst="ellipse">
            <a:avLst/>
          </a:prstGeom>
          <a:solidFill>
            <a:srgbClr val="66DCC5"/>
          </a:solidFill>
          <a:ln w="10160">
            <a:solidFill>
              <a:srgbClr val="66DCC5"/>
            </a:solidFill>
            <a:prstDash val="solid"/>
          </a:ln>
        </p:spPr>
        <p:txBody>
          <a:bodyPr/>
          <a:lstStyle/>
          <a:p>
            <a:endParaRPr lang="it-IT"/>
          </a:p>
        </p:txBody>
      </p:sp>
      <p:sp>
        <p:nvSpPr>
          <p:cNvPr id="62" name="Text 59"/>
          <p:cNvSpPr/>
          <p:nvPr/>
        </p:nvSpPr>
        <p:spPr>
          <a:xfrm>
            <a:off x="9043416" y="4818888"/>
            <a:ext cx="2103120" cy="274320"/>
          </a:xfrm>
          <a:prstGeom prst="rect">
            <a:avLst/>
          </a:prstGeom>
          <a:noFill/>
          <a:ln/>
        </p:spPr>
        <p:txBody>
          <a:bodyPr wrap="square" lIns="0" tIns="0" rIns="0" bIns="0" rtlCol="0" anchor="ctr">
            <a:spAutoFit/>
          </a:bodyPr>
          <a:lstStyle/>
          <a:p>
            <a:pPr marL="0" indent="0">
              <a:buNone/>
            </a:pPr>
            <a:r>
              <a:rPr lang="en-US" sz="1630" b="1" dirty="0">
                <a:solidFill>
                  <a:srgbClr val="FFFFFF"/>
                </a:solidFill>
                <a:latin typeface="Lato" pitchFamily="34" charset="0"/>
                <a:ea typeface="Lato" pitchFamily="34" charset="-122"/>
                <a:cs typeface="Lato" pitchFamily="34" charset="-120"/>
              </a:rPr>
              <a:t>Effetto protetto</a:t>
            </a:r>
            <a:endParaRPr lang="en-US" sz="1630" dirty="0"/>
          </a:p>
        </p:txBody>
      </p:sp>
      <p:sp>
        <p:nvSpPr>
          <p:cNvPr id="63" name="Shape 60"/>
          <p:cNvSpPr/>
          <p:nvPr/>
        </p:nvSpPr>
        <p:spPr>
          <a:xfrm>
            <a:off x="676656" y="5294376"/>
            <a:ext cx="7653528" cy="448056"/>
          </a:xfrm>
          <a:prstGeom prst="roundRect">
            <a:avLst>
              <a:gd name="adj" fmla="val 12245"/>
            </a:avLst>
          </a:prstGeom>
          <a:solidFill>
            <a:srgbClr val="E0F3ED"/>
          </a:solidFill>
          <a:ln w="8890">
            <a:solidFill>
              <a:srgbClr val="E0F3ED"/>
            </a:solidFill>
            <a:prstDash val="solid"/>
          </a:ln>
        </p:spPr>
        <p:txBody>
          <a:bodyPr/>
          <a:lstStyle/>
          <a:p>
            <a:endParaRPr lang="it-IT"/>
          </a:p>
        </p:txBody>
      </p:sp>
      <p:sp>
        <p:nvSpPr>
          <p:cNvPr id="64" name="Text 61"/>
          <p:cNvSpPr/>
          <p:nvPr/>
        </p:nvSpPr>
        <p:spPr>
          <a:xfrm>
            <a:off x="896112" y="5422392"/>
            <a:ext cx="7205472" cy="237744"/>
          </a:xfrm>
          <a:prstGeom prst="rect">
            <a:avLst/>
          </a:prstGeom>
          <a:noFill/>
          <a:ln/>
        </p:spPr>
        <p:txBody>
          <a:bodyPr wrap="square" lIns="0" tIns="0" rIns="0" bIns="0" rtlCol="0" anchor="ctr">
            <a:spAutoFit/>
          </a:bodyPr>
          <a:lstStyle/>
          <a:p>
            <a:pPr marL="0" indent="0" algn="ctr">
              <a:buNone/>
            </a:pPr>
            <a:r>
              <a:rPr lang="en-US" sz="1500" b="1" dirty="0">
                <a:solidFill>
                  <a:srgbClr val="008E89"/>
                </a:solidFill>
                <a:latin typeface="Lato" pitchFamily="34" charset="0"/>
                <a:ea typeface="Lato" pitchFamily="34" charset="-122"/>
                <a:cs typeface="Lato" pitchFamily="34" charset="-120"/>
              </a:rPr>
              <a:t>DUE CANALI  →  valutazione del rischio riproduttivo</a:t>
            </a:r>
            <a:endParaRPr lang="en-US" sz="1500" dirty="0"/>
          </a:p>
        </p:txBody>
      </p:sp>
      <p:sp>
        <p:nvSpPr>
          <p:cNvPr id="65" name="Shape 62"/>
          <p:cNvSpPr/>
          <p:nvPr/>
        </p:nvSpPr>
        <p:spPr>
          <a:xfrm>
            <a:off x="603504" y="6062472"/>
            <a:ext cx="10981944" cy="310896"/>
          </a:xfrm>
          <a:prstGeom prst="roundRect">
            <a:avLst>
              <a:gd name="adj" fmla="val 8824"/>
            </a:avLst>
          </a:prstGeom>
          <a:solidFill>
            <a:srgbClr val="E0F3ED"/>
          </a:solidFill>
          <a:ln w="8890">
            <a:solidFill>
              <a:srgbClr val="E0F3ED"/>
            </a:solidFill>
            <a:prstDash val="solid"/>
          </a:ln>
        </p:spPr>
        <p:txBody>
          <a:bodyPr/>
          <a:lstStyle/>
          <a:p>
            <a:endParaRPr lang="it-IT"/>
          </a:p>
        </p:txBody>
      </p:sp>
      <p:sp>
        <p:nvSpPr>
          <p:cNvPr id="66" name="Text 63"/>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008E89"/>
                </a:solidFill>
                <a:latin typeface="Lato" pitchFamily="34" charset="0"/>
                <a:ea typeface="Lato" pitchFamily="34" charset="-122"/>
                <a:cs typeface="Lato" pitchFamily="34" charset="-120"/>
              </a:rPr>
              <a:t>La Figura 1 non fornisce una formula universale per sommare esposizioni di natura diversa.</a:t>
            </a:r>
            <a:endParaRPr lang="en-US" sz="1040" dirty="0"/>
          </a:p>
        </p:txBody>
      </p:sp>
      <p:sp>
        <p:nvSpPr>
          <p:cNvPr id="6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6">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66DCC5"/>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66DCC5"/>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66DCC5"/>
          </a:solidFill>
          <a:ln w="10160">
            <a:solidFill>
              <a:srgbClr val="66DCC5"/>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66DCC5"/>
          </a:solidFill>
          <a:ln w="10160">
            <a:solidFill>
              <a:srgbClr val="66DCC5"/>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66DCC5"/>
          </a:solidFill>
          <a:ln w="10160">
            <a:solidFill>
              <a:srgbClr val="66DCC5"/>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66DCC5"/>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SINTESI VISUALE / CASO C</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900" b="1" dirty="0">
                <a:solidFill>
                  <a:srgbClr val="FFFFFF"/>
                </a:solidFill>
                <a:latin typeface="Lato" pitchFamily="34" charset="0"/>
                <a:ea typeface="Lato" pitchFamily="34" charset="-122"/>
                <a:cs typeface="Lato" pitchFamily="34" charset="-120"/>
              </a:rPr>
              <a:t>Caso C: valutazione e misure procedono insieme</a:t>
            </a:r>
            <a:endParaRPr lang="en-US" sz="29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BFD3DA"/>
                </a:solidFill>
                <a:latin typeface="Lato" pitchFamily="34" charset="0"/>
                <a:ea typeface="Lato" pitchFamily="34" charset="-122"/>
                <a:cs typeface="Lato" pitchFamily="34" charset="-120"/>
              </a:rPr>
              <a:t>Il DNEL vincolante pertinente orienta la valutazione, ma non sostituisce l’insieme delle misure.</a:t>
            </a:r>
            <a:endParaRPr lang="en-US" sz="1320" dirty="0"/>
          </a:p>
        </p:txBody>
      </p:sp>
      <p:sp>
        <p:nvSpPr>
          <p:cNvPr id="11" name="Shape 9"/>
          <p:cNvSpPr/>
          <p:nvPr/>
        </p:nvSpPr>
        <p:spPr>
          <a:xfrm>
            <a:off x="548640" y="6409944"/>
            <a:ext cx="11091672" cy="0"/>
          </a:xfrm>
          <a:prstGeom prst="line">
            <a:avLst/>
          </a:prstGeom>
          <a:noFill/>
          <a:ln w="6350">
            <a:solidFill>
              <a:srgbClr val="244F6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BFD3DA"/>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BFD3DA"/>
                </a:solidFill>
                <a:latin typeface="Lato" pitchFamily="34" charset="0"/>
                <a:ea typeface="Lato" pitchFamily="34" charset="-122"/>
                <a:cs typeface="Lato" pitchFamily="34" charset="-120"/>
              </a:rPr>
              <a:t>INAIL 2026, pp. 1–3 e Figura 1 [I1] • Art. 235 [N2] • Mappa originale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06 / 10</a:t>
            </a:r>
            <a:endParaRPr lang="en-US" sz="800" dirty="0"/>
          </a:p>
        </p:txBody>
      </p:sp>
      <p:sp>
        <p:nvSpPr>
          <p:cNvPr id="15" name="Shape 13"/>
          <p:cNvSpPr/>
          <p:nvPr/>
        </p:nvSpPr>
        <p:spPr>
          <a:xfrm>
            <a:off x="548640"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244F62"/>
          </a:solidFill>
          <a:ln w="8890">
            <a:solidFill>
              <a:srgbClr val="244F62"/>
            </a:solidFill>
            <a:prstDash val="solid"/>
          </a:ln>
        </p:spPr>
        <p:txBody>
          <a:bodyPr/>
          <a:lstStyle/>
          <a:p>
            <a:endParaRPr lang="it-IT"/>
          </a:p>
        </p:txBody>
      </p:sp>
      <p:sp>
        <p:nvSpPr>
          <p:cNvPr id="26" name="Shape 23"/>
          <p:cNvSpPr/>
          <p:nvPr/>
        </p:nvSpPr>
        <p:spPr>
          <a:xfrm>
            <a:off x="667512" y="2313432"/>
            <a:ext cx="10853928" cy="283464"/>
          </a:xfrm>
          <a:prstGeom prst="roundRect">
            <a:avLst>
              <a:gd name="adj" fmla="val 16129"/>
            </a:avLst>
          </a:prstGeom>
          <a:solidFill>
            <a:srgbClr val="244F62"/>
          </a:solidFill>
          <a:ln w="8890">
            <a:solidFill>
              <a:srgbClr val="244F62"/>
            </a:solidFill>
            <a:prstDash val="solid"/>
          </a:ln>
        </p:spPr>
        <p:txBody>
          <a:bodyPr/>
          <a:lstStyle/>
          <a:p>
            <a:endParaRPr lang="it-IT"/>
          </a:p>
        </p:txBody>
      </p:sp>
      <p:sp>
        <p:nvSpPr>
          <p:cNvPr id="27" name="Text 24"/>
          <p:cNvSpPr/>
          <p:nvPr/>
        </p:nvSpPr>
        <p:spPr>
          <a:xfrm>
            <a:off x="768096" y="2371954"/>
            <a:ext cx="10652760" cy="173736"/>
          </a:xfrm>
          <a:prstGeom prst="rect">
            <a:avLst/>
          </a:prstGeom>
          <a:noFill/>
          <a:ln/>
        </p:spPr>
        <p:txBody>
          <a:bodyPr wrap="square" lIns="0" tIns="0" rIns="0" bIns="0" rtlCol="0" anchor="ctr">
            <a:spAutoFit/>
          </a:bodyPr>
          <a:lstStyle/>
          <a:p>
            <a:pPr marL="0" indent="0">
              <a:buNone/>
            </a:pPr>
            <a:r>
              <a:rPr lang="en-US" sz="920" dirty="0">
                <a:solidFill>
                  <a:srgbClr val="66DCC5"/>
                </a:solidFill>
                <a:latin typeface="Lato" pitchFamily="34" charset="0"/>
                <a:ea typeface="Lato" pitchFamily="34" charset="-122"/>
                <a:cs typeface="Lato" pitchFamily="34" charset="-120"/>
              </a:rPr>
              <a:t>BASE COMUNE  /  sostituzione → sistema chiuso → riduzione secondo il criterio pertinente</a:t>
            </a:r>
            <a:endParaRPr lang="en-US" sz="920" dirty="0"/>
          </a:p>
        </p:txBody>
      </p:sp>
      <p:sp>
        <p:nvSpPr>
          <p:cNvPr id="28" name="Shape 25"/>
          <p:cNvSpPr/>
          <p:nvPr/>
        </p:nvSpPr>
        <p:spPr>
          <a:xfrm>
            <a:off x="3931920" y="2852928"/>
            <a:ext cx="4315968" cy="621792"/>
          </a:xfrm>
          <a:prstGeom prst="roundRect">
            <a:avLst>
              <a:gd name="adj" fmla="val 19118"/>
            </a:avLst>
          </a:prstGeom>
          <a:solidFill>
            <a:srgbClr val="473E2B"/>
          </a:solidFill>
          <a:ln w="8890">
            <a:solidFill>
              <a:srgbClr val="E7B747"/>
            </a:solidFill>
            <a:prstDash val="solid"/>
          </a:ln>
        </p:spPr>
        <p:txBody>
          <a:bodyPr/>
          <a:lstStyle/>
          <a:p>
            <a:endParaRPr lang="it-IT"/>
          </a:p>
        </p:txBody>
      </p:sp>
      <p:sp>
        <p:nvSpPr>
          <p:cNvPr id="29" name="Shape 26"/>
          <p:cNvSpPr/>
          <p:nvPr/>
        </p:nvSpPr>
        <p:spPr>
          <a:xfrm>
            <a:off x="4123944" y="2971800"/>
            <a:ext cx="393192" cy="393192"/>
          </a:xfrm>
          <a:prstGeom prst="ellipse">
            <a:avLst/>
          </a:prstGeom>
          <a:solidFill>
            <a:srgbClr val="E7B747"/>
          </a:solidFill>
          <a:ln w="10160">
            <a:solidFill>
              <a:srgbClr val="E7B747"/>
            </a:solidFill>
            <a:prstDash val="solid"/>
          </a:ln>
        </p:spPr>
        <p:txBody>
          <a:bodyPr/>
          <a:lstStyle/>
          <a:p>
            <a:endParaRPr lang="it-IT"/>
          </a:p>
        </p:txBody>
      </p:sp>
      <p:sp>
        <p:nvSpPr>
          <p:cNvPr id="30" name="Text 27"/>
          <p:cNvSpPr/>
          <p:nvPr/>
        </p:nvSpPr>
        <p:spPr>
          <a:xfrm>
            <a:off x="4123944" y="3003804"/>
            <a:ext cx="393192" cy="356616"/>
          </a:xfrm>
          <a:prstGeom prst="rect">
            <a:avLst/>
          </a:prstGeom>
          <a:noFill/>
          <a:ln/>
        </p:spPr>
        <p:txBody>
          <a:bodyPr wrap="square" lIns="0" tIns="0" rIns="0" bIns="0" rtlCol="0" anchor="ctr">
            <a:spAutoFit/>
          </a:bodyPr>
          <a:lstStyle/>
          <a:p>
            <a:pPr marL="0" indent="0" algn="ctr">
              <a:buNone/>
            </a:pPr>
            <a:r>
              <a:rPr lang="en-US" sz="1700" b="1" dirty="0">
                <a:solidFill>
                  <a:srgbClr val="13384C"/>
                </a:solidFill>
                <a:latin typeface="Lato" pitchFamily="34" charset="0"/>
                <a:ea typeface="Lato" pitchFamily="34" charset="-122"/>
                <a:cs typeface="Lato" pitchFamily="34" charset="-120"/>
              </a:rPr>
              <a:t>C</a:t>
            </a:r>
            <a:endParaRPr lang="en-US" sz="1700" dirty="0"/>
          </a:p>
        </p:txBody>
      </p:sp>
      <p:sp>
        <p:nvSpPr>
          <p:cNvPr id="31" name="Text 28"/>
          <p:cNvSpPr/>
          <p:nvPr/>
        </p:nvSpPr>
        <p:spPr>
          <a:xfrm>
            <a:off x="4690872" y="3035808"/>
            <a:ext cx="3227832" cy="265176"/>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DNEL vincolante e protettivo</a:t>
            </a:r>
            <a:endParaRPr lang="en-US" sz="1900" dirty="0"/>
          </a:p>
        </p:txBody>
      </p:sp>
      <p:sp>
        <p:nvSpPr>
          <p:cNvPr id="32" name="Shape 29"/>
          <p:cNvSpPr/>
          <p:nvPr/>
        </p:nvSpPr>
        <p:spPr>
          <a:xfrm>
            <a:off x="6089904" y="3502152"/>
            <a:ext cx="0" cy="219456"/>
          </a:xfrm>
          <a:prstGeom prst="line">
            <a:avLst/>
          </a:prstGeom>
          <a:noFill/>
          <a:ln w="12700">
            <a:solidFill>
              <a:srgbClr val="BFD3DA"/>
            </a:solidFill>
            <a:prstDash val="solid"/>
          </a:ln>
        </p:spPr>
        <p:txBody>
          <a:bodyPr/>
          <a:lstStyle/>
          <a:p>
            <a:endParaRPr lang="it-IT"/>
          </a:p>
        </p:txBody>
      </p:sp>
      <p:sp>
        <p:nvSpPr>
          <p:cNvPr id="33" name="Shape 30"/>
          <p:cNvSpPr/>
          <p:nvPr/>
        </p:nvSpPr>
        <p:spPr>
          <a:xfrm>
            <a:off x="1920240" y="3721608"/>
            <a:ext cx="8339328" cy="0"/>
          </a:xfrm>
          <a:prstGeom prst="line">
            <a:avLst/>
          </a:prstGeom>
          <a:noFill/>
          <a:ln w="12700">
            <a:solidFill>
              <a:srgbClr val="BFD3DA"/>
            </a:solidFill>
            <a:prstDash val="solid"/>
          </a:ln>
        </p:spPr>
        <p:txBody>
          <a:bodyPr/>
          <a:lstStyle/>
          <a:p>
            <a:endParaRPr lang="it-IT"/>
          </a:p>
        </p:txBody>
      </p:sp>
      <p:sp>
        <p:nvSpPr>
          <p:cNvPr id="34" name="Shape 31"/>
          <p:cNvSpPr/>
          <p:nvPr/>
        </p:nvSpPr>
        <p:spPr>
          <a:xfrm>
            <a:off x="1920240" y="3721608"/>
            <a:ext cx="0" cy="246888"/>
          </a:xfrm>
          <a:prstGeom prst="line">
            <a:avLst/>
          </a:prstGeom>
          <a:noFill/>
          <a:ln w="12700">
            <a:solidFill>
              <a:srgbClr val="BFD3DA"/>
            </a:solidFill>
            <a:prstDash val="solid"/>
            <a:tailEnd type="triangle"/>
          </a:ln>
        </p:spPr>
        <p:txBody>
          <a:bodyPr/>
          <a:lstStyle/>
          <a:p>
            <a:endParaRPr lang="it-IT"/>
          </a:p>
        </p:txBody>
      </p:sp>
      <p:sp>
        <p:nvSpPr>
          <p:cNvPr id="35" name="Shape 32"/>
          <p:cNvSpPr/>
          <p:nvPr/>
        </p:nvSpPr>
        <p:spPr>
          <a:xfrm>
            <a:off x="4690872" y="3721608"/>
            <a:ext cx="0" cy="246888"/>
          </a:xfrm>
          <a:prstGeom prst="line">
            <a:avLst/>
          </a:prstGeom>
          <a:noFill/>
          <a:ln w="12700">
            <a:solidFill>
              <a:srgbClr val="BFD3DA"/>
            </a:solidFill>
            <a:prstDash val="solid"/>
            <a:tailEnd type="triangle"/>
          </a:ln>
        </p:spPr>
        <p:txBody>
          <a:bodyPr/>
          <a:lstStyle/>
          <a:p>
            <a:endParaRPr lang="it-IT"/>
          </a:p>
        </p:txBody>
      </p:sp>
      <p:sp>
        <p:nvSpPr>
          <p:cNvPr id="36" name="Shape 33"/>
          <p:cNvSpPr/>
          <p:nvPr/>
        </p:nvSpPr>
        <p:spPr>
          <a:xfrm>
            <a:off x="7470648" y="3721608"/>
            <a:ext cx="0" cy="246888"/>
          </a:xfrm>
          <a:prstGeom prst="line">
            <a:avLst/>
          </a:prstGeom>
          <a:noFill/>
          <a:ln w="12700">
            <a:solidFill>
              <a:srgbClr val="BFD3DA"/>
            </a:solidFill>
            <a:prstDash val="solid"/>
            <a:tailEnd type="triangle"/>
          </a:ln>
        </p:spPr>
        <p:txBody>
          <a:bodyPr/>
          <a:lstStyle/>
          <a:p>
            <a:endParaRPr lang="it-IT"/>
          </a:p>
        </p:txBody>
      </p:sp>
      <p:sp>
        <p:nvSpPr>
          <p:cNvPr id="37" name="Shape 34"/>
          <p:cNvSpPr/>
          <p:nvPr/>
        </p:nvSpPr>
        <p:spPr>
          <a:xfrm>
            <a:off x="10259568" y="3721608"/>
            <a:ext cx="0" cy="246888"/>
          </a:xfrm>
          <a:prstGeom prst="line">
            <a:avLst/>
          </a:prstGeom>
          <a:noFill/>
          <a:ln w="12700">
            <a:solidFill>
              <a:srgbClr val="BFD3DA"/>
            </a:solidFill>
            <a:prstDash val="solid"/>
            <a:tailEnd type="triangle"/>
          </a:ln>
        </p:spPr>
        <p:txBody>
          <a:bodyPr/>
          <a:lstStyle/>
          <a:p>
            <a:endParaRPr lang="it-IT"/>
          </a:p>
        </p:txBody>
      </p:sp>
      <p:sp>
        <p:nvSpPr>
          <p:cNvPr id="38" name="Shape 35"/>
          <p:cNvSpPr/>
          <p:nvPr/>
        </p:nvSpPr>
        <p:spPr>
          <a:xfrm>
            <a:off x="676656" y="4059936"/>
            <a:ext cx="2505456" cy="1527048"/>
          </a:xfrm>
          <a:prstGeom prst="roundRect">
            <a:avLst>
              <a:gd name="adj" fmla="val 9581"/>
            </a:avLst>
          </a:prstGeom>
          <a:solidFill>
            <a:srgbClr val="193F50"/>
          </a:solidFill>
          <a:ln w="8890">
            <a:solidFill>
              <a:srgbClr val="244F62"/>
            </a:solidFill>
            <a:prstDash val="solid"/>
          </a:ln>
        </p:spPr>
        <p:txBody>
          <a:bodyPr/>
          <a:lstStyle/>
          <a:p>
            <a:endParaRPr lang="it-IT"/>
          </a:p>
        </p:txBody>
      </p:sp>
      <p:sp>
        <p:nvSpPr>
          <p:cNvPr id="39" name="Text 36"/>
          <p:cNvSpPr/>
          <p:nvPr/>
        </p:nvSpPr>
        <p:spPr>
          <a:xfrm>
            <a:off x="877824" y="4288536"/>
            <a:ext cx="2103120" cy="237744"/>
          </a:xfrm>
          <a:prstGeom prst="rect">
            <a:avLst/>
          </a:prstGeom>
          <a:noFill/>
          <a:ln/>
        </p:spPr>
        <p:txBody>
          <a:bodyPr wrap="square" lIns="0" tIns="0" rIns="0" bIns="0" rtlCol="0" anchor="ctr">
            <a:spAutoFit/>
          </a:bodyPr>
          <a:lstStyle/>
          <a:p>
            <a:pPr marL="0" indent="0">
              <a:buNone/>
            </a:pPr>
            <a:r>
              <a:rPr lang="en-US" sz="1100" b="1" dirty="0">
                <a:solidFill>
                  <a:srgbClr val="66DCC5"/>
                </a:solidFill>
                <a:latin typeface="Lato" pitchFamily="34" charset="0"/>
                <a:ea typeface="Lato" pitchFamily="34" charset="-122"/>
                <a:cs typeface="Lato" pitchFamily="34" charset="-120"/>
              </a:rPr>
              <a:t>RIDUZIONE</a:t>
            </a:r>
            <a:endParaRPr lang="en-US" sz="1100" dirty="0"/>
          </a:p>
        </p:txBody>
      </p:sp>
      <p:sp>
        <p:nvSpPr>
          <p:cNvPr id="40" name="Text 37"/>
          <p:cNvSpPr/>
          <p:nvPr/>
        </p:nvSpPr>
        <p:spPr>
          <a:xfrm>
            <a:off x="877824" y="4709160"/>
            <a:ext cx="2103120" cy="694944"/>
          </a:xfrm>
          <a:prstGeom prst="rect">
            <a:avLst/>
          </a:prstGeom>
          <a:noFill/>
          <a:ln/>
        </p:spPr>
        <p:txBody>
          <a:bodyPr wrap="square" lIns="0" tIns="0" rIns="0" bIns="0" rtlCol="0" anchor="ctr">
            <a:spAutoFit/>
          </a:bodyPr>
          <a:lstStyle/>
          <a:p>
            <a:pPr marL="0" indent="0">
              <a:buNone/>
            </a:pPr>
            <a:r>
              <a:rPr lang="en-US" sz="1600" b="1" dirty="0">
                <a:solidFill>
                  <a:srgbClr val="FFFFFF"/>
                </a:solidFill>
                <a:latin typeface="Lato" pitchFamily="34" charset="0"/>
                <a:ea typeface="Lato" pitchFamily="34" charset="-122"/>
                <a:cs typeface="Lato" pitchFamily="34" charset="-120"/>
              </a:rPr>
              <a:t>Esposizione ridotta</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al minimo</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(livello DNEL).</a:t>
            </a:r>
            <a:endParaRPr lang="en-US" sz="1600" dirty="0"/>
          </a:p>
        </p:txBody>
      </p:sp>
      <p:sp>
        <p:nvSpPr>
          <p:cNvPr id="41" name="Shape 38"/>
          <p:cNvSpPr/>
          <p:nvPr/>
        </p:nvSpPr>
        <p:spPr>
          <a:xfrm>
            <a:off x="3456432" y="4059936"/>
            <a:ext cx="2505456" cy="1527048"/>
          </a:xfrm>
          <a:prstGeom prst="roundRect">
            <a:avLst>
              <a:gd name="adj" fmla="val 9581"/>
            </a:avLst>
          </a:prstGeom>
          <a:solidFill>
            <a:srgbClr val="193F50"/>
          </a:solidFill>
          <a:ln w="8890">
            <a:solidFill>
              <a:srgbClr val="244F62"/>
            </a:solidFill>
            <a:prstDash val="solid"/>
          </a:ln>
        </p:spPr>
        <p:txBody>
          <a:bodyPr/>
          <a:lstStyle/>
          <a:p>
            <a:endParaRPr lang="it-IT"/>
          </a:p>
        </p:txBody>
      </p:sp>
      <p:sp>
        <p:nvSpPr>
          <p:cNvPr id="42" name="Text 39"/>
          <p:cNvSpPr/>
          <p:nvPr/>
        </p:nvSpPr>
        <p:spPr>
          <a:xfrm>
            <a:off x="3657600" y="4288536"/>
            <a:ext cx="2103120" cy="237744"/>
          </a:xfrm>
          <a:prstGeom prst="rect">
            <a:avLst/>
          </a:prstGeom>
          <a:noFill/>
          <a:ln/>
        </p:spPr>
        <p:txBody>
          <a:bodyPr wrap="square" lIns="0" tIns="0" rIns="0" bIns="0" rtlCol="0" anchor="ctr">
            <a:spAutoFit/>
          </a:bodyPr>
          <a:lstStyle/>
          <a:p>
            <a:pPr marL="0" indent="0">
              <a:buNone/>
            </a:pPr>
            <a:r>
              <a:rPr lang="en-US" sz="1100" b="1" dirty="0">
                <a:solidFill>
                  <a:srgbClr val="66DCC5"/>
                </a:solidFill>
                <a:latin typeface="Lato" pitchFamily="34" charset="0"/>
                <a:ea typeface="Lato" pitchFamily="34" charset="-122"/>
                <a:cs typeface="Lato" pitchFamily="34" charset="-120"/>
              </a:rPr>
              <a:t>LIMITI</a:t>
            </a:r>
            <a:endParaRPr lang="en-US" sz="1100" dirty="0"/>
          </a:p>
        </p:txBody>
      </p:sp>
      <p:sp>
        <p:nvSpPr>
          <p:cNvPr id="43" name="Text 40"/>
          <p:cNvSpPr/>
          <p:nvPr/>
        </p:nvSpPr>
        <p:spPr>
          <a:xfrm>
            <a:off x="3657600" y="4709160"/>
            <a:ext cx="2103120" cy="694944"/>
          </a:xfrm>
          <a:prstGeom prst="rect">
            <a:avLst/>
          </a:prstGeom>
          <a:noFill/>
          <a:ln/>
        </p:spPr>
        <p:txBody>
          <a:bodyPr wrap="square" lIns="0" tIns="0" rIns="0" bIns="0" rtlCol="0" anchor="ctr">
            <a:spAutoFit/>
          </a:bodyPr>
          <a:lstStyle/>
          <a:p>
            <a:pPr marL="0" indent="0">
              <a:buNone/>
            </a:pPr>
            <a:r>
              <a:rPr lang="en-US" sz="1600" b="1" dirty="0">
                <a:solidFill>
                  <a:srgbClr val="FFFFFF"/>
                </a:solidFill>
                <a:latin typeface="Lato" pitchFamily="34" charset="0"/>
                <a:ea typeface="Lato" pitchFamily="34" charset="-122"/>
                <a:cs typeface="Lato" pitchFamily="34" charset="-120"/>
              </a:rPr>
              <a:t>VLEP Allegato XLIII</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o, se assente,</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altri limiti pertinenti.</a:t>
            </a:r>
            <a:endParaRPr lang="en-US" sz="1600" dirty="0"/>
          </a:p>
        </p:txBody>
      </p:sp>
      <p:sp>
        <p:nvSpPr>
          <p:cNvPr id="44" name="Shape 41"/>
          <p:cNvSpPr/>
          <p:nvPr/>
        </p:nvSpPr>
        <p:spPr>
          <a:xfrm>
            <a:off x="6236208" y="4059936"/>
            <a:ext cx="2505456" cy="1527048"/>
          </a:xfrm>
          <a:prstGeom prst="roundRect">
            <a:avLst>
              <a:gd name="adj" fmla="val 9581"/>
            </a:avLst>
          </a:prstGeom>
          <a:solidFill>
            <a:srgbClr val="193F50"/>
          </a:solidFill>
          <a:ln w="8890">
            <a:solidFill>
              <a:srgbClr val="244F62"/>
            </a:solidFill>
            <a:prstDash val="solid"/>
          </a:ln>
        </p:spPr>
        <p:txBody>
          <a:bodyPr/>
          <a:lstStyle/>
          <a:p>
            <a:endParaRPr lang="it-IT"/>
          </a:p>
        </p:txBody>
      </p:sp>
      <p:sp>
        <p:nvSpPr>
          <p:cNvPr id="45" name="Text 42"/>
          <p:cNvSpPr/>
          <p:nvPr/>
        </p:nvSpPr>
        <p:spPr>
          <a:xfrm>
            <a:off x="6437376" y="4288536"/>
            <a:ext cx="2103120" cy="237744"/>
          </a:xfrm>
          <a:prstGeom prst="rect">
            <a:avLst/>
          </a:prstGeom>
          <a:noFill/>
          <a:ln/>
        </p:spPr>
        <p:txBody>
          <a:bodyPr wrap="square" lIns="0" tIns="0" rIns="0" bIns="0" rtlCol="0" anchor="ctr">
            <a:spAutoFit/>
          </a:bodyPr>
          <a:lstStyle/>
          <a:p>
            <a:pPr marL="0" indent="0">
              <a:buNone/>
            </a:pPr>
            <a:r>
              <a:rPr lang="en-US" sz="1100" b="1" dirty="0">
                <a:solidFill>
                  <a:srgbClr val="66DCC5"/>
                </a:solidFill>
                <a:latin typeface="Lato" pitchFamily="34" charset="0"/>
                <a:ea typeface="Lato" pitchFamily="34" charset="-122"/>
                <a:cs typeface="Lato" pitchFamily="34" charset="-120"/>
              </a:rPr>
              <a:t>VALUTAZIONE</a:t>
            </a:r>
            <a:endParaRPr lang="en-US" sz="1100" dirty="0"/>
          </a:p>
        </p:txBody>
      </p:sp>
      <p:sp>
        <p:nvSpPr>
          <p:cNvPr id="46" name="Text 43"/>
          <p:cNvSpPr/>
          <p:nvPr/>
        </p:nvSpPr>
        <p:spPr>
          <a:xfrm>
            <a:off x="6437376" y="4709160"/>
            <a:ext cx="2103120" cy="694944"/>
          </a:xfrm>
          <a:prstGeom prst="rect">
            <a:avLst/>
          </a:prstGeom>
          <a:noFill/>
          <a:ln/>
        </p:spPr>
        <p:txBody>
          <a:bodyPr wrap="square" lIns="0" tIns="0" rIns="0" bIns="0" rtlCol="0" anchor="ctr">
            <a:spAutoFit/>
          </a:bodyPr>
          <a:lstStyle/>
          <a:p>
            <a:pPr marL="0" indent="0">
              <a:buNone/>
            </a:pPr>
            <a:r>
              <a:rPr lang="en-US" sz="1600" b="1" dirty="0">
                <a:solidFill>
                  <a:srgbClr val="FFFFFF"/>
                </a:solidFill>
                <a:latin typeface="Lato" pitchFamily="34" charset="0"/>
                <a:ea typeface="Lato" pitchFamily="34" charset="-122"/>
                <a:cs typeface="Lato" pitchFamily="34" charset="-120"/>
              </a:rPr>
              <a:t>Salute riproduttiva:</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esposizione vs DNEL</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inalatorio e/o dermico.</a:t>
            </a:r>
            <a:endParaRPr lang="en-US" sz="1600" dirty="0"/>
          </a:p>
        </p:txBody>
      </p:sp>
      <p:sp>
        <p:nvSpPr>
          <p:cNvPr id="47" name="Shape 44"/>
          <p:cNvSpPr/>
          <p:nvPr/>
        </p:nvSpPr>
        <p:spPr>
          <a:xfrm>
            <a:off x="9015984" y="4059936"/>
            <a:ext cx="2505456" cy="1527048"/>
          </a:xfrm>
          <a:prstGeom prst="roundRect">
            <a:avLst>
              <a:gd name="adj" fmla="val 9581"/>
            </a:avLst>
          </a:prstGeom>
          <a:solidFill>
            <a:srgbClr val="193F50"/>
          </a:solidFill>
          <a:ln w="8890">
            <a:solidFill>
              <a:srgbClr val="244F62"/>
            </a:solidFill>
            <a:prstDash val="solid"/>
          </a:ln>
        </p:spPr>
        <p:txBody>
          <a:bodyPr/>
          <a:lstStyle/>
          <a:p>
            <a:endParaRPr lang="it-IT"/>
          </a:p>
        </p:txBody>
      </p:sp>
      <p:sp>
        <p:nvSpPr>
          <p:cNvPr id="48" name="Text 45"/>
          <p:cNvSpPr/>
          <p:nvPr/>
        </p:nvSpPr>
        <p:spPr>
          <a:xfrm>
            <a:off x="9217152" y="4288536"/>
            <a:ext cx="2103120" cy="237744"/>
          </a:xfrm>
          <a:prstGeom prst="rect">
            <a:avLst/>
          </a:prstGeom>
          <a:noFill/>
          <a:ln/>
        </p:spPr>
        <p:txBody>
          <a:bodyPr wrap="square" lIns="0" tIns="0" rIns="0" bIns="0" rtlCol="0" anchor="ctr">
            <a:spAutoFit/>
          </a:bodyPr>
          <a:lstStyle/>
          <a:p>
            <a:pPr marL="0" indent="0">
              <a:buNone/>
            </a:pPr>
            <a:r>
              <a:rPr lang="en-US" sz="1100" b="1" dirty="0">
                <a:solidFill>
                  <a:srgbClr val="66DCC5"/>
                </a:solidFill>
                <a:latin typeface="Lato" pitchFamily="34" charset="0"/>
                <a:ea typeface="Lato" pitchFamily="34" charset="-122"/>
                <a:cs typeface="Lato" pitchFamily="34" charset="-120"/>
              </a:rPr>
              <a:t>TUTELA SANITARIA</a:t>
            </a:r>
            <a:endParaRPr lang="en-US" sz="1100" dirty="0"/>
          </a:p>
        </p:txBody>
      </p:sp>
      <p:sp>
        <p:nvSpPr>
          <p:cNvPr id="49" name="Text 46"/>
          <p:cNvSpPr/>
          <p:nvPr/>
        </p:nvSpPr>
        <p:spPr>
          <a:xfrm>
            <a:off x="9217152" y="4709160"/>
            <a:ext cx="2103120" cy="694944"/>
          </a:xfrm>
          <a:prstGeom prst="rect">
            <a:avLst/>
          </a:prstGeom>
          <a:noFill/>
          <a:ln/>
        </p:spPr>
        <p:txBody>
          <a:bodyPr wrap="square" lIns="0" tIns="0" rIns="0" bIns="0" rtlCol="0" anchor="ctr">
            <a:spAutoFit/>
          </a:bodyPr>
          <a:lstStyle/>
          <a:p>
            <a:pPr marL="0" indent="0">
              <a:buNone/>
            </a:pPr>
            <a:r>
              <a:rPr lang="en-US" sz="1600" b="1" dirty="0">
                <a:solidFill>
                  <a:srgbClr val="FFFFFF"/>
                </a:solidFill>
                <a:latin typeface="Lato" pitchFamily="34" charset="0"/>
                <a:ea typeface="Lato" pitchFamily="34" charset="-122"/>
                <a:cs typeface="Lato" pitchFamily="34" charset="-120"/>
              </a:rPr>
              <a:t>Eventuale attivazione</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di sorveglianza</a:t>
            </a:r>
            <a:endParaRPr lang="en-US" sz="1600" dirty="0"/>
          </a:p>
          <a:p>
            <a:pPr marL="0" indent="0">
              <a:buNone/>
            </a:pPr>
            <a:r>
              <a:rPr lang="en-US" sz="1600" b="1" dirty="0">
                <a:solidFill>
                  <a:srgbClr val="FFFFFF"/>
                </a:solidFill>
                <a:latin typeface="Lato" pitchFamily="34" charset="0"/>
                <a:ea typeface="Lato" pitchFamily="34" charset="-122"/>
                <a:cs typeface="Lato" pitchFamily="34" charset="-120"/>
              </a:rPr>
              <a:t>e registro CMR.</a:t>
            </a:r>
            <a:endParaRPr lang="en-US" sz="1600" dirty="0"/>
          </a:p>
        </p:txBody>
      </p:sp>
      <p:sp>
        <p:nvSpPr>
          <p:cNvPr id="50" name="Text 47"/>
          <p:cNvSpPr/>
          <p:nvPr/>
        </p:nvSpPr>
        <p:spPr>
          <a:xfrm>
            <a:off x="777240" y="5751576"/>
            <a:ext cx="10607040" cy="201168"/>
          </a:xfrm>
          <a:prstGeom prst="rect">
            <a:avLst/>
          </a:prstGeom>
          <a:noFill/>
          <a:ln/>
        </p:spPr>
        <p:txBody>
          <a:bodyPr wrap="square" lIns="0" tIns="0" rIns="0" bIns="0" rtlCol="0" anchor="ctr">
            <a:spAutoFit/>
          </a:bodyPr>
          <a:lstStyle/>
          <a:p>
            <a:pPr marL="0" indent="0" algn="ctr">
              <a:buNone/>
            </a:pPr>
            <a:r>
              <a:rPr lang="en-US" sz="1100" dirty="0">
                <a:solidFill>
                  <a:srgbClr val="BFD3DA"/>
                </a:solidFill>
                <a:latin typeface="Lato" pitchFamily="34" charset="0"/>
                <a:ea typeface="Lato" pitchFamily="34" charset="-122"/>
                <a:cs typeface="Lato" pitchFamily="34" charset="-120"/>
              </a:rPr>
              <a:t>“Eventuale” richiede una valutazione delle condizioni e degli obblighi applicabili: non è una libera opzione.</a:t>
            </a:r>
            <a:endParaRPr lang="en-US" sz="1100" dirty="0"/>
          </a:p>
        </p:txBody>
      </p:sp>
      <p:sp>
        <p:nvSpPr>
          <p:cNvPr id="51" name="Shape 48"/>
          <p:cNvSpPr/>
          <p:nvPr/>
        </p:nvSpPr>
        <p:spPr>
          <a:xfrm>
            <a:off x="603504" y="6062472"/>
            <a:ext cx="10981944" cy="310896"/>
          </a:xfrm>
          <a:prstGeom prst="roundRect">
            <a:avLst>
              <a:gd name="adj" fmla="val 8824"/>
            </a:avLst>
          </a:prstGeom>
          <a:solidFill>
            <a:srgbClr val="193F50"/>
          </a:solidFill>
          <a:ln w="8890">
            <a:solidFill>
              <a:srgbClr val="193F50"/>
            </a:solidFill>
            <a:prstDash val="solid"/>
          </a:ln>
        </p:spPr>
        <p:txBody>
          <a:bodyPr/>
          <a:lstStyle/>
          <a:p>
            <a:endParaRPr lang="it-IT"/>
          </a:p>
        </p:txBody>
      </p:sp>
      <p:sp>
        <p:nvSpPr>
          <p:cNvPr id="52" name="Text 49"/>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66DCC5"/>
                </a:solidFill>
                <a:latin typeface="Lato" pitchFamily="34" charset="0"/>
                <a:ea typeface="Lato" pitchFamily="34" charset="-122"/>
                <a:cs typeface="Lato" pitchFamily="34" charset="-120"/>
              </a:rPr>
              <a:t>Sempre: Capo I per gli altri effetti chimici pertinenti e rivalutazione in caso di modifiche.</a:t>
            </a:r>
            <a:endParaRPr lang="en-US" sz="1040" dirty="0"/>
          </a:p>
        </p:txBody>
      </p:sp>
      <p:sp>
        <p:nvSpPr>
          <p:cNvPr id="5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
    <p:bg>
      <p:bgPr>
        <a:solidFill>
          <a:srgbClr val="F7F8F3"/>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008E89"/>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008E89"/>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008E89"/>
          </a:solidFill>
          <a:ln w="10160">
            <a:solidFill>
              <a:srgbClr val="008E89"/>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008E89"/>
          </a:solidFill>
          <a:ln w="10160">
            <a:solidFill>
              <a:srgbClr val="008E89"/>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008E89"/>
          </a:solidFill>
          <a:ln w="10160">
            <a:solidFill>
              <a:srgbClr val="008E89"/>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008E89"/>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ACCESSO / CASO D</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800" b="1" dirty="0">
                <a:solidFill>
                  <a:srgbClr val="13384C"/>
                </a:solidFill>
                <a:latin typeface="Lato" pitchFamily="34" charset="0"/>
                <a:ea typeface="Lato" pitchFamily="34" charset="-122"/>
                <a:cs typeface="Lato" pitchFamily="34" charset="-120"/>
              </a:rPr>
              <a:t>Caso D: quando non ricorre la condizione del Caso C</a:t>
            </a:r>
            <a:endParaRPr lang="en-US" sz="28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567886"/>
                </a:solidFill>
                <a:latin typeface="Lato" pitchFamily="34" charset="0"/>
                <a:ea typeface="Lato" pitchFamily="34" charset="-122"/>
                <a:cs typeface="Lato" pitchFamily="34" charset="-120"/>
              </a:rPr>
              <a:t>Dopo il percorso preliminare: sostanza senza notazione di soglia nell’Allegato XLIII, oppure non inclusa.</a:t>
            </a:r>
            <a:endParaRPr lang="en-US" sz="1320" dirty="0"/>
          </a:p>
        </p:txBody>
      </p:sp>
      <p:sp>
        <p:nvSpPr>
          <p:cNvPr id="11" name="Shape 9"/>
          <p:cNvSpPr/>
          <p:nvPr/>
        </p:nvSpPr>
        <p:spPr>
          <a:xfrm>
            <a:off x="548640" y="6409944"/>
            <a:ext cx="11091672" cy="0"/>
          </a:xfrm>
          <a:prstGeom prst="line">
            <a:avLst/>
          </a:prstGeom>
          <a:noFill/>
          <a:ln w="6350">
            <a:solidFill>
              <a:srgbClr val="D2E0E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567886"/>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567886"/>
                </a:solidFill>
                <a:latin typeface="Lato" pitchFamily="34" charset="0"/>
                <a:ea typeface="Lato" pitchFamily="34" charset="-122"/>
                <a:cs typeface="Lato" pitchFamily="34" charset="-120"/>
              </a:rPr>
              <a:t>INAIL 2026, Figura 1 e p. 4 [I1] • Richiamo sul dato mancante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07 / 10</a:t>
            </a:r>
            <a:endParaRPr lang="en-US" sz="800" dirty="0"/>
          </a:p>
        </p:txBody>
      </p:sp>
      <p:sp>
        <p:nvSpPr>
          <p:cNvPr id="15" name="Shape 13"/>
          <p:cNvSpPr/>
          <p:nvPr/>
        </p:nvSpPr>
        <p:spPr>
          <a:xfrm>
            <a:off x="54864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6" name="Shape 23"/>
          <p:cNvSpPr/>
          <p:nvPr/>
        </p:nvSpPr>
        <p:spPr>
          <a:xfrm>
            <a:off x="676656" y="2368296"/>
            <a:ext cx="7552944" cy="283464"/>
          </a:xfrm>
          <a:prstGeom prst="roundRect">
            <a:avLst>
              <a:gd name="adj" fmla="val 16129"/>
            </a:avLst>
          </a:prstGeom>
          <a:solidFill>
            <a:srgbClr val="E0F3ED"/>
          </a:solidFill>
          <a:ln w="8890">
            <a:solidFill>
              <a:srgbClr val="E0F3ED"/>
            </a:solidFill>
            <a:prstDash val="solid"/>
          </a:ln>
        </p:spPr>
        <p:txBody>
          <a:bodyPr/>
          <a:lstStyle/>
          <a:p>
            <a:endParaRPr lang="it-IT"/>
          </a:p>
        </p:txBody>
      </p:sp>
      <p:sp>
        <p:nvSpPr>
          <p:cNvPr id="27" name="Text 24"/>
          <p:cNvSpPr/>
          <p:nvPr/>
        </p:nvSpPr>
        <p:spPr>
          <a:xfrm>
            <a:off x="777240" y="2426818"/>
            <a:ext cx="7351776" cy="173736"/>
          </a:xfrm>
          <a:prstGeom prst="rect">
            <a:avLst/>
          </a:prstGeom>
          <a:noFill/>
          <a:ln/>
        </p:spPr>
        <p:txBody>
          <a:bodyPr wrap="square" lIns="0" tIns="0" rIns="0" bIns="0" rtlCol="0" anchor="ctr">
            <a:spAutoFit/>
          </a:bodyPr>
          <a:lstStyle/>
          <a:p>
            <a:pPr marL="0" indent="0">
              <a:buNone/>
            </a:pPr>
            <a:r>
              <a:rPr lang="en-US" sz="920" dirty="0">
                <a:solidFill>
                  <a:srgbClr val="008E89"/>
                </a:solidFill>
                <a:latin typeface="Lato" pitchFamily="34" charset="0"/>
                <a:ea typeface="Lato" pitchFamily="34" charset="-122"/>
                <a:cs typeface="Lato" pitchFamily="34" charset="-120"/>
              </a:rPr>
              <a:t>INGRESSO  /  verificate le notazioni dei casi A e B</a:t>
            </a:r>
            <a:endParaRPr lang="en-US" sz="920" dirty="0"/>
          </a:p>
        </p:txBody>
      </p:sp>
      <p:sp>
        <p:nvSpPr>
          <p:cNvPr id="28" name="Shape 25"/>
          <p:cNvSpPr/>
          <p:nvPr/>
        </p:nvSpPr>
        <p:spPr>
          <a:xfrm>
            <a:off x="676656" y="2880360"/>
            <a:ext cx="7552944" cy="868680"/>
          </a:xfrm>
          <a:prstGeom prst="roundRect">
            <a:avLst>
              <a:gd name="adj" fmla="val 14737"/>
            </a:avLst>
          </a:prstGeom>
          <a:solidFill>
            <a:srgbClr val="FFFFFF"/>
          </a:solidFill>
          <a:ln w="8890">
            <a:solidFill>
              <a:srgbClr val="008E89"/>
            </a:solidFill>
            <a:prstDash val="solid"/>
          </a:ln>
        </p:spPr>
        <p:txBody>
          <a:bodyPr/>
          <a:lstStyle/>
          <a:p>
            <a:endParaRPr lang="it-IT"/>
          </a:p>
        </p:txBody>
      </p:sp>
      <p:sp>
        <p:nvSpPr>
          <p:cNvPr id="29" name="Text 26"/>
          <p:cNvSpPr/>
          <p:nvPr/>
        </p:nvSpPr>
        <p:spPr>
          <a:xfrm>
            <a:off x="923544" y="3072384"/>
            <a:ext cx="7059168" cy="512064"/>
          </a:xfrm>
          <a:prstGeom prst="rect">
            <a:avLst/>
          </a:prstGeom>
          <a:noFill/>
          <a:ln/>
        </p:spPr>
        <p:txBody>
          <a:bodyPr wrap="square" lIns="0" tIns="0" rIns="0" bIns="0" rtlCol="0" anchor="ctr">
            <a:spAutoFit/>
          </a:bodyPr>
          <a:lstStyle/>
          <a:p>
            <a:pPr marL="0" indent="0" algn="ctr">
              <a:buNone/>
            </a:pPr>
            <a:r>
              <a:rPr lang="en-US" sz="2000" b="1" dirty="0">
                <a:solidFill>
                  <a:srgbClr val="13384C"/>
                </a:solidFill>
                <a:latin typeface="Lato" pitchFamily="34" charset="0"/>
                <a:ea typeface="Lato" pitchFamily="34" charset="-122"/>
                <a:cs typeface="Lato" pitchFamily="34" charset="-120"/>
              </a:rPr>
              <a:t>Restrizione REACH con DNEL vincolante</a:t>
            </a:r>
            <a:endParaRPr lang="en-US" sz="2000" dirty="0"/>
          </a:p>
          <a:p>
            <a:pPr marL="0" indent="0" algn="ctr">
              <a:buNone/>
            </a:pPr>
            <a:r>
              <a:rPr lang="en-US" sz="2000" b="1" dirty="0">
                <a:solidFill>
                  <a:srgbClr val="13384C"/>
                </a:solidFill>
                <a:latin typeface="Lato" pitchFamily="34" charset="0"/>
                <a:ea typeface="Lato" pitchFamily="34" charset="-122"/>
                <a:cs typeface="Lato" pitchFamily="34" charset="-120"/>
              </a:rPr>
              <a:t>protettivo per la salute riproduttiva?</a:t>
            </a:r>
            <a:endParaRPr lang="en-US" sz="2000" dirty="0"/>
          </a:p>
        </p:txBody>
      </p:sp>
      <p:sp>
        <p:nvSpPr>
          <p:cNvPr id="30" name="Shape 27"/>
          <p:cNvSpPr/>
          <p:nvPr/>
        </p:nvSpPr>
        <p:spPr>
          <a:xfrm>
            <a:off x="2523744" y="3758184"/>
            <a:ext cx="0" cy="484632"/>
          </a:xfrm>
          <a:prstGeom prst="line">
            <a:avLst/>
          </a:prstGeom>
          <a:noFill/>
          <a:ln w="15240">
            <a:solidFill>
              <a:srgbClr val="008E89"/>
            </a:solidFill>
            <a:prstDash val="solid"/>
            <a:tailEnd type="triangle"/>
          </a:ln>
        </p:spPr>
        <p:txBody>
          <a:bodyPr/>
          <a:lstStyle/>
          <a:p>
            <a:endParaRPr lang="it-IT"/>
          </a:p>
        </p:txBody>
      </p:sp>
      <p:sp>
        <p:nvSpPr>
          <p:cNvPr id="31" name="Text 28"/>
          <p:cNvSpPr/>
          <p:nvPr/>
        </p:nvSpPr>
        <p:spPr>
          <a:xfrm>
            <a:off x="2660904" y="3886200"/>
            <a:ext cx="548640" cy="219456"/>
          </a:xfrm>
          <a:prstGeom prst="rect">
            <a:avLst/>
          </a:prstGeom>
          <a:noFill/>
          <a:ln/>
        </p:spPr>
        <p:txBody>
          <a:bodyPr wrap="square" lIns="0" tIns="0" rIns="0" bIns="0" rtlCol="0" anchor="ctr">
            <a:spAutoFit/>
          </a:bodyPr>
          <a:lstStyle/>
          <a:p>
            <a:pPr marL="0" indent="0">
              <a:buNone/>
            </a:pPr>
            <a:r>
              <a:rPr lang="en-US" sz="1300" b="1" dirty="0">
                <a:solidFill>
                  <a:srgbClr val="008E89"/>
                </a:solidFill>
                <a:latin typeface="Lato" pitchFamily="34" charset="0"/>
                <a:ea typeface="Lato" pitchFamily="34" charset="-122"/>
                <a:cs typeface="Lato" pitchFamily="34" charset="-120"/>
              </a:rPr>
              <a:t>SÌ</a:t>
            </a:r>
            <a:endParaRPr lang="en-US" sz="1300" dirty="0"/>
          </a:p>
        </p:txBody>
      </p:sp>
      <p:sp>
        <p:nvSpPr>
          <p:cNvPr id="32" name="Shape 29"/>
          <p:cNvSpPr/>
          <p:nvPr/>
        </p:nvSpPr>
        <p:spPr>
          <a:xfrm>
            <a:off x="6345936" y="3758184"/>
            <a:ext cx="0" cy="484632"/>
          </a:xfrm>
          <a:prstGeom prst="line">
            <a:avLst/>
          </a:prstGeom>
          <a:noFill/>
          <a:ln w="15240">
            <a:solidFill>
              <a:srgbClr val="A45027"/>
            </a:solidFill>
            <a:prstDash val="solid"/>
            <a:tailEnd type="triangle"/>
          </a:ln>
        </p:spPr>
        <p:txBody>
          <a:bodyPr/>
          <a:lstStyle/>
          <a:p>
            <a:endParaRPr lang="it-IT"/>
          </a:p>
        </p:txBody>
      </p:sp>
      <p:sp>
        <p:nvSpPr>
          <p:cNvPr id="33" name="Text 30"/>
          <p:cNvSpPr/>
          <p:nvPr/>
        </p:nvSpPr>
        <p:spPr>
          <a:xfrm>
            <a:off x="6483096" y="3886200"/>
            <a:ext cx="548640" cy="219456"/>
          </a:xfrm>
          <a:prstGeom prst="rect">
            <a:avLst/>
          </a:prstGeom>
          <a:noFill/>
          <a:ln/>
        </p:spPr>
        <p:txBody>
          <a:bodyPr wrap="square" lIns="0" tIns="0" rIns="0" bIns="0" rtlCol="0" anchor="ctr">
            <a:spAutoFit/>
          </a:bodyPr>
          <a:lstStyle/>
          <a:p>
            <a:pPr marL="0" indent="0">
              <a:buNone/>
            </a:pPr>
            <a:r>
              <a:rPr lang="en-US" sz="1300" b="1" dirty="0">
                <a:solidFill>
                  <a:srgbClr val="A45027"/>
                </a:solidFill>
                <a:latin typeface="Lato" pitchFamily="34" charset="0"/>
                <a:ea typeface="Lato" pitchFamily="34" charset="-122"/>
                <a:cs typeface="Lato" pitchFamily="34" charset="-120"/>
              </a:rPr>
              <a:t>NO</a:t>
            </a:r>
            <a:endParaRPr lang="en-US" sz="1300" dirty="0"/>
          </a:p>
        </p:txBody>
      </p:sp>
      <p:sp>
        <p:nvSpPr>
          <p:cNvPr id="34" name="Shape 31"/>
          <p:cNvSpPr/>
          <p:nvPr/>
        </p:nvSpPr>
        <p:spPr>
          <a:xfrm>
            <a:off x="676656" y="4343400"/>
            <a:ext cx="3675888" cy="1353312"/>
          </a:xfrm>
          <a:prstGeom prst="roundRect">
            <a:avLst>
              <a:gd name="adj" fmla="val 12162"/>
            </a:avLst>
          </a:prstGeom>
          <a:solidFill>
            <a:srgbClr val="FBF1CF"/>
          </a:solidFill>
          <a:ln w="8890">
            <a:solidFill>
              <a:srgbClr val="E7B747"/>
            </a:solidFill>
            <a:prstDash val="solid"/>
          </a:ln>
        </p:spPr>
        <p:txBody>
          <a:bodyPr/>
          <a:lstStyle/>
          <a:p>
            <a:endParaRPr lang="it-IT"/>
          </a:p>
        </p:txBody>
      </p:sp>
      <p:sp>
        <p:nvSpPr>
          <p:cNvPr id="35" name="Shape 32"/>
          <p:cNvSpPr/>
          <p:nvPr/>
        </p:nvSpPr>
        <p:spPr>
          <a:xfrm>
            <a:off x="914400" y="4562856"/>
            <a:ext cx="411480" cy="411480"/>
          </a:xfrm>
          <a:prstGeom prst="ellipse">
            <a:avLst/>
          </a:prstGeom>
          <a:solidFill>
            <a:srgbClr val="E7B747"/>
          </a:solidFill>
          <a:ln w="10160">
            <a:solidFill>
              <a:srgbClr val="E7B747"/>
            </a:solidFill>
            <a:prstDash val="solid"/>
          </a:ln>
        </p:spPr>
        <p:txBody>
          <a:bodyPr/>
          <a:lstStyle/>
          <a:p>
            <a:endParaRPr lang="it-IT"/>
          </a:p>
        </p:txBody>
      </p:sp>
      <p:sp>
        <p:nvSpPr>
          <p:cNvPr id="36" name="Text 33"/>
          <p:cNvSpPr/>
          <p:nvPr/>
        </p:nvSpPr>
        <p:spPr>
          <a:xfrm>
            <a:off x="914400" y="4594860"/>
            <a:ext cx="411480" cy="374904"/>
          </a:xfrm>
          <a:prstGeom prst="rect">
            <a:avLst/>
          </a:prstGeom>
          <a:noFill/>
          <a:ln/>
        </p:spPr>
        <p:txBody>
          <a:bodyPr wrap="square" lIns="0" tIns="0" rIns="0" bIns="0" rtlCol="0" anchor="ctr">
            <a:spAutoFit/>
          </a:bodyPr>
          <a:lstStyle/>
          <a:p>
            <a:pPr marL="0" indent="0" algn="ctr">
              <a:buNone/>
            </a:pPr>
            <a:r>
              <a:rPr lang="en-US" sz="1700" b="1" dirty="0">
                <a:solidFill>
                  <a:srgbClr val="13384C"/>
                </a:solidFill>
                <a:latin typeface="Lato" pitchFamily="34" charset="0"/>
                <a:ea typeface="Lato" pitchFamily="34" charset="-122"/>
                <a:cs typeface="Lato" pitchFamily="34" charset="-120"/>
              </a:rPr>
              <a:t>C</a:t>
            </a:r>
            <a:endParaRPr lang="en-US" sz="1700" dirty="0"/>
          </a:p>
        </p:txBody>
      </p:sp>
      <p:sp>
        <p:nvSpPr>
          <p:cNvPr id="37" name="Text 34"/>
          <p:cNvSpPr/>
          <p:nvPr/>
        </p:nvSpPr>
        <p:spPr>
          <a:xfrm>
            <a:off x="1508760" y="4608576"/>
            <a:ext cx="2551176" cy="274320"/>
          </a:xfrm>
          <a:prstGeom prst="rect">
            <a:avLst/>
          </a:prstGeom>
          <a:noFill/>
          <a:ln/>
        </p:spPr>
        <p:txBody>
          <a:bodyPr wrap="square" lIns="0" tIns="0" rIns="0" bIns="0" rtlCol="0" anchor="ctr">
            <a:spAutoFit/>
          </a:bodyPr>
          <a:lstStyle/>
          <a:p>
            <a:pPr marL="0" indent="0">
              <a:buNone/>
            </a:pPr>
            <a:r>
              <a:rPr lang="en-US" sz="1900" b="1" dirty="0">
                <a:solidFill>
                  <a:srgbClr val="13384C"/>
                </a:solidFill>
                <a:latin typeface="Lato" pitchFamily="34" charset="0"/>
                <a:ea typeface="Lato" pitchFamily="34" charset="-122"/>
                <a:cs typeface="Lato" pitchFamily="34" charset="-120"/>
              </a:rPr>
              <a:t>DNEL vincolante</a:t>
            </a:r>
            <a:endParaRPr lang="en-US" sz="1900" dirty="0"/>
          </a:p>
        </p:txBody>
      </p:sp>
      <p:sp>
        <p:nvSpPr>
          <p:cNvPr id="38" name="Text 35"/>
          <p:cNvSpPr/>
          <p:nvPr/>
        </p:nvSpPr>
        <p:spPr>
          <a:xfrm>
            <a:off x="914400" y="5084064"/>
            <a:ext cx="3145536" cy="448056"/>
          </a:xfrm>
          <a:prstGeom prst="rect">
            <a:avLst/>
          </a:prstGeom>
          <a:noFill/>
          <a:ln/>
        </p:spPr>
        <p:txBody>
          <a:bodyPr wrap="square" lIns="0" tIns="0" rIns="0" bIns="0" rtlCol="0" anchor="ctr">
            <a:spAutoFit/>
          </a:bodyPr>
          <a:lstStyle/>
          <a:p>
            <a:pPr marL="0" indent="0">
              <a:buNone/>
            </a:pPr>
            <a:r>
              <a:rPr lang="en-US" sz="1400" dirty="0">
                <a:solidFill>
                  <a:srgbClr val="13384C"/>
                </a:solidFill>
                <a:latin typeface="Lato" pitchFamily="34" charset="0"/>
                <a:ea typeface="Lato" pitchFamily="34" charset="-122"/>
                <a:cs typeface="Lato" pitchFamily="34" charset="-120"/>
              </a:rPr>
              <a:t>Valutazione rispetto</a:t>
            </a:r>
            <a:endParaRPr lang="en-US" sz="1400" dirty="0"/>
          </a:p>
          <a:p>
            <a:pPr marL="0" indent="0">
              <a:buNone/>
            </a:pPr>
            <a:r>
              <a:rPr lang="en-US" sz="1400" dirty="0">
                <a:solidFill>
                  <a:srgbClr val="13384C"/>
                </a:solidFill>
                <a:latin typeface="Lato" pitchFamily="34" charset="0"/>
                <a:ea typeface="Lato" pitchFamily="34" charset="-122"/>
                <a:cs typeface="Lato" pitchFamily="34" charset="-120"/>
              </a:rPr>
              <a:t>al riferimento pertinente.</a:t>
            </a:r>
            <a:endParaRPr lang="en-US" sz="1400" dirty="0"/>
          </a:p>
        </p:txBody>
      </p:sp>
      <p:sp>
        <p:nvSpPr>
          <p:cNvPr id="39" name="Shape 36"/>
          <p:cNvSpPr/>
          <p:nvPr/>
        </p:nvSpPr>
        <p:spPr>
          <a:xfrm>
            <a:off x="4572000" y="4343400"/>
            <a:ext cx="3657600" cy="1353312"/>
          </a:xfrm>
          <a:prstGeom prst="roundRect">
            <a:avLst>
              <a:gd name="adj" fmla="val 12162"/>
            </a:avLst>
          </a:prstGeom>
          <a:solidFill>
            <a:srgbClr val="FDE7D8"/>
          </a:solidFill>
          <a:ln w="8890">
            <a:solidFill>
              <a:srgbClr val="E58A53"/>
            </a:solidFill>
            <a:prstDash val="solid"/>
          </a:ln>
        </p:spPr>
        <p:txBody>
          <a:bodyPr/>
          <a:lstStyle/>
          <a:p>
            <a:endParaRPr lang="it-IT"/>
          </a:p>
        </p:txBody>
      </p:sp>
      <p:sp>
        <p:nvSpPr>
          <p:cNvPr id="40" name="Shape 37"/>
          <p:cNvSpPr/>
          <p:nvPr/>
        </p:nvSpPr>
        <p:spPr>
          <a:xfrm>
            <a:off x="4809744" y="4562856"/>
            <a:ext cx="411480" cy="411480"/>
          </a:xfrm>
          <a:prstGeom prst="ellipse">
            <a:avLst/>
          </a:prstGeom>
          <a:solidFill>
            <a:srgbClr val="E58A53"/>
          </a:solidFill>
          <a:ln w="10160">
            <a:solidFill>
              <a:srgbClr val="E58A53"/>
            </a:solidFill>
            <a:prstDash val="solid"/>
          </a:ln>
        </p:spPr>
        <p:txBody>
          <a:bodyPr/>
          <a:lstStyle/>
          <a:p>
            <a:endParaRPr lang="it-IT"/>
          </a:p>
        </p:txBody>
      </p:sp>
      <p:sp>
        <p:nvSpPr>
          <p:cNvPr id="41" name="Text 38"/>
          <p:cNvSpPr/>
          <p:nvPr/>
        </p:nvSpPr>
        <p:spPr>
          <a:xfrm>
            <a:off x="4809744" y="4594860"/>
            <a:ext cx="411480" cy="374904"/>
          </a:xfrm>
          <a:prstGeom prst="rect">
            <a:avLst/>
          </a:prstGeom>
          <a:noFill/>
          <a:ln/>
        </p:spPr>
        <p:txBody>
          <a:bodyPr wrap="square" lIns="0" tIns="0" rIns="0" bIns="0" rtlCol="0" anchor="ctr">
            <a:spAutoFit/>
          </a:bodyPr>
          <a:lstStyle/>
          <a:p>
            <a:pPr marL="0" indent="0" algn="ctr">
              <a:buNone/>
            </a:pPr>
            <a:r>
              <a:rPr lang="en-US" sz="1700" b="1" dirty="0">
                <a:solidFill>
                  <a:srgbClr val="FFFFFF"/>
                </a:solidFill>
                <a:latin typeface="Lato" pitchFamily="34" charset="0"/>
                <a:ea typeface="Lato" pitchFamily="34" charset="-122"/>
                <a:cs typeface="Lato" pitchFamily="34" charset="-120"/>
              </a:rPr>
              <a:t>D</a:t>
            </a:r>
            <a:endParaRPr lang="en-US" sz="1700" dirty="0"/>
          </a:p>
        </p:txBody>
      </p:sp>
      <p:sp>
        <p:nvSpPr>
          <p:cNvPr id="42" name="Text 39"/>
          <p:cNvSpPr/>
          <p:nvPr/>
        </p:nvSpPr>
        <p:spPr>
          <a:xfrm>
            <a:off x="5404104" y="4608576"/>
            <a:ext cx="2560320" cy="274320"/>
          </a:xfrm>
          <a:prstGeom prst="rect">
            <a:avLst/>
          </a:prstGeom>
          <a:noFill/>
          <a:ln/>
        </p:spPr>
        <p:txBody>
          <a:bodyPr wrap="square" lIns="0" tIns="0" rIns="0" bIns="0" rtlCol="0" anchor="ctr">
            <a:spAutoFit/>
          </a:bodyPr>
          <a:lstStyle/>
          <a:p>
            <a:pPr marL="0" indent="0">
              <a:buNone/>
            </a:pPr>
            <a:r>
              <a:rPr lang="en-US" sz="1900" b="1" dirty="0">
                <a:solidFill>
                  <a:srgbClr val="13384C"/>
                </a:solidFill>
                <a:latin typeface="Lato" pitchFamily="34" charset="0"/>
                <a:ea typeface="Lato" pitchFamily="34" charset="-122"/>
                <a:cs typeface="Lato" pitchFamily="34" charset="-120"/>
              </a:rPr>
              <a:t>Caso per caso</a:t>
            </a:r>
            <a:endParaRPr lang="en-US" sz="1900" dirty="0"/>
          </a:p>
        </p:txBody>
      </p:sp>
      <p:sp>
        <p:nvSpPr>
          <p:cNvPr id="43" name="Text 40"/>
          <p:cNvSpPr/>
          <p:nvPr/>
        </p:nvSpPr>
        <p:spPr>
          <a:xfrm>
            <a:off x="4809744" y="5084064"/>
            <a:ext cx="3163824" cy="448056"/>
          </a:xfrm>
          <a:prstGeom prst="rect">
            <a:avLst/>
          </a:prstGeom>
          <a:noFill/>
          <a:ln/>
        </p:spPr>
        <p:txBody>
          <a:bodyPr wrap="square" lIns="0" tIns="0" rIns="0" bIns="0" rtlCol="0" anchor="ctr">
            <a:spAutoFit/>
          </a:bodyPr>
          <a:lstStyle/>
          <a:p>
            <a:pPr marL="0" indent="0">
              <a:buNone/>
            </a:pPr>
            <a:r>
              <a:rPr lang="en-US" sz="1400" dirty="0">
                <a:solidFill>
                  <a:srgbClr val="13384C"/>
                </a:solidFill>
                <a:latin typeface="Lato" pitchFamily="34" charset="0"/>
                <a:ea typeface="Lato" pitchFamily="34" charset="-122"/>
                <a:cs typeface="Lato" pitchFamily="34" charset="-120"/>
              </a:rPr>
              <a:t>Evidenze scientifiche</a:t>
            </a:r>
            <a:endParaRPr lang="en-US" sz="1400" dirty="0"/>
          </a:p>
          <a:p>
            <a:pPr marL="0" indent="0">
              <a:buNone/>
            </a:pPr>
            <a:r>
              <a:rPr lang="en-US" sz="1400" dirty="0">
                <a:solidFill>
                  <a:srgbClr val="13384C"/>
                </a:solidFill>
                <a:latin typeface="Lato" pitchFamily="34" charset="0"/>
                <a:ea typeface="Lato" pitchFamily="34" charset="-122"/>
                <a:cs typeface="Lato" pitchFamily="34" charset="-120"/>
              </a:rPr>
              <a:t>ed eventuale valore soglia.</a:t>
            </a:r>
            <a:endParaRPr lang="en-US" sz="1400" dirty="0"/>
          </a:p>
        </p:txBody>
      </p:sp>
      <p:sp>
        <p:nvSpPr>
          <p:cNvPr id="44" name="Shape 41"/>
          <p:cNvSpPr/>
          <p:nvPr/>
        </p:nvSpPr>
        <p:spPr>
          <a:xfrm>
            <a:off x="8622792" y="2368296"/>
            <a:ext cx="2889504" cy="3328416"/>
          </a:xfrm>
          <a:prstGeom prst="roundRect">
            <a:avLst>
              <a:gd name="adj" fmla="val 6329"/>
            </a:avLst>
          </a:prstGeom>
          <a:solidFill>
            <a:srgbClr val="193F50"/>
          </a:solidFill>
          <a:ln w="8890">
            <a:solidFill>
              <a:srgbClr val="193F50"/>
            </a:solidFill>
            <a:prstDash val="solid"/>
          </a:ln>
        </p:spPr>
        <p:txBody>
          <a:bodyPr/>
          <a:lstStyle/>
          <a:p>
            <a:endParaRPr lang="it-IT"/>
          </a:p>
        </p:txBody>
      </p:sp>
      <p:sp>
        <p:nvSpPr>
          <p:cNvPr id="45" name="Shape 42"/>
          <p:cNvSpPr/>
          <p:nvPr/>
        </p:nvSpPr>
        <p:spPr>
          <a:xfrm>
            <a:off x="9656064" y="2743200"/>
            <a:ext cx="557784" cy="557784"/>
          </a:xfrm>
          <a:prstGeom prst="ellipse">
            <a:avLst/>
          </a:prstGeom>
          <a:solidFill>
            <a:srgbClr val="FFFFFF">
              <a:alpha val="0"/>
            </a:srgbClr>
          </a:solidFill>
          <a:ln w="38100">
            <a:solidFill>
              <a:srgbClr val="66DCC5"/>
            </a:solidFill>
            <a:prstDash val="solid"/>
          </a:ln>
        </p:spPr>
        <p:txBody>
          <a:bodyPr/>
          <a:lstStyle/>
          <a:p>
            <a:endParaRPr lang="it-IT"/>
          </a:p>
        </p:txBody>
      </p:sp>
      <p:sp>
        <p:nvSpPr>
          <p:cNvPr id="46" name="Shape 43"/>
          <p:cNvSpPr/>
          <p:nvPr/>
        </p:nvSpPr>
        <p:spPr>
          <a:xfrm>
            <a:off x="10124603" y="3211739"/>
            <a:ext cx="256581" cy="256581"/>
          </a:xfrm>
          <a:prstGeom prst="line">
            <a:avLst/>
          </a:prstGeom>
          <a:noFill/>
          <a:ln w="50800">
            <a:solidFill>
              <a:srgbClr val="66DCC5"/>
            </a:solidFill>
            <a:prstDash val="solid"/>
          </a:ln>
        </p:spPr>
        <p:txBody>
          <a:bodyPr/>
          <a:lstStyle/>
          <a:p>
            <a:endParaRPr lang="it-IT"/>
          </a:p>
        </p:txBody>
      </p:sp>
      <p:sp>
        <p:nvSpPr>
          <p:cNvPr id="47" name="Text 44"/>
          <p:cNvSpPr/>
          <p:nvPr/>
        </p:nvSpPr>
        <p:spPr>
          <a:xfrm>
            <a:off x="8887968" y="3657600"/>
            <a:ext cx="2350008" cy="777240"/>
          </a:xfrm>
          <a:prstGeom prst="rect">
            <a:avLst/>
          </a:prstGeom>
          <a:noFill/>
          <a:ln/>
        </p:spPr>
        <p:txBody>
          <a:bodyPr wrap="square" lIns="0" tIns="0" rIns="0" bIns="0" rtlCol="0" anchor="ctr">
            <a:spAutoFit/>
          </a:bodyPr>
          <a:lstStyle/>
          <a:p>
            <a:pPr marL="0" indent="0" algn="ctr">
              <a:buNone/>
            </a:pPr>
            <a:r>
              <a:rPr lang="en-US" sz="2200" b="1" dirty="0">
                <a:solidFill>
                  <a:srgbClr val="FFFFFF"/>
                </a:solidFill>
                <a:latin typeface="Lato" pitchFamily="34" charset="0"/>
                <a:ea typeface="Lato" pitchFamily="34" charset="-122"/>
                <a:cs typeface="Lato" pitchFamily="34" charset="-120"/>
              </a:rPr>
              <a:t>DATO DA</a:t>
            </a:r>
            <a:endParaRPr lang="en-US" sz="2200" dirty="0"/>
          </a:p>
          <a:p>
            <a:pPr marL="0" indent="0" algn="ctr">
              <a:buNone/>
            </a:pPr>
            <a:r>
              <a:rPr lang="en-US" sz="2200" b="1" dirty="0">
                <a:solidFill>
                  <a:srgbClr val="FFFFFF"/>
                </a:solidFill>
                <a:latin typeface="Lato" pitchFamily="34" charset="0"/>
                <a:ea typeface="Lato" pitchFamily="34" charset="-122"/>
                <a:cs typeface="Lato" pitchFamily="34" charset="-120"/>
              </a:rPr>
              <a:t>CHIARIRE?</a:t>
            </a:r>
            <a:endParaRPr lang="en-US" sz="2200" dirty="0"/>
          </a:p>
        </p:txBody>
      </p:sp>
      <p:sp>
        <p:nvSpPr>
          <p:cNvPr id="48" name="Text 45"/>
          <p:cNvSpPr/>
          <p:nvPr/>
        </p:nvSpPr>
        <p:spPr>
          <a:xfrm>
            <a:off x="8887968" y="4645152"/>
            <a:ext cx="2350008" cy="749808"/>
          </a:xfrm>
          <a:prstGeom prst="rect">
            <a:avLst/>
          </a:prstGeom>
          <a:noFill/>
          <a:ln/>
        </p:spPr>
        <p:txBody>
          <a:bodyPr wrap="square" lIns="0" tIns="0" rIns="0" bIns="0" rtlCol="0" anchor="ctr">
            <a:spAutoFit/>
          </a:bodyPr>
          <a:lstStyle/>
          <a:p>
            <a:pPr marL="0" indent="0" algn="ctr">
              <a:buNone/>
            </a:pPr>
            <a:r>
              <a:rPr lang="en-US" sz="1600" dirty="0">
                <a:solidFill>
                  <a:srgbClr val="BFD3DA"/>
                </a:solidFill>
                <a:latin typeface="Lato" pitchFamily="34" charset="0"/>
                <a:ea typeface="Lato" pitchFamily="34" charset="-122"/>
                <a:cs typeface="Lato" pitchFamily="34" charset="-120"/>
              </a:rPr>
              <a:t>Acquisire evidenze.</a:t>
            </a:r>
            <a:endParaRPr lang="en-US" sz="1600" dirty="0"/>
          </a:p>
          <a:p>
            <a:pPr marL="0" indent="0" algn="ctr">
              <a:buNone/>
            </a:pPr>
            <a:r>
              <a:rPr lang="en-US" sz="1600" dirty="0">
                <a:solidFill>
                  <a:srgbClr val="BFD3DA"/>
                </a:solidFill>
                <a:latin typeface="Lato" pitchFamily="34" charset="0"/>
                <a:ea typeface="Lato" pitchFamily="34" charset="-122"/>
                <a:cs typeface="Lato" pitchFamily="34" charset="-120"/>
              </a:rPr>
              <a:t>Non presumere</a:t>
            </a:r>
            <a:endParaRPr lang="en-US" sz="1600" dirty="0"/>
          </a:p>
          <a:p>
            <a:pPr marL="0" indent="0" algn="ctr">
              <a:buNone/>
            </a:pPr>
            <a:r>
              <a:rPr lang="en-US" sz="1600" dirty="0">
                <a:solidFill>
                  <a:srgbClr val="BFD3DA"/>
                </a:solidFill>
                <a:latin typeface="Lato" pitchFamily="34" charset="0"/>
                <a:ea typeface="Lato" pitchFamily="34" charset="-122"/>
                <a:cs typeface="Lato" pitchFamily="34" charset="-120"/>
              </a:rPr>
              <a:t>assenza o sicurezza.</a:t>
            </a:r>
            <a:endParaRPr lang="en-US" sz="1600" dirty="0"/>
          </a:p>
        </p:txBody>
      </p:sp>
      <p:sp>
        <p:nvSpPr>
          <p:cNvPr id="49" name="Shape 46"/>
          <p:cNvSpPr/>
          <p:nvPr/>
        </p:nvSpPr>
        <p:spPr>
          <a:xfrm>
            <a:off x="603504" y="6062472"/>
            <a:ext cx="10981944" cy="310896"/>
          </a:xfrm>
          <a:prstGeom prst="roundRect">
            <a:avLst>
              <a:gd name="adj" fmla="val 8824"/>
            </a:avLst>
          </a:prstGeom>
          <a:solidFill>
            <a:srgbClr val="E0F3ED"/>
          </a:solidFill>
          <a:ln w="8890">
            <a:solidFill>
              <a:srgbClr val="E0F3ED"/>
            </a:solidFill>
            <a:prstDash val="solid"/>
          </a:ln>
        </p:spPr>
        <p:txBody>
          <a:bodyPr/>
          <a:lstStyle/>
          <a:p>
            <a:endParaRPr lang="it-IT"/>
          </a:p>
        </p:txBody>
      </p:sp>
      <p:sp>
        <p:nvSpPr>
          <p:cNvPr id="50" name="Text 47"/>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008E89"/>
                </a:solidFill>
                <a:latin typeface="Lato" pitchFamily="34" charset="0"/>
                <a:ea typeface="Lato" pitchFamily="34" charset="-122"/>
                <a:cs typeface="Lato" pitchFamily="34" charset="-120"/>
              </a:rPr>
              <a:t>Il “dato da chiarire” è un richiamo didattico, non un quinto caso del diagramma INAIL.</a:t>
            </a:r>
            <a:endParaRPr lang="en-US" sz="1040" dirty="0"/>
          </a:p>
        </p:txBody>
      </p:sp>
      <p:sp>
        <p:nvSpPr>
          <p:cNvPr id="5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8">
    <p:bg>
      <p:bgPr>
        <a:solidFill>
          <a:srgbClr val="F7F8F3"/>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008E89"/>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008E89"/>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008E89"/>
          </a:solidFill>
          <a:ln w="10160">
            <a:solidFill>
              <a:srgbClr val="008E89"/>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008E89"/>
          </a:solidFill>
          <a:ln w="10160">
            <a:solidFill>
              <a:srgbClr val="008E89"/>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008E89"/>
          </a:solidFill>
          <a:ln w="10160">
            <a:solidFill>
              <a:srgbClr val="008E89"/>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008E89"/>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CASO D / FONTI ED EVIDENZE</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700" b="1" dirty="0">
                <a:solidFill>
                  <a:srgbClr val="13384C"/>
                </a:solidFill>
                <a:latin typeface="Lato" pitchFamily="34" charset="0"/>
                <a:ea typeface="Lato" pitchFamily="34" charset="-122"/>
                <a:cs typeface="Lato" pitchFamily="34" charset="-120"/>
              </a:rPr>
              <a:t>Caso per caso: costruire una catena di evidenze tracciabile</a:t>
            </a:r>
            <a:endParaRPr lang="en-US" sz="27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567886"/>
                </a:solidFill>
                <a:latin typeface="Lato" pitchFamily="34" charset="0"/>
                <a:ea typeface="Lato" pitchFamily="34" charset="-122"/>
                <a:cs typeface="Lato" pitchFamily="34" charset="-120"/>
              </a:rPr>
              <a:t>Le fonti sono punti di accesso ai dati; la pertinenza del valore deve essere motivata.</a:t>
            </a:r>
            <a:endParaRPr lang="en-US" sz="1320" dirty="0"/>
          </a:p>
        </p:txBody>
      </p:sp>
      <p:sp>
        <p:nvSpPr>
          <p:cNvPr id="11" name="Shape 9"/>
          <p:cNvSpPr/>
          <p:nvPr/>
        </p:nvSpPr>
        <p:spPr>
          <a:xfrm>
            <a:off x="548640" y="6409944"/>
            <a:ext cx="11091672" cy="0"/>
          </a:xfrm>
          <a:prstGeom prst="line">
            <a:avLst/>
          </a:prstGeom>
          <a:noFill/>
          <a:ln w="6350">
            <a:solidFill>
              <a:srgbClr val="D2E0E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567886"/>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567886"/>
                </a:solidFill>
                <a:latin typeface="Lato" pitchFamily="34" charset="0"/>
                <a:ea typeface="Lato" pitchFamily="34" charset="-122"/>
                <a:cs typeface="Lato" pitchFamily="34" charset="-120"/>
              </a:rPr>
              <a:t>INAIL 2026, p. 2 e Caso D [I1] • Scheda documentale proposta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08 / 10</a:t>
            </a:r>
            <a:endParaRPr lang="en-US" sz="800" dirty="0"/>
          </a:p>
        </p:txBody>
      </p:sp>
      <p:sp>
        <p:nvSpPr>
          <p:cNvPr id="15" name="Shape 13"/>
          <p:cNvSpPr/>
          <p:nvPr/>
        </p:nvSpPr>
        <p:spPr>
          <a:xfrm>
            <a:off x="54864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6" name="Shape 23"/>
          <p:cNvSpPr/>
          <p:nvPr/>
        </p:nvSpPr>
        <p:spPr>
          <a:xfrm>
            <a:off x="676656" y="2395728"/>
            <a:ext cx="4535424" cy="630936"/>
          </a:xfrm>
          <a:prstGeom prst="roundRect">
            <a:avLst>
              <a:gd name="adj" fmla="val 13043"/>
            </a:avLst>
          </a:prstGeom>
          <a:solidFill>
            <a:srgbClr val="FFFFFF"/>
          </a:solidFill>
          <a:ln w="8890">
            <a:solidFill>
              <a:srgbClr val="D2E0E2"/>
            </a:solidFill>
            <a:prstDash val="solid"/>
          </a:ln>
        </p:spPr>
        <p:txBody>
          <a:bodyPr/>
          <a:lstStyle/>
          <a:p>
            <a:endParaRPr lang="it-IT"/>
          </a:p>
        </p:txBody>
      </p:sp>
      <p:sp>
        <p:nvSpPr>
          <p:cNvPr id="27" name="Shape 24"/>
          <p:cNvSpPr/>
          <p:nvPr/>
        </p:nvSpPr>
        <p:spPr>
          <a:xfrm>
            <a:off x="877824" y="2542032"/>
            <a:ext cx="256032" cy="338328"/>
          </a:xfrm>
          <a:prstGeom prst="roundRect">
            <a:avLst>
              <a:gd name="adj" fmla="val 7143"/>
            </a:avLst>
          </a:prstGeom>
          <a:solidFill>
            <a:srgbClr val="008E89"/>
          </a:solidFill>
          <a:ln w="8890">
            <a:solidFill>
              <a:srgbClr val="008E89"/>
            </a:solidFill>
            <a:prstDash val="solid"/>
          </a:ln>
        </p:spPr>
        <p:txBody>
          <a:bodyPr/>
          <a:lstStyle/>
          <a:p>
            <a:endParaRPr lang="it-IT"/>
          </a:p>
        </p:txBody>
      </p:sp>
      <p:sp>
        <p:nvSpPr>
          <p:cNvPr id="28" name="Text 25"/>
          <p:cNvSpPr/>
          <p:nvPr/>
        </p:nvSpPr>
        <p:spPr>
          <a:xfrm>
            <a:off x="1316736" y="2487168"/>
            <a:ext cx="3648456" cy="201168"/>
          </a:xfrm>
          <a:prstGeom prst="rect">
            <a:avLst/>
          </a:prstGeom>
          <a:noFill/>
          <a:ln/>
        </p:spPr>
        <p:txBody>
          <a:bodyPr wrap="square" lIns="0" tIns="0" rIns="0" bIns="0" rtlCol="0" anchor="ctr">
            <a:spAutoFit/>
          </a:bodyPr>
          <a:lstStyle/>
          <a:p>
            <a:pPr marL="0" indent="0">
              <a:buNone/>
            </a:pPr>
            <a:r>
              <a:rPr lang="en-US" sz="1130" b="1" dirty="0">
                <a:solidFill>
                  <a:srgbClr val="008E89"/>
                </a:solidFill>
                <a:latin typeface="Lato" pitchFamily="34" charset="0"/>
                <a:ea typeface="Lato" pitchFamily="34" charset="-122"/>
                <a:cs typeface="Lato" pitchFamily="34" charset="-120"/>
              </a:rPr>
              <a:t>SDS / DOSSIER</a:t>
            </a:r>
            <a:endParaRPr lang="en-US" sz="1130" dirty="0"/>
          </a:p>
        </p:txBody>
      </p:sp>
      <p:sp>
        <p:nvSpPr>
          <p:cNvPr id="29" name="Text 26"/>
          <p:cNvSpPr/>
          <p:nvPr/>
        </p:nvSpPr>
        <p:spPr>
          <a:xfrm>
            <a:off x="1316736" y="2724912"/>
            <a:ext cx="3648456" cy="219456"/>
          </a:xfrm>
          <a:prstGeom prst="rect">
            <a:avLst/>
          </a:prstGeom>
          <a:noFill/>
          <a:ln/>
        </p:spPr>
        <p:txBody>
          <a:bodyPr wrap="square" lIns="0" tIns="0" rIns="0" bIns="0" rtlCol="0" anchor="ctr">
            <a:spAutoFit/>
          </a:bodyPr>
          <a:lstStyle/>
          <a:p>
            <a:pPr marL="0" indent="0">
              <a:buNone/>
            </a:pPr>
            <a:r>
              <a:rPr lang="en-US" sz="1340" dirty="0">
                <a:solidFill>
                  <a:srgbClr val="13384C"/>
                </a:solidFill>
                <a:latin typeface="Lato" pitchFamily="34" charset="0"/>
                <a:ea typeface="Lato" pitchFamily="34" charset="-122"/>
                <a:cs typeface="Lato" pitchFamily="34" charset="-120"/>
              </a:rPr>
              <a:t>DNEL e documenti di origine.</a:t>
            </a:r>
            <a:endParaRPr lang="en-US" sz="1340" dirty="0"/>
          </a:p>
        </p:txBody>
      </p:sp>
      <p:sp>
        <p:nvSpPr>
          <p:cNvPr id="30" name="Shape 27"/>
          <p:cNvSpPr/>
          <p:nvPr/>
        </p:nvSpPr>
        <p:spPr>
          <a:xfrm>
            <a:off x="676656" y="3145536"/>
            <a:ext cx="4535424" cy="630936"/>
          </a:xfrm>
          <a:prstGeom prst="roundRect">
            <a:avLst>
              <a:gd name="adj" fmla="val 13043"/>
            </a:avLst>
          </a:prstGeom>
          <a:solidFill>
            <a:srgbClr val="FFFFFF"/>
          </a:solidFill>
          <a:ln w="8890">
            <a:solidFill>
              <a:srgbClr val="D2E0E2"/>
            </a:solidFill>
            <a:prstDash val="solid"/>
          </a:ln>
        </p:spPr>
        <p:txBody>
          <a:bodyPr/>
          <a:lstStyle/>
          <a:p>
            <a:endParaRPr lang="it-IT"/>
          </a:p>
        </p:txBody>
      </p:sp>
      <p:sp>
        <p:nvSpPr>
          <p:cNvPr id="31" name="Shape 28"/>
          <p:cNvSpPr/>
          <p:nvPr/>
        </p:nvSpPr>
        <p:spPr>
          <a:xfrm>
            <a:off x="877824" y="3291840"/>
            <a:ext cx="256032" cy="338328"/>
          </a:xfrm>
          <a:prstGeom prst="roundRect">
            <a:avLst>
              <a:gd name="adj" fmla="val 7143"/>
            </a:avLst>
          </a:prstGeom>
          <a:solidFill>
            <a:srgbClr val="D2E0E2"/>
          </a:solidFill>
          <a:ln w="8890">
            <a:solidFill>
              <a:srgbClr val="D2E0E2"/>
            </a:solidFill>
            <a:prstDash val="solid"/>
          </a:ln>
        </p:spPr>
        <p:txBody>
          <a:bodyPr/>
          <a:lstStyle/>
          <a:p>
            <a:endParaRPr lang="it-IT"/>
          </a:p>
        </p:txBody>
      </p:sp>
      <p:sp>
        <p:nvSpPr>
          <p:cNvPr id="32" name="Text 29"/>
          <p:cNvSpPr/>
          <p:nvPr/>
        </p:nvSpPr>
        <p:spPr>
          <a:xfrm>
            <a:off x="1316736" y="3236976"/>
            <a:ext cx="3648456" cy="201168"/>
          </a:xfrm>
          <a:prstGeom prst="rect">
            <a:avLst/>
          </a:prstGeom>
          <a:noFill/>
          <a:ln/>
        </p:spPr>
        <p:txBody>
          <a:bodyPr wrap="square" lIns="0" tIns="0" rIns="0" bIns="0" rtlCol="0" anchor="ctr">
            <a:spAutoFit/>
          </a:bodyPr>
          <a:lstStyle/>
          <a:p>
            <a:pPr marL="0" indent="0">
              <a:buNone/>
            </a:pPr>
            <a:r>
              <a:rPr lang="en-US" sz="1130" b="1" dirty="0">
                <a:solidFill>
                  <a:srgbClr val="008E89"/>
                </a:solidFill>
                <a:latin typeface="Lato" pitchFamily="34" charset="0"/>
                <a:ea typeface="Lato" pitchFamily="34" charset="-122"/>
                <a:cs typeface="Lato" pitchFamily="34" charset="-120"/>
              </a:rPr>
              <a:t>ECHA CHEM</a:t>
            </a:r>
            <a:endParaRPr lang="en-US" sz="1130" dirty="0"/>
          </a:p>
        </p:txBody>
      </p:sp>
      <p:sp>
        <p:nvSpPr>
          <p:cNvPr id="33" name="Text 30"/>
          <p:cNvSpPr/>
          <p:nvPr/>
        </p:nvSpPr>
        <p:spPr>
          <a:xfrm>
            <a:off x="1316736" y="3474720"/>
            <a:ext cx="3648456" cy="219456"/>
          </a:xfrm>
          <a:prstGeom prst="rect">
            <a:avLst/>
          </a:prstGeom>
          <a:noFill/>
          <a:ln/>
        </p:spPr>
        <p:txBody>
          <a:bodyPr wrap="square" lIns="0" tIns="0" rIns="0" bIns="0" rtlCol="0" anchor="ctr">
            <a:spAutoFit/>
          </a:bodyPr>
          <a:lstStyle/>
          <a:p>
            <a:pPr marL="0" indent="0">
              <a:buNone/>
            </a:pPr>
            <a:r>
              <a:rPr lang="en-US" sz="1340" dirty="0">
                <a:solidFill>
                  <a:srgbClr val="13384C"/>
                </a:solidFill>
                <a:latin typeface="Lato" pitchFamily="34" charset="0"/>
                <a:ea typeface="Lato" pitchFamily="34" charset="-122"/>
                <a:cs typeface="Lato" pitchFamily="34" charset="-120"/>
              </a:rPr>
              <a:t>Informazioni sulla sostanza.</a:t>
            </a:r>
            <a:endParaRPr lang="en-US" sz="1340" dirty="0"/>
          </a:p>
        </p:txBody>
      </p:sp>
      <p:sp>
        <p:nvSpPr>
          <p:cNvPr id="34" name="Shape 31"/>
          <p:cNvSpPr/>
          <p:nvPr/>
        </p:nvSpPr>
        <p:spPr>
          <a:xfrm>
            <a:off x="676656" y="3895344"/>
            <a:ext cx="4535424" cy="630936"/>
          </a:xfrm>
          <a:prstGeom prst="roundRect">
            <a:avLst>
              <a:gd name="adj" fmla="val 13043"/>
            </a:avLst>
          </a:prstGeom>
          <a:solidFill>
            <a:srgbClr val="FFFFFF"/>
          </a:solidFill>
          <a:ln w="8890">
            <a:solidFill>
              <a:srgbClr val="D2E0E2"/>
            </a:solidFill>
            <a:prstDash val="solid"/>
          </a:ln>
        </p:spPr>
        <p:txBody>
          <a:bodyPr/>
          <a:lstStyle/>
          <a:p>
            <a:endParaRPr lang="it-IT"/>
          </a:p>
        </p:txBody>
      </p:sp>
      <p:sp>
        <p:nvSpPr>
          <p:cNvPr id="35" name="Shape 32"/>
          <p:cNvSpPr/>
          <p:nvPr/>
        </p:nvSpPr>
        <p:spPr>
          <a:xfrm>
            <a:off x="877824" y="4041648"/>
            <a:ext cx="256032" cy="338328"/>
          </a:xfrm>
          <a:prstGeom prst="roundRect">
            <a:avLst>
              <a:gd name="adj" fmla="val 7143"/>
            </a:avLst>
          </a:prstGeom>
          <a:solidFill>
            <a:srgbClr val="D2E0E2"/>
          </a:solidFill>
          <a:ln w="8890">
            <a:solidFill>
              <a:srgbClr val="D2E0E2"/>
            </a:solidFill>
            <a:prstDash val="solid"/>
          </a:ln>
        </p:spPr>
        <p:txBody>
          <a:bodyPr/>
          <a:lstStyle/>
          <a:p>
            <a:endParaRPr lang="it-IT"/>
          </a:p>
        </p:txBody>
      </p:sp>
      <p:sp>
        <p:nvSpPr>
          <p:cNvPr id="36" name="Text 33"/>
          <p:cNvSpPr/>
          <p:nvPr/>
        </p:nvSpPr>
        <p:spPr>
          <a:xfrm>
            <a:off x="1316736" y="3986784"/>
            <a:ext cx="3648456" cy="201168"/>
          </a:xfrm>
          <a:prstGeom prst="rect">
            <a:avLst/>
          </a:prstGeom>
          <a:noFill/>
          <a:ln/>
        </p:spPr>
        <p:txBody>
          <a:bodyPr wrap="square" lIns="0" tIns="0" rIns="0" bIns="0" rtlCol="0" anchor="ctr">
            <a:spAutoFit/>
          </a:bodyPr>
          <a:lstStyle/>
          <a:p>
            <a:pPr marL="0" indent="0">
              <a:buNone/>
            </a:pPr>
            <a:r>
              <a:rPr lang="en-US" sz="1130" b="1" dirty="0">
                <a:solidFill>
                  <a:srgbClr val="008E89"/>
                </a:solidFill>
                <a:latin typeface="Lato" pitchFamily="34" charset="0"/>
                <a:ea typeface="Lato" pitchFamily="34" charset="-122"/>
                <a:cs typeface="Lato" pitchFamily="34" charset="-120"/>
              </a:rPr>
              <a:t>GESTIS</a:t>
            </a:r>
            <a:endParaRPr lang="en-US" sz="1130" dirty="0"/>
          </a:p>
        </p:txBody>
      </p:sp>
      <p:sp>
        <p:nvSpPr>
          <p:cNvPr id="37" name="Text 34"/>
          <p:cNvSpPr/>
          <p:nvPr/>
        </p:nvSpPr>
        <p:spPr>
          <a:xfrm>
            <a:off x="1316736" y="4224528"/>
            <a:ext cx="3648456" cy="219456"/>
          </a:xfrm>
          <a:prstGeom prst="rect">
            <a:avLst/>
          </a:prstGeom>
          <a:noFill/>
          <a:ln/>
        </p:spPr>
        <p:txBody>
          <a:bodyPr wrap="square" lIns="0" tIns="0" rIns="0" bIns="0" rtlCol="0" anchor="ctr">
            <a:spAutoFit/>
          </a:bodyPr>
          <a:lstStyle/>
          <a:p>
            <a:pPr marL="0" indent="0">
              <a:buNone/>
            </a:pPr>
            <a:r>
              <a:rPr lang="en-US" sz="1340" dirty="0">
                <a:solidFill>
                  <a:srgbClr val="13384C"/>
                </a:solidFill>
                <a:latin typeface="Lato" pitchFamily="34" charset="0"/>
                <a:ea typeface="Lato" pitchFamily="34" charset="-122"/>
                <a:cs typeface="Lato" pitchFamily="34" charset="-120"/>
              </a:rPr>
              <a:t>Riferimenti da contestualizzare.</a:t>
            </a:r>
            <a:endParaRPr lang="en-US" sz="1340" dirty="0"/>
          </a:p>
        </p:txBody>
      </p:sp>
      <p:sp>
        <p:nvSpPr>
          <p:cNvPr id="38" name="Shape 35"/>
          <p:cNvSpPr/>
          <p:nvPr/>
        </p:nvSpPr>
        <p:spPr>
          <a:xfrm>
            <a:off x="676656" y="4645152"/>
            <a:ext cx="4535424" cy="630936"/>
          </a:xfrm>
          <a:prstGeom prst="roundRect">
            <a:avLst>
              <a:gd name="adj" fmla="val 13043"/>
            </a:avLst>
          </a:prstGeom>
          <a:solidFill>
            <a:srgbClr val="FFFFFF"/>
          </a:solidFill>
          <a:ln w="8890">
            <a:solidFill>
              <a:srgbClr val="D2E0E2"/>
            </a:solidFill>
            <a:prstDash val="solid"/>
          </a:ln>
        </p:spPr>
        <p:txBody>
          <a:bodyPr/>
          <a:lstStyle/>
          <a:p>
            <a:endParaRPr lang="it-IT"/>
          </a:p>
        </p:txBody>
      </p:sp>
      <p:sp>
        <p:nvSpPr>
          <p:cNvPr id="39" name="Shape 36"/>
          <p:cNvSpPr/>
          <p:nvPr/>
        </p:nvSpPr>
        <p:spPr>
          <a:xfrm>
            <a:off x="877824" y="4791456"/>
            <a:ext cx="256032" cy="338328"/>
          </a:xfrm>
          <a:prstGeom prst="roundRect">
            <a:avLst>
              <a:gd name="adj" fmla="val 7143"/>
            </a:avLst>
          </a:prstGeom>
          <a:solidFill>
            <a:srgbClr val="D2E0E2"/>
          </a:solidFill>
          <a:ln w="8890">
            <a:solidFill>
              <a:srgbClr val="D2E0E2"/>
            </a:solidFill>
            <a:prstDash val="solid"/>
          </a:ln>
        </p:spPr>
        <p:txBody>
          <a:bodyPr/>
          <a:lstStyle/>
          <a:p>
            <a:endParaRPr lang="it-IT"/>
          </a:p>
        </p:txBody>
      </p:sp>
      <p:sp>
        <p:nvSpPr>
          <p:cNvPr id="40" name="Text 37"/>
          <p:cNvSpPr/>
          <p:nvPr/>
        </p:nvSpPr>
        <p:spPr>
          <a:xfrm>
            <a:off x="1316736" y="4736592"/>
            <a:ext cx="3648456" cy="201168"/>
          </a:xfrm>
          <a:prstGeom prst="rect">
            <a:avLst/>
          </a:prstGeom>
          <a:noFill/>
          <a:ln/>
        </p:spPr>
        <p:txBody>
          <a:bodyPr wrap="square" lIns="0" tIns="0" rIns="0" bIns="0" rtlCol="0" anchor="ctr">
            <a:spAutoFit/>
          </a:bodyPr>
          <a:lstStyle/>
          <a:p>
            <a:pPr marL="0" indent="0">
              <a:buNone/>
            </a:pPr>
            <a:r>
              <a:rPr lang="en-US" sz="1130" b="1" dirty="0">
                <a:solidFill>
                  <a:srgbClr val="008E89"/>
                </a:solidFill>
                <a:latin typeface="Lato" pitchFamily="34" charset="0"/>
                <a:ea typeface="Lato" pitchFamily="34" charset="-122"/>
                <a:cs typeface="Lato" pitchFamily="34" charset="-120"/>
              </a:rPr>
              <a:t>ALTRE FONTI CITATE</a:t>
            </a:r>
            <a:endParaRPr lang="en-US" sz="1130" dirty="0"/>
          </a:p>
        </p:txBody>
      </p:sp>
      <p:sp>
        <p:nvSpPr>
          <p:cNvPr id="41" name="Text 38"/>
          <p:cNvSpPr/>
          <p:nvPr/>
        </p:nvSpPr>
        <p:spPr>
          <a:xfrm>
            <a:off x="1316736" y="4974336"/>
            <a:ext cx="3648456" cy="219456"/>
          </a:xfrm>
          <a:prstGeom prst="rect">
            <a:avLst/>
          </a:prstGeom>
          <a:noFill/>
          <a:ln/>
        </p:spPr>
        <p:txBody>
          <a:bodyPr wrap="square" lIns="0" tIns="0" rIns="0" bIns="0" rtlCol="0" anchor="ctr">
            <a:spAutoFit/>
          </a:bodyPr>
          <a:lstStyle/>
          <a:p>
            <a:pPr marL="0" indent="0">
              <a:buNone/>
            </a:pPr>
            <a:r>
              <a:rPr lang="en-US" sz="1340" dirty="0">
                <a:solidFill>
                  <a:srgbClr val="13384C"/>
                </a:solidFill>
                <a:latin typeface="Lato" pitchFamily="34" charset="0"/>
                <a:ea typeface="Lato" pitchFamily="34" charset="-122"/>
                <a:cs typeface="Lato" pitchFamily="34" charset="-120"/>
              </a:rPr>
              <a:t>US IRIS e normativa ambientale.</a:t>
            </a:r>
            <a:endParaRPr lang="en-US" sz="1340" dirty="0"/>
          </a:p>
        </p:txBody>
      </p:sp>
      <p:sp>
        <p:nvSpPr>
          <p:cNvPr id="42" name="Text 39"/>
          <p:cNvSpPr/>
          <p:nvPr/>
        </p:nvSpPr>
        <p:spPr>
          <a:xfrm>
            <a:off x="795528" y="5522976"/>
            <a:ext cx="4288536" cy="420624"/>
          </a:xfrm>
          <a:prstGeom prst="rect">
            <a:avLst/>
          </a:prstGeom>
          <a:noFill/>
          <a:ln/>
        </p:spPr>
        <p:txBody>
          <a:bodyPr wrap="square" lIns="0" tIns="0" rIns="0" bIns="0" rtlCol="0" anchor="ctr">
            <a:spAutoFit/>
          </a:bodyPr>
          <a:lstStyle/>
          <a:p>
            <a:pPr marL="0" indent="0">
              <a:buNone/>
            </a:pPr>
            <a:r>
              <a:rPr lang="en-US" sz="1070" dirty="0">
                <a:solidFill>
                  <a:srgbClr val="567886"/>
                </a:solidFill>
                <a:latin typeface="Lato" pitchFamily="34" charset="0"/>
                <a:ea typeface="Lato" pitchFamily="34" charset="-122"/>
                <a:cs typeface="Lato" pitchFamily="34" charset="-120"/>
              </a:rPr>
              <a:t>Ordine delle fonti richiamato dal fact sheet;</a:t>
            </a:r>
            <a:endParaRPr lang="en-US" sz="1070" dirty="0"/>
          </a:p>
          <a:p>
            <a:pPr marL="0" indent="0">
              <a:buNone/>
            </a:pPr>
            <a:r>
              <a:rPr lang="en-US" sz="1070" dirty="0">
                <a:solidFill>
                  <a:srgbClr val="567886"/>
                </a:solidFill>
                <a:latin typeface="Lato" pitchFamily="34" charset="0"/>
                <a:ea typeface="Lato" pitchFamily="34" charset="-122"/>
                <a:cs typeface="Lato" pitchFamily="34" charset="-120"/>
              </a:rPr>
              <a:t>non è un elenco aggiornato esaustivo.</a:t>
            </a:r>
            <a:endParaRPr lang="en-US" sz="1070" dirty="0"/>
          </a:p>
        </p:txBody>
      </p:sp>
      <p:sp>
        <p:nvSpPr>
          <p:cNvPr id="43" name="Shape 40"/>
          <p:cNvSpPr/>
          <p:nvPr/>
        </p:nvSpPr>
        <p:spPr>
          <a:xfrm>
            <a:off x="5312664" y="3867912"/>
            <a:ext cx="512064" cy="0"/>
          </a:xfrm>
          <a:prstGeom prst="line">
            <a:avLst/>
          </a:prstGeom>
          <a:noFill/>
          <a:ln w="15240">
            <a:solidFill>
              <a:srgbClr val="008E89"/>
            </a:solidFill>
            <a:prstDash val="solid"/>
            <a:tailEnd type="triangle"/>
          </a:ln>
        </p:spPr>
        <p:txBody>
          <a:bodyPr/>
          <a:lstStyle/>
          <a:p>
            <a:endParaRPr lang="it-IT"/>
          </a:p>
        </p:txBody>
      </p:sp>
      <p:sp>
        <p:nvSpPr>
          <p:cNvPr id="44" name="Shape 41"/>
          <p:cNvSpPr/>
          <p:nvPr/>
        </p:nvSpPr>
        <p:spPr>
          <a:xfrm>
            <a:off x="6016752" y="2395728"/>
            <a:ext cx="5495544" cy="3584448"/>
          </a:xfrm>
          <a:prstGeom prst="roundRect">
            <a:avLst>
              <a:gd name="adj" fmla="val 4592"/>
            </a:avLst>
          </a:prstGeom>
          <a:solidFill>
            <a:srgbClr val="0B2538"/>
          </a:solidFill>
          <a:ln w="8890">
            <a:solidFill>
              <a:srgbClr val="0B2538"/>
            </a:solidFill>
            <a:prstDash val="solid"/>
          </a:ln>
        </p:spPr>
        <p:txBody>
          <a:bodyPr/>
          <a:lstStyle/>
          <a:p>
            <a:endParaRPr lang="it-IT"/>
          </a:p>
        </p:txBody>
      </p:sp>
      <p:sp>
        <p:nvSpPr>
          <p:cNvPr id="45" name="Text 42"/>
          <p:cNvSpPr/>
          <p:nvPr/>
        </p:nvSpPr>
        <p:spPr>
          <a:xfrm>
            <a:off x="6309360" y="2642616"/>
            <a:ext cx="4910328" cy="274320"/>
          </a:xfrm>
          <a:prstGeom prst="rect">
            <a:avLst/>
          </a:prstGeom>
          <a:noFill/>
          <a:ln/>
        </p:spPr>
        <p:txBody>
          <a:bodyPr wrap="square" lIns="0" tIns="0" rIns="0" bIns="0" rtlCol="0" anchor="ctr">
            <a:spAutoFit/>
          </a:bodyPr>
          <a:lstStyle/>
          <a:p>
            <a:pPr marL="0" indent="0">
              <a:buNone/>
            </a:pPr>
            <a:r>
              <a:rPr lang="en-US" sz="1200" b="1" dirty="0">
                <a:solidFill>
                  <a:srgbClr val="66DCC5"/>
                </a:solidFill>
                <a:latin typeface="Lato" pitchFamily="34" charset="0"/>
                <a:ea typeface="Lato" pitchFamily="34" charset="-122"/>
                <a:cs typeface="Lato" pitchFamily="34" charset="-120"/>
              </a:rPr>
              <a:t>TRACCIA DOCUMENTALE PROPOSTA</a:t>
            </a:r>
            <a:endParaRPr lang="en-US" sz="1200" dirty="0"/>
          </a:p>
        </p:txBody>
      </p:sp>
      <p:sp>
        <p:nvSpPr>
          <p:cNvPr id="46" name="Text 43"/>
          <p:cNvSpPr/>
          <p:nvPr/>
        </p:nvSpPr>
        <p:spPr>
          <a:xfrm>
            <a:off x="6336792" y="3200400"/>
            <a:ext cx="411480" cy="237744"/>
          </a:xfrm>
          <a:prstGeom prst="rect">
            <a:avLst/>
          </a:prstGeom>
          <a:noFill/>
          <a:ln/>
        </p:spPr>
        <p:txBody>
          <a:bodyPr wrap="square" lIns="0" tIns="0" rIns="0" bIns="0" rtlCol="0" anchor="ctr">
            <a:spAutoFit/>
          </a:bodyPr>
          <a:lstStyle/>
          <a:p>
            <a:pPr marL="0" indent="0">
              <a:buNone/>
            </a:pPr>
            <a:r>
              <a:rPr lang="en-US" sz="1350" b="1" dirty="0">
                <a:solidFill>
                  <a:srgbClr val="66DCC5"/>
                </a:solidFill>
                <a:latin typeface="Lato" pitchFamily="34" charset="0"/>
                <a:ea typeface="Lato" pitchFamily="34" charset="-122"/>
                <a:cs typeface="Lato" pitchFamily="34" charset="-120"/>
              </a:rPr>
              <a:t>01</a:t>
            </a:r>
            <a:endParaRPr lang="en-US" sz="1350" dirty="0"/>
          </a:p>
        </p:txBody>
      </p:sp>
      <p:sp>
        <p:nvSpPr>
          <p:cNvPr id="47" name="Text 44"/>
          <p:cNvSpPr/>
          <p:nvPr/>
        </p:nvSpPr>
        <p:spPr>
          <a:xfrm>
            <a:off x="6903720" y="3182112"/>
            <a:ext cx="4233672" cy="292608"/>
          </a:xfrm>
          <a:prstGeom prst="rect">
            <a:avLst/>
          </a:prstGeom>
          <a:noFill/>
          <a:ln/>
        </p:spPr>
        <p:txBody>
          <a:bodyPr wrap="square" lIns="0" tIns="0" rIns="0" bIns="0" rtlCol="0" anchor="ctr">
            <a:spAutoFit/>
          </a:bodyPr>
          <a:lstStyle/>
          <a:p>
            <a:pPr marL="0" indent="0">
              <a:buNone/>
            </a:pPr>
            <a:r>
              <a:rPr lang="en-US" sz="1800" dirty="0">
                <a:solidFill>
                  <a:srgbClr val="FFFFFF"/>
                </a:solidFill>
                <a:latin typeface="Lato" pitchFamily="34" charset="0"/>
                <a:ea typeface="Lato" pitchFamily="34" charset="-122"/>
                <a:cs typeface="Lato" pitchFamily="34" charset="-120"/>
              </a:rPr>
              <a:t>Fonte e versione</a:t>
            </a:r>
            <a:endParaRPr lang="en-US" sz="1800" dirty="0"/>
          </a:p>
        </p:txBody>
      </p:sp>
      <p:sp>
        <p:nvSpPr>
          <p:cNvPr id="48" name="Shape 45"/>
          <p:cNvSpPr/>
          <p:nvPr/>
        </p:nvSpPr>
        <p:spPr>
          <a:xfrm>
            <a:off x="6903720" y="3529584"/>
            <a:ext cx="4270248" cy="0"/>
          </a:xfrm>
          <a:prstGeom prst="line">
            <a:avLst/>
          </a:prstGeom>
          <a:noFill/>
          <a:ln w="6350">
            <a:solidFill>
              <a:srgbClr val="244F62"/>
            </a:solidFill>
            <a:prstDash val="solid"/>
          </a:ln>
        </p:spPr>
        <p:txBody>
          <a:bodyPr/>
          <a:lstStyle/>
          <a:p>
            <a:endParaRPr lang="it-IT"/>
          </a:p>
        </p:txBody>
      </p:sp>
      <p:sp>
        <p:nvSpPr>
          <p:cNvPr id="49" name="Text 46"/>
          <p:cNvSpPr/>
          <p:nvPr/>
        </p:nvSpPr>
        <p:spPr>
          <a:xfrm>
            <a:off x="6336792" y="3648456"/>
            <a:ext cx="411480" cy="237744"/>
          </a:xfrm>
          <a:prstGeom prst="rect">
            <a:avLst/>
          </a:prstGeom>
          <a:noFill/>
          <a:ln/>
        </p:spPr>
        <p:txBody>
          <a:bodyPr wrap="square" lIns="0" tIns="0" rIns="0" bIns="0" rtlCol="0" anchor="ctr">
            <a:spAutoFit/>
          </a:bodyPr>
          <a:lstStyle/>
          <a:p>
            <a:pPr marL="0" indent="0">
              <a:buNone/>
            </a:pPr>
            <a:r>
              <a:rPr lang="en-US" sz="1350" b="1" dirty="0">
                <a:solidFill>
                  <a:srgbClr val="66DCC5"/>
                </a:solidFill>
                <a:latin typeface="Lato" pitchFamily="34" charset="0"/>
                <a:ea typeface="Lato" pitchFamily="34" charset="-122"/>
                <a:cs typeface="Lato" pitchFamily="34" charset="-120"/>
              </a:rPr>
              <a:t>02</a:t>
            </a:r>
            <a:endParaRPr lang="en-US" sz="1350" dirty="0"/>
          </a:p>
        </p:txBody>
      </p:sp>
      <p:sp>
        <p:nvSpPr>
          <p:cNvPr id="50" name="Text 47"/>
          <p:cNvSpPr/>
          <p:nvPr/>
        </p:nvSpPr>
        <p:spPr>
          <a:xfrm>
            <a:off x="6903720" y="3630168"/>
            <a:ext cx="4233672" cy="292608"/>
          </a:xfrm>
          <a:prstGeom prst="rect">
            <a:avLst/>
          </a:prstGeom>
          <a:noFill/>
          <a:ln/>
        </p:spPr>
        <p:txBody>
          <a:bodyPr wrap="square" lIns="0" tIns="0" rIns="0" bIns="0" rtlCol="0" anchor="ctr">
            <a:spAutoFit/>
          </a:bodyPr>
          <a:lstStyle/>
          <a:p>
            <a:pPr marL="0" indent="0">
              <a:buNone/>
            </a:pPr>
            <a:r>
              <a:rPr lang="en-US" sz="1800" dirty="0">
                <a:solidFill>
                  <a:srgbClr val="FFFFFF"/>
                </a:solidFill>
                <a:latin typeface="Lato" pitchFamily="34" charset="0"/>
                <a:ea typeface="Lato" pitchFamily="34" charset="-122"/>
                <a:cs typeface="Lato" pitchFamily="34" charset="-120"/>
              </a:rPr>
              <a:t>Effetto riproduttivo considerato</a:t>
            </a:r>
            <a:endParaRPr lang="en-US" sz="1800" dirty="0"/>
          </a:p>
        </p:txBody>
      </p:sp>
      <p:sp>
        <p:nvSpPr>
          <p:cNvPr id="51" name="Shape 48"/>
          <p:cNvSpPr/>
          <p:nvPr/>
        </p:nvSpPr>
        <p:spPr>
          <a:xfrm>
            <a:off x="6903720" y="3977640"/>
            <a:ext cx="4270248" cy="0"/>
          </a:xfrm>
          <a:prstGeom prst="line">
            <a:avLst/>
          </a:prstGeom>
          <a:noFill/>
          <a:ln w="6350">
            <a:solidFill>
              <a:srgbClr val="244F62"/>
            </a:solidFill>
            <a:prstDash val="solid"/>
          </a:ln>
        </p:spPr>
        <p:txBody>
          <a:bodyPr/>
          <a:lstStyle/>
          <a:p>
            <a:endParaRPr lang="it-IT"/>
          </a:p>
        </p:txBody>
      </p:sp>
      <p:sp>
        <p:nvSpPr>
          <p:cNvPr id="52" name="Text 49"/>
          <p:cNvSpPr/>
          <p:nvPr/>
        </p:nvSpPr>
        <p:spPr>
          <a:xfrm>
            <a:off x="6336792" y="4096512"/>
            <a:ext cx="411480" cy="237744"/>
          </a:xfrm>
          <a:prstGeom prst="rect">
            <a:avLst/>
          </a:prstGeom>
          <a:noFill/>
          <a:ln/>
        </p:spPr>
        <p:txBody>
          <a:bodyPr wrap="square" lIns="0" tIns="0" rIns="0" bIns="0" rtlCol="0" anchor="ctr">
            <a:spAutoFit/>
          </a:bodyPr>
          <a:lstStyle/>
          <a:p>
            <a:pPr marL="0" indent="0">
              <a:buNone/>
            </a:pPr>
            <a:r>
              <a:rPr lang="en-US" sz="1350" b="1" dirty="0">
                <a:solidFill>
                  <a:srgbClr val="66DCC5"/>
                </a:solidFill>
                <a:latin typeface="Lato" pitchFamily="34" charset="0"/>
                <a:ea typeface="Lato" pitchFamily="34" charset="-122"/>
                <a:cs typeface="Lato" pitchFamily="34" charset="-120"/>
              </a:rPr>
              <a:t>03</a:t>
            </a:r>
            <a:endParaRPr lang="en-US" sz="1350" dirty="0"/>
          </a:p>
        </p:txBody>
      </p:sp>
      <p:sp>
        <p:nvSpPr>
          <p:cNvPr id="53" name="Text 50"/>
          <p:cNvSpPr/>
          <p:nvPr/>
        </p:nvSpPr>
        <p:spPr>
          <a:xfrm>
            <a:off x="6903720" y="4078224"/>
            <a:ext cx="4233672" cy="292608"/>
          </a:xfrm>
          <a:prstGeom prst="rect">
            <a:avLst/>
          </a:prstGeom>
          <a:noFill/>
          <a:ln/>
        </p:spPr>
        <p:txBody>
          <a:bodyPr wrap="square" lIns="0" tIns="0" rIns="0" bIns="0" rtlCol="0" anchor="ctr">
            <a:spAutoFit/>
          </a:bodyPr>
          <a:lstStyle/>
          <a:p>
            <a:pPr marL="0" indent="0">
              <a:buNone/>
            </a:pPr>
            <a:r>
              <a:rPr lang="en-US" sz="1800" dirty="0">
                <a:solidFill>
                  <a:srgbClr val="FFFFFF"/>
                </a:solidFill>
                <a:latin typeface="Lato" pitchFamily="34" charset="0"/>
                <a:ea typeface="Lato" pitchFamily="34" charset="-122"/>
                <a:cs typeface="Lato" pitchFamily="34" charset="-120"/>
              </a:rPr>
              <a:t>Popolazione, via e durata</a:t>
            </a:r>
            <a:endParaRPr lang="en-US" sz="1800" dirty="0"/>
          </a:p>
        </p:txBody>
      </p:sp>
      <p:sp>
        <p:nvSpPr>
          <p:cNvPr id="54" name="Shape 51"/>
          <p:cNvSpPr/>
          <p:nvPr/>
        </p:nvSpPr>
        <p:spPr>
          <a:xfrm>
            <a:off x="6903720" y="4425696"/>
            <a:ext cx="4270248" cy="0"/>
          </a:xfrm>
          <a:prstGeom prst="line">
            <a:avLst/>
          </a:prstGeom>
          <a:noFill/>
          <a:ln w="6350">
            <a:solidFill>
              <a:srgbClr val="244F62"/>
            </a:solidFill>
            <a:prstDash val="solid"/>
          </a:ln>
        </p:spPr>
        <p:txBody>
          <a:bodyPr/>
          <a:lstStyle/>
          <a:p>
            <a:endParaRPr lang="it-IT"/>
          </a:p>
        </p:txBody>
      </p:sp>
      <p:sp>
        <p:nvSpPr>
          <p:cNvPr id="55" name="Text 52"/>
          <p:cNvSpPr/>
          <p:nvPr/>
        </p:nvSpPr>
        <p:spPr>
          <a:xfrm>
            <a:off x="6336792" y="4544568"/>
            <a:ext cx="411480" cy="237744"/>
          </a:xfrm>
          <a:prstGeom prst="rect">
            <a:avLst/>
          </a:prstGeom>
          <a:noFill/>
          <a:ln/>
        </p:spPr>
        <p:txBody>
          <a:bodyPr wrap="square" lIns="0" tIns="0" rIns="0" bIns="0" rtlCol="0" anchor="ctr">
            <a:spAutoFit/>
          </a:bodyPr>
          <a:lstStyle/>
          <a:p>
            <a:pPr marL="0" indent="0">
              <a:buNone/>
            </a:pPr>
            <a:r>
              <a:rPr lang="en-US" sz="1350" b="1" dirty="0">
                <a:solidFill>
                  <a:srgbClr val="66DCC5"/>
                </a:solidFill>
                <a:latin typeface="Lato" pitchFamily="34" charset="0"/>
                <a:ea typeface="Lato" pitchFamily="34" charset="-122"/>
                <a:cs typeface="Lato" pitchFamily="34" charset="-120"/>
              </a:rPr>
              <a:t>04</a:t>
            </a:r>
            <a:endParaRPr lang="en-US" sz="1350" dirty="0"/>
          </a:p>
        </p:txBody>
      </p:sp>
      <p:sp>
        <p:nvSpPr>
          <p:cNvPr id="56" name="Text 53"/>
          <p:cNvSpPr/>
          <p:nvPr/>
        </p:nvSpPr>
        <p:spPr>
          <a:xfrm>
            <a:off x="6903720" y="4526280"/>
            <a:ext cx="4233672" cy="292608"/>
          </a:xfrm>
          <a:prstGeom prst="rect">
            <a:avLst/>
          </a:prstGeom>
          <a:noFill/>
          <a:ln/>
        </p:spPr>
        <p:txBody>
          <a:bodyPr wrap="square" lIns="0" tIns="0" rIns="0" bIns="0" rtlCol="0" anchor="ctr">
            <a:spAutoFit/>
          </a:bodyPr>
          <a:lstStyle/>
          <a:p>
            <a:pPr marL="0" indent="0">
              <a:buNone/>
            </a:pPr>
            <a:r>
              <a:rPr lang="en-US" sz="1800" dirty="0">
                <a:solidFill>
                  <a:srgbClr val="FFFFFF"/>
                </a:solidFill>
                <a:latin typeface="Lato" pitchFamily="34" charset="0"/>
                <a:ea typeface="Lato" pitchFamily="34" charset="-122"/>
                <a:cs typeface="Lato" pitchFamily="34" charset="-120"/>
              </a:rPr>
              <a:t>Motivazione dell’utilizzo</a:t>
            </a:r>
            <a:endParaRPr lang="en-US" sz="1800" dirty="0"/>
          </a:p>
        </p:txBody>
      </p:sp>
      <p:sp>
        <p:nvSpPr>
          <p:cNvPr id="57" name="Shape 54"/>
          <p:cNvSpPr/>
          <p:nvPr/>
        </p:nvSpPr>
        <p:spPr>
          <a:xfrm>
            <a:off x="6903720" y="4873752"/>
            <a:ext cx="4270248" cy="0"/>
          </a:xfrm>
          <a:prstGeom prst="line">
            <a:avLst/>
          </a:prstGeom>
          <a:noFill/>
          <a:ln w="6350">
            <a:solidFill>
              <a:srgbClr val="244F62"/>
            </a:solidFill>
            <a:prstDash val="solid"/>
          </a:ln>
        </p:spPr>
        <p:txBody>
          <a:bodyPr/>
          <a:lstStyle/>
          <a:p>
            <a:endParaRPr lang="it-IT"/>
          </a:p>
        </p:txBody>
      </p:sp>
      <p:sp>
        <p:nvSpPr>
          <p:cNvPr id="58" name="Text 55"/>
          <p:cNvSpPr/>
          <p:nvPr/>
        </p:nvSpPr>
        <p:spPr>
          <a:xfrm>
            <a:off x="6336792" y="4992624"/>
            <a:ext cx="411480" cy="237744"/>
          </a:xfrm>
          <a:prstGeom prst="rect">
            <a:avLst/>
          </a:prstGeom>
          <a:noFill/>
          <a:ln/>
        </p:spPr>
        <p:txBody>
          <a:bodyPr wrap="square" lIns="0" tIns="0" rIns="0" bIns="0" rtlCol="0" anchor="ctr">
            <a:spAutoFit/>
          </a:bodyPr>
          <a:lstStyle/>
          <a:p>
            <a:pPr marL="0" indent="0">
              <a:buNone/>
            </a:pPr>
            <a:r>
              <a:rPr lang="en-US" sz="1350" b="1" dirty="0">
                <a:solidFill>
                  <a:srgbClr val="66DCC5"/>
                </a:solidFill>
                <a:latin typeface="Lato" pitchFamily="34" charset="0"/>
                <a:ea typeface="Lato" pitchFamily="34" charset="-122"/>
                <a:cs typeface="Lato" pitchFamily="34" charset="-120"/>
              </a:rPr>
              <a:t>05</a:t>
            </a:r>
            <a:endParaRPr lang="en-US" sz="1350" dirty="0"/>
          </a:p>
        </p:txBody>
      </p:sp>
      <p:sp>
        <p:nvSpPr>
          <p:cNvPr id="59" name="Text 56"/>
          <p:cNvSpPr/>
          <p:nvPr/>
        </p:nvSpPr>
        <p:spPr>
          <a:xfrm>
            <a:off x="6903720" y="4974336"/>
            <a:ext cx="4233672" cy="292608"/>
          </a:xfrm>
          <a:prstGeom prst="rect">
            <a:avLst/>
          </a:prstGeom>
          <a:noFill/>
          <a:ln/>
        </p:spPr>
        <p:txBody>
          <a:bodyPr wrap="square" lIns="0" tIns="0" rIns="0" bIns="0" rtlCol="0" anchor="ctr">
            <a:spAutoFit/>
          </a:bodyPr>
          <a:lstStyle/>
          <a:p>
            <a:pPr marL="0" indent="0">
              <a:buNone/>
            </a:pPr>
            <a:r>
              <a:rPr lang="en-US" sz="1800" b="1" dirty="0">
                <a:solidFill>
                  <a:srgbClr val="FFFFFF"/>
                </a:solidFill>
                <a:latin typeface="Lato" pitchFamily="34" charset="0"/>
                <a:ea typeface="Lato" pitchFamily="34" charset="-122"/>
                <a:cs typeface="Lato" pitchFamily="34" charset="-120"/>
              </a:rPr>
              <a:t>Limiti e informazioni mancanti</a:t>
            </a:r>
            <a:endParaRPr lang="en-US" sz="1800" dirty="0"/>
          </a:p>
        </p:txBody>
      </p:sp>
      <p:sp>
        <p:nvSpPr>
          <p:cNvPr id="60" name="Shape 57"/>
          <p:cNvSpPr/>
          <p:nvPr/>
        </p:nvSpPr>
        <p:spPr>
          <a:xfrm>
            <a:off x="603504" y="6062472"/>
            <a:ext cx="10981944" cy="310896"/>
          </a:xfrm>
          <a:prstGeom prst="roundRect">
            <a:avLst>
              <a:gd name="adj" fmla="val 8824"/>
            </a:avLst>
          </a:prstGeom>
          <a:solidFill>
            <a:srgbClr val="E0F3ED"/>
          </a:solidFill>
          <a:ln w="8890">
            <a:solidFill>
              <a:srgbClr val="E0F3ED"/>
            </a:solidFill>
            <a:prstDash val="solid"/>
          </a:ln>
        </p:spPr>
        <p:txBody>
          <a:bodyPr/>
          <a:lstStyle/>
          <a:p>
            <a:endParaRPr lang="it-IT"/>
          </a:p>
        </p:txBody>
      </p:sp>
      <p:sp>
        <p:nvSpPr>
          <p:cNvPr id="61" name="Text 58"/>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008E89"/>
                </a:solidFill>
                <a:latin typeface="Lato" pitchFamily="34" charset="0"/>
                <a:ea typeface="Lato" pitchFamily="34" charset="-122"/>
                <a:cs typeface="Lato" pitchFamily="34" charset="-120"/>
              </a:rPr>
              <a:t>Autorevolezza della banca dati e vincolatività giuridica del singolo valore non sono la stessa cosa.</a:t>
            </a:r>
            <a:endParaRPr lang="en-US" sz="1040" dirty="0"/>
          </a:p>
        </p:txBody>
      </p:sp>
      <p:sp>
        <p:nvSpPr>
          <p:cNvPr id="6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9">
    <p:bg>
      <p:bgPr>
        <a:solidFill>
          <a:srgbClr val="F7F8F3"/>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008E89"/>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008E89"/>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008E89"/>
          </a:solidFill>
          <a:ln w="10160">
            <a:solidFill>
              <a:srgbClr val="008E89"/>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008E89"/>
          </a:solidFill>
          <a:ln w="10160">
            <a:solidFill>
              <a:srgbClr val="008E89"/>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008E89"/>
          </a:solidFill>
          <a:ln w="10160">
            <a:solidFill>
              <a:srgbClr val="008E89"/>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008E89"/>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CASO D / GESTIONE DELL’INCERTEZZA</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900" b="1" dirty="0">
                <a:solidFill>
                  <a:srgbClr val="13384C"/>
                </a:solidFill>
                <a:latin typeface="Lato" pitchFamily="34" charset="0"/>
                <a:ea typeface="Lato" pitchFamily="34" charset="-122"/>
                <a:cs typeface="Lato" pitchFamily="34" charset="-120"/>
              </a:rPr>
              <a:t>L’incertezza non si elimina scegliendo un numero</a:t>
            </a:r>
            <a:endParaRPr lang="en-US" sz="290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567886"/>
                </a:solidFill>
                <a:latin typeface="Lato" pitchFamily="34" charset="0"/>
                <a:ea typeface="Lato" pitchFamily="34" charset="-122"/>
                <a:cs typeface="Lato" pitchFamily="34" charset="-120"/>
              </a:rPr>
              <a:t>Nel Caso D, mantenere visibili i limiti delle evidenze e stabilire misure appropriate.</a:t>
            </a:r>
            <a:endParaRPr lang="en-US" sz="1320" dirty="0"/>
          </a:p>
        </p:txBody>
      </p:sp>
      <p:sp>
        <p:nvSpPr>
          <p:cNvPr id="11" name="Shape 9"/>
          <p:cNvSpPr/>
          <p:nvPr/>
        </p:nvSpPr>
        <p:spPr>
          <a:xfrm>
            <a:off x="548640" y="6409944"/>
            <a:ext cx="11091672" cy="0"/>
          </a:xfrm>
          <a:prstGeom prst="line">
            <a:avLst/>
          </a:prstGeom>
          <a:noFill/>
          <a:ln w="6350">
            <a:solidFill>
              <a:srgbClr val="D2E0E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567886"/>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567886"/>
                </a:solidFill>
                <a:latin typeface="Lato" pitchFamily="34" charset="0"/>
                <a:ea typeface="Lato" pitchFamily="34" charset="-122"/>
                <a:cs typeface="Lato" pitchFamily="34" charset="-120"/>
              </a:rPr>
              <a:t>INAIL 2026, pp. 1, 3–4 [I1] • Art. 235, c. 3-ter [N2] • Organizzazione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567886"/>
                </a:solidFill>
                <a:latin typeface="Lato" pitchFamily="34" charset="0"/>
                <a:ea typeface="Lato" pitchFamily="34" charset="-122"/>
                <a:cs typeface="Lato" pitchFamily="34" charset="-120"/>
              </a:rPr>
              <a:t>09 / 10</a:t>
            </a:r>
            <a:endParaRPr lang="en-US" sz="800" dirty="0"/>
          </a:p>
        </p:txBody>
      </p:sp>
      <p:sp>
        <p:nvSpPr>
          <p:cNvPr id="15" name="Shape 13"/>
          <p:cNvSpPr/>
          <p:nvPr/>
        </p:nvSpPr>
        <p:spPr>
          <a:xfrm>
            <a:off x="54864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008E89"/>
          </a:solidFill>
          <a:ln w="8890">
            <a:solidFill>
              <a:srgbClr val="008E89"/>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D2E0E2"/>
          </a:solidFill>
          <a:ln w="8890">
            <a:solidFill>
              <a:srgbClr val="D2E0E2"/>
            </a:solidFill>
            <a:prstDash val="solid"/>
          </a:ln>
        </p:spPr>
        <p:txBody>
          <a:bodyPr/>
          <a:lstStyle/>
          <a:p>
            <a:endParaRPr lang="it-IT"/>
          </a:p>
        </p:txBody>
      </p:sp>
      <p:sp>
        <p:nvSpPr>
          <p:cNvPr id="26" name="Shape 23"/>
          <p:cNvSpPr/>
          <p:nvPr/>
        </p:nvSpPr>
        <p:spPr>
          <a:xfrm>
            <a:off x="676656" y="2487168"/>
            <a:ext cx="3401568" cy="2734056"/>
          </a:xfrm>
          <a:prstGeom prst="roundRect">
            <a:avLst>
              <a:gd name="adj" fmla="val 6020"/>
            </a:avLst>
          </a:prstGeom>
          <a:solidFill>
            <a:srgbClr val="FFFFFF"/>
          </a:solidFill>
          <a:ln w="8890">
            <a:solidFill>
              <a:srgbClr val="D2E0E2"/>
            </a:solidFill>
            <a:prstDash val="solid"/>
          </a:ln>
        </p:spPr>
        <p:txBody>
          <a:bodyPr/>
          <a:lstStyle/>
          <a:p>
            <a:endParaRPr lang="it-IT"/>
          </a:p>
        </p:txBody>
      </p:sp>
      <p:sp>
        <p:nvSpPr>
          <p:cNvPr id="27" name="Shape 24"/>
          <p:cNvSpPr/>
          <p:nvPr/>
        </p:nvSpPr>
        <p:spPr>
          <a:xfrm>
            <a:off x="4389120" y="2487168"/>
            <a:ext cx="3401568" cy="2734056"/>
          </a:xfrm>
          <a:prstGeom prst="roundRect">
            <a:avLst>
              <a:gd name="adj" fmla="val 6020"/>
            </a:avLst>
          </a:prstGeom>
          <a:solidFill>
            <a:srgbClr val="FDE7D8"/>
          </a:solidFill>
          <a:ln w="8890">
            <a:solidFill>
              <a:srgbClr val="E58A53"/>
            </a:solidFill>
            <a:prstDash val="solid"/>
          </a:ln>
        </p:spPr>
        <p:txBody>
          <a:bodyPr/>
          <a:lstStyle/>
          <a:p>
            <a:endParaRPr lang="it-IT"/>
          </a:p>
        </p:txBody>
      </p:sp>
      <p:sp>
        <p:nvSpPr>
          <p:cNvPr id="28" name="Shape 25"/>
          <p:cNvSpPr/>
          <p:nvPr/>
        </p:nvSpPr>
        <p:spPr>
          <a:xfrm>
            <a:off x="8101584" y="2487168"/>
            <a:ext cx="3401568" cy="2734056"/>
          </a:xfrm>
          <a:prstGeom prst="roundRect">
            <a:avLst>
              <a:gd name="adj" fmla="val 6020"/>
            </a:avLst>
          </a:prstGeom>
          <a:solidFill>
            <a:srgbClr val="193F50"/>
          </a:solidFill>
          <a:ln w="8890">
            <a:solidFill>
              <a:srgbClr val="193F50"/>
            </a:solidFill>
            <a:prstDash val="solid"/>
          </a:ln>
        </p:spPr>
        <p:txBody>
          <a:bodyPr/>
          <a:lstStyle/>
          <a:p>
            <a:endParaRPr lang="it-IT"/>
          </a:p>
        </p:txBody>
      </p:sp>
      <p:sp>
        <p:nvSpPr>
          <p:cNvPr id="29" name="Text 26"/>
          <p:cNvSpPr/>
          <p:nvPr/>
        </p:nvSpPr>
        <p:spPr>
          <a:xfrm>
            <a:off x="941832" y="2770632"/>
            <a:ext cx="2871216" cy="256032"/>
          </a:xfrm>
          <a:prstGeom prst="rect">
            <a:avLst/>
          </a:prstGeom>
          <a:noFill/>
          <a:ln/>
        </p:spPr>
        <p:txBody>
          <a:bodyPr wrap="square" lIns="0" tIns="0" rIns="0" bIns="0" rtlCol="0" anchor="ctr">
            <a:spAutoFit/>
          </a:bodyPr>
          <a:lstStyle/>
          <a:p>
            <a:pPr marL="0" indent="0">
              <a:buNone/>
            </a:pPr>
            <a:r>
              <a:rPr lang="en-US" sz="1200" b="1" dirty="0">
                <a:solidFill>
                  <a:srgbClr val="008E89"/>
                </a:solidFill>
                <a:latin typeface="Lato" pitchFamily="34" charset="0"/>
                <a:ea typeface="Lato" pitchFamily="34" charset="-122"/>
                <a:cs typeface="Lato" pitchFamily="34" charset="-120"/>
              </a:rPr>
              <a:t>EVIDENZE</a:t>
            </a:r>
            <a:endParaRPr lang="en-US" sz="1200" dirty="0"/>
          </a:p>
        </p:txBody>
      </p:sp>
      <p:sp>
        <p:nvSpPr>
          <p:cNvPr id="30" name="Text 27"/>
          <p:cNvSpPr/>
          <p:nvPr/>
        </p:nvSpPr>
        <p:spPr>
          <a:xfrm>
            <a:off x="941832" y="3255264"/>
            <a:ext cx="2871216" cy="786384"/>
          </a:xfrm>
          <a:prstGeom prst="rect">
            <a:avLst/>
          </a:prstGeom>
          <a:noFill/>
          <a:ln/>
        </p:spPr>
        <p:txBody>
          <a:bodyPr wrap="square" lIns="0" tIns="0" rIns="0" bIns="0" rtlCol="0" anchor="ctr">
            <a:spAutoFit/>
          </a:bodyPr>
          <a:lstStyle/>
          <a:p>
            <a:pPr marL="0" indent="0">
              <a:buNone/>
            </a:pPr>
            <a:r>
              <a:rPr lang="en-US" sz="2500" b="1" dirty="0">
                <a:solidFill>
                  <a:srgbClr val="13384C"/>
                </a:solidFill>
                <a:latin typeface="Lato" pitchFamily="34" charset="0"/>
                <a:ea typeface="Lato" pitchFamily="34" charset="-122"/>
                <a:cs typeface="Lato" pitchFamily="34" charset="-120"/>
              </a:rPr>
              <a:t>Che cosa</a:t>
            </a:r>
            <a:endParaRPr lang="en-US" sz="2500" dirty="0"/>
          </a:p>
          <a:p>
            <a:pPr marL="0" indent="0">
              <a:buNone/>
            </a:pPr>
            <a:r>
              <a:rPr lang="en-US" sz="2500" b="1" dirty="0">
                <a:solidFill>
                  <a:srgbClr val="13384C"/>
                </a:solidFill>
                <a:latin typeface="Lato" pitchFamily="34" charset="0"/>
                <a:ea typeface="Lato" pitchFamily="34" charset="-122"/>
                <a:cs typeface="Lato" pitchFamily="34" charset="-120"/>
              </a:rPr>
              <a:t>è documentato.</a:t>
            </a:r>
            <a:endParaRPr lang="en-US" sz="2500" dirty="0"/>
          </a:p>
        </p:txBody>
      </p:sp>
      <p:sp>
        <p:nvSpPr>
          <p:cNvPr id="31" name="Text 28"/>
          <p:cNvSpPr/>
          <p:nvPr/>
        </p:nvSpPr>
        <p:spPr>
          <a:xfrm>
            <a:off x="941832" y="4361688"/>
            <a:ext cx="2862072" cy="557784"/>
          </a:xfrm>
          <a:prstGeom prst="rect">
            <a:avLst/>
          </a:prstGeom>
          <a:noFill/>
          <a:ln/>
        </p:spPr>
        <p:txBody>
          <a:bodyPr wrap="square" lIns="0" tIns="0" rIns="0" bIns="0" rtlCol="0" anchor="ctr">
            <a:spAutoFit/>
          </a:bodyPr>
          <a:lstStyle/>
          <a:p>
            <a:pPr marL="0" indent="0">
              <a:buNone/>
            </a:pPr>
            <a:r>
              <a:rPr lang="en-US" sz="1500" dirty="0">
                <a:solidFill>
                  <a:srgbClr val="567886"/>
                </a:solidFill>
                <a:latin typeface="Lato" pitchFamily="34" charset="0"/>
                <a:ea typeface="Lato" pitchFamily="34" charset="-122"/>
                <a:cs typeface="Lato" pitchFamily="34" charset="-120"/>
              </a:rPr>
              <a:t>Identità, esposizione,</a:t>
            </a:r>
            <a:endParaRPr lang="en-US" sz="1500" dirty="0"/>
          </a:p>
          <a:p>
            <a:pPr marL="0" indent="0">
              <a:buNone/>
            </a:pPr>
            <a:r>
              <a:rPr lang="en-US" sz="1500" dirty="0">
                <a:solidFill>
                  <a:srgbClr val="567886"/>
                </a:solidFill>
                <a:latin typeface="Lato" pitchFamily="34" charset="0"/>
                <a:ea typeface="Lato" pitchFamily="34" charset="-122"/>
                <a:cs typeface="Lato" pitchFamily="34" charset="-120"/>
              </a:rPr>
              <a:t>fonti e riferimenti disponibili.</a:t>
            </a:r>
            <a:endParaRPr lang="en-US" sz="1500" dirty="0"/>
          </a:p>
        </p:txBody>
      </p:sp>
      <p:sp>
        <p:nvSpPr>
          <p:cNvPr id="32" name="Text 29"/>
          <p:cNvSpPr/>
          <p:nvPr/>
        </p:nvSpPr>
        <p:spPr>
          <a:xfrm>
            <a:off x="4654296" y="2770632"/>
            <a:ext cx="2871216" cy="256032"/>
          </a:xfrm>
          <a:prstGeom prst="rect">
            <a:avLst/>
          </a:prstGeom>
          <a:noFill/>
          <a:ln/>
        </p:spPr>
        <p:txBody>
          <a:bodyPr wrap="square" lIns="0" tIns="0" rIns="0" bIns="0" rtlCol="0" anchor="ctr">
            <a:spAutoFit/>
          </a:bodyPr>
          <a:lstStyle/>
          <a:p>
            <a:pPr marL="0" indent="0">
              <a:buNone/>
            </a:pPr>
            <a:r>
              <a:rPr lang="en-US" sz="1200" b="1" dirty="0">
                <a:solidFill>
                  <a:srgbClr val="A45027"/>
                </a:solidFill>
                <a:latin typeface="Lato" pitchFamily="34" charset="0"/>
                <a:ea typeface="Lato" pitchFamily="34" charset="-122"/>
                <a:cs typeface="Lato" pitchFamily="34" charset="-120"/>
              </a:rPr>
              <a:t>INCERTEZZE</a:t>
            </a:r>
            <a:endParaRPr lang="en-US" sz="1200" dirty="0"/>
          </a:p>
        </p:txBody>
      </p:sp>
      <p:sp>
        <p:nvSpPr>
          <p:cNvPr id="33" name="Text 30"/>
          <p:cNvSpPr/>
          <p:nvPr/>
        </p:nvSpPr>
        <p:spPr>
          <a:xfrm>
            <a:off x="4654296" y="3255264"/>
            <a:ext cx="2871216" cy="786384"/>
          </a:xfrm>
          <a:prstGeom prst="rect">
            <a:avLst/>
          </a:prstGeom>
          <a:noFill/>
          <a:ln/>
        </p:spPr>
        <p:txBody>
          <a:bodyPr wrap="square" lIns="0" tIns="0" rIns="0" bIns="0" rtlCol="0" anchor="ctr">
            <a:spAutoFit/>
          </a:bodyPr>
          <a:lstStyle/>
          <a:p>
            <a:pPr marL="0" indent="0">
              <a:buNone/>
            </a:pPr>
            <a:r>
              <a:rPr lang="en-US" sz="2500" b="1" dirty="0">
                <a:solidFill>
                  <a:srgbClr val="13384C"/>
                </a:solidFill>
                <a:latin typeface="Lato" pitchFamily="34" charset="0"/>
                <a:ea typeface="Lato" pitchFamily="34" charset="-122"/>
                <a:cs typeface="Lato" pitchFamily="34" charset="-120"/>
              </a:rPr>
              <a:t>Che cosa</a:t>
            </a:r>
            <a:endParaRPr lang="en-US" sz="2500" dirty="0"/>
          </a:p>
          <a:p>
            <a:pPr marL="0" indent="0">
              <a:buNone/>
            </a:pPr>
            <a:r>
              <a:rPr lang="en-US" sz="2500" b="1" dirty="0">
                <a:solidFill>
                  <a:srgbClr val="13384C"/>
                </a:solidFill>
                <a:latin typeface="Lato" pitchFamily="34" charset="0"/>
                <a:ea typeface="Lato" pitchFamily="34" charset="-122"/>
                <a:cs typeface="Lato" pitchFamily="34" charset="-120"/>
              </a:rPr>
              <a:t>non è dimostrato.</a:t>
            </a:r>
            <a:endParaRPr lang="en-US" sz="2500" dirty="0"/>
          </a:p>
        </p:txBody>
      </p:sp>
      <p:sp>
        <p:nvSpPr>
          <p:cNvPr id="34" name="Text 31"/>
          <p:cNvSpPr/>
          <p:nvPr/>
        </p:nvSpPr>
        <p:spPr>
          <a:xfrm>
            <a:off x="4654296" y="4361688"/>
            <a:ext cx="2862072" cy="557784"/>
          </a:xfrm>
          <a:prstGeom prst="rect">
            <a:avLst/>
          </a:prstGeom>
          <a:noFill/>
          <a:ln/>
        </p:spPr>
        <p:txBody>
          <a:bodyPr wrap="square" lIns="0" tIns="0" rIns="0" bIns="0" rtlCol="0" anchor="ctr">
            <a:spAutoFit/>
          </a:bodyPr>
          <a:lstStyle/>
          <a:p>
            <a:pPr marL="0" indent="0">
              <a:buNone/>
            </a:pPr>
            <a:r>
              <a:rPr lang="en-US" sz="1500" dirty="0">
                <a:solidFill>
                  <a:srgbClr val="13384C"/>
                </a:solidFill>
                <a:latin typeface="Lato" pitchFamily="34" charset="0"/>
                <a:ea typeface="Lato" pitchFamily="34" charset="-122"/>
                <a:cs typeface="Lato" pitchFamily="34" charset="-120"/>
              </a:rPr>
              <a:t>Pertinenza della soglia,</a:t>
            </a:r>
            <a:endParaRPr lang="en-US" sz="1500" dirty="0"/>
          </a:p>
          <a:p>
            <a:pPr marL="0" indent="0">
              <a:buNone/>
            </a:pPr>
            <a:r>
              <a:rPr lang="en-US" sz="1500" dirty="0">
                <a:solidFill>
                  <a:srgbClr val="13384C"/>
                </a:solidFill>
                <a:latin typeface="Lato" pitchFamily="34" charset="0"/>
                <a:ea typeface="Lato" pitchFamily="34" charset="-122"/>
                <a:cs typeface="Lato" pitchFamily="34" charset="-120"/>
              </a:rPr>
              <a:t>condizioni e dati mancanti.</a:t>
            </a:r>
            <a:endParaRPr lang="en-US" sz="1500" dirty="0"/>
          </a:p>
        </p:txBody>
      </p:sp>
      <p:sp>
        <p:nvSpPr>
          <p:cNvPr id="35" name="Text 32"/>
          <p:cNvSpPr/>
          <p:nvPr/>
        </p:nvSpPr>
        <p:spPr>
          <a:xfrm>
            <a:off x="8366760" y="2770632"/>
            <a:ext cx="2871216" cy="256032"/>
          </a:xfrm>
          <a:prstGeom prst="rect">
            <a:avLst/>
          </a:prstGeom>
          <a:noFill/>
          <a:ln/>
        </p:spPr>
        <p:txBody>
          <a:bodyPr wrap="square" lIns="0" tIns="0" rIns="0" bIns="0" rtlCol="0" anchor="ctr">
            <a:spAutoFit/>
          </a:bodyPr>
          <a:lstStyle/>
          <a:p>
            <a:pPr marL="0" indent="0">
              <a:buNone/>
            </a:pPr>
            <a:r>
              <a:rPr lang="en-US" sz="1200" b="1" dirty="0">
                <a:solidFill>
                  <a:srgbClr val="66DCC5"/>
                </a:solidFill>
                <a:latin typeface="Lato" pitchFamily="34" charset="0"/>
                <a:ea typeface="Lato" pitchFamily="34" charset="-122"/>
                <a:cs typeface="Lato" pitchFamily="34" charset="-120"/>
              </a:rPr>
              <a:t>AZIONI</a:t>
            </a:r>
            <a:endParaRPr lang="en-US" sz="1200" dirty="0"/>
          </a:p>
        </p:txBody>
      </p:sp>
      <p:sp>
        <p:nvSpPr>
          <p:cNvPr id="36" name="Text 33"/>
          <p:cNvSpPr/>
          <p:nvPr/>
        </p:nvSpPr>
        <p:spPr>
          <a:xfrm>
            <a:off x="8366760" y="3255264"/>
            <a:ext cx="2871216" cy="786384"/>
          </a:xfrm>
          <a:prstGeom prst="rect">
            <a:avLst/>
          </a:prstGeom>
          <a:noFill/>
          <a:ln/>
        </p:spPr>
        <p:txBody>
          <a:bodyPr wrap="square" lIns="0" tIns="0" rIns="0" bIns="0" rtlCol="0" anchor="ctr">
            <a:spAutoFit/>
          </a:bodyPr>
          <a:lstStyle/>
          <a:p>
            <a:pPr marL="0" indent="0">
              <a:buNone/>
            </a:pPr>
            <a:r>
              <a:rPr lang="en-US" sz="2500" b="1" dirty="0">
                <a:solidFill>
                  <a:srgbClr val="FFFFFF"/>
                </a:solidFill>
                <a:latin typeface="Lato" pitchFamily="34" charset="0"/>
                <a:ea typeface="Lato" pitchFamily="34" charset="-122"/>
                <a:cs typeface="Lato" pitchFamily="34" charset="-120"/>
              </a:rPr>
              <a:t>Che cosa</a:t>
            </a:r>
            <a:endParaRPr lang="en-US" sz="2500" dirty="0"/>
          </a:p>
          <a:p>
            <a:pPr marL="0" indent="0">
              <a:buNone/>
            </a:pPr>
            <a:r>
              <a:rPr lang="en-US" sz="2500" b="1" dirty="0">
                <a:solidFill>
                  <a:srgbClr val="FFFFFF"/>
                </a:solidFill>
                <a:latin typeface="Lato" pitchFamily="34" charset="0"/>
                <a:ea typeface="Lato" pitchFamily="34" charset="-122"/>
                <a:cs typeface="Lato" pitchFamily="34" charset="-120"/>
              </a:rPr>
              <a:t>si deve motivare.</a:t>
            </a:r>
            <a:endParaRPr lang="en-US" sz="2500" dirty="0"/>
          </a:p>
        </p:txBody>
      </p:sp>
      <p:sp>
        <p:nvSpPr>
          <p:cNvPr id="37" name="Text 34"/>
          <p:cNvSpPr/>
          <p:nvPr/>
        </p:nvSpPr>
        <p:spPr>
          <a:xfrm>
            <a:off x="8366760" y="4361688"/>
            <a:ext cx="2862072" cy="557784"/>
          </a:xfrm>
          <a:prstGeom prst="rect">
            <a:avLst/>
          </a:prstGeom>
          <a:noFill/>
          <a:ln/>
        </p:spPr>
        <p:txBody>
          <a:bodyPr wrap="square" lIns="0" tIns="0" rIns="0" bIns="0" rtlCol="0" anchor="ctr">
            <a:spAutoFit/>
          </a:bodyPr>
          <a:lstStyle/>
          <a:p>
            <a:pPr marL="0" indent="0">
              <a:buNone/>
            </a:pPr>
            <a:r>
              <a:rPr lang="en-US" sz="1500" dirty="0">
                <a:solidFill>
                  <a:srgbClr val="BFD3DA"/>
                </a:solidFill>
                <a:latin typeface="Lato" pitchFamily="34" charset="0"/>
                <a:ea typeface="Lato" pitchFamily="34" charset="-122"/>
                <a:cs typeface="Lato" pitchFamily="34" charset="-120"/>
              </a:rPr>
              <a:t>Riduzione, limiti,</a:t>
            </a:r>
            <a:endParaRPr lang="en-US" sz="1500" dirty="0"/>
          </a:p>
          <a:p>
            <a:pPr marL="0" indent="0">
              <a:buNone/>
            </a:pPr>
            <a:r>
              <a:rPr lang="en-US" sz="1500" dirty="0">
                <a:solidFill>
                  <a:srgbClr val="BFD3DA"/>
                </a:solidFill>
                <a:latin typeface="Lato" pitchFamily="34" charset="0"/>
                <a:ea typeface="Lato" pitchFamily="34" charset="-122"/>
                <a:cs typeface="Lato" pitchFamily="34" charset="-120"/>
              </a:rPr>
              <a:t>tutela sanitaria e riesame.</a:t>
            </a:r>
            <a:endParaRPr lang="en-US" sz="1500" dirty="0"/>
          </a:p>
        </p:txBody>
      </p:sp>
      <p:sp>
        <p:nvSpPr>
          <p:cNvPr id="38" name="Shape 35"/>
          <p:cNvSpPr/>
          <p:nvPr/>
        </p:nvSpPr>
        <p:spPr>
          <a:xfrm>
            <a:off x="4105656" y="3785616"/>
            <a:ext cx="228600" cy="0"/>
          </a:xfrm>
          <a:prstGeom prst="line">
            <a:avLst/>
          </a:prstGeom>
          <a:noFill/>
          <a:ln w="15240">
            <a:solidFill>
              <a:srgbClr val="567886"/>
            </a:solidFill>
            <a:prstDash val="solid"/>
            <a:tailEnd type="triangle"/>
          </a:ln>
        </p:spPr>
        <p:txBody>
          <a:bodyPr/>
          <a:lstStyle/>
          <a:p>
            <a:endParaRPr lang="it-IT"/>
          </a:p>
        </p:txBody>
      </p:sp>
      <p:sp>
        <p:nvSpPr>
          <p:cNvPr id="39" name="Shape 36"/>
          <p:cNvSpPr/>
          <p:nvPr/>
        </p:nvSpPr>
        <p:spPr>
          <a:xfrm>
            <a:off x="7818120" y="3785616"/>
            <a:ext cx="228600" cy="0"/>
          </a:xfrm>
          <a:prstGeom prst="line">
            <a:avLst/>
          </a:prstGeom>
          <a:noFill/>
          <a:ln w="15240">
            <a:solidFill>
              <a:srgbClr val="567886"/>
            </a:solidFill>
            <a:prstDash val="solid"/>
            <a:tailEnd type="triangle"/>
          </a:ln>
        </p:spPr>
        <p:txBody>
          <a:bodyPr/>
          <a:lstStyle/>
          <a:p>
            <a:endParaRPr lang="it-IT"/>
          </a:p>
        </p:txBody>
      </p:sp>
      <p:sp>
        <p:nvSpPr>
          <p:cNvPr id="40" name="Text 37"/>
          <p:cNvSpPr/>
          <p:nvPr/>
        </p:nvSpPr>
        <p:spPr>
          <a:xfrm>
            <a:off x="777240" y="5504688"/>
            <a:ext cx="2843784" cy="219456"/>
          </a:xfrm>
          <a:prstGeom prst="rect">
            <a:avLst/>
          </a:prstGeom>
          <a:noFill/>
          <a:ln/>
        </p:spPr>
        <p:txBody>
          <a:bodyPr wrap="square" lIns="0" tIns="0" rIns="0" bIns="0" rtlCol="0" anchor="ctr">
            <a:spAutoFit/>
          </a:bodyPr>
          <a:lstStyle/>
          <a:p>
            <a:pPr marL="0" indent="0">
              <a:buNone/>
            </a:pPr>
            <a:r>
              <a:rPr lang="en-US" sz="1060" b="1" dirty="0">
                <a:solidFill>
                  <a:srgbClr val="A45027"/>
                </a:solidFill>
                <a:latin typeface="Lato" pitchFamily="34" charset="0"/>
                <a:ea typeface="Lato" pitchFamily="34" charset="-122"/>
                <a:cs typeface="Lato" pitchFamily="34" charset="-120"/>
              </a:rPr>
              <a:t>ART. 235, COMMA 3-TER</a:t>
            </a:r>
            <a:endParaRPr lang="en-US" sz="1060" dirty="0"/>
          </a:p>
        </p:txBody>
      </p:sp>
      <p:sp>
        <p:nvSpPr>
          <p:cNvPr id="41" name="Text 38"/>
          <p:cNvSpPr/>
          <p:nvPr/>
        </p:nvSpPr>
        <p:spPr>
          <a:xfrm>
            <a:off x="3813048" y="5458968"/>
            <a:ext cx="7607808" cy="393192"/>
          </a:xfrm>
          <a:prstGeom prst="rect">
            <a:avLst/>
          </a:prstGeom>
          <a:noFill/>
          <a:ln/>
        </p:spPr>
        <p:txBody>
          <a:bodyPr wrap="square" lIns="0" tIns="0" rIns="0" bIns="0" rtlCol="0" anchor="ctr">
            <a:spAutoFit/>
          </a:bodyPr>
          <a:lstStyle/>
          <a:p>
            <a:pPr marL="0" indent="0">
              <a:buNone/>
            </a:pPr>
            <a:r>
              <a:rPr lang="en-US" sz="1700" b="1" dirty="0">
                <a:solidFill>
                  <a:srgbClr val="13384C"/>
                </a:solidFill>
                <a:latin typeface="Lato" pitchFamily="34" charset="0"/>
                <a:ea typeface="Lato" pitchFamily="34" charset="-122"/>
                <a:cs typeface="Lato" pitchFamily="34" charset="-120"/>
              </a:rPr>
              <a:t>Considerare la possibilità che non esista un livello di esposizione sicuro.</a:t>
            </a:r>
            <a:endParaRPr lang="en-US" sz="1700" dirty="0"/>
          </a:p>
        </p:txBody>
      </p:sp>
      <p:sp>
        <p:nvSpPr>
          <p:cNvPr id="42" name="Shape 39"/>
          <p:cNvSpPr/>
          <p:nvPr/>
        </p:nvSpPr>
        <p:spPr>
          <a:xfrm>
            <a:off x="603504" y="6062472"/>
            <a:ext cx="10981944" cy="310896"/>
          </a:xfrm>
          <a:prstGeom prst="roundRect">
            <a:avLst>
              <a:gd name="adj" fmla="val 8824"/>
            </a:avLst>
          </a:prstGeom>
          <a:solidFill>
            <a:srgbClr val="E0F3ED"/>
          </a:solidFill>
          <a:ln w="8890">
            <a:solidFill>
              <a:srgbClr val="E0F3ED"/>
            </a:solidFill>
            <a:prstDash val="solid"/>
          </a:ln>
        </p:spPr>
        <p:txBody>
          <a:bodyPr/>
          <a:lstStyle/>
          <a:p>
            <a:endParaRPr lang="it-IT"/>
          </a:p>
        </p:txBody>
      </p:sp>
      <p:sp>
        <p:nvSpPr>
          <p:cNvPr id="43" name="Text 40"/>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008E89"/>
                </a:solidFill>
                <a:latin typeface="Lato" pitchFamily="34" charset="0"/>
                <a:ea typeface="Lato" pitchFamily="34" charset="-122"/>
                <a:cs typeface="Lato" pitchFamily="34" charset="-120"/>
              </a:rPr>
              <a:t>L’assenza di una notazione non equivale né a “priva di soglia” né a “rischio escluso”.</a:t>
            </a:r>
            <a:endParaRPr lang="en-US" sz="1040" dirty="0"/>
          </a:p>
        </p:txBody>
      </p:sp>
      <p:sp>
        <p:nvSpPr>
          <p:cNvPr id="4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10">
    <p:bg>
      <p:bgPr>
        <a:solidFill>
          <a:srgbClr val="0B2538"/>
        </a:solidFill>
        <a:effectLst/>
      </p:bgPr>
    </p:bg>
    <p:spTree>
      <p:nvGrpSpPr>
        <p:cNvPr id="1" name=""/>
        <p:cNvGrpSpPr/>
        <p:nvPr/>
      </p:nvGrpSpPr>
      <p:grpSpPr>
        <a:xfrm>
          <a:off x="0" y="0"/>
          <a:ext cx="0" cy="0"/>
          <a:chOff x="0" y="0"/>
          <a:chExt cx="0" cy="0"/>
        </a:xfrm>
      </p:grpSpPr>
      <p:sp>
        <p:nvSpPr>
          <p:cNvPr id="2" name="Shape 0"/>
          <p:cNvSpPr/>
          <p:nvPr/>
        </p:nvSpPr>
        <p:spPr>
          <a:xfrm>
            <a:off x="566928" y="530352"/>
            <a:ext cx="164592" cy="0"/>
          </a:xfrm>
          <a:prstGeom prst="line">
            <a:avLst/>
          </a:prstGeom>
          <a:noFill/>
          <a:ln w="8255">
            <a:solidFill>
              <a:srgbClr val="66DCC5"/>
            </a:solidFill>
            <a:prstDash val="solid"/>
          </a:ln>
        </p:spPr>
        <p:txBody>
          <a:bodyPr/>
          <a:lstStyle/>
          <a:p>
            <a:endParaRPr lang="it-IT"/>
          </a:p>
        </p:txBody>
      </p:sp>
      <p:sp>
        <p:nvSpPr>
          <p:cNvPr id="3" name="Shape 1"/>
          <p:cNvSpPr/>
          <p:nvPr/>
        </p:nvSpPr>
        <p:spPr>
          <a:xfrm>
            <a:off x="731520" y="420624"/>
            <a:ext cx="182880" cy="146304"/>
          </a:xfrm>
          <a:prstGeom prst="line">
            <a:avLst/>
          </a:prstGeom>
          <a:noFill/>
          <a:ln w="8255">
            <a:solidFill>
              <a:srgbClr val="66DCC5"/>
            </a:solidFill>
            <a:prstDash val="solid"/>
          </a:ln>
        </p:spPr>
        <p:txBody>
          <a:bodyPr/>
          <a:lstStyle/>
          <a:p>
            <a:endParaRPr lang="it-IT"/>
          </a:p>
        </p:txBody>
      </p:sp>
      <p:sp>
        <p:nvSpPr>
          <p:cNvPr id="4" name="Shape 2"/>
          <p:cNvSpPr/>
          <p:nvPr/>
        </p:nvSpPr>
        <p:spPr>
          <a:xfrm>
            <a:off x="544068" y="507492"/>
            <a:ext cx="54864" cy="54864"/>
          </a:xfrm>
          <a:prstGeom prst="ellipse">
            <a:avLst/>
          </a:prstGeom>
          <a:solidFill>
            <a:srgbClr val="66DCC5"/>
          </a:solidFill>
          <a:ln w="10160">
            <a:solidFill>
              <a:srgbClr val="66DCC5"/>
            </a:solidFill>
            <a:prstDash val="solid"/>
          </a:ln>
        </p:spPr>
        <p:txBody>
          <a:bodyPr/>
          <a:lstStyle/>
          <a:p>
            <a:endParaRPr lang="it-IT"/>
          </a:p>
        </p:txBody>
      </p:sp>
      <p:sp>
        <p:nvSpPr>
          <p:cNvPr id="5" name="Shape 3"/>
          <p:cNvSpPr/>
          <p:nvPr/>
        </p:nvSpPr>
        <p:spPr>
          <a:xfrm>
            <a:off x="708660" y="397764"/>
            <a:ext cx="64008" cy="64008"/>
          </a:xfrm>
          <a:prstGeom prst="ellipse">
            <a:avLst/>
          </a:prstGeom>
          <a:solidFill>
            <a:srgbClr val="66DCC5"/>
          </a:solidFill>
          <a:ln w="10160">
            <a:solidFill>
              <a:srgbClr val="66DCC5"/>
            </a:solidFill>
            <a:prstDash val="solid"/>
          </a:ln>
        </p:spPr>
        <p:txBody>
          <a:bodyPr/>
          <a:lstStyle/>
          <a:p>
            <a:endParaRPr lang="it-IT"/>
          </a:p>
        </p:txBody>
      </p:sp>
      <p:sp>
        <p:nvSpPr>
          <p:cNvPr id="6" name="Shape 4"/>
          <p:cNvSpPr/>
          <p:nvPr/>
        </p:nvSpPr>
        <p:spPr>
          <a:xfrm>
            <a:off x="891540" y="544068"/>
            <a:ext cx="59436" cy="59436"/>
          </a:xfrm>
          <a:prstGeom prst="ellipse">
            <a:avLst/>
          </a:prstGeom>
          <a:solidFill>
            <a:srgbClr val="66DCC5"/>
          </a:solidFill>
          <a:ln w="10160">
            <a:solidFill>
              <a:srgbClr val="66DCC5"/>
            </a:solidFill>
            <a:prstDash val="solid"/>
          </a:ln>
        </p:spPr>
        <p:txBody>
          <a:bodyPr/>
          <a:lstStyle/>
          <a:p>
            <a:endParaRPr lang="it-IT"/>
          </a:p>
        </p:txBody>
      </p:sp>
      <p:sp>
        <p:nvSpPr>
          <p:cNvPr id="7" name="Text 5"/>
          <p:cNvSpPr/>
          <p:nvPr/>
        </p:nvSpPr>
        <p:spPr>
          <a:xfrm>
            <a:off x="987552" y="393192"/>
            <a:ext cx="4572000" cy="182880"/>
          </a:xfrm>
          <a:prstGeom prst="rect">
            <a:avLst/>
          </a:prstGeom>
          <a:noFill/>
          <a:ln/>
        </p:spPr>
        <p:txBody>
          <a:bodyPr wrap="square" lIns="0" tIns="0" rIns="0" bIns="0" rtlCol="0" anchor="ctr">
            <a:spAutoFit/>
          </a:bodyPr>
          <a:lstStyle/>
          <a:p>
            <a:pPr marL="0" indent="0">
              <a:buNone/>
            </a:pPr>
            <a:r>
              <a:rPr lang="en-US" sz="900" dirty="0">
                <a:solidFill>
                  <a:srgbClr val="66DCC5"/>
                </a:solidFill>
                <a:latin typeface="Lato" pitchFamily="34" charset="0"/>
                <a:ea typeface="Lato" pitchFamily="34" charset="-122"/>
                <a:cs typeface="Lato" pitchFamily="34" charset="-120"/>
              </a:rPr>
              <a:t>MODULO 08 / CASO C E CASO D</a:t>
            </a:r>
            <a:endParaRPr lang="en-US" sz="900" dirty="0"/>
          </a:p>
        </p:txBody>
      </p:sp>
      <p:sp>
        <p:nvSpPr>
          <p:cNvPr id="8" name="Text 6"/>
          <p:cNvSpPr/>
          <p:nvPr/>
        </p:nvSpPr>
        <p:spPr>
          <a:xfrm>
            <a:off x="7772400" y="393192"/>
            <a:ext cx="38679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MAPPA COMPARATIVA / C–D</a:t>
            </a:r>
            <a:endParaRPr lang="en-US" sz="800" dirty="0"/>
          </a:p>
        </p:txBody>
      </p:sp>
      <p:sp>
        <p:nvSpPr>
          <p:cNvPr id="9" name="Text 7"/>
          <p:cNvSpPr/>
          <p:nvPr/>
        </p:nvSpPr>
        <p:spPr>
          <a:xfrm>
            <a:off x="566928" y="987552"/>
            <a:ext cx="11018520" cy="640080"/>
          </a:xfrm>
          <a:prstGeom prst="rect">
            <a:avLst/>
          </a:prstGeom>
          <a:noFill/>
          <a:ln/>
        </p:spPr>
        <p:txBody>
          <a:bodyPr wrap="square" lIns="0" tIns="0" rIns="0" bIns="0" rtlCol="0" anchor="ctr">
            <a:spAutoFit/>
          </a:bodyPr>
          <a:lstStyle/>
          <a:p>
            <a:pPr marL="0" indent="0">
              <a:buNone/>
            </a:pPr>
            <a:r>
              <a:rPr lang="en-US" sz="2750" b="1" dirty="0">
                <a:solidFill>
                  <a:srgbClr val="FFFFFF"/>
                </a:solidFill>
                <a:latin typeface="Lato" pitchFamily="34" charset="0"/>
                <a:ea typeface="Lato" pitchFamily="34" charset="-122"/>
                <a:cs typeface="Lato" pitchFamily="34" charset="-120"/>
              </a:rPr>
              <a:t>Caso C e Caso D: riferimenti diversi, prevenzione documentata</a:t>
            </a:r>
            <a:endParaRPr lang="en-US" sz="2750" dirty="0"/>
          </a:p>
        </p:txBody>
      </p:sp>
      <p:sp>
        <p:nvSpPr>
          <p:cNvPr id="10" name="Text 8"/>
          <p:cNvSpPr/>
          <p:nvPr/>
        </p:nvSpPr>
        <p:spPr>
          <a:xfrm>
            <a:off x="585216" y="1709928"/>
            <a:ext cx="10954512" cy="502920"/>
          </a:xfrm>
          <a:prstGeom prst="rect">
            <a:avLst/>
          </a:prstGeom>
          <a:noFill/>
          <a:ln/>
        </p:spPr>
        <p:txBody>
          <a:bodyPr wrap="square" lIns="0" tIns="0" rIns="0" bIns="0" rtlCol="0" anchor="ctr">
            <a:spAutoFit/>
          </a:bodyPr>
          <a:lstStyle/>
          <a:p>
            <a:pPr marL="0" indent="0">
              <a:buNone/>
            </a:pPr>
            <a:r>
              <a:rPr lang="en-US" sz="1320" dirty="0">
                <a:solidFill>
                  <a:srgbClr val="BFD3DA"/>
                </a:solidFill>
                <a:latin typeface="Lato" pitchFamily="34" charset="0"/>
                <a:ea typeface="Lato" pitchFamily="34" charset="-122"/>
                <a:cs typeface="Lato" pitchFamily="34" charset="-120"/>
              </a:rPr>
              <a:t>Sintesi dei due rami, successiva alle verifiche preliminari e delle notazioni A e B.</a:t>
            </a:r>
            <a:endParaRPr lang="en-US" sz="1320" dirty="0"/>
          </a:p>
        </p:txBody>
      </p:sp>
      <p:sp>
        <p:nvSpPr>
          <p:cNvPr id="11" name="Shape 9"/>
          <p:cNvSpPr/>
          <p:nvPr/>
        </p:nvSpPr>
        <p:spPr>
          <a:xfrm>
            <a:off x="548640" y="6409944"/>
            <a:ext cx="11091672" cy="0"/>
          </a:xfrm>
          <a:prstGeom prst="line">
            <a:avLst/>
          </a:prstGeom>
          <a:noFill/>
          <a:ln w="6350">
            <a:solidFill>
              <a:srgbClr val="244F62"/>
            </a:solidFill>
            <a:prstDash val="solid"/>
          </a:ln>
        </p:spPr>
        <p:txBody>
          <a:bodyPr/>
          <a:lstStyle/>
          <a:p>
            <a:endParaRPr lang="it-IT"/>
          </a:p>
        </p:txBody>
      </p:sp>
      <p:sp>
        <p:nvSpPr>
          <p:cNvPr id="12" name="Text 10"/>
          <p:cNvSpPr/>
          <p:nvPr/>
        </p:nvSpPr>
        <p:spPr>
          <a:xfrm>
            <a:off x="548640" y="6537469"/>
            <a:ext cx="3657600" cy="101566"/>
          </a:xfrm>
          <a:prstGeom prst="rect">
            <a:avLst/>
          </a:prstGeom>
          <a:noFill/>
          <a:ln/>
        </p:spPr>
        <p:txBody>
          <a:bodyPr wrap="square" lIns="0" tIns="0" rIns="0" bIns="0" rtlCol="0" anchor="ctr">
            <a:spAutoFit/>
          </a:bodyPr>
          <a:lstStyle/>
          <a:p>
            <a:pPr marL="0" indent="0">
              <a:buNone/>
            </a:pPr>
            <a:r>
              <a:rPr lang="en-US" sz="660" dirty="0">
                <a:solidFill>
                  <a:srgbClr val="BFD3DA"/>
                </a:solidFill>
                <a:latin typeface="Lato" pitchFamily="34" charset="0"/>
                <a:ea typeface="Lato" pitchFamily="34" charset="-122"/>
                <a:cs typeface="Lato" pitchFamily="34" charset="-120"/>
              </a:rPr>
              <a:t>REPROTOSSICI  2026</a:t>
            </a:r>
            <a:endParaRPr lang="en-US" sz="660" dirty="0"/>
          </a:p>
        </p:txBody>
      </p:sp>
      <p:sp>
        <p:nvSpPr>
          <p:cNvPr id="13" name="Text 11"/>
          <p:cNvSpPr/>
          <p:nvPr/>
        </p:nvSpPr>
        <p:spPr>
          <a:xfrm>
            <a:off x="4023360" y="6510528"/>
            <a:ext cx="6748272" cy="164592"/>
          </a:xfrm>
          <a:prstGeom prst="rect">
            <a:avLst/>
          </a:prstGeom>
          <a:noFill/>
          <a:ln/>
        </p:spPr>
        <p:txBody>
          <a:bodyPr wrap="square" lIns="0" tIns="0" rIns="0" bIns="0" rtlCol="0" anchor="ctr">
            <a:spAutoFit/>
          </a:bodyPr>
          <a:lstStyle/>
          <a:p>
            <a:pPr marL="0" indent="0" algn="r">
              <a:buNone/>
            </a:pPr>
            <a:r>
              <a:rPr lang="en-US" sz="650" dirty="0">
                <a:solidFill>
                  <a:srgbClr val="BFD3DA"/>
                </a:solidFill>
                <a:latin typeface="Lato" pitchFamily="34" charset="0"/>
                <a:ea typeface="Lato" pitchFamily="34" charset="-122"/>
                <a:cs typeface="Lato" pitchFamily="34" charset="-120"/>
              </a:rPr>
              <a:t>INAIL 2026, pp. 1–4 e Figura 1 [I1] • Sintesi originale [D]</a:t>
            </a:r>
            <a:endParaRPr lang="en-US" sz="650" dirty="0"/>
          </a:p>
        </p:txBody>
      </p:sp>
      <p:sp>
        <p:nvSpPr>
          <p:cNvPr id="14" name="Text 12"/>
          <p:cNvSpPr/>
          <p:nvPr/>
        </p:nvSpPr>
        <p:spPr>
          <a:xfrm>
            <a:off x="10972800" y="6501384"/>
            <a:ext cx="667512" cy="182880"/>
          </a:xfrm>
          <a:prstGeom prst="rect">
            <a:avLst/>
          </a:prstGeom>
          <a:noFill/>
          <a:ln/>
        </p:spPr>
        <p:txBody>
          <a:bodyPr wrap="square" lIns="0" tIns="0" rIns="0" bIns="0" rtlCol="0" anchor="ctr">
            <a:spAutoFit/>
          </a:bodyPr>
          <a:lstStyle/>
          <a:p>
            <a:pPr marL="0" indent="0" algn="r">
              <a:buNone/>
            </a:pPr>
            <a:r>
              <a:rPr lang="en-US" sz="800" dirty="0">
                <a:solidFill>
                  <a:srgbClr val="BFD3DA"/>
                </a:solidFill>
                <a:latin typeface="Lato" pitchFamily="34" charset="0"/>
                <a:ea typeface="Lato" pitchFamily="34" charset="-122"/>
                <a:cs typeface="Lato" pitchFamily="34" charset="-120"/>
              </a:rPr>
              <a:t>10 / 10</a:t>
            </a:r>
            <a:endParaRPr lang="en-US" sz="800" dirty="0"/>
          </a:p>
        </p:txBody>
      </p:sp>
      <p:sp>
        <p:nvSpPr>
          <p:cNvPr id="15" name="Shape 13"/>
          <p:cNvSpPr/>
          <p:nvPr/>
        </p:nvSpPr>
        <p:spPr>
          <a:xfrm>
            <a:off x="548640"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6" name="Shape 14"/>
          <p:cNvSpPr/>
          <p:nvPr/>
        </p:nvSpPr>
        <p:spPr>
          <a:xfrm>
            <a:off x="772668"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7" name="Shape 15"/>
          <p:cNvSpPr/>
          <p:nvPr/>
        </p:nvSpPr>
        <p:spPr>
          <a:xfrm>
            <a:off x="996696"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8" name="Shape 16"/>
          <p:cNvSpPr/>
          <p:nvPr/>
        </p:nvSpPr>
        <p:spPr>
          <a:xfrm>
            <a:off x="1220724"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19" name="Shape 17"/>
          <p:cNvSpPr/>
          <p:nvPr/>
        </p:nvSpPr>
        <p:spPr>
          <a:xfrm>
            <a:off x="1444752"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0" name="Shape 18"/>
          <p:cNvSpPr/>
          <p:nvPr/>
        </p:nvSpPr>
        <p:spPr>
          <a:xfrm>
            <a:off x="1668780"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1" name="Shape 19"/>
          <p:cNvSpPr/>
          <p:nvPr/>
        </p:nvSpPr>
        <p:spPr>
          <a:xfrm>
            <a:off x="1892808"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2" name="Shape 20"/>
          <p:cNvSpPr/>
          <p:nvPr/>
        </p:nvSpPr>
        <p:spPr>
          <a:xfrm>
            <a:off x="2116836"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3" name="Shape 21"/>
          <p:cNvSpPr/>
          <p:nvPr/>
        </p:nvSpPr>
        <p:spPr>
          <a:xfrm>
            <a:off x="2340864"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4" name="Shape 22"/>
          <p:cNvSpPr/>
          <p:nvPr/>
        </p:nvSpPr>
        <p:spPr>
          <a:xfrm>
            <a:off x="2564892" y="6766560"/>
            <a:ext cx="182880" cy="16459"/>
          </a:xfrm>
          <a:prstGeom prst="rect">
            <a:avLst/>
          </a:prstGeom>
          <a:solidFill>
            <a:srgbClr val="66DCC5"/>
          </a:solidFill>
          <a:ln w="8890">
            <a:solidFill>
              <a:srgbClr val="66DCC5"/>
            </a:solidFill>
            <a:prstDash val="solid"/>
          </a:ln>
        </p:spPr>
        <p:txBody>
          <a:bodyPr/>
          <a:lstStyle/>
          <a:p>
            <a:endParaRPr lang="it-IT"/>
          </a:p>
        </p:txBody>
      </p:sp>
      <p:sp>
        <p:nvSpPr>
          <p:cNvPr id="26" name="Shape 23"/>
          <p:cNvSpPr/>
          <p:nvPr/>
        </p:nvSpPr>
        <p:spPr>
          <a:xfrm>
            <a:off x="676656" y="2313432"/>
            <a:ext cx="10826496" cy="283464"/>
          </a:xfrm>
          <a:prstGeom prst="roundRect">
            <a:avLst>
              <a:gd name="adj" fmla="val 16129"/>
            </a:avLst>
          </a:prstGeom>
          <a:solidFill>
            <a:srgbClr val="244F62"/>
          </a:solidFill>
          <a:ln w="8890">
            <a:solidFill>
              <a:srgbClr val="244F62"/>
            </a:solidFill>
            <a:prstDash val="solid"/>
          </a:ln>
        </p:spPr>
        <p:txBody>
          <a:bodyPr/>
          <a:lstStyle/>
          <a:p>
            <a:endParaRPr lang="it-IT"/>
          </a:p>
        </p:txBody>
      </p:sp>
      <p:sp>
        <p:nvSpPr>
          <p:cNvPr id="27" name="Text 24"/>
          <p:cNvSpPr/>
          <p:nvPr/>
        </p:nvSpPr>
        <p:spPr>
          <a:xfrm>
            <a:off x="777240" y="2371954"/>
            <a:ext cx="10625328" cy="173736"/>
          </a:xfrm>
          <a:prstGeom prst="rect">
            <a:avLst/>
          </a:prstGeom>
          <a:noFill/>
          <a:ln/>
        </p:spPr>
        <p:txBody>
          <a:bodyPr wrap="square" lIns="0" tIns="0" rIns="0" bIns="0" rtlCol="0" anchor="ctr">
            <a:spAutoFit/>
          </a:bodyPr>
          <a:lstStyle/>
          <a:p>
            <a:pPr marL="0" indent="0">
              <a:buNone/>
            </a:pPr>
            <a:r>
              <a:rPr lang="en-US" sz="920" dirty="0">
                <a:solidFill>
                  <a:srgbClr val="66DCC5"/>
                </a:solidFill>
                <a:latin typeface="Lato" pitchFamily="34" charset="0"/>
                <a:ea typeface="Lato" pitchFamily="34" charset="-122"/>
                <a:cs typeface="Lato" pitchFamily="34" charset="-120"/>
              </a:rPr>
              <a:t>BASE COMUNE  /  sostituzione → sistema chiuso → criterio di riduzione pertinente</a:t>
            </a:r>
            <a:endParaRPr lang="en-US" sz="920" dirty="0"/>
          </a:p>
        </p:txBody>
      </p:sp>
      <p:sp>
        <p:nvSpPr>
          <p:cNvPr id="28" name="Shape 25"/>
          <p:cNvSpPr/>
          <p:nvPr/>
        </p:nvSpPr>
        <p:spPr>
          <a:xfrm>
            <a:off x="676656" y="2807208"/>
            <a:ext cx="5230368" cy="2752344"/>
          </a:xfrm>
          <a:prstGeom prst="roundRect">
            <a:avLst>
              <a:gd name="adj" fmla="val 5648"/>
            </a:avLst>
          </a:prstGeom>
          <a:solidFill>
            <a:srgbClr val="193F50"/>
          </a:solidFill>
          <a:ln w="8890">
            <a:solidFill>
              <a:srgbClr val="244F62"/>
            </a:solidFill>
            <a:prstDash val="solid"/>
          </a:ln>
        </p:spPr>
        <p:txBody>
          <a:bodyPr/>
          <a:lstStyle/>
          <a:p>
            <a:endParaRPr lang="it-IT"/>
          </a:p>
        </p:txBody>
      </p:sp>
      <p:sp>
        <p:nvSpPr>
          <p:cNvPr id="29" name="Shape 26"/>
          <p:cNvSpPr/>
          <p:nvPr/>
        </p:nvSpPr>
        <p:spPr>
          <a:xfrm>
            <a:off x="6144768" y="2807208"/>
            <a:ext cx="5367528" cy="2752344"/>
          </a:xfrm>
          <a:prstGeom prst="roundRect">
            <a:avLst>
              <a:gd name="adj" fmla="val 5648"/>
            </a:avLst>
          </a:prstGeom>
          <a:solidFill>
            <a:srgbClr val="193F50"/>
          </a:solidFill>
          <a:ln w="8890">
            <a:solidFill>
              <a:srgbClr val="244F62"/>
            </a:solidFill>
            <a:prstDash val="solid"/>
          </a:ln>
        </p:spPr>
        <p:txBody>
          <a:bodyPr/>
          <a:lstStyle/>
          <a:p>
            <a:endParaRPr lang="it-IT"/>
          </a:p>
        </p:txBody>
      </p:sp>
      <p:sp>
        <p:nvSpPr>
          <p:cNvPr id="30" name="Shape 27"/>
          <p:cNvSpPr/>
          <p:nvPr/>
        </p:nvSpPr>
        <p:spPr>
          <a:xfrm>
            <a:off x="676656" y="2807208"/>
            <a:ext cx="5230368" cy="649224"/>
          </a:xfrm>
          <a:prstGeom prst="roundRect">
            <a:avLst>
              <a:gd name="adj" fmla="val 8451"/>
            </a:avLst>
          </a:prstGeom>
          <a:solidFill>
            <a:srgbClr val="473E2B"/>
          </a:solidFill>
          <a:ln w="8890">
            <a:solidFill>
              <a:srgbClr val="473E2B"/>
            </a:solidFill>
            <a:prstDash val="solid"/>
          </a:ln>
        </p:spPr>
        <p:txBody>
          <a:bodyPr/>
          <a:lstStyle/>
          <a:p>
            <a:endParaRPr lang="it-IT"/>
          </a:p>
        </p:txBody>
      </p:sp>
      <p:sp>
        <p:nvSpPr>
          <p:cNvPr id="31" name="Shape 28"/>
          <p:cNvSpPr/>
          <p:nvPr/>
        </p:nvSpPr>
        <p:spPr>
          <a:xfrm>
            <a:off x="6144768" y="2807208"/>
            <a:ext cx="5367528" cy="649224"/>
          </a:xfrm>
          <a:prstGeom prst="roundRect">
            <a:avLst>
              <a:gd name="adj" fmla="val 8451"/>
            </a:avLst>
          </a:prstGeom>
          <a:solidFill>
            <a:srgbClr val="55392D"/>
          </a:solidFill>
          <a:ln w="8890">
            <a:solidFill>
              <a:srgbClr val="55392D"/>
            </a:solidFill>
            <a:prstDash val="solid"/>
          </a:ln>
        </p:spPr>
        <p:txBody>
          <a:bodyPr/>
          <a:lstStyle/>
          <a:p>
            <a:endParaRPr lang="it-IT"/>
          </a:p>
        </p:txBody>
      </p:sp>
      <p:sp>
        <p:nvSpPr>
          <p:cNvPr id="32" name="Shape 29"/>
          <p:cNvSpPr/>
          <p:nvPr/>
        </p:nvSpPr>
        <p:spPr>
          <a:xfrm>
            <a:off x="896112" y="2926080"/>
            <a:ext cx="411480" cy="411480"/>
          </a:xfrm>
          <a:prstGeom prst="ellipse">
            <a:avLst/>
          </a:prstGeom>
          <a:solidFill>
            <a:srgbClr val="E7B747"/>
          </a:solidFill>
          <a:ln w="10160">
            <a:solidFill>
              <a:srgbClr val="E7B747"/>
            </a:solidFill>
            <a:prstDash val="solid"/>
          </a:ln>
        </p:spPr>
        <p:txBody>
          <a:bodyPr/>
          <a:lstStyle/>
          <a:p>
            <a:endParaRPr lang="it-IT"/>
          </a:p>
        </p:txBody>
      </p:sp>
      <p:sp>
        <p:nvSpPr>
          <p:cNvPr id="33" name="Text 30"/>
          <p:cNvSpPr/>
          <p:nvPr/>
        </p:nvSpPr>
        <p:spPr>
          <a:xfrm>
            <a:off x="896112" y="2958084"/>
            <a:ext cx="411480" cy="374904"/>
          </a:xfrm>
          <a:prstGeom prst="rect">
            <a:avLst/>
          </a:prstGeom>
          <a:noFill/>
          <a:ln/>
        </p:spPr>
        <p:txBody>
          <a:bodyPr wrap="square" lIns="0" tIns="0" rIns="0" bIns="0" rtlCol="0" anchor="ctr">
            <a:spAutoFit/>
          </a:bodyPr>
          <a:lstStyle/>
          <a:p>
            <a:pPr marL="0" indent="0" algn="ctr">
              <a:buNone/>
            </a:pPr>
            <a:r>
              <a:rPr lang="en-US" sz="1700" b="1" dirty="0">
                <a:solidFill>
                  <a:srgbClr val="13384C"/>
                </a:solidFill>
                <a:latin typeface="Lato" pitchFamily="34" charset="0"/>
                <a:ea typeface="Lato" pitchFamily="34" charset="-122"/>
                <a:cs typeface="Lato" pitchFamily="34" charset="-120"/>
              </a:rPr>
              <a:t>C</a:t>
            </a:r>
            <a:endParaRPr lang="en-US" sz="1700" dirty="0"/>
          </a:p>
        </p:txBody>
      </p:sp>
      <p:sp>
        <p:nvSpPr>
          <p:cNvPr id="34" name="Shape 31"/>
          <p:cNvSpPr/>
          <p:nvPr/>
        </p:nvSpPr>
        <p:spPr>
          <a:xfrm>
            <a:off x="6364224" y="2926080"/>
            <a:ext cx="411480" cy="411480"/>
          </a:xfrm>
          <a:prstGeom prst="ellipse">
            <a:avLst/>
          </a:prstGeom>
          <a:solidFill>
            <a:srgbClr val="E58A53"/>
          </a:solidFill>
          <a:ln w="10160">
            <a:solidFill>
              <a:srgbClr val="E58A53"/>
            </a:solidFill>
            <a:prstDash val="solid"/>
          </a:ln>
        </p:spPr>
        <p:txBody>
          <a:bodyPr/>
          <a:lstStyle/>
          <a:p>
            <a:endParaRPr lang="it-IT"/>
          </a:p>
        </p:txBody>
      </p:sp>
      <p:sp>
        <p:nvSpPr>
          <p:cNvPr id="35" name="Text 32"/>
          <p:cNvSpPr/>
          <p:nvPr/>
        </p:nvSpPr>
        <p:spPr>
          <a:xfrm>
            <a:off x="6364224" y="2958084"/>
            <a:ext cx="411480" cy="374904"/>
          </a:xfrm>
          <a:prstGeom prst="rect">
            <a:avLst/>
          </a:prstGeom>
          <a:noFill/>
          <a:ln/>
        </p:spPr>
        <p:txBody>
          <a:bodyPr wrap="square" lIns="0" tIns="0" rIns="0" bIns="0" rtlCol="0" anchor="ctr">
            <a:spAutoFit/>
          </a:bodyPr>
          <a:lstStyle/>
          <a:p>
            <a:pPr marL="0" indent="0" algn="ctr">
              <a:buNone/>
            </a:pPr>
            <a:r>
              <a:rPr lang="en-US" sz="1700" b="1" dirty="0">
                <a:solidFill>
                  <a:srgbClr val="FFFFFF"/>
                </a:solidFill>
                <a:latin typeface="Lato" pitchFamily="34" charset="0"/>
                <a:ea typeface="Lato" pitchFamily="34" charset="-122"/>
                <a:cs typeface="Lato" pitchFamily="34" charset="-120"/>
              </a:rPr>
              <a:t>D</a:t>
            </a:r>
            <a:endParaRPr lang="en-US" sz="1700" dirty="0"/>
          </a:p>
        </p:txBody>
      </p:sp>
      <p:sp>
        <p:nvSpPr>
          <p:cNvPr id="36" name="Text 33"/>
          <p:cNvSpPr/>
          <p:nvPr/>
        </p:nvSpPr>
        <p:spPr>
          <a:xfrm>
            <a:off x="1490472" y="3008376"/>
            <a:ext cx="4160520" cy="274320"/>
          </a:xfrm>
          <a:prstGeom prst="rect">
            <a:avLst/>
          </a:prstGeom>
          <a:noFill/>
          <a:ln/>
        </p:spPr>
        <p:txBody>
          <a:bodyPr wrap="square" lIns="0" tIns="0" rIns="0" bIns="0" rtlCol="0" anchor="ctr">
            <a:spAutoFit/>
          </a:bodyPr>
          <a:lstStyle/>
          <a:p>
            <a:pPr marL="0" indent="0">
              <a:buNone/>
            </a:pPr>
            <a:r>
              <a:rPr lang="en-US" sz="1660" b="1" dirty="0">
                <a:solidFill>
                  <a:srgbClr val="FFFFFF"/>
                </a:solidFill>
                <a:latin typeface="Lato" pitchFamily="34" charset="0"/>
                <a:ea typeface="Lato" pitchFamily="34" charset="-122"/>
                <a:cs typeface="Lato" pitchFamily="34" charset="-120"/>
              </a:rPr>
              <a:t>DNEL VINCOLANTE E PROTETTIVO</a:t>
            </a:r>
            <a:endParaRPr lang="en-US" sz="1660" dirty="0"/>
          </a:p>
        </p:txBody>
      </p:sp>
      <p:sp>
        <p:nvSpPr>
          <p:cNvPr id="37" name="Text 34"/>
          <p:cNvSpPr/>
          <p:nvPr/>
        </p:nvSpPr>
        <p:spPr>
          <a:xfrm>
            <a:off x="6958584" y="3008376"/>
            <a:ext cx="4197096" cy="274320"/>
          </a:xfrm>
          <a:prstGeom prst="rect">
            <a:avLst/>
          </a:prstGeom>
          <a:noFill/>
          <a:ln/>
        </p:spPr>
        <p:txBody>
          <a:bodyPr wrap="square" lIns="0" tIns="0" rIns="0" bIns="0" rtlCol="0" anchor="ctr">
            <a:spAutoFit/>
          </a:bodyPr>
          <a:lstStyle/>
          <a:p>
            <a:pPr marL="0" indent="0">
              <a:buNone/>
            </a:pPr>
            <a:r>
              <a:rPr lang="en-US" sz="1660" b="1" dirty="0">
                <a:solidFill>
                  <a:srgbClr val="FFFFFF"/>
                </a:solidFill>
                <a:latin typeface="Lato" pitchFamily="34" charset="0"/>
                <a:ea typeface="Lato" pitchFamily="34" charset="-122"/>
                <a:cs typeface="Lato" pitchFamily="34" charset="-120"/>
              </a:rPr>
              <a:t>VALUTAZIONE CASO PER CASO</a:t>
            </a:r>
            <a:endParaRPr lang="en-US" sz="1660" dirty="0"/>
          </a:p>
        </p:txBody>
      </p:sp>
      <p:sp>
        <p:nvSpPr>
          <p:cNvPr id="38" name="Text 35"/>
          <p:cNvSpPr/>
          <p:nvPr/>
        </p:nvSpPr>
        <p:spPr>
          <a:xfrm>
            <a:off x="914400" y="3703320"/>
            <a:ext cx="4709160" cy="621792"/>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Restrizione REACH applicabile;</a:t>
            </a:r>
            <a:endParaRPr lang="en-US" sz="1900" dirty="0"/>
          </a:p>
          <a:p>
            <a:pPr marL="0" indent="0">
              <a:buNone/>
            </a:pPr>
            <a:r>
              <a:rPr lang="en-US" sz="1900" b="1" dirty="0">
                <a:solidFill>
                  <a:srgbClr val="FFFFFF"/>
                </a:solidFill>
                <a:latin typeface="Lato" pitchFamily="34" charset="0"/>
                <a:ea typeface="Lato" pitchFamily="34" charset="-122"/>
                <a:cs typeface="Lato" pitchFamily="34" charset="-120"/>
              </a:rPr>
              <a:t>effetto riproduttivo nella derivazione.</a:t>
            </a:r>
            <a:endParaRPr lang="en-US" sz="1900" dirty="0"/>
          </a:p>
        </p:txBody>
      </p:sp>
      <p:sp>
        <p:nvSpPr>
          <p:cNvPr id="39" name="Text 36"/>
          <p:cNvSpPr/>
          <p:nvPr/>
        </p:nvSpPr>
        <p:spPr>
          <a:xfrm>
            <a:off x="6391656" y="3703320"/>
            <a:ext cx="4718304" cy="621792"/>
          </a:xfrm>
          <a:prstGeom prst="rect">
            <a:avLst/>
          </a:prstGeom>
          <a:noFill/>
          <a:ln/>
        </p:spPr>
        <p:txBody>
          <a:bodyPr wrap="square" lIns="0" tIns="0" rIns="0" bIns="0" rtlCol="0" anchor="ctr">
            <a:spAutoFit/>
          </a:bodyPr>
          <a:lstStyle/>
          <a:p>
            <a:pPr marL="0" indent="0">
              <a:buNone/>
            </a:pPr>
            <a:r>
              <a:rPr lang="en-US" sz="1900" b="1" dirty="0">
                <a:solidFill>
                  <a:srgbClr val="FFFFFF"/>
                </a:solidFill>
                <a:latin typeface="Lato" pitchFamily="34" charset="0"/>
                <a:ea typeface="Lato" pitchFamily="34" charset="-122"/>
                <a:cs typeface="Lato" pitchFamily="34" charset="-120"/>
              </a:rPr>
              <a:t>Non ricorre la condizione del Caso C;</a:t>
            </a:r>
            <a:endParaRPr lang="en-US" sz="1900" dirty="0"/>
          </a:p>
          <a:p>
            <a:pPr marL="0" indent="0">
              <a:buNone/>
            </a:pPr>
            <a:r>
              <a:rPr lang="en-US" sz="1900" b="1" dirty="0">
                <a:solidFill>
                  <a:srgbClr val="FFFFFF"/>
                </a:solidFill>
                <a:latin typeface="Lato" pitchFamily="34" charset="0"/>
                <a:ea typeface="Lato" pitchFamily="34" charset="-122"/>
                <a:cs typeface="Lato" pitchFamily="34" charset="-120"/>
              </a:rPr>
              <a:t>evidenze ed eventuale valore soglia.</a:t>
            </a:r>
            <a:endParaRPr lang="en-US" sz="1900" dirty="0"/>
          </a:p>
        </p:txBody>
      </p:sp>
      <p:sp>
        <p:nvSpPr>
          <p:cNvPr id="40" name="Text 37"/>
          <p:cNvSpPr/>
          <p:nvPr/>
        </p:nvSpPr>
        <p:spPr>
          <a:xfrm>
            <a:off x="914400" y="4535424"/>
            <a:ext cx="4700016" cy="594360"/>
          </a:xfrm>
          <a:prstGeom prst="rect">
            <a:avLst/>
          </a:prstGeom>
          <a:noFill/>
          <a:ln/>
        </p:spPr>
        <p:txBody>
          <a:bodyPr wrap="square" lIns="0" tIns="0" rIns="0" bIns="0" rtlCol="0" anchor="ctr">
            <a:spAutoFit/>
          </a:bodyPr>
          <a:lstStyle/>
          <a:p>
            <a:pPr marL="0" indent="0">
              <a:buNone/>
            </a:pPr>
            <a:r>
              <a:rPr lang="en-US" sz="1500" dirty="0">
                <a:solidFill>
                  <a:srgbClr val="BFD3DA"/>
                </a:solidFill>
                <a:latin typeface="Lato" pitchFamily="34" charset="0"/>
                <a:ea typeface="Lato" pitchFamily="34" charset="-122"/>
                <a:cs typeface="Lato" pitchFamily="34" charset="-120"/>
              </a:rPr>
              <a:t>Confronto con DNEL inalatorio e/o dermico.</a:t>
            </a:r>
            <a:endParaRPr lang="en-US" sz="1500" dirty="0"/>
          </a:p>
          <a:p>
            <a:pPr marL="0" indent="0">
              <a:buNone/>
            </a:pPr>
            <a:r>
              <a:rPr lang="en-US" sz="1500" dirty="0">
                <a:solidFill>
                  <a:srgbClr val="BFD3DA"/>
                </a:solidFill>
                <a:latin typeface="Lato" pitchFamily="34" charset="0"/>
                <a:ea typeface="Lato" pitchFamily="34" charset="-122"/>
                <a:cs typeface="Lato" pitchFamily="34" charset="-120"/>
              </a:rPr>
              <a:t>Esposizione ridotta al minimo.</a:t>
            </a:r>
            <a:endParaRPr lang="en-US" sz="1500" dirty="0"/>
          </a:p>
        </p:txBody>
      </p:sp>
      <p:sp>
        <p:nvSpPr>
          <p:cNvPr id="41" name="Text 38"/>
          <p:cNvSpPr/>
          <p:nvPr/>
        </p:nvSpPr>
        <p:spPr>
          <a:xfrm>
            <a:off x="6391656" y="4535424"/>
            <a:ext cx="4709160" cy="594360"/>
          </a:xfrm>
          <a:prstGeom prst="rect">
            <a:avLst/>
          </a:prstGeom>
          <a:noFill/>
          <a:ln/>
        </p:spPr>
        <p:txBody>
          <a:bodyPr wrap="square" lIns="0" tIns="0" rIns="0" bIns="0" rtlCol="0" anchor="ctr">
            <a:spAutoFit/>
          </a:bodyPr>
          <a:lstStyle/>
          <a:p>
            <a:pPr marL="0" indent="0">
              <a:buNone/>
            </a:pPr>
            <a:r>
              <a:rPr lang="en-US" sz="1500" dirty="0">
                <a:solidFill>
                  <a:srgbClr val="BFD3DA"/>
                </a:solidFill>
                <a:latin typeface="Lato" pitchFamily="34" charset="0"/>
                <a:ea typeface="Lato" pitchFamily="34" charset="-122"/>
                <a:cs typeface="Lato" pitchFamily="34" charset="-120"/>
              </a:rPr>
              <a:t>Valutazione motivata dei dati disponibili.</a:t>
            </a:r>
            <a:endParaRPr lang="en-US" sz="1500" dirty="0"/>
          </a:p>
          <a:p>
            <a:pPr marL="0" indent="0">
              <a:buNone/>
            </a:pPr>
            <a:r>
              <a:rPr lang="en-US" sz="1500" dirty="0">
                <a:solidFill>
                  <a:srgbClr val="BFD3DA"/>
                </a:solidFill>
                <a:latin typeface="Lato" pitchFamily="34" charset="0"/>
                <a:ea typeface="Lato" pitchFamily="34" charset="-122"/>
                <a:cs typeface="Lato" pitchFamily="34" charset="-120"/>
              </a:rPr>
              <a:t>Esposizione ridotta al minimo.</a:t>
            </a:r>
            <a:endParaRPr lang="en-US" sz="1500" dirty="0"/>
          </a:p>
        </p:txBody>
      </p:sp>
      <p:sp>
        <p:nvSpPr>
          <p:cNvPr id="42" name="Text 39"/>
          <p:cNvSpPr/>
          <p:nvPr/>
        </p:nvSpPr>
        <p:spPr>
          <a:xfrm>
            <a:off x="795528" y="5733288"/>
            <a:ext cx="10616184" cy="237744"/>
          </a:xfrm>
          <a:prstGeom prst="rect">
            <a:avLst/>
          </a:prstGeom>
          <a:noFill/>
          <a:ln/>
        </p:spPr>
        <p:txBody>
          <a:bodyPr wrap="square" lIns="0" tIns="0" rIns="0" bIns="0" rtlCol="0" anchor="ctr">
            <a:spAutoFit/>
          </a:bodyPr>
          <a:lstStyle/>
          <a:p>
            <a:pPr marL="0" indent="0" algn="ctr">
              <a:buNone/>
            </a:pPr>
            <a:r>
              <a:rPr lang="en-US" sz="1200" dirty="0">
                <a:solidFill>
                  <a:srgbClr val="BFD3DA"/>
                </a:solidFill>
                <a:latin typeface="Lato" pitchFamily="34" charset="0"/>
                <a:ea typeface="Lato" pitchFamily="34" charset="-122"/>
                <a:cs typeface="Lato" pitchFamily="34" charset="-120"/>
              </a:rPr>
              <a:t>In entrambi: VLEP o altri limiti pertinenti; eventuale sorveglianza sanitaria e registro CMR.</a:t>
            </a:r>
            <a:endParaRPr lang="en-US" sz="1200" dirty="0"/>
          </a:p>
        </p:txBody>
      </p:sp>
      <p:sp>
        <p:nvSpPr>
          <p:cNvPr id="43" name="Shape 40"/>
          <p:cNvSpPr/>
          <p:nvPr/>
        </p:nvSpPr>
        <p:spPr>
          <a:xfrm>
            <a:off x="603504" y="6062472"/>
            <a:ext cx="10981944" cy="310896"/>
          </a:xfrm>
          <a:prstGeom prst="roundRect">
            <a:avLst>
              <a:gd name="adj" fmla="val 8824"/>
            </a:avLst>
          </a:prstGeom>
          <a:solidFill>
            <a:srgbClr val="193F50"/>
          </a:solidFill>
          <a:ln w="8890">
            <a:solidFill>
              <a:srgbClr val="193F50"/>
            </a:solidFill>
            <a:prstDash val="solid"/>
          </a:ln>
        </p:spPr>
        <p:txBody>
          <a:bodyPr/>
          <a:lstStyle/>
          <a:p>
            <a:endParaRPr lang="it-IT"/>
          </a:p>
        </p:txBody>
      </p:sp>
      <p:sp>
        <p:nvSpPr>
          <p:cNvPr id="44" name="Text 41"/>
          <p:cNvSpPr/>
          <p:nvPr/>
        </p:nvSpPr>
        <p:spPr>
          <a:xfrm>
            <a:off x="731520" y="6121908"/>
            <a:ext cx="10735056" cy="201168"/>
          </a:xfrm>
          <a:prstGeom prst="rect">
            <a:avLst/>
          </a:prstGeom>
          <a:noFill/>
          <a:ln/>
        </p:spPr>
        <p:txBody>
          <a:bodyPr wrap="square" lIns="0" tIns="0" rIns="0" bIns="0" rtlCol="0" anchor="ctr">
            <a:spAutoFit/>
          </a:bodyPr>
          <a:lstStyle/>
          <a:p>
            <a:pPr marL="0" indent="0" algn="ctr">
              <a:buNone/>
            </a:pPr>
            <a:r>
              <a:rPr lang="en-US" sz="1040" dirty="0">
                <a:solidFill>
                  <a:srgbClr val="66DCC5"/>
                </a:solidFill>
                <a:latin typeface="Lato" pitchFamily="34" charset="0"/>
                <a:ea typeface="Lato" pitchFamily="34" charset="-122"/>
                <a:cs typeface="Lato" pitchFamily="34" charset="-120"/>
              </a:rPr>
              <a:t>Sempre: Capo I e rivalutazione  |  PROSSIMO MODULO 09: valutazione dell’esposizione professionale</a:t>
            </a:r>
            <a:endParaRPr lang="en-US" sz="1040" dirty="0"/>
          </a:p>
        </p:txBody>
      </p:sp>
      <p:sp>
        <p:nvSpPr>
          <p:cNvPr id="4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Rectangle 1"/>
          <p:cNvSpPr/>
          <p:nvPr/>
        </p:nvSpPr>
        <p:spPr>
          <a:xfrm>
            <a:off x="6446520" y="0"/>
            <a:ext cx="5745175" cy="6419088"/>
          </a:xfrm>
          <a:prstGeom prst="rect">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 name="Connector 2"/>
          <p:cNvCxnSpPr/>
          <p:nvPr/>
        </p:nvCxnSpPr>
        <p:spPr>
          <a:xfrm flipV="1">
            <a:off x="658368" y="638251"/>
            <a:ext cx="208483" cy="142646"/>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4" name="Connector 3"/>
          <p:cNvCxnSpPr/>
          <p:nvPr/>
        </p:nvCxnSpPr>
        <p:spPr>
          <a:xfrm>
            <a:off x="866851" y="638251"/>
            <a:ext cx="219456" cy="197510"/>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sp>
        <p:nvSpPr>
          <p:cNvPr id="5" name="Oval 4"/>
          <p:cNvSpPr/>
          <p:nvPr/>
        </p:nvSpPr>
        <p:spPr>
          <a:xfrm>
            <a:off x="619963" y="742492"/>
            <a:ext cx="76809" cy="76809"/>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828446" y="599846"/>
            <a:ext cx="76809" cy="76809"/>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Oval 6"/>
          <p:cNvSpPr/>
          <p:nvPr/>
        </p:nvSpPr>
        <p:spPr>
          <a:xfrm>
            <a:off x="1047902" y="797356"/>
            <a:ext cx="76809" cy="76809"/>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1143000" y="493776"/>
            <a:ext cx="4572000" cy="347472"/>
          </a:xfrm>
          <a:prstGeom prst="rect">
            <a:avLst/>
          </a:prstGeom>
          <a:noFill/>
        </p:spPr>
        <p:txBody>
          <a:bodyPr wrap="square" lIns="0" tIns="0" rIns="0" bIns="0" anchor="t">
            <a:spAutoFit/>
          </a:bodyPr>
          <a:lstStyle/>
          <a:p>
            <a:pPr algn="l">
              <a:lnSpc>
                <a:spcPct val="106000"/>
              </a:lnSpc>
              <a:spcBef>
                <a:spcPts val="0"/>
              </a:spcBef>
              <a:spcAft>
                <a:spcPts val="0"/>
              </a:spcAft>
            </a:pPr>
            <a:r>
              <a:rPr sz="2100" b="1">
                <a:solidFill>
                  <a:srgbClr val="FFFFFF"/>
                </a:solidFill>
                <a:latin typeface="Lato"/>
              </a:rPr>
              <a:t>REPROTOSSICI</a:t>
            </a:r>
          </a:p>
        </p:txBody>
      </p:sp>
      <p:sp>
        <p:nvSpPr>
          <p:cNvPr id="9" name="TextBox 8"/>
          <p:cNvSpPr txBox="1"/>
          <p:nvPr/>
        </p:nvSpPr>
        <p:spPr>
          <a:xfrm>
            <a:off x="1143000" y="896112"/>
            <a:ext cx="4572000" cy="182880"/>
          </a:xfrm>
          <a:prstGeom prst="rect">
            <a:avLst/>
          </a:prstGeom>
          <a:noFill/>
        </p:spPr>
        <p:txBody>
          <a:bodyPr wrap="square" lIns="0" tIns="0" rIns="0" bIns="0" anchor="t">
            <a:spAutoFit/>
          </a:bodyPr>
          <a:lstStyle/>
          <a:p>
            <a:pPr algn="l">
              <a:lnSpc>
                <a:spcPct val="106000"/>
              </a:lnSpc>
              <a:spcBef>
                <a:spcPts val="0"/>
              </a:spcBef>
              <a:spcAft>
                <a:spcPts val="0"/>
              </a:spcAft>
            </a:pPr>
            <a:r>
              <a:rPr sz="1000" b="0">
                <a:solidFill>
                  <a:srgbClr val="BFD3DA"/>
                </a:solidFill>
                <a:latin typeface="Lato"/>
              </a:rPr>
              <a:t>PROFESSIONAL TRAINER 2026</a:t>
            </a:r>
          </a:p>
        </p:txBody>
      </p:sp>
      <p:sp>
        <p:nvSpPr>
          <p:cNvPr id="10" name="Rounded Rectangle 9"/>
          <p:cNvSpPr/>
          <p:nvPr/>
        </p:nvSpPr>
        <p:spPr>
          <a:xfrm>
            <a:off x="667512" y="1408176"/>
            <a:ext cx="2148840" cy="292608"/>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TextBox 10"/>
          <p:cNvSpPr txBox="1"/>
          <p:nvPr/>
        </p:nvSpPr>
        <p:spPr>
          <a:xfrm>
            <a:off x="777240" y="1458468"/>
            <a:ext cx="1929384" cy="219456"/>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66DCC5"/>
                </a:solidFill>
                <a:latin typeface="Lato"/>
              </a:rPr>
              <a:t>MODULO 09 / 12</a:t>
            </a:r>
          </a:p>
        </p:txBody>
      </p:sp>
      <p:sp>
        <p:nvSpPr>
          <p:cNvPr id="12" name="TextBox 11"/>
          <p:cNvSpPr txBox="1"/>
          <p:nvPr/>
        </p:nvSpPr>
        <p:spPr>
          <a:xfrm>
            <a:off x="667512" y="2029968"/>
            <a:ext cx="5449824" cy="1947672"/>
          </a:xfrm>
          <a:prstGeom prst="rect">
            <a:avLst/>
          </a:prstGeom>
          <a:noFill/>
        </p:spPr>
        <p:txBody>
          <a:bodyPr wrap="square" lIns="0" tIns="0" rIns="0" bIns="0" anchor="t">
            <a:spAutoFit/>
          </a:bodyPr>
          <a:lstStyle/>
          <a:p>
            <a:pPr algn="l">
              <a:lnSpc>
                <a:spcPct val="106000"/>
              </a:lnSpc>
              <a:spcBef>
                <a:spcPts val="0"/>
              </a:spcBef>
              <a:spcAft>
                <a:spcPts val="0"/>
              </a:spcAft>
            </a:pPr>
            <a:r>
              <a:rPr sz="3300" b="1">
                <a:solidFill>
                  <a:srgbClr val="FFFFFF"/>
                </a:solidFill>
                <a:latin typeface="Lato"/>
              </a:rPr>
              <a:t>Valutazione</a:t>
            </a:r>
          </a:p>
          <a:p>
            <a:pPr algn="l">
              <a:lnSpc>
                <a:spcPct val="106000"/>
              </a:lnSpc>
              <a:spcBef>
                <a:spcPts val="0"/>
              </a:spcBef>
              <a:spcAft>
                <a:spcPts val="0"/>
              </a:spcAft>
            </a:pPr>
            <a:r>
              <a:rPr sz="3300" b="1">
                <a:solidFill>
                  <a:srgbClr val="FFFFFF"/>
                </a:solidFill>
                <a:latin typeface="Lato"/>
              </a:rPr>
              <a:t>dell’esposizione</a:t>
            </a:r>
          </a:p>
          <a:p>
            <a:pPr algn="l">
              <a:lnSpc>
                <a:spcPct val="106000"/>
              </a:lnSpc>
              <a:spcBef>
                <a:spcPts val="0"/>
              </a:spcBef>
              <a:spcAft>
                <a:spcPts val="0"/>
              </a:spcAft>
            </a:pPr>
            <a:r>
              <a:rPr sz="3300" b="1">
                <a:solidFill>
                  <a:srgbClr val="FFFFFF"/>
                </a:solidFill>
                <a:latin typeface="Lato"/>
              </a:rPr>
              <a:t>professionale</a:t>
            </a:r>
          </a:p>
        </p:txBody>
      </p:sp>
      <p:sp>
        <p:nvSpPr>
          <p:cNvPr id="13" name="TextBox 12"/>
          <p:cNvSpPr txBox="1"/>
          <p:nvPr/>
        </p:nvSpPr>
        <p:spPr>
          <a:xfrm>
            <a:off x="685800" y="4297680"/>
            <a:ext cx="5166360" cy="758952"/>
          </a:xfrm>
          <a:prstGeom prst="rect">
            <a:avLst/>
          </a:prstGeom>
          <a:noFill/>
        </p:spPr>
        <p:txBody>
          <a:bodyPr wrap="square" lIns="0" tIns="0" rIns="0" bIns="0" anchor="t">
            <a:spAutoFit/>
          </a:bodyPr>
          <a:lstStyle/>
          <a:p>
            <a:pPr algn="l">
              <a:lnSpc>
                <a:spcPct val="106000"/>
              </a:lnSpc>
              <a:spcBef>
                <a:spcPts val="0"/>
              </a:spcBef>
              <a:spcAft>
                <a:spcPts val="0"/>
              </a:spcAft>
            </a:pPr>
            <a:r>
              <a:rPr sz="2100" b="0">
                <a:solidFill>
                  <a:srgbClr val="BFD3DA"/>
                </a:solidFill>
                <a:latin typeface="Lato"/>
              </a:rPr>
              <a:t>Dalla sorgente al dato</a:t>
            </a:r>
          </a:p>
          <a:p>
            <a:pPr algn="l">
              <a:lnSpc>
                <a:spcPct val="106000"/>
              </a:lnSpc>
              <a:spcBef>
                <a:spcPts val="0"/>
              </a:spcBef>
              <a:spcAft>
                <a:spcPts val="0"/>
              </a:spcAft>
            </a:pPr>
            <a:r>
              <a:rPr sz="2100" b="0">
                <a:solidFill>
                  <a:srgbClr val="BFD3DA"/>
                </a:solidFill>
                <a:latin typeface="Lato"/>
              </a:rPr>
              <a:t>rappresentativo.</a:t>
            </a:r>
          </a:p>
        </p:txBody>
      </p:sp>
      <p:cxnSp>
        <p:nvCxnSpPr>
          <p:cNvPr id="14" name="Connector 13"/>
          <p:cNvCxnSpPr/>
          <p:nvPr/>
        </p:nvCxnSpPr>
        <p:spPr>
          <a:xfrm>
            <a:off x="685800" y="5175504"/>
            <a:ext cx="5239512" cy="0"/>
          </a:xfrm>
          <a:prstGeom prst="line">
            <a:avLst/>
          </a:prstGeom>
          <a:ln w="12700">
            <a:solidFill>
              <a:srgbClr val="244F62"/>
            </a:solidFill>
          </a:ln>
        </p:spPr>
        <p:style>
          <a:lnRef idx="2">
            <a:schemeClr val="accent1"/>
          </a:lnRef>
          <a:fillRef idx="0">
            <a:schemeClr val="accent1"/>
          </a:fillRef>
          <a:effectRef idx="0">
            <a:schemeClr val="accent1"/>
          </a:effectRef>
          <a:fontRef idx="minor">
            <a:schemeClr val="tx1"/>
          </a:fontRef>
        </p:style>
      </p:cxnSp>
      <p:sp>
        <p:nvSpPr>
          <p:cNvPr id="15" name="TextBox 14"/>
          <p:cNvSpPr txBox="1"/>
          <p:nvPr/>
        </p:nvSpPr>
        <p:spPr>
          <a:xfrm>
            <a:off x="685800" y="5440680"/>
            <a:ext cx="1773936" cy="237744"/>
          </a:xfrm>
          <a:prstGeom prst="rect">
            <a:avLst/>
          </a:prstGeom>
          <a:noFill/>
        </p:spPr>
        <p:txBody>
          <a:bodyPr wrap="square" lIns="0" tIns="0" rIns="0" bIns="0" anchor="t">
            <a:spAutoFit/>
          </a:bodyPr>
          <a:lstStyle/>
          <a:p>
            <a:pPr algn="l">
              <a:lnSpc>
                <a:spcPct val="106000"/>
              </a:lnSpc>
              <a:spcBef>
                <a:spcPts val="0"/>
              </a:spcBef>
              <a:spcAft>
                <a:spcPts val="0"/>
              </a:spcAft>
            </a:pPr>
            <a:r>
              <a:rPr sz="1300" b="0">
                <a:solidFill>
                  <a:srgbClr val="66DCC5"/>
                </a:solidFill>
                <a:latin typeface="Lato"/>
              </a:rPr>
              <a:t>DESCRIVERE</a:t>
            </a:r>
          </a:p>
        </p:txBody>
      </p:sp>
      <p:sp>
        <p:nvSpPr>
          <p:cNvPr id="16" name="TextBox 15"/>
          <p:cNvSpPr txBox="1"/>
          <p:nvPr/>
        </p:nvSpPr>
        <p:spPr>
          <a:xfrm>
            <a:off x="685800" y="5824728"/>
            <a:ext cx="1773936" cy="173736"/>
          </a:xfrm>
          <a:prstGeom prst="rect">
            <a:avLst/>
          </a:prstGeom>
          <a:noFill/>
        </p:spPr>
        <p:txBody>
          <a:bodyPr wrap="square" lIns="0" tIns="0" rIns="0" bIns="0" anchor="t">
            <a:spAutoFit/>
          </a:bodyPr>
          <a:lstStyle/>
          <a:p>
            <a:pPr algn="l">
              <a:lnSpc>
                <a:spcPct val="106000"/>
              </a:lnSpc>
              <a:spcBef>
                <a:spcPts val="0"/>
              </a:spcBef>
              <a:spcAft>
                <a:spcPts val="0"/>
              </a:spcAft>
            </a:pPr>
            <a:r>
              <a:rPr sz="840" b="0">
                <a:solidFill>
                  <a:srgbClr val="BFD3DA"/>
                </a:solidFill>
                <a:latin typeface="Lato"/>
              </a:rPr>
              <a:t>SCENARIO</a:t>
            </a:r>
          </a:p>
        </p:txBody>
      </p:sp>
      <p:sp>
        <p:nvSpPr>
          <p:cNvPr id="17" name="TextBox 16"/>
          <p:cNvSpPr txBox="1"/>
          <p:nvPr/>
        </p:nvSpPr>
        <p:spPr>
          <a:xfrm>
            <a:off x="2505456" y="5440680"/>
            <a:ext cx="1773936" cy="237744"/>
          </a:xfrm>
          <a:prstGeom prst="rect">
            <a:avLst/>
          </a:prstGeom>
          <a:noFill/>
        </p:spPr>
        <p:txBody>
          <a:bodyPr wrap="square" lIns="0" tIns="0" rIns="0" bIns="0" anchor="t">
            <a:spAutoFit/>
          </a:bodyPr>
          <a:lstStyle/>
          <a:p>
            <a:pPr algn="l">
              <a:lnSpc>
                <a:spcPct val="106000"/>
              </a:lnSpc>
              <a:spcBef>
                <a:spcPts val="0"/>
              </a:spcBef>
              <a:spcAft>
                <a:spcPts val="0"/>
              </a:spcAft>
            </a:pPr>
            <a:r>
              <a:rPr sz="1300" b="0">
                <a:solidFill>
                  <a:srgbClr val="66DCC5"/>
                </a:solidFill>
                <a:latin typeface="Lato"/>
              </a:rPr>
              <a:t>MISURARE</a:t>
            </a:r>
          </a:p>
        </p:txBody>
      </p:sp>
      <p:sp>
        <p:nvSpPr>
          <p:cNvPr id="18" name="TextBox 17"/>
          <p:cNvSpPr txBox="1"/>
          <p:nvPr/>
        </p:nvSpPr>
        <p:spPr>
          <a:xfrm>
            <a:off x="2505456" y="5824728"/>
            <a:ext cx="1773936" cy="173736"/>
          </a:xfrm>
          <a:prstGeom prst="rect">
            <a:avLst/>
          </a:prstGeom>
          <a:noFill/>
        </p:spPr>
        <p:txBody>
          <a:bodyPr wrap="square" lIns="0" tIns="0" rIns="0" bIns="0" anchor="t">
            <a:spAutoFit/>
          </a:bodyPr>
          <a:lstStyle/>
          <a:p>
            <a:pPr algn="l">
              <a:lnSpc>
                <a:spcPct val="106000"/>
              </a:lnSpc>
              <a:spcBef>
                <a:spcPts val="0"/>
              </a:spcBef>
              <a:spcAft>
                <a:spcPts val="0"/>
              </a:spcAft>
            </a:pPr>
            <a:r>
              <a:rPr sz="840" b="0">
                <a:solidFill>
                  <a:srgbClr val="BFD3DA"/>
                </a:solidFill>
                <a:latin typeface="Lato"/>
              </a:rPr>
              <a:t>QUANDO PERTINENTE</a:t>
            </a:r>
          </a:p>
        </p:txBody>
      </p:sp>
      <p:sp>
        <p:nvSpPr>
          <p:cNvPr id="19" name="TextBox 18"/>
          <p:cNvSpPr txBox="1"/>
          <p:nvPr/>
        </p:nvSpPr>
        <p:spPr>
          <a:xfrm>
            <a:off x="4325112" y="5440680"/>
            <a:ext cx="1773936" cy="237744"/>
          </a:xfrm>
          <a:prstGeom prst="rect">
            <a:avLst/>
          </a:prstGeom>
          <a:noFill/>
        </p:spPr>
        <p:txBody>
          <a:bodyPr wrap="square" lIns="0" tIns="0" rIns="0" bIns="0" anchor="t">
            <a:spAutoFit/>
          </a:bodyPr>
          <a:lstStyle/>
          <a:p>
            <a:pPr algn="l">
              <a:lnSpc>
                <a:spcPct val="106000"/>
              </a:lnSpc>
              <a:spcBef>
                <a:spcPts val="0"/>
              </a:spcBef>
              <a:spcAft>
                <a:spcPts val="0"/>
              </a:spcAft>
            </a:pPr>
            <a:r>
              <a:rPr sz="1300" b="0">
                <a:solidFill>
                  <a:srgbClr val="66DCC5"/>
                </a:solidFill>
                <a:latin typeface="Lato"/>
              </a:rPr>
              <a:t>INTERPRETARE</a:t>
            </a:r>
          </a:p>
        </p:txBody>
      </p:sp>
      <p:sp>
        <p:nvSpPr>
          <p:cNvPr id="20" name="TextBox 19"/>
          <p:cNvSpPr txBox="1"/>
          <p:nvPr/>
        </p:nvSpPr>
        <p:spPr>
          <a:xfrm>
            <a:off x="4325112" y="5824728"/>
            <a:ext cx="1773936" cy="173736"/>
          </a:xfrm>
          <a:prstGeom prst="rect">
            <a:avLst/>
          </a:prstGeom>
          <a:noFill/>
        </p:spPr>
        <p:txBody>
          <a:bodyPr wrap="square" lIns="0" tIns="0" rIns="0" bIns="0" anchor="t">
            <a:spAutoFit/>
          </a:bodyPr>
          <a:lstStyle/>
          <a:p>
            <a:pPr algn="l">
              <a:lnSpc>
                <a:spcPct val="106000"/>
              </a:lnSpc>
              <a:spcBef>
                <a:spcPts val="0"/>
              </a:spcBef>
              <a:spcAft>
                <a:spcPts val="0"/>
              </a:spcAft>
            </a:pPr>
            <a:r>
              <a:rPr sz="840" b="0">
                <a:solidFill>
                  <a:srgbClr val="BFD3DA"/>
                </a:solidFill>
                <a:latin typeface="Lato"/>
              </a:rPr>
              <a:t>EVIDENZE</a:t>
            </a:r>
          </a:p>
        </p:txBody>
      </p:sp>
      <p:sp>
        <p:nvSpPr>
          <p:cNvPr id="21" name="TextBox 20"/>
          <p:cNvSpPr txBox="1"/>
          <p:nvPr/>
        </p:nvSpPr>
        <p:spPr>
          <a:xfrm>
            <a:off x="685800" y="6172200"/>
            <a:ext cx="5431536" cy="256032"/>
          </a:xfrm>
          <a:prstGeom prst="rect">
            <a:avLst/>
          </a:prstGeom>
          <a:noFill/>
        </p:spPr>
        <p:txBody>
          <a:bodyPr wrap="square" lIns="0" tIns="0" rIns="0" bIns="0" anchor="t">
            <a:spAutoFit/>
          </a:bodyPr>
          <a:lstStyle/>
          <a:p>
            <a:pPr algn="l">
              <a:lnSpc>
                <a:spcPct val="106000"/>
              </a:lnSpc>
              <a:spcBef>
                <a:spcPts val="0"/>
              </a:spcBef>
              <a:spcAft>
                <a:spcPts val="0"/>
              </a:spcAft>
            </a:pPr>
            <a:r>
              <a:rPr sz="750" b="0">
                <a:solidFill>
                  <a:srgbClr val="BFD3DA"/>
                </a:solidFill>
                <a:latin typeface="Lato"/>
              </a:rPr>
              <a:t>Base: fact sheet INAIL 2026. Elaborazione indipendente.</a:t>
            </a:r>
          </a:p>
          <a:p>
            <a:pPr algn="l">
              <a:lnSpc>
                <a:spcPct val="106000"/>
              </a:lnSpc>
              <a:spcBef>
                <a:spcPts val="0"/>
              </a:spcBef>
              <a:spcAft>
                <a:spcPts val="0"/>
              </a:spcAft>
            </a:pPr>
            <a:r>
              <a:rPr sz="750" b="0">
                <a:solidFill>
                  <a:srgbClr val="BFD3DA"/>
                </a:solidFill>
                <a:latin typeface="Lato"/>
              </a:rPr>
              <a:t>Approfondimenti tecnici esterni distinti dalla fonte metodologica.</a:t>
            </a:r>
          </a:p>
        </p:txBody>
      </p:sp>
      <p:sp>
        <p:nvSpPr>
          <p:cNvPr id="22" name="Rounded Rectangle 21"/>
          <p:cNvSpPr/>
          <p:nvPr/>
        </p:nvSpPr>
        <p:spPr>
          <a:xfrm>
            <a:off x="6922008" y="576072"/>
            <a:ext cx="4718304" cy="292608"/>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TextBox 22"/>
          <p:cNvSpPr txBox="1"/>
          <p:nvPr/>
        </p:nvSpPr>
        <p:spPr>
          <a:xfrm>
            <a:off x="7031736" y="626364"/>
            <a:ext cx="4498848" cy="219456"/>
          </a:xfrm>
          <a:prstGeom prst="rect">
            <a:avLst/>
          </a:prstGeom>
          <a:noFill/>
        </p:spPr>
        <p:txBody>
          <a:bodyPr wrap="square" lIns="0" tIns="0" rIns="0" bIns="0" anchor="t">
            <a:spAutoFit/>
          </a:bodyPr>
          <a:lstStyle/>
          <a:p>
            <a:pPr algn="l">
              <a:lnSpc>
                <a:spcPct val="106000"/>
              </a:lnSpc>
              <a:spcBef>
                <a:spcPts val="0"/>
              </a:spcBef>
              <a:spcAft>
                <a:spcPts val="0"/>
              </a:spcAft>
            </a:pPr>
            <a:r>
              <a:rPr sz="1050" b="0">
                <a:solidFill>
                  <a:srgbClr val="66DCC5"/>
                </a:solidFill>
                <a:latin typeface="Lato"/>
              </a:rPr>
              <a:t>SORGENTE → VIE → EVIDENZE</a:t>
            </a:r>
          </a:p>
        </p:txBody>
      </p:sp>
      <p:sp>
        <p:nvSpPr>
          <p:cNvPr id="24" name="Rectangle 23"/>
          <p:cNvSpPr/>
          <p:nvPr/>
        </p:nvSpPr>
        <p:spPr>
          <a:xfrm>
            <a:off x="7242048" y="1934870"/>
            <a:ext cx="1036015" cy="1177290"/>
          </a:xfrm>
          <a:prstGeom prst="rect">
            <a:avLst/>
          </a:prstGeom>
          <a:solidFill>
            <a:srgbClr val="244F6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Oval 24"/>
          <p:cNvSpPr/>
          <p:nvPr/>
        </p:nvSpPr>
        <p:spPr>
          <a:xfrm>
            <a:off x="7242048" y="1746504"/>
            <a:ext cx="1036015" cy="376732"/>
          </a:xfrm>
          <a:prstGeom prst="ellipse">
            <a:avLst/>
          </a:prstGeom>
          <a:solidFill>
            <a:srgbClr val="244F6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Oval 25"/>
          <p:cNvSpPr/>
          <p:nvPr/>
        </p:nvSpPr>
        <p:spPr>
          <a:xfrm>
            <a:off x="7242048" y="2923794"/>
            <a:ext cx="1036015" cy="376732"/>
          </a:xfrm>
          <a:prstGeom prst="ellipse">
            <a:avLst/>
          </a:prstGeom>
          <a:solidFill>
            <a:srgbClr val="244F6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Rectangle 26"/>
          <p:cNvSpPr/>
          <p:nvPr/>
        </p:nvSpPr>
        <p:spPr>
          <a:xfrm>
            <a:off x="7355067" y="3159252"/>
            <a:ext cx="113019" cy="329641"/>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Rectangle 27"/>
          <p:cNvSpPr/>
          <p:nvPr/>
        </p:nvSpPr>
        <p:spPr>
          <a:xfrm>
            <a:off x="8052023" y="3159252"/>
            <a:ext cx="113019" cy="329641"/>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9" name="Connector 28"/>
          <p:cNvCxnSpPr/>
          <p:nvPr/>
        </p:nvCxnSpPr>
        <p:spPr>
          <a:xfrm flipV="1">
            <a:off x="7750637" y="1482791"/>
            <a:ext cx="0" cy="282549"/>
          </a:xfrm>
          <a:prstGeom prst="line">
            <a:avLst/>
          </a:prstGeom>
          <a:ln w="2540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0" name="Connector 29"/>
          <p:cNvCxnSpPr/>
          <p:nvPr/>
        </p:nvCxnSpPr>
        <p:spPr>
          <a:xfrm>
            <a:off x="7750637" y="1482791"/>
            <a:ext cx="885322" cy="0"/>
          </a:xfrm>
          <a:prstGeom prst="line">
            <a:avLst/>
          </a:prstGeom>
          <a:ln w="2540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1" name="Connector 30"/>
          <p:cNvCxnSpPr/>
          <p:nvPr/>
        </p:nvCxnSpPr>
        <p:spPr>
          <a:xfrm>
            <a:off x="8635959" y="1482791"/>
            <a:ext cx="0" cy="640445"/>
          </a:xfrm>
          <a:prstGeom prst="line">
            <a:avLst/>
          </a:prstGeom>
          <a:ln w="25400">
            <a:solidFill>
              <a:srgbClr val="66DCC5"/>
            </a:solidFill>
          </a:ln>
        </p:spPr>
        <p:style>
          <a:lnRef idx="2">
            <a:schemeClr val="accent1"/>
          </a:lnRef>
          <a:fillRef idx="0">
            <a:schemeClr val="accent1"/>
          </a:fillRef>
          <a:effectRef idx="0">
            <a:schemeClr val="accent1"/>
          </a:effectRef>
          <a:fontRef idx="minor">
            <a:schemeClr val="tx1"/>
          </a:fontRef>
        </p:style>
      </p:cxnSp>
      <p:sp>
        <p:nvSpPr>
          <p:cNvPr id="32" name="Oval 31"/>
          <p:cNvSpPr/>
          <p:nvPr/>
        </p:nvSpPr>
        <p:spPr>
          <a:xfrm>
            <a:off x="7647035" y="2368113"/>
            <a:ext cx="244876" cy="244876"/>
          </a:xfrm>
          <a:prstGeom prst="ellipse">
            <a:avLst/>
          </a:prstGeom>
          <a:no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3" name="Connector 32"/>
          <p:cNvCxnSpPr/>
          <p:nvPr/>
        </p:nvCxnSpPr>
        <p:spPr>
          <a:xfrm flipV="1">
            <a:off x="7769473" y="2405786"/>
            <a:ext cx="75347" cy="84765"/>
          </a:xfrm>
          <a:prstGeom prst="line">
            <a:avLst/>
          </a:prstGeom>
          <a:ln w="1524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4" name="Connector 33"/>
          <p:cNvCxnSpPr/>
          <p:nvPr/>
        </p:nvCxnSpPr>
        <p:spPr>
          <a:xfrm>
            <a:off x="7355067" y="2688336"/>
            <a:ext cx="800558" cy="0"/>
          </a:xfrm>
          <a:prstGeom prst="line">
            <a:avLst/>
          </a:prstGeom>
          <a:ln w="7620">
            <a:solidFill>
              <a:srgbClr val="66DCC5"/>
            </a:solidFill>
          </a:ln>
        </p:spPr>
        <p:style>
          <a:lnRef idx="2">
            <a:schemeClr val="accent1"/>
          </a:lnRef>
          <a:fillRef idx="0">
            <a:schemeClr val="accent1"/>
          </a:fillRef>
          <a:effectRef idx="0">
            <a:schemeClr val="accent1"/>
          </a:effectRef>
          <a:fontRef idx="minor">
            <a:schemeClr val="tx1"/>
          </a:fontRef>
        </p:style>
      </p:cxnSp>
      <p:sp>
        <p:nvSpPr>
          <p:cNvPr id="35" name="Oval 34"/>
          <p:cNvSpPr/>
          <p:nvPr/>
        </p:nvSpPr>
        <p:spPr>
          <a:xfrm>
            <a:off x="10041940" y="1627632"/>
            <a:ext cx="416966" cy="460857"/>
          </a:xfrm>
          <a:prstGeom prst="ellipse">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Arc 35"/>
          <p:cNvSpPr/>
          <p:nvPr/>
        </p:nvSpPr>
        <p:spPr>
          <a:xfrm>
            <a:off x="9965131" y="1572768"/>
            <a:ext cx="570585" cy="329184"/>
          </a:xfrm>
          <a:prstGeom prst="arc">
            <a:avLst/>
          </a:prstGeom>
          <a:noFill/>
          <a:ln w="254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7" name="Connector 36"/>
          <p:cNvCxnSpPr/>
          <p:nvPr/>
        </p:nvCxnSpPr>
        <p:spPr>
          <a:xfrm>
            <a:off x="9943185" y="1770278"/>
            <a:ext cx="614477" cy="0"/>
          </a:xfrm>
          <a:prstGeom prst="line">
            <a:avLst/>
          </a:prstGeom>
          <a:ln w="31750">
            <a:solidFill>
              <a:srgbClr val="66DCC5"/>
            </a:solidFill>
          </a:ln>
        </p:spPr>
        <p:style>
          <a:lnRef idx="2">
            <a:schemeClr val="accent1"/>
          </a:lnRef>
          <a:fillRef idx="0">
            <a:schemeClr val="accent1"/>
          </a:fillRef>
          <a:effectRef idx="0">
            <a:schemeClr val="accent1"/>
          </a:effectRef>
          <a:fontRef idx="minor">
            <a:schemeClr val="tx1"/>
          </a:fontRef>
        </p:style>
      </p:cxnSp>
      <p:sp>
        <p:nvSpPr>
          <p:cNvPr id="38" name="Rounded Rectangle 37"/>
          <p:cNvSpPr/>
          <p:nvPr/>
        </p:nvSpPr>
        <p:spPr>
          <a:xfrm>
            <a:off x="9899294" y="2165299"/>
            <a:ext cx="702259" cy="1042415"/>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Rounded Rectangle 38"/>
          <p:cNvSpPr/>
          <p:nvPr/>
        </p:nvSpPr>
        <p:spPr>
          <a:xfrm>
            <a:off x="9932212" y="3163824"/>
            <a:ext cx="241401" cy="768096"/>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Rounded Rectangle 39"/>
          <p:cNvSpPr/>
          <p:nvPr/>
        </p:nvSpPr>
        <p:spPr>
          <a:xfrm>
            <a:off x="10327233" y="3163824"/>
            <a:ext cx="241401" cy="768096"/>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1" name="Connector 40"/>
          <p:cNvCxnSpPr/>
          <p:nvPr/>
        </p:nvCxnSpPr>
        <p:spPr>
          <a:xfrm flipH="1">
            <a:off x="9679838" y="2307945"/>
            <a:ext cx="241402" cy="746151"/>
          </a:xfrm>
          <a:prstGeom prst="line">
            <a:avLst/>
          </a:prstGeom>
          <a:ln w="137160">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42" name="Connector 41"/>
          <p:cNvCxnSpPr/>
          <p:nvPr/>
        </p:nvCxnSpPr>
        <p:spPr>
          <a:xfrm>
            <a:off x="10568635" y="2307945"/>
            <a:ext cx="219456" cy="746151"/>
          </a:xfrm>
          <a:prstGeom prst="line">
            <a:avLst/>
          </a:prstGeom>
          <a:ln w="137160">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43" name="Connector 42"/>
          <p:cNvCxnSpPr/>
          <p:nvPr/>
        </p:nvCxnSpPr>
        <p:spPr>
          <a:xfrm flipH="1">
            <a:off x="9888321" y="3899001"/>
            <a:ext cx="153619" cy="0"/>
          </a:xfrm>
          <a:prstGeom prst="line">
            <a:avLst/>
          </a:prstGeom>
          <a:ln w="91439">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44" name="Connector 43"/>
          <p:cNvCxnSpPr/>
          <p:nvPr/>
        </p:nvCxnSpPr>
        <p:spPr>
          <a:xfrm>
            <a:off x="10458907" y="3899001"/>
            <a:ext cx="164592" cy="0"/>
          </a:xfrm>
          <a:prstGeom prst="line">
            <a:avLst/>
          </a:prstGeom>
          <a:ln w="91439">
            <a:solidFill>
              <a:srgbClr val="BFD3DA"/>
            </a:solidFill>
          </a:ln>
        </p:spPr>
        <p:style>
          <a:lnRef idx="2">
            <a:schemeClr val="accent1"/>
          </a:lnRef>
          <a:fillRef idx="0">
            <a:schemeClr val="accent1"/>
          </a:fillRef>
          <a:effectRef idx="0">
            <a:schemeClr val="accent1"/>
          </a:effectRef>
          <a:fontRef idx="minor">
            <a:schemeClr val="tx1"/>
          </a:fontRef>
        </p:style>
      </p:cxnSp>
      <p:sp>
        <p:nvSpPr>
          <p:cNvPr id="45" name="Rounded Rectangle 44"/>
          <p:cNvSpPr/>
          <p:nvPr/>
        </p:nvSpPr>
        <p:spPr>
          <a:xfrm>
            <a:off x="10393070" y="2264054"/>
            <a:ext cx="142646" cy="230428"/>
          </a:xfrm>
          <a:prstGeom prst="roundRect">
            <a:avLst>
              <a:gd name="adj" fmla="val 12000"/>
            </a:avLst>
          </a:prstGeom>
          <a:solidFill>
            <a:srgbClr val="66DCC5"/>
          </a:solidFill>
          <a:ln w="762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6" name="Connector 45"/>
          <p:cNvCxnSpPr/>
          <p:nvPr/>
        </p:nvCxnSpPr>
        <p:spPr>
          <a:xfrm>
            <a:off x="10469880" y="2494483"/>
            <a:ext cx="263347" cy="427939"/>
          </a:xfrm>
          <a:prstGeom prst="line">
            <a:avLst/>
          </a:prstGeom>
          <a:ln w="17780">
            <a:solidFill>
              <a:srgbClr val="66DCC5"/>
            </a:solidFill>
          </a:ln>
        </p:spPr>
        <p:style>
          <a:lnRef idx="2">
            <a:schemeClr val="accent1"/>
          </a:lnRef>
          <a:fillRef idx="0">
            <a:schemeClr val="accent1"/>
          </a:fillRef>
          <a:effectRef idx="0">
            <a:schemeClr val="accent1"/>
          </a:effectRef>
          <a:fontRef idx="minor">
            <a:schemeClr val="tx1"/>
          </a:fontRef>
        </p:style>
      </p:cxnSp>
      <p:sp>
        <p:nvSpPr>
          <p:cNvPr id="47" name="Rounded Rectangle 46"/>
          <p:cNvSpPr/>
          <p:nvPr/>
        </p:nvSpPr>
        <p:spPr>
          <a:xfrm>
            <a:off x="10579608" y="2911449"/>
            <a:ext cx="296265" cy="384048"/>
          </a:xfrm>
          <a:prstGeom prst="roundRect">
            <a:avLst>
              <a:gd name="adj" fmla="val 12000"/>
            </a:avLst>
          </a:prstGeom>
          <a:solidFill>
            <a:srgbClr val="0B2538"/>
          </a:solid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Rectangle 47"/>
          <p:cNvSpPr/>
          <p:nvPr/>
        </p:nvSpPr>
        <p:spPr>
          <a:xfrm>
            <a:off x="10634472" y="2977286"/>
            <a:ext cx="175564" cy="98755"/>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9" name="Connector 48"/>
          <p:cNvCxnSpPr/>
          <p:nvPr/>
        </p:nvCxnSpPr>
        <p:spPr>
          <a:xfrm>
            <a:off x="8458200" y="2651760"/>
            <a:ext cx="822960" cy="0"/>
          </a:xfrm>
          <a:prstGeom prst="line">
            <a:avLst/>
          </a:prstGeom>
          <a:ln w="2159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50" name="Oval 49"/>
          <p:cNvSpPr/>
          <p:nvPr/>
        </p:nvSpPr>
        <p:spPr>
          <a:xfrm>
            <a:off x="8686800" y="221284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Oval 50"/>
          <p:cNvSpPr/>
          <p:nvPr/>
        </p:nvSpPr>
        <p:spPr>
          <a:xfrm>
            <a:off x="8769096" y="230428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Oval 51"/>
          <p:cNvSpPr/>
          <p:nvPr/>
        </p:nvSpPr>
        <p:spPr>
          <a:xfrm>
            <a:off x="8851392" y="221284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Oval 52"/>
          <p:cNvSpPr/>
          <p:nvPr/>
        </p:nvSpPr>
        <p:spPr>
          <a:xfrm>
            <a:off x="8933688" y="230428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Oval 53"/>
          <p:cNvSpPr/>
          <p:nvPr/>
        </p:nvSpPr>
        <p:spPr>
          <a:xfrm>
            <a:off x="9015984" y="221284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TextBox 54"/>
          <p:cNvSpPr txBox="1"/>
          <p:nvPr/>
        </p:nvSpPr>
        <p:spPr>
          <a:xfrm>
            <a:off x="6894576" y="4041648"/>
            <a:ext cx="2295144" cy="283464"/>
          </a:xfrm>
          <a:prstGeom prst="rect">
            <a:avLst/>
          </a:prstGeom>
          <a:noFill/>
        </p:spPr>
        <p:txBody>
          <a:bodyPr wrap="square" lIns="0" tIns="0" rIns="0" bIns="0" anchor="t">
            <a:spAutoFit/>
          </a:bodyPr>
          <a:lstStyle/>
          <a:p>
            <a:pPr algn="ctr">
              <a:lnSpc>
                <a:spcPct val="106000"/>
              </a:lnSpc>
              <a:spcBef>
                <a:spcPts val="0"/>
              </a:spcBef>
              <a:spcAft>
                <a:spcPts val="0"/>
              </a:spcAft>
            </a:pPr>
            <a:r>
              <a:rPr sz="1600" b="1">
                <a:solidFill>
                  <a:srgbClr val="FFFFFF"/>
                </a:solidFill>
                <a:latin typeface="Lato"/>
              </a:rPr>
              <a:t>Agente e processo</a:t>
            </a:r>
          </a:p>
        </p:txBody>
      </p:sp>
      <p:sp>
        <p:nvSpPr>
          <p:cNvPr id="56" name="TextBox 55"/>
          <p:cNvSpPr txBox="1"/>
          <p:nvPr/>
        </p:nvSpPr>
        <p:spPr>
          <a:xfrm>
            <a:off x="9336024" y="4041648"/>
            <a:ext cx="2386584" cy="283464"/>
          </a:xfrm>
          <a:prstGeom prst="rect">
            <a:avLst/>
          </a:prstGeom>
          <a:noFill/>
        </p:spPr>
        <p:txBody>
          <a:bodyPr wrap="square" lIns="0" tIns="0" rIns="0" bIns="0" anchor="t">
            <a:spAutoFit/>
          </a:bodyPr>
          <a:lstStyle/>
          <a:p>
            <a:pPr algn="ctr">
              <a:lnSpc>
                <a:spcPct val="106000"/>
              </a:lnSpc>
              <a:spcBef>
                <a:spcPts val="0"/>
              </a:spcBef>
              <a:spcAft>
                <a:spcPts val="0"/>
              </a:spcAft>
            </a:pPr>
            <a:r>
              <a:rPr sz="1600" b="1">
                <a:solidFill>
                  <a:srgbClr val="FFFFFF"/>
                </a:solidFill>
                <a:latin typeface="Lato"/>
              </a:rPr>
              <a:t>Persona e attività</a:t>
            </a:r>
          </a:p>
        </p:txBody>
      </p:sp>
      <p:sp>
        <p:nvSpPr>
          <p:cNvPr id="57" name="Rounded Rectangle 56"/>
          <p:cNvSpPr/>
          <p:nvPr/>
        </p:nvSpPr>
        <p:spPr>
          <a:xfrm>
            <a:off x="6967728" y="4690872"/>
            <a:ext cx="4617720" cy="1069848"/>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Rounded Rectangle 57"/>
          <p:cNvSpPr/>
          <p:nvPr/>
        </p:nvSpPr>
        <p:spPr>
          <a:xfrm>
            <a:off x="7242048" y="4901184"/>
            <a:ext cx="438912" cy="612648"/>
          </a:xfrm>
          <a:prstGeom prst="roundRect">
            <a:avLst>
              <a:gd name="adj" fmla="val 12000"/>
            </a:avLst>
          </a:prstGeom>
          <a:solidFill>
            <a:srgbClr val="244F62"/>
          </a:solid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 name="Rectangle 58"/>
          <p:cNvSpPr/>
          <p:nvPr/>
        </p:nvSpPr>
        <p:spPr>
          <a:xfrm>
            <a:off x="7294717" y="5048219"/>
            <a:ext cx="285292" cy="21442"/>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Rectangle 59"/>
          <p:cNvSpPr/>
          <p:nvPr/>
        </p:nvSpPr>
        <p:spPr>
          <a:xfrm>
            <a:off x="7294717" y="5158496"/>
            <a:ext cx="285292" cy="21442"/>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Rectangle 60"/>
          <p:cNvSpPr/>
          <p:nvPr/>
        </p:nvSpPr>
        <p:spPr>
          <a:xfrm>
            <a:off x="7294717" y="5268772"/>
            <a:ext cx="285292" cy="21442"/>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Rectangle 61"/>
          <p:cNvSpPr/>
          <p:nvPr/>
        </p:nvSpPr>
        <p:spPr>
          <a:xfrm>
            <a:off x="7294717" y="4962448"/>
            <a:ext cx="153619" cy="30632"/>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TextBox 62"/>
          <p:cNvSpPr txBox="1"/>
          <p:nvPr/>
        </p:nvSpPr>
        <p:spPr>
          <a:xfrm>
            <a:off x="7918704" y="4892040"/>
            <a:ext cx="3300984" cy="274320"/>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FFFFFF"/>
                </a:solidFill>
                <a:latin typeface="Lato"/>
              </a:rPr>
              <a:t>DATO + CONTESTO</a:t>
            </a:r>
          </a:p>
        </p:txBody>
      </p:sp>
      <p:sp>
        <p:nvSpPr>
          <p:cNvPr id="64" name="TextBox 63"/>
          <p:cNvSpPr txBox="1"/>
          <p:nvPr/>
        </p:nvSpPr>
        <p:spPr>
          <a:xfrm>
            <a:off x="7918704" y="5312664"/>
            <a:ext cx="3300984" cy="201168"/>
          </a:xfrm>
          <a:prstGeom prst="rect">
            <a:avLst/>
          </a:prstGeom>
          <a:noFill/>
        </p:spPr>
        <p:txBody>
          <a:bodyPr wrap="square" lIns="0" tIns="0" rIns="0" bIns="0" anchor="t">
            <a:spAutoFit/>
          </a:bodyPr>
          <a:lstStyle/>
          <a:p>
            <a:pPr algn="l">
              <a:lnSpc>
                <a:spcPct val="106000"/>
              </a:lnSpc>
              <a:spcBef>
                <a:spcPts val="0"/>
              </a:spcBef>
              <a:spcAft>
                <a:spcPts val="0"/>
              </a:spcAft>
            </a:pPr>
            <a:r>
              <a:rPr sz="1200" b="0">
                <a:solidFill>
                  <a:srgbClr val="BFD3DA"/>
                </a:solidFill>
                <a:latin typeface="Lato"/>
              </a:rPr>
              <a:t>Sostanza · compito · via · periodo</a:t>
            </a:r>
          </a:p>
        </p:txBody>
      </p:sp>
      <p:sp>
        <p:nvSpPr>
          <p:cNvPr id="65" name="TextBox 64"/>
          <p:cNvSpPr txBox="1"/>
          <p:nvPr/>
        </p:nvSpPr>
        <p:spPr>
          <a:xfrm>
            <a:off x="6931152" y="6062472"/>
            <a:ext cx="4663440" cy="274320"/>
          </a:xfrm>
          <a:prstGeom prst="rect">
            <a:avLst/>
          </a:prstGeom>
          <a:noFill/>
        </p:spPr>
        <p:txBody>
          <a:bodyPr wrap="square" lIns="0" tIns="0" rIns="0" bIns="0" anchor="t">
            <a:spAutoFit/>
          </a:bodyPr>
          <a:lstStyle/>
          <a:p>
            <a:pPr algn="ctr">
              <a:lnSpc>
                <a:spcPct val="106000"/>
              </a:lnSpc>
              <a:spcBef>
                <a:spcPts val="0"/>
              </a:spcBef>
              <a:spcAft>
                <a:spcPts val="0"/>
              </a:spcAft>
            </a:pPr>
            <a:r>
              <a:rPr sz="810" b="0">
                <a:solidFill>
                  <a:srgbClr val="BFD3DA"/>
                </a:solidFill>
                <a:latin typeface="Lato"/>
              </a:rPr>
              <a:t>Illustrazione schematica originale, non un impianto certificato.</a:t>
            </a:r>
          </a:p>
        </p:txBody>
      </p:sp>
      <p:cxnSp>
        <p:nvCxnSpPr>
          <p:cNvPr id="66" name="Connector 65"/>
          <p:cNvCxnSpPr/>
          <p:nvPr/>
        </p:nvCxnSpPr>
        <p:spPr>
          <a:xfrm>
            <a:off x="548640" y="6419088"/>
            <a:ext cx="11091672" cy="0"/>
          </a:xfrm>
          <a:prstGeom prst="line">
            <a:avLst/>
          </a:prstGeom>
          <a:ln w="8255">
            <a:solidFill>
              <a:srgbClr val="244F62"/>
            </a:solidFill>
          </a:ln>
        </p:spPr>
        <p:style>
          <a:lnRef idx="2">
            <a:schemeClr val="accent1"/>
          </a:lnRef>
          <a:fillRef idx="0">
            <a:schemeClr val="accent1"/>
          </a:fillRef>
          <a:effectRef idx="0">
            <a:schemeClr val="accent1"/>
          </a:effectRef>
          <a:fontRef idx="minor">
            <a:schemeClr val="tx1"/>
          </a:fontRef>
        </p:style>
      </p:cxnSp>
      <p:sp>
        <p:nvSpPr>
          <p:cNvPr id="67" name="TextBox 66"/>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68" name="TextBox 67"/>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BFD3DA"/>
                </a:solidFill>
                <a:latin typeface="Lato"/>
              </a:rPr>
              <a:t>INAIL 2026 [I1] • Approfondimenti tecnici [T] • Illustrazione [D]</a:t>
            </a:r>
          </a:p>
        </p:txBody>
      </p:sp>
      <p:sp>
        <p:nvSpPr>
          <p:cNvPr id="69" name="TextBox 68"/>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BFD3DA"/>
                </a:solidFill>
                <a:latin typeface="Lato"/>
              </a:rPr>
              <a:t>01 / 10</a:t>
            </a:r>
          </a:p>
        </p:txBody>
      </p:sp>
      <p:sp>
        <p:nvSpPr>
          <p:cNvPr id="70" name="Rectangle 69"/>
          <p:cNvSpPr/>
          <p:nvPr/>
        </p:nvSpPr>
        <p:spPr>
          <a:xfrm>
            <a:off x="548640"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Rectangle 70"/>
          <p:cNvSpPr/>
          <p:nvPr/>
        </p:nvSpPr>
        <p:spPr>
          <a:xfrm>
            <a:off x="772668"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Rectangle 71"/>
          <p:cNvSpPr/>
          <p:nvPr/>
        </p:nvSpPr>
        <p:spPr>
          <a:xfrm>
            <a:off x="996695"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Rectangle 72"/>
          <p:cNvSpPr/>
          <p:nvPr/>
        </p:nvSpPr>
        <p:spPr>
          <a:xfrm>
            <a:off x="1220724"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4" name="Rectangle 73"/>
          <p:cNvSpPr/>
          <p:nvPr/>
        </p:nvSpPr>
        <p:spPr>
          <a:xfrm>
            <a:off x="1444752"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Rectangle 74"/>
          <p:cNvSpPr/>
          <p:nvPr/>
        </p:nvSpPr>
        <p:spPr>
          <a:xfrm>
            <a:off x="1668780"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6" name="Rectangle 75"/>
          <p:cNvSpPr/>
          <p:nvPr/>
        </p:nvSpPr>
        <p:spPr>
          <a:xfrm>
            <a:off x="1892807"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Rectangle 76"/>
          <p:cNvSpPr/>
          <p:nvPr/>
        </p:nvSpPr>
        <p:spPr>
          <a:xfrm>
            <a:off x="2116836"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8" name="Rectangle 77"/>
          <p:cNvSpPr/>
          <p:nvPr/>
        </p:nvSpPr>
        <p:spPr>
          <a:xfrm>
            <a:off x="2340864"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9" name="Rectangle 78"/>
          <p:cNvSpPr/>
          <p:nvPr/>
        </p:nvSpPr>
        <p:spPr>
          <a:xfrm>
            <a:off x="2564892"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0"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7F8F3"/>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008E89"/>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567886"/>
                </a:solidFill>
                <a:latin typeface="Lato"/>
              </a:rPr>
              <a:t>PROCESSO / SORGENTI</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13384C"/>
                </a:solidFill>
                <a:latin typeface="Lato"/>
              </a:rPr>
              <a:t>Il processo va letto fase per fase</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567886"/>
                </a:solidFill>
                <a:latin typeface="Lato"/>
              </a:rPr>
              <a:t>Sorgenti, compiti, tempi e misure presenti: quattro informazioni da collegare.</a:t>
            </a:r>
          </a:p>
        </p:txBody>
      </p:sp>
      <p:cxnSp>
        <p:nvCxnSpPr>
          <p:cNvPr id="11" name="Connector 10"/>
          <p:cNvCxnSpPr/>
          <p:nvPr/>
        </p:nvCxnSpPr>
        <p:spPr>
          <a:xfrm>
            <a:off x="548640" y="6419088"/>
            <a:ext cx="11091672" cy="0"/>
          </a:xfrm>
          <a:prstGeom prst="line">
            <a:avLst/>
          </a:prstGeom>
          <a:ln w="8255">
            <a:solidFill>
              <a:srgbClr val="D2E0E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567886"/>
                </a:solidFill>
                <a:latin typeface="Lato"/>
              </a:rPr>
              <a:t>INAIL 2026, p. 3 [I1] • HSE [T3] • Mappa per fasi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567886"/>
                </a:solidFill>
                <a:latin typeface="Lato"/>
              </a:rPr>
              <a:t>02 / 10</a:t>
            </a:r>
          </a:p>
        </p:txBody>
      </p:sp>
      <p:sp>
        <p:nvSpPr>
          <p:cNvPr id="15" name="Rectangle 14"/>
          <p:cNvSpPr/>
          <p:nvPr/>
        </p:nvSpPr>
        <p:spPr>
          <a:xfrm>
            <a:off x="54864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85216" y="2423160"/>
            <a:ext cx="2039112" cy="2496312"/>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749808" y="2587752"/>
            <a:ext cx="365760" cy="219456"/>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01</a:t>
            </a:r>
          </a:p>
        </p:txBody>
      </p:sp>
      <p:sp>
        <p:nvSpPr>
          <p:cNvPr id="27" name="Rectangle 26"/>
          <p:cNvSpPr/>
          <p:nvPr/>
        </p:nvSpPr>
        <p:spPr>
          <a:xfrm>
            <a:off x="1060704" y="2953512"/>
            <a:ext cx="402336" cy="658368"/>
          </a:xfrm>
          <a:prstGeom prst="rect">
            <a:avLst/>
          </a:prstGeom>
          <a:solidFill>
            <a:srgbClr val="E0F3ED"/>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 name="Connector 27"/>
          <p:cNvCxnSpPr/>
          <p:nvPr/>
        </p:nvCxnSpPr>
        <p:spPr>
          <a:xfrm>
            <a:off x="1060704" y="3136392"/>
            <a:ext cx="402336" cy="0"/>
          </a:xfrm>
          <a:prstGeom prst="line">
            <a:avLst/>
          </a:prstGeom>
          <a:ln w="1016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29" name="Connector 28"/>
          <p:cNvCxnSpPr/>
          <p:nvPr/>
        </p:nvCxnSpPr>
        <p:spPr>
          <a:xfrm>
            <a:off x="1060704" y="3447288"/>
            <a:ext cx="402336" cy="0"/>
          </a:xfrm>
          <a:prstGeom prst="line">
            <a:avLst/>
          </a:prstGeom>
          <a:ln w="10160">
            <a:solidFill>
              <a:srgbClr val="008E89"/>
            </a:solidFill>
          </a:ln>
        </p:spPr>
        <p:style>
          <a:lnRef idx="2">
            <a:schemeClr val="accent1"/>
          </a:lnRef>
          <a:fillRef idx="0">
            <a:schemeClr val="accent1"/>
          </a:fillRef>
          <a:effectRef idx="0">
            <a:schemeClr val="accent1"/>
          </a:effectRef>
          <a:fontRef idx="minor">
            <a:schemeClr val="tx1"/>
          </a:fontRef>
        </p:style>
      </p:cxnSp>
      <p:sp>
        <p:nvSpPr>
          <p:cNvPr id="30" name="Rectangle 29"/>
          <p:cNvSpPr/>
          <p:nvPr/>
        </p:nvSpPr>
        <p:spPr>
          <a:xfrm>
            <a:off x="1572768" y="2953512"/>
            <a:ext cx="402336" cy="658368"/>
          </a:xfrm>
          <a:prstGeom prst="rect">
            <a:avLst/>
          </a:prstGeom>
          <a:solidFill>
            <a:srgbClr val="E0F3ED"/>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1" name="Connector 30"/>
          <p:cNvCxnSpPr/>
          <p:nvPr/>
        </p:nvCxnSpPr>
        <p:spPr>
          <a:xfrm>
            <a:off x="1572768" y="3136392"/>
            <a:ext cx="402336" cy="0"/>
          </a:xfrm>
          <a:prstGeom prst="line">
            <a:avLst/>
          </a:prstGeom>
          <a:ln w="1016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2" name="Connector 31"/>
          <p:cNvCxnSpPr/>
          <p:nvPr/>
        </p:nvCxnSpPr>
        <p:spPr>
          <a:xfrm>
            <a:off x="1572768" y="3447288"/>
            <a:ext cx="402336" cy="0"/>
          </a:xfrm>
          <a:prstGeom prst="line">
            <a:avLst/>
          </a:prstGeom>
          <a:ln w="10160">
            <a:solidFill>
              <a:srgbClr val="008E89"/>
            </a:solidFill>
          </a:ln>
        </p:spPr>
        <p:style>
          <a:lnRef idx="2">
            <a:schemeClr val="accent1"/>
          </a:lnRef>
          <a:fillRef idx="0">
            <a:schemeClr val="accent1"/>
          </a:fillRef>
          <a:effectRef idx="0">
            <a:schemeClr val="accent1"/>
          </a:effectRef>
          <a:fontRef idx="minor">
            <a:schemeClr val="tx1"/>
          </a:fontRef>
        </p:style>
      </p:cxnSp>
      <p:sp>
        <p:nvSpPr>
          <p:cNvPr id="33" name="TextBox 32"/>
          <p:cNvSpPr txBox="1"/>
          <p:nvPr/>
        </p:nvSpPr>
        <p:spPr>
          <a:xfrm>
            <a:off x="731520" y="3986784"/>
            <a:ext cx="1746504" cy="265176"/>
          </a:xfrm>
          <a:prstGeom prst="rect">
            <a:avLst/>
          </a:prstGeom>
          <a:noFill/>
        </p:spPr>
        <p:txBody>
          <a:bodyPr wrap="square" lIns="0" tIns="0" rIns="0" bIns="0" anchor="t">
            <a:spAutoFit/>
          </a:bodyPr>
          <a:lstStyle/>
          <a:p>
            <a:pPr algn="ctr">
              <a:lnSpc>
                <a:spcPct val="106000"/>
              </a:lnSpc>
              <a:spcBef>
                <a:spcPts val="0"/>
              </a:spcBef>
              <a:spcAft>
                <a:spcPts val="0"/>
              </a:spcAft>
            </a:pPr>
            <a:r>
              <a:rPr sz="1230" b="1">
                <a:solidFill>
                  <a:srgbClr val="008E89"/>
                </a:solidFill>
                <a:latin typeface="Lato"/>
              </a:rPr>
              <a:t>RICEVIMENTO</a:t>
            </a:r>
          </a:p>
        </p:txBody>
      </p:sp>
      <p:sp>
        <p:nvSpPr>
          <p:cNvPr id="34" name="TextBox 33"/>
          <p:cNvSpPr txBox="1"/>
          <p:nvPr/>
        </p:nvSpPr>
        <p:spPr>
          <a:xfrm>
            <a:off x="713232" y="4361688"/>
            <a:ext cx="1783080" cy="493776"/>
          </a:xfrm>
          <a:prstGeom prst="rect">
            <a:avLst/>
          </a:prstGeom>
          <a:noFill/>
        </p:spPr>
        <p:txBody>
          <a:bodyPr wrap="square" lIns="0" tIns="0" rIns="0" bIns="0" anchor="t">
            <a:spAutoFit/>
          </a:bodyPr>
          <a:lstStyle/>
          <a:p>
            <a:pPr algn="ctr">
              <a:lnSpc>
                <a:spcPct val="106000"/>
              </a:lnSpc>
              <a:spcBef>
                <a:spcPts val="0"/>
              </a:spcBef>
              <a:spcAft>
                <a:spcPts val="0"/>
              </a:spcAft>
            </a:pPr>
            <a:r>
              <a:rPr sz="1670" b="1">
                <a:solidFill>
                  <a:srgbClr val="13384C"/>
                </a:solidFill>
                <a:latin typeface="Lato"/>
              </a:rPr>
              <a:t>Contenitori</a:t>
            </a:r>
          </a:p>
          <a:p>
            <a:pPr algn="ctr">
              <a:lnSpc>
                <a:spcPct val="106000"/>
              </a:lnSpc>
              <a:spcBef>
                <a:spcPts val="0"/>
              </a:spcBef>
              <a:spcAft>
                <a:spcPts val="0"/>
              </a:spcAft>
            </a:pPr>
            <a:r>
              <a:rPr sz="1670" b="1">
                <a:solidFill>
                  <a:srgbClr val="13384C"/>
                </a:solidFill>
                <a:latin typeface="Lato"/>
              </a:rPr>
              <a:t>e materiali</a:t>
            </a:r>
          </a:p>
        </p:txBody>
      </p:sp>
      <p:cxnSp>
        <p:nvCxnSpPr>
          <p:cNvPr id="35" name="Connector 34"/>
          <p:cNvCxnSpPr/>
          <p:nvPr/>
        </p:nvCxnSpPr>
        <p:spPr>
          <a:xfrm>
            <a:off x="2633472" y="3675887"/>
            <a:ext cx="182880" cy="0"/>
          </a:xfrm>
          <a:prstGeom prst="line">
            <a:avLst/>
          </a:prstGeom>
          <a:ln w="12700">
            <a:solidFill>
              <a:srgbClr val="567886"/>
            </a:solidFill>
            <a:tailEnd type="triangle" w="sm" len="sm"/>
          </a:ln>
        </p:spPr>
        <p:style>
          <a:lnRef idx="2">
            <a:schemeClr val="accent1"/>
          </a:lnRef>
          <a:fillRef idx="0">
            <a:schemeClr val="accent1"/>
          </a:fillRef>
          <a:effectRef idx="0">
            <a:schemeClr val="accent1"/>
          </a:effectRef>
          <a:fontRef idx="minor">
            <a:schemeClr val="tx1"/>
          </a:fontRef>
        </p:style>
      </p:cxnSp>
      <p:sp>
        <p:nvSpPr>
          <p:cNvPr id="36" name="Rounded Rectangle 35"/>
          <p:cNvSpPr/>
          <p:nvPr/>
        </p:nvSpPr>
        <p:spPr>
          <a:xfrm>
            <a:off x="2825496" y="2423160"/>
            <a:ext cx="2039112" cy="2496312"/>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2990088" y="2587752"/>
            <a:ext cx="365760" cy="219456"/>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02</a:t>
            </a:r>
          </a:p>
        </p:txBody>
      </p:sp>
      <p:cxnSp>
        <p:nvCxnSpPr>
          <p:cNvPr id="38" name="Connector 37"/>
          <p:cNvCxnSpPr/>
          <p:nvPr/>
        </p:nvCxnSpPr>
        <p:spPr>
          <a:xfrm>
            <a:off x="3319272" y="3108960"/>
            <a:ext cx="438912" cy="0"/>
          </a:xfrm>
          <a:prstGeom prst="line">
            <a:avLst/>
          </a:prstGeom>
          <a:ln w="5080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9" name="Connector 38"/>
          <p:cNvCxnSpPr/>
          <p:nvPr/>
        </p:nvCxnSpPr>
        <p:spPr>
          <a:xfrm>
            <a:off x="3941064" y="3108960"/>
            <a:ext cx="411480" cy="0"/>
          </a:xfrm>
          <a:prstGeom prst="line">
            <a:avLst/>
          </a:prstGeom>
          <a:ln w="50800">
            <a:solidFill>
              <a:srgbClr val="008E89"/>
            </a:solidFill>
          </a:ln>
        </p:spPr>
        <p:style>
          <a:lnRef idx="2">
            <a:schemeClr val="accent1"/>
          </a:lnRef>
          <a:fillRef idx="0">
            <a:schemeClr val="accent1"/>
          </a:fillRef>
          <a:effectRef idx="0">
            <a:schemeClr val="accent1"/>
          </a:effectRef>
          <a:fontRef idx="minor">
            <a:schemeClr val="tx1"/>
          </a:fontRef>
        </p:style>
      </p:cxnSp>
      <p:sp>
        <p:nvSpPr>
          <p:cNvPr id="40" name="Rectangle 39"/>
          <p:cNvSpPr/>
          <p:nvPr/>
        </p:nvSpPr>
        <p:spPr>
          <a:xfrm>
            <a:off x="3685032" y="2962656"/>
            <a:ext cx="109728" cy="301752"/>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Rectangle 40"/>
          <p:cNvSpPr/>
          <p:nvPr/>
        </p:nvSpPr>
        <p:spPr>
          <a:xfrm>
            <a:off x="3904488" y="2962656"/>
            <a:ext cx="109728" cy="301752"/>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2" name="Connector 41"/>
          <p:cNvCxnSpPr/>
          <p:nvPr/>
        </p:nvCxnSpPr>
        <p:spPr>
          <a:xfrm>
            <a:off x="3849624" y="3447288"/>
            <a:ext cx="0" cy="219456"/>
          </a:xfrm>
          <a:prstGeom prst="line">
            <a:avLst/>
          </a:prstGeom>
          <a:ln w="1778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sp>
        <p:nvSpPr>
          <p:cNvPr id="43" name="TextBox 42"/>
          <p:cNvSpPr txBox="1"/>
          <p:nvPr/>
        </p:nvSpPr>
        <p:spPr>
          <a:xfrm>
            <a:off x="2971800" y="3986784"/>
            <a:ext cx="1746504" cy="265176"/>
          </a:xfrm>
          <a:prstGeom prst="rect">
            <a:avLst/>
          </a:prstGeom>
          <a:noFill/>
        </p:spPr>
        <p:txBody>
          <a:bodyPr wrap="square" lIns="0" tIns="0" rIns="0" bIns="0" anchor="t">
            <a:spAutoFit/>
          </a:bodyPr>
          <a:lstStyle/>
          <a:p>
            <a:pPr algn="ctr">
              <a:lnSpc>
                <a:spcPct val="106000"/>
              </a:lnSpc>
              <a:spcBef>
                <a:spcPts val="0"/>
              </a:spcBef>
              <a:spcAft>
                <a:spcPts val="0"/>
              </a:spcAft>
            </a:pPr>
            <a:r>
              <a:rPr sz="1230" b="1">
                <a:solidFill>
                  <a:srgbClr val="008E89"/>
                </a:solidFill>
                <a:latin typeface="Lato"/>
              </a:rPr>
              <a:t>COLLEGAMENTO</a:t>
            </a:r>
          </a:p>
        </p:txBody>
      </p:sp>
      <p:sp>
        <p:nvSpPr>
          <p:cNvPr id="44" name="TextBox 43"/>
          <p:cNvSpPr txBox="1"/>
          <p:nvPr/>
        </p:nvSpPr>
        <p:spPr>
          <a:xfrm>
            <a:off x="2953512" y="4361688"/>
            <a:ext cx="1783080" cy="493776"/>
          </a:xfrm>
          <a:prstGeom prst="rect">
            <a:avLst/>
          </a:prstGeom>
          <a:noFill/>
        </p:spPr>
        <p:txBody>
          <a:bodyPr wrap="square" lIns="0" tIns="0" rIns="0" bIns="0" anchor="t">
            <a:spAutoFit/>
          </a:bodyPr>
          <a:lstStyle/>
          <a:p>
            <a:pPr algn="ctr">
              <a:lnSpc>
                <a:spcPct val="106000"/>
              </a:lnSpc>
              <a:spcBef>
                <a:spcPts val="0"/>
              </a:spcBef>
              <a:spcAft>
                <a:spcPts val="0"/>
              </a:spcAft>
            </a:pPr>
            <a:r>
              <a:rPr sz="1670" b="1">
                <a:solidFill>
                  <a:srgbClr val="13384C"/>
                </a:solidFill>
                <a:latin typeface="Lato"/>
              </a:rPr>
              <a:t>Aperture</a:t>
            </a:r>
          </a:p>
          <a:p>
            <a:pPr algn="ctr">
              <a:lnSpc>
                <a:spcPct val="106000"/>
              </a:lnSpc>
              <a:spcBef>
                <a:spcPts val="0"/>
              </a:spcBef>
              <a:spcAft>
                <a:spcPts val="0"/>
              </a:spcAft>
            </a:pPr>
            <a:r>
              <a:rPr sz="1670" b="1">
                <a:solidFill>
                  <a:srgbClr val="13384C"/>
                </a:solidFill>
                <a:latin typeface="Lato"/>
              </a:rPr>
              <a:t>e trasferimenti</a:t>
            </a:r>
          </a:p>
        </p:txBody>
      </p:sp>
      <p:cxnSp>
        <p:nvCxnSpPr>
          <p:cNvPr id="45" name="Connector 44"/>
          <p:cNvCxnSpPr/>
          <p:nvPr/>
        </p:nvCxnSpPr>
        <p:spPr>
          <a:xfrm>
            <a:off x="4873752" y="3675887"/>
            <a:ext cx="182880" cy="0"/>
          </a:xfrm>
          <a:prstGeom prst="line">
            <a:avLst/>
          </a:prstGeom>
          <a:ln w="12700">
            <a:solidFill>
              <a:srgbClr val="567886"/>
            </a:solidFill>
            <a:tailEnd type="triangle" w="sm" len="sm"/>
          </a:ln>
        </p:spPr>
        <p:style>
          <a:lnRef idx="2">
            <a:schemeClr val="accent1"/>
          </a:lnRef>
          <a:fillRef idx="0">
            <a:schemeClr val="accent1"/>
          </a:fillRef>
          <a:effectRef idx="0">
            <a:schemeClr val="accent1"/>
          </a:effectRef>
          <a:fontRef idx="minor">
            <a:schemeClr val="tx1"/>
          </a:fontRef>
        </p:style>
      </p:cxnSp>
      <p:sp>
        <p:nvSpPr>
          <p:cNvPr id="46" name="Rounded Rectangle 45"/>
          <p:cNvSpPr/>
          <p:nvPr/>
        </p:nvSpPr>
        <p:spPr>
          <a:xfrm>
            <a:off x="5065776" y="2423160"/>
            <a:ext cx="2039112" cy="2496312"/>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TextBox 46"/>
          <p:cNvSpPr txBox="1"/>
          <p:nvPr/>
        </p:nvSpPr>
        <p:spPr>
          <a:xfrm>
            <a:off x="5230368" y="2587752"/>
            <a:ext cx="365760" cy="219456"/>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03</a:t>
            </a:r>
          </a:p>
        </p:txBody>
      </p:sp>
      <p:sp>
        <p:nvSpPr>
          <p:cNvPr id="48" name="Rectangle 47"/>
          <p:cNvSpPr/>
          <p:nvPr/>
        </p:nvSpPr>
        <p:spPr>
          <a:xfrm>
            <a:off x="5715000" y="3041294"/>
            <a:ext cx="583387" cy="662940"/>
          </a:xfrm>
          <a:prstGeom prst="rect">
            <a:avLst/>
          </a:prstGeom>
          <a:solidFill>
            <a:srgbClr val="E0F3ED"/>
          </a:solid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Oval 48"/>
          <p:cNvSpPr/>
          <p:nvPr/>
        </p:nvSpPr>
        <p:spPr>
          <a:xfrm>
            <a:off x="5715000" y="2935224"/>
            <a:ext cx="583387" cy="212140"/>
          </a:xfrm>
          <a:prstGeom prst="ellipse">
            <a:avLst/>
          </a:prstGeom>
          <a:solidFill>
            <a:srgbClr val="E0F3ED"/>
          </a:solid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Oval 49"/>
          <p:cNvSpPr/>
          <p:nvPr/>
        </p:nvSpPr>
        <p:spPr>
          <a:xfrm>
            <a:off x="5715000" y="3598164"/>
            <a:ext cx="583387" cy="212140"/>
          </a:xfrm>
          <a:prstGeom prst="ellipse">
            <a:avLst/>
          </a:prstGeom>
          <a:solidFill>
            <a:srgbClr val="E0F3ED"/>
          </a:solid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Rectangle 50"/>
          <p:cNvSpPr/>
          <p:nvPr/>
        </p:nvSpPr>
        <p:spPr>
          <a:xfrm>
            <a:off x="5778642" y="3730752"/>
            <a:ext cx="63642" cy="185623"/>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Rectangle 51"/>
          <p:cNvSpPr/>
          <p:nvPr/>
        </p:nvSpPr>
        <p:spPr>
          <a:xfrm>
            <a:off x="6171102" y="3730752"/>
            <a:ext cx="63642" cy="185623"/>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3" name="Connector 52"/>
          <p:cNvCxnSpPr/>
          <p:nvPr/>
        </p:nvCxnSpPr>
        <p:spPr>
          <a:xfrm flipV="1">
            <a:off x="6001390" y="2786725"/>
            <a:ext cx="0" cy="159106"/>
          </a:xfrm>
          <a:prstGeom prst="line">
            <a:avLst/>
          </a:prstGeom>
          <a:ln w="2540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54" name="Connector 53"/>
          <p:cNvCxnSpPr/>
          <p:nvPr/>
        </p:nvCxnSpPr>
        <p:spPr>
          <a:xfrm>
            <a:off x="6001390" y="2786725"/>
            <a:ext cx="498530" cy="0"/>
          </a:xfrm>
          <a:prstGeom prst="line">
            <a:avLst/>
          </a:prstGeom>
          <a:ln w="2540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55" name="Connector 54"/>
          <p:cNvCxnSpPr/>
          <p:nvPr/>
        </p:nvCxnSpPr>
        <p:spPr>
          <a:xfrm>
            <a:off x="6499920" y="2786725"/>
            <a:ext cx="0" cy="360639"/>
          </a:xfrm>
          <a:prstGeom prst="line">
            <a:avLst/>
          </a:prstGeom>
          <a:ln w="25400">
            <a:solidFill>
              <a:srgbClr val="008E89"/>
            </a:solidFill>
          </a:ln>
        </p:spPr>
        <p:style>
          <a:lnRef idx="2">
            <a:schemeClr val="accent1"/>
          </a:lnRef>
          <a:fillRef idx="0">
            <a:schemeClr val="accent1"/>
          </a:fillRef>
          <a:effectRef idx="0">
            <a:schemeClr val="accent1"/>
          </a:effectRef>
          <a:fontRef idx="minor">
            <a:schemeClr val="tx1"/>
          </a:fontRef>
        </p:style>
      </p:cxnSp>
      <p:sp>
        <p:nvSpPr>
          <p:cNvPr id="56" name="Oval 55"/>
          <p:cNvSpPr/>
          <p:nvPr/>
        </p:nvSpPr>
        <p:spPr>
          <a:xfrm>
            <a:off x="5943051" y="3285256"/>
            <a:ext cx="137891" cy="137891"/>
          </a:xfrm>
          <a:prstGeom prst="ellipse">
            <a:avLst/>
          </a:prstGeom>
          <a:no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7" name="Connector 56"/>
          <p:cNvCxnSpPr/>
          <p:nvPr/>
        </p:nvCxnSpPr>
        <p:spPr>
          <a:xfrm flipV="1">
            <a:off x="6011997" y="3306470"/>
            <a:ext cx="42428" cy="47732"/>
          </a:xfrm>
          <a:prstGeom prst="line">
            <a:avLst/>
          </a:prstGeom>
          <a:ln w="1524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58" name="Connector 57"/>
          <p:cNvCxnSpPr/>
          <p:nvPr/>
        </p:nvCxnSpPr>
        <p:spPr>
          <a:xfrm>
            <a:off x="5778642" y="3465576"/>
            <a:ext cx="450799" cy="0"/>
          </a:xfrm>
          <a:prstGeom prst="line">
            <a:avLst/>
          </a:prstGeom>
          <a:ln w="7620">
            <a:solidFill>
              <a:srgbClr val="008E89"/>
            </a:solidFill>
          </a:ln>
        </p:spPr>
        <p:style>
          <a:lnRef idx="2">
            <a:schemeClr val="accent1"/>
          </a:lnRef>
          <a:fillRef idx="0">
            <a:schemeClr val="accent1"/>
          </a:fillRef>
          <a:effectRef idx="0">
            <a:schemeClr val="accent1"/>
          </a:effectRef>
          <a:fontRef idx="minor">
            <a:schemeClr val="tx1"/>
          </a:fontRef>
        </p:style>
      </p:cxnSp>
      <p:sp>
        <p:nvSpPr>
          <p:cNvPr id="59" name="TextBox 58"/>
          <p:cNvSpPr txBox="1"/>
          <p:nvPr/>
        </p:nvSpPr>
        <p:spPr>
          <a:xfrm>
            <a:off x="5212080" y="3986784"/>
            <a:ext cx="1746504" cy="265176"/>
          </a:xfrm>
          <a:prstGeom prst="rect">
            <a:avLst/>
          </a:prstGeom>
          <a:noFill/>
        </p:spPr>
        <p:txBody>
          <a:bodyPr wrap="square" lIns="0" tIns="0" rIns="0" bIns="0" anchor="t">
            <a:spAutoFit/>
          </a:bodyPr>
          <a:lstStyle/>
          <a:p>
            <a:pPr algn="ctr">
              <a:lnSpc>
                <a:spcPct val="106000"/>
              </a:lnSpc>
              <a:spcBef>
                <a:spcPts val="0"/>
              </a:spcBef>
              <a:spcAft>
                <a:spcPts val="0"/>
              </a:spcAft>
            </a:pPr>
            <a:r>
              <a:rPr sz="1230" b="1">
                <a:solidFill>
                  <a:srgbClr val="008E89"/>
                </a:solidFill>
                <a:latin typeface="Lato"/>
              </a:rPr>
              <a:t>LAVORAZIONE</a:t>
            </a:r>
          </a:p>
        </p:txBody>
      </p:sp>
      <p:sp>
        <p:nvSpPr>
          <p:cNvPr id="60" name="TextBox 59"/>
          <p:cNvSpPr txBox="1"/>
          <p:nvPr/>
        </p:nvSpPr>
        <p:spPr>
          <a:xfrm>
            <a:off x="5193792" y="4361688"/>
            <a:ext cx="1783080" cy="493776"/>
          </a:xfrm>
          <a:prstGeom prst="rect">
            <a:avLst/>
          </a:prstGeom>
          <a:noFill/>
        </p:spPr>
        <p:txBody>
          <a:bodyPr wrap="square" lIns="0" tIns="0" rIns="0" bIns="0" anchor="t">
            <a:spAutoFit/>
          </a:bodyPr>
          <a:lstStyle/>
          <a:p>
            <a:pPr algn="ctr">
              <a:lnSpc>
                <a:spcPct val="106000"/>
              </a:lnSpc>
              <a:spcBef>
                <a:spcPts val="0"/>
              </a:spcBef>
              <a:spcAft>
                <a:spcPts val="0"/>
              </a:spcAft>
            </a:pPr>
            <a:r>
              <a:rPr sz="1670" b="1">
                <a:solidFill>
                  <a:srgbClr val="13384C"/>
                </a:solidFill>
                <a:latin typeface="Lato"/>
              </a:rPr>
              <a:t>Processo</a:t>
            </a:r>
          </a:p>
          <a:p>
            <a:pPr algn="ctr">
              <a:lnSpc>
                <a:spcPct val="106000"/>
              </a:lnSpc>
              <a:spcBef>
                <a:spcPts val="0"/>
              </a:spcBef>
              <a:spcAft>
                <a:spcPts val="0"/>
              </a:spcAft>
            </a:pPr>
            <a:r>
              <a:rPr sz="1670" b="1">
                <a:solidFill>
                  <a:srgbClr val="13384C"/>
                </a:solidFill>
                <a:latin typeface="Lato"/>
              </a:rPr>
              <a:t>e contenimento</a:t>
            </a:r>
          </a:p>
        </p:txBody>
      </p:sp>
      <p:cxnSp>
        <p:nvCxnSpPr>
          <p:cNvPr id="61" name="Connector 60"/>
          <p:cNvCxnSpPr/>
          <p:nvPr/>
        </p:nvCxnSpPr>
        <p:spPr>
          <a:xfrm>
            <a:off x="7114032" y="3675887"/>
            <a:ext cx="182880" cy="0"/>
          </a:xfrm>
          <a:prstGeom prst="line">
            <a:avLst/>
          </a:prstGeom>
          <a:ln w="12700">
            <a:solidFill>
              <a:srgbClr val="567886"/>
            </a:solidFill>
            <a:tailEnd type="triangle" w="sm" len="sm"/>
          </a:ln>
        </p:spPr>
        <p:style>
          <a:lnRef idx="2">
            <a:schemeClr val="accent1"/>
          </a:lnRef>
          <a:fillRef idx="0">
            <a:schemeClr val="accent1"/>
          </a:fillRef>
          <a:effectRef idx="0">
            <a:schemeClr val="accent1"/>
          </a:effectRef>
          <a:fontRef idx="minor">
            <a:schemeClr val="tx1"/>
          </a:fontRef>
        </p:style>
      </p:cxnSp>
      <p:sp>
        <p:nvSpPr>
          <p:cNvPr id="62" name="Rounded Rectangle 61"/>
          <p:cNvSpPr/>
          <p:nvPr/>
        </p:nvSpPr>
        <p:spPr>
          <a:xfrm>
            <a:off x="7306056" y="2423160"/>
            <a:ext cx="2039112" cy="2496312"/>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TextBox 62"/>
          <p:cNvSpPr txBox="1"/>
          <p:nvPr/>
        </p:nvSpPr>
        <p:spPr>
          <a:xfrm>
            <a:off x="7470648" y="2587752"/>
            <a:ext cx="365760" cy="219456"/>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04</a:t>
            </a:r>
          </a:p>
        </p:txBody>
      </p:sp>
      <p:sp>
        <p:nvSpPr>
          <p:cNvPr id="64" name="Rounded Rectangle 63"/>
          <p:cNvSpPr/>
          <p:nvPr/>
        </p:nvSpPr>
        <p:spPr>
          <a:xfrm>
            <a:off x="7946136" y="3054096"/>
            <a:ext cx="320040" cy="658368"/>
          </a:xfrm>
          <a:prstGeom prst="roundRect">
            <a:avLst>
              <a:gd name="adj" fmla="val 12000"/>
            </a:avLst>
          </a:prstGeom>
          <a:solidFill>
            <a:srgbClr val="E0F3ED"/>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Rectangle 64"/>
          <p:cNvSpPr/>
          <p:nvPr/>
        </p:nvSpPr>
        <p:spPr>
          <a:xfrm>
            <a:off x="7909560" y="2971800"/>
            <a:ext cx="393192" cy="109728"/>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Teardrop 65"/>
          <p:cNvSpPr/>
          <p:nvPr/>
        </p:nvSpPr>
        <p:spPr>
          <a:xfrm rot="18900000">
            <a:off x="8439912" y="3026664"/>
            <a:ext cx="146304" cy="190195"/>
          </a:xfrm>
          <a:prstGeom prst="teardrop">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 name="Teardrop 66"/>
          <p:cNvSpPr/>
          <p:nvPr/>
        </p:nvSpPr>
        <p:spPr>
          <a:xfrm rot="18900000">
            <a:off x="8659368" y="3114446"/>
            <a:ext cx="146304" cy="190195"/>
          </a:xfrm>
          <a:prstGeom prst="teardrop">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 name="Teardrop 67"/>
          <p:cNvSpPr/>
          <p:nvPr/>
        </p:nvSpPr>
        <p:spPr>
          <a:xfrm rot="18900000">
            <a:off x="8535009" y="3275380"/>
            <a:ext cx="146304" cy="190195"/>
          </a:xfrm>
          <a:prstGeom prst="teardrop">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 name="TextBox 68"/>
          <p:cNvSpPr txBox="1"/>
          <p:nvPr/>
        </p:nvSpPr>
        <p:spPr>
          <a:xfrm>
            <a:off x="7452360" y="3986784"/>
            <a:ext cx="1746504" cy="265176"/>
          </a:xfrm>
          <a:prstGeom prst="rect">
            <a:avLst/>
          </a:prstGeom>
          <a:noFill/>
        </p:spPr>
        <p:txBody>
          <a:bodyPr wrap="square" lIns="0" tIns="0" rIns="0" bIns="0" anchor="t">
            <a:spAutoFit/>
          </a:bodyPr>
          <a:lstStyle/>
          <a:p>
            <a:pPr algn="ctr">
              <a:lnSpc>
                <a:spcPct val="106000"/>
              </a:lnSpc>
              <a:spcBef>
                <a:spcPts val="0"/>
              </a:spcBef>
              <a:spcAft>
                <a:spcPts val="0"/>
              </a:spcAft>
            </a:pPr>
            <a:r>
              <a:rPr sz="1230" b="1">
                <a:solidFill>
                  <a:srgbClr val="008E89"/>
                </a:solidFill>
                <a:latin typeface="Lato"/>
              </a:rPr>
              <a:t>PRELIEVO</a:t>
            </a:r>
          </a:p>
        </p:txBody>
      </p:sp>
      <p:sp>
        <p:nvSpPr>
          <p:cNvPr id="70" name="TextBox 69"/>
          <p:cNvSpPr txBox="1"/>
          <p:nvPr/>
        </p:nvSpPr>
        <p:spPr>
          <a:xfrm>
            <a:off x="7434072" y="4361688"/>
            <a:ext cx="1783080" cy="493776"/>
          </a:xfrm>
          <a:prstGeom prst="rect">
            <a:avLst/>
          </a:prstGeom>
          <a:noFill/>
        </p:spPr>
        <p:txBody>
          <a:bodyPr wrap="square" lIns="0" tIns="0" rIns="0" bIns="0" anchor="t">
            <a:spAutoFit/>
          </a:bodyPr>
          <a:lstStyle/>
          <a:p>
            <a:pPr algn="ctr">
              <a:lnSpc>
                <a:spcPct val="106000"/>
              </a:lnSpc>
              <a:spcBef>
                <a:spcPts val="0"/>
              </a:spcBef>
              <a:spcAft>
                <a:spcPts val="0"/>
              </a:spcAft>
            </a:pPr>
            <a:r>
              <a:rPr sz="1670" b="1">
                <a:solidFill>
                  <a:srgbClr val="13384C"/>
                </a:solidFill>
                <a:latin typeface="Lato"/>
              </a:rPr>
              <a:t>Campioni</a:t>
            </a:r>
          </a:p>
          <a:p>
            <a:pPr algn="ctr">
              <a:lnSpc>
                <a:spcPct val="106000"/>
              </a:lnSpc>
              <a:spcBef>
                <a:spcPts val="0"/>
              </a:spcBef>
              <a:spcAft>
                <a:spcPts val="0"/>
              </a:spcAft>
            </a:pPr>
            <a:r>
              <a:rPr sz="1670" b="1">
                <a:solidFill>
                  <a:srgbClr val="13384C"/>
                </a:solidFill>
                <a:latin typeface="Lato"/>
              </a:rPr>
              <a:t>e scollegamenti</a:t>
            </a:r>
          </a:p>
        </p:txBody>
      </p:sp>
      <p:cxnSp>
        <p:nvCxnSpPr>
          <p:cNvPr id="71" name="Connector 70"/>
          <p:cNvCxnSpPr/>
          <p:nvPr/>
        </p:nvCxnSpPr>
        <p:spPr>
          <a:xfrm>
            <a:off x="9354312" y="3675887"/>
            <a:ext cx="182880" cy="0"/>
          </a:xfrm>
          <a:prstGeom prst="line">
            <a:avLst/>
          </a:prstGeom>
          <a:ln w="12700">
            <a:solidFill>
              <a:srgbClr val="567886"/>
            </a:solidFill>
            <a:tailEnd type="triangle" w="sm" len="sm"/>
          </a:ln>
        </p:spPr>
        <p:style>
          <a:lnRef idx="2">
            <a:schemeClr val="accent1"/>
          </a:lnRef>
          <a:fillRef idx="0">
            <a:schemeClr val="accent1"/>
          </a:fillRef>
          <a:effectRef idx="0">
            <a:schemeClr val="accent1"/>
          </a:effectRef>
          <a:fontRef idx="minor">
            <a:schemeClr val="tx1"/>
          </a:fontRef>
        </p:style>
      </p:cxnSp>
      <p:sp>
        <p:nvSpPr>
          <p:cNvPr id="72" name="Rounded Rectangle 71"/>
          <p:cNvSpPr/>
          <p:nvPr/>
        </p:nvSpPr>
        <p:spPr>
          <a:xfrm>
            <a:off x="9546336" y="2423160"/>
            <a:ext cx="2039112" cy="2496312"/>
          </a:xfrm>
          <a:prstGeom prst="roundRect">
            <a:avLst>
              <a:gd name="adj" fmla="val 12000"/>
            </a:avLst>
          </a:prstGeom>
          <a:solidFill>
            <a:srgbClr val="FDE7D8"/>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TextBox 72"/>
          <p:cNvSpPr txBox="1"/>
          <p:nvPr/>
        </p:nvSpPr>
        <p:spPr>
          <a:xfrm>
            <a:off x="9710928" y="2587752"/>
            <a:ext cx="365760" cy="219456"/>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E58A53"/>
                </a:solidFill>
                <a:latin typeface="Lato"/>
              </a:rPr>
              <a:t>05</a:t>
            </a:r>
          </a:p>
        </p:txBody>
      </p:sp>
      <p:cxnSp>
        <p:nvCxnSpPr>
          <p:cNvPr id="74" name="Connector 73"/>
          <p:cNvCxnSpPr/>
          <p:nvPr/>
        </p:nvCxnSpPr>
        <p:spPr>
          <a:xfrm flipV="1">
            <a:off x="10241280" y="2990088"/>
            <a:ext cx="594360" cy="512064"/>
          </a:xfrm>
          <a:prstGeom prst="line">
            <a:avLst/>
          </a:prstGeom>
          <a:ln w="76200">
            <a:solidFill>
              <a:srgbClr val="E58A53"/>
            </a:solidFill>
          </a:ln>
        </p:spPr>
        <p:style>
          <a:lnRef idx="2">
            <a:schemeClr val="accent1"/>
          </a:lnRef>
          <a:fillRef idx="0">
            <a:schemeClr val="accent1"/>
          </a:fillRef>
          <a:effectRef idx="0">
            <a:schemeClr val="accent1"/>
          </a:effectRef>
          <a:fontRef idx="minor">
            <a:schemeClr val="tx1"/>
          </a:fontRef>
        </p:style>
      </p:cxnSp>
      <p:sp>
        <p:nvSpPr>
          <p:cNvPr id="75" name="Oval 74"/>
          <p:cNvSpPr/>
          <p:nvPr/>
        </p:nvSpPr>
        <p:spPr>
          <a:xfrm>
            <a:off x="10661904" y="2816352"/>
            <a:ext cx="384048" cy="384048"/>
          </a:xfrm>
          <a:prstGeom prst="ellipse">
            <a:avLst/>
          </a:prstGeom>
          <a:noFill/>
          <a:ln w="50800">
            <a:solidFill>
              <a:srgbClr val="E58A5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6" name="Oval 75"/>
          <p:cNvSpPr/>
          <p:nvPr/>
        </p:nvSpPr>
        <p:spPr>
          <a:xfrm>
            <a:off x="10003536" y="3410712"/>
            <a:ext cx="320040" cy="320040"/>
          </a:xfrm>
          <a:prstGeom prst="ellipse">
            <a:avLst/>
          </a:prstGeom>
          <a:noFill/>
          <a:ln w="38100">
            <a:solidFill>
              <a:srgbClr val="E58A5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TextBox 76"/>
          <p:cNvSpPr txBox="1"/>
          <p:nvPr/>
        </p:nvSpPr>
        <p:spPr>
          <a:xfrm>
            <a:off x="9692640" y="3986784"/>
            <a:ext cx="1746504" cy="265176"/>
          </a:xfrm>
          <a:prstGeom prst="rect">
            <a:avLst/>
          </a:prstGeom>
          <a:noFill/>
        </p:spPr>
        <p:txBody>
          <a:bodyPr wrap="square" lIns="0" tIns="0" rIns="0" bIns="0" anchor="t">
            <a:spAutoFit/>
          </a:bodyPr>
          <a:lstStyle/>
          <a:p>
            <a:pPr algn="ctr">
              <a:lnSpc>
                <a:spcPct val="106000"/>
              </a:lnSpc>
              <a:spcBef>
                <a:spcPts val="0"/>
              </a:spcBef>
              <a:spcAft>
                <a:spcPts val="0"/>
              </a:spcAft>
            </a:pPr>
            <a:r>
              <a:rPr sz="1230" b="1">
                <a:solidFill>
                  <a:srgbClr val="E58A53"/>
                </a:solidFill>
                <a:latin typeface="Lato"/>
              </a:rPr>
              <a:t>INTERVENTI</a:t>
            </a:r>
          </a:p>
        </p:txBody>
      </p:sp>
      <p:sp>
        <p:nvSpPr>
          <p:cNvPr id="78" name="TextBox 77"/>
          <p:cNvSpPr txBox="1"/>
          <p:nvPr/>
        </p:nvSpPr>
        <p:spPr>
          <a:xfrm>
            <a:off x="9674352" y="4361688"/>
            <a:ext cx="1783080" cy="493776"/>
          </a:xfrm>
          <a:prstGeom prst="rect">
            <a:avLst/>
          </a:prstGeom>
          <a:noFill/>
        </p:spPr>
        <p:txBody>
          <a:bodyPr wrap="square" lIns="0" tIns="0" rIns="0" bIns="0" anchor="t">
            <a:spAutoFit/>
          </a:bodyPr>
          <a:lstStyle/>
          <a:p>
            <a:pPr algn="ctr">
              <a:lnSpc>
                <a:spcPct val="106000"/>
              </a:lnSpc>
              <a:spcBef>
                <a:spcPts val="0"/>
              </a:spcBef>
              <a:spcAft>
                <a:spcPts val="0"/>
              </a:spcAft>
            </a:pPr>
            <a:r>
              <a:rPr sz="1670" b="1">
                <a:solidFill>
                  <a:srgbClr val="13384C"/>
                </a:solidFill>
                <a:latin typeface="Lato"/>
              </a:rPr>
              <a:t>Pulizia</a:t>
            </a:r>
          </a:p>
          <a:p>
            <a:pPr algn="ctr">
              <a:lnSpc>
                <a:spcPct val="106000"/>
              </a:lnSpc>
              <a:spcBef>
                <a:spcPts val="0"/>
              </a:spcBef>
              <a:spcAft>
                <a:spcPts val="0"/>
              </a:spcAft>
            </a:pPr>
            <a:r>
              <a:rPr sz="1670" b="1">
                <a:solidFill>
                  <a:srgbClr val="13384C"/>
                </a:solidFill>
                <a:latin typeface="Lato"/>
              </a:rPr>
              <a:t>e manutenzione</a:t>
            </a:r>
          </a:p>
        </p:txBody>
      </p:sp>
      <p:sp>
        <p:nvSpPr>
          <p:cNvPr id="79" name="TextBox 78"/>
          <p:cNvSpPr txBox="1"/>
          <p:nvPr/>
        </p:nvSpPr>
        <p:spPr>
          <a:xfrm>
            <a:off x="594360" y="5257800"/>
            <a:ext cx="2615184" cy="228600"/>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SORGENTE</a:t>
            </a:r>
          </a:p>
        </p:txBody>
      </p:sp>
      <p:sp>
        <p:nvSpPr>
          <p:cNvPr id="80" name="TextBox 79"/>
          <p:cNvSpPr txBox="1"/>
          <p:nvPr/>
        </p:nvSpPr>
        <p:spPr>
          <a:xfrm>
            <a:off x="594360" y="5568696"/>
            <a:ext cx="2615184" cy="265176"/>
          </a:xfrm>
          <a:prstGeom prst="rect">
            <a:avLst/>
          </a:prstGeom>
          <a:noFill/>
        </p:spPr>
        <p:txBody>
          <a:bodyPr wrap="square" lIns="0" tIns="0" rIns="0" bIns="0" anchor="t">
            <a:spAutoFit/>
          </a:bodyPr>
          <a:lstStyle/>
          <a:p>
            <a:pPr algn="l">
              <a:lnSpc>
                <a:spcPct val="106000"/>
              </a:lnSpc>
              <a:spcBef>
                <a:spcPts val="0"/>
              </a:spcBef>
              <a:spcAft>
                <a:spcPts val="0"/>
              </a:spcAft>
            </a:pPr>
            <a:r>
              <a:rPr sz="1600" b="0">
                <a:solidFill>
                  <a:srgbClr val="13384C"/>
                </a:solidFill>
                <a:latin typeface="Lato"/>
              </a:rPr>
              <a:t>Dove può uscire</a:t>
            </a:r>
          </a:p>
        </p:txBody>
      </p:sp>
      <p:sp>
        <p:nvSpPr>
          <p:cNvPr id="81" name="TextBox 80"/>
          <p:cNvSpPr txBox="1"/>
          <p:nvPr/>
        </p:nvSpPr>
        <p:spPr>
          <a:xfrm>
            <a:off x="3383279" y="5257800"/>
            <a:ext cx="2615184" cy="228600"/>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COMPITO</a:t>
            </a:r>
          </a:p>
        </p:txBody>
      </p:sp>
      <p:sp>
        <p:nvSpPr>
          <p:cNvPr id="82" name="TextBox 81"/>
          <p:cNvSpPr txBox="1"/>
          <p:nvPr/>
        </p:nvSpPr>
        <p:spPr>
          <a:xfrm>
            <a:off x="3383279" y="5568696"/>
            <a:ext cx="2615184" cy="265176"/>
          </a:xfrm>
          <a:prstGeom prst="rect">
            <a:avLst/>
          </a:prstGeom>
          <a:noFill/>
        </p:spPr>
        <p:txBody>
          <a:bodyPr wrap="square" lIns="0" tIns="0" rIns="0" bIns="0" anchor="t">
            <a:spAutoFit/>
          </a:bodyPr>
          <a:lstStyle/>
          <a:p>
            <a:pPr algn="l">
              <a:lnSpc>
                <a:spcPct val="106000"/>
              </a:lnSpc>
              <a:spcBef>
                <a:spcPts val="0"/>
              </a:spcBef>
              <a:spcAft>
                <a:spcPts val="0"/>
              </a:spcAft>
            </a:pPr>
            <a:r>
              <a:rPr sz="1600" b="0">
                <a:solidFill>
                  <a:srgbClr val="13384C"/>
                </a:solidFill>
                <a:latin typeface="Lato"/>
              </a:rPr>
              <a:t>Chi interagisce</a:t>
            </a:r>
          </a:p>
        </p:txBody>
      </p:sp>
      <p:sp>
        <p:nvSpPr>
          <p:cNvPr id="83" name="TextBox 82"/>
          <p:cNvSpPr txBox="1"/>
          <p:nvPr/>
        </p:nvSpPr>
        <p:spPr>
          <a:xfrm>
            <a:off x="6172200" y="5257800"/>
            <a:ext cx="2615184" cy="228600"/>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TEMPO</a:t>
            </a:r>
          </a:p>
        </p:txBody>
      </p:sp>
      <p:sp>
        <p:nvSpPr>
          <p:cNvPr id="84" name="TextBox 83"/>
          <p:cNvSpPr txBox="1"/>
          <p:nvPr/>
        </p:nvSpPr>
        <p:spPr>
          <a:xfrm>
            <a:off x="6172200" y="5568696"/>
            <a:ext cx="2615184" cy="265176"/>
          </a:xfrm>
          <a:prstGeom prst="rect">
            <a:avLst/>
          </a:prstGeom>
          <a:noFill/>
        </p:spPr>
        <p:txBody>
          <a:bodyPr wrap="square" lIns="0" tIns="0" rIns="0" bIns="0" anchor="t">
            <a:spAutoFit/>
          </a:bodyPr>
          <a:lstStyle/>
          <a:p>
            <a:pPr algn="l">
              <a:lnSpc>
                <a:spcPct val="106000"/>
              </a:lnSpc>
              <a:spcBef>
                <a:spcPts val="0"/>
              </a:spcBef>
              <a:spcAft>
                <a:spcPts val="0"/>
              </a:spcAft>
            </a:pPr>
            <a:r>
              <a:rPr sz="1600" b="0">
                <a:solidFill>
                  <a:srgbClr val="13384C"/>
                </a:solidFill>
                <a:latin typeface="Lato"/>
              </a:rPr>
              <a:t>Quando e quanto</a:t>
            </a:r>
          </a:p>
        </p:txBody>
      </p:sp>
      <p:sp>
        <p:nvSpPr>
          <p:cNvPr id="85" name="TextBox 84"/>
          <p:cNvSpPr txBox="1"/>
          <p:nvPr/>
        </p:nvSpPr>
        <p:spPr>
          <a:xfrm>
            <a:off x="8961119" y="5257800"/>
            <a:ext cx="2615184" cy="228600"/>
          </a:xfrm>
          <a:prstGeom prst="rect">
            <a:avLst/>
          </a:prstGeom>
          <a:noFill/>
        </p:spPr>
        <p:txBody>
          <a:bodyPr wrap="square" lIns="0" tIns="0" rIns="0" bIns="0" anchor="t">
            <a:spAutoFit/>
          </a:bodyPr>
          <a:lstStyle/>
          <a:p>
            <a:pPr algn="l">
              <a:lnSpc>
                <a:spcPct val="106000"/>
              </a:lnSpc>
              <a:spcBef>
                <a:spcPts val="0"/>
              </a:spcBef>
              <a:spcAft>
                <a:spcPts val="0"/>
              </a:spcAft>
            </a:pPr>
            <a:r>
              <a:rPr sz="1100" b="1">
                <a:solidFill>
                  <a:srgbClr val="008E89"/>
                </a:solidFill>
                <a:latin typeface="Lato"/>
              </a:rPr>
              <a:t>MISURE</a:t>
            </a:r>
          </a:p>
        </p:txBody>
      </p:sp>
      <p:sp>
        <p:nvSpPr>
          <p:cNvPr id="86" name="TextBox 85"/>
          <p:cNvSpPr txBox="1"/>
          <p:nvPr/>
        </p:nvSpPr>
        <p:spPr>
          <a:xfrm>
            <a:off x="8961119" y="5568696"/>
            <a:ext cx="2615184" cy="265176"/>
          </a:xfrm>
          <a:prstGeom prst="rect">
            <a:avLst/>
          </a:prstGeom>
          <a:noFill/>
        </p:spPr>
        <p:txBody>
          <a:bodyPr wrap="square" lIns="0" tIns="0" rIns="0" bIns="0" anchor="t">
            <a:spAutoFit/>
          </a:bodyPr>
          <a:lstStyle/>
          <a:p>
            <a:pPr algn="l">
              <a:lnSpc>
                <a:spcPct val="106000"/>
              </a:lnSpc>
              <a:spcBef>
                <a:spcPts val="0"/>
              </a:spcBef>
              <a:spcAft>
                <a:spcPts val="0"/>
              </a:spcAft>
            </a:pPr>
            <a:r>
              <a:rPr sz="1600" b="0">
                <a:solidFill>
                  <a:srgbClr val="13384C"/>
                </a:solidFill>
                <a:latin typeface="Lato"/>
              </a:rPr>
              <a:t>Quali sono presenti</a:t>
            </a:r>
          </a:p>
        </p:txBody>
      </p:sp>
      <p:sp>
        <p:nvSpPr>
          <p:cNvPr id="87" name="Rounded Rectangle 86"/>
          <p:cNvSpPr/>
          <p:nvPr/>
        </p:nvSpPr>
        <p:spPr>
          <a:xfrm>
            <a:off x="585216" y="6053328"/>
            <a:ext cx="11009376" cy="329184"/>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8" name="TextBox 87"/>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008E89"/>
                </a:solidFill>
                <a:latin typeface="Lato"/>
              </a:rPr>
              <a:t>Un ciclo chiuso va valutato nelle condizioni effettive, incluse le attività accessorie.</a:t>
            </a:r>
          </a:p>
        </p:txBody>
      </p:sp>
      <p:sp>
        <p:nvSpPr>
          <p:cNvPr id="89"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7F8F3"/>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008E89"/>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567886"/>
                </a:solidFill>
                <a:latin typeface="Lato"/>
              </a:rPr>
              <a:t>PERSONE / SEG</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13384C"/>
                </a:solidFill>
                <a:latin typeface="Lato"/>
              </a:rPr>
              <a:t>Gruppi di esposizione similare: non basta il reparto</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567886"/>
                </a:solidFill>
                <a:latin typeface="Lato"/>
              </a:rPr>
              <a:t>Un raggruppamento è un’ipotesi tecnica da sostenere e riesaminare.</a:t>
            </a:r>
          </a:p>
        </p:txBody>
      </p:sp>
      <p:cxnSp>
        <p:nvCxnSpPr>
          <p:cNvPr id="11" name="Connector 10"/>
          <p:cNvCxnSpPr/>
          <p:nvPr/>
        </p:nvCxnSpPr>
        <p:spPr>
          <a:xfrm>
            <a:off x="548640" y="6419088"/>
            <a:ext cx="11091672" cy="0"/>
          </a:xfrm>
          <a:prstGeom prst="line">
            <a:avLst/>
          </a:prstGeom>
          <a:ln w="8255">
            <a:solidFill>
              <a:srgbClr val="D2E0E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567886"/>
                </a:solidFill>
                <a:latin typeface="Lato"/>
              </a:rPr>
              <a:t>UNI [T1] • HSE G409 [T2] • Gruppi e criteri illustrativi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567886"/>
                </a:solidFill>
                <a:latin typeface="Lato"/>
              </a:rPr>
              <a:t>03 / 10</a:t>
            </a:r>
          </a:p>
        </p:txBody>
      </p:sp>
      <p:sp>
        <p:nvSpPr>
          <p:cNvPr id="15" name="Rectangle 14"/>
          <p:cNvSpPr/>
          <p:nvPr/>
        </p:nvSpPr>
        <p:spPr>
          <a:xfrm>
            <a:off x="54864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85216" y="2450592"/>
            <a:ext cx="3337560" cy="3072384"/>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ounded Rectangle 25"/>
          <p:cNvSpPr/>
          <p:nvPr/>
        </p:nvSpPr>
        <p:spPr>
          <a:xfrm>
            <a:off x="804672" y="2651760"/>
            <a:ext cx="2898648" cy="292608"/>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914400" y="2702052"/>
            <a:ext cx="2679191" cy="219456"/>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008E89"/>
                </a:solidFill>
                <a:latin typeface="Lato"/>
              </a:rPr>
              <a:t>CONDUZIONE</a:t>
            </a:r>
          </a:p>
        </p:txBody>
      </p:sp>
      <p:sp>
        <p:nvSpPr>
          <p:cNvPr id="28" name="Oval 27"/>
          <p:cNvSpPr/>
          <p:nvPr/>
        </p:nvSpPr>
        <p:spPr>
          <a:xfrm>
            <a:off x="1101486" y="3255264"/>
            <a:ext cx="229331" cy="253471"/>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Arc 28"/>
          <p:cNvSpPr/>
          <p:nvPr/>
        </p:nvSpPr>
        <p:spPr>
          <a:xfrm>
            <a:off x="1059240" y="3225088"/>
            <a:ext cx="313822" cy="181051"/>
          </a:xfrm>
          <a:prstGeom prst="arc">
            <a:avLst/>
          </a:prstGeom>
          <a:noFill/>
          <a:ln w="254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 name="Connector 29"/>
          <p:cNvCxnSpPr/>
          <p:nvPr/>
        </p:nvCxnSpPr>
        <p:spPr>
          <a:xfrm>
            <a:off x="1047170" y="3333719"/>
            <a:ext cx="337963" cy="0"/>
          </a:xfrm>
          <a:prstGeom prst="line">
            <a:avLst/>
          </a:prstGeom>
          <a:ln w="31750">
            <a:solidFill>
              <a:srgbClr val="66DCC5"/>
            </a:solidFill>
          </a:ln>
        </p:spPr>
        <p:style>
          <a:lnRef idx="2">
            <a:schemeClr val="accent1"/>
          </a:lnRef>
          <a:fillRef idx="0">
            <a:schemeClr val="accent1"/>
          </a:fillRef>
          <a:effectRef idx="0">
            <a:schemeClr val="accent1"/>
          </a:effectRef>
          <a:fontRef idx="minor">
            <a:schemeClr val="tx1"/>
          </a:fontRef>
        </p:style>
      </p:cxnSp>
      <p:sp>
        <p:nvSpPr>
          <p:cNvPr id="31" name="Rounded Rectangle 30"/>
          <p:cNvSpPr/>
          <p:nvPr/>
        </p:nvSpPr>
        <p:spPr>
          <a:xfrm>
            <a:off x="1023030" y="3550980"/>
            <a:ext cx="386242" cy="573328"/>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Rounded Rectangle 31"/>
          <p:cNvSpPr/>
          <p:nvPr/>
        </p:nvSpPr>
        <p:spPr>
          <a:xfrm>
            <a:off x="1041135" y="4100169"/>
            <a:ext cx="132770" cy="422452"/>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Rounded Rectangle 32"/>
          <p:cNvSpPr/>
          <p:nvPr/>
        </p:nvSpPr>
        <p:spPr>
          <a:xfrm>
            <a:off x="1258397" y="4100169"/>
            <a:ext cx="132770" cy="422452"/>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4" name="Connector 33"/>
          <p:cNvCxnSpPr/>
          <p:nvPr/>
        </p:nvCxnSpPr>
        <p:spPr>
          <a:xfrm flipH="1">
            <a:off x="902329" y="3629436"/>
            <a:ext cx="132771" cy="410383"/>
          </a:xfrm>
          <a:prstGeom prst="line">
            <a:avLst/>
          </a:prstGeom>
          <a:ln w="75438">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5" name="Connector 34"/>
          <p:cNvCxnSpPr/>
          <p:nvPr/>
        </p:nvCxnSpPr>
        <p:spPr>
          <a:xfrm>
            <a:off x="1391168" y="3629436"/>
            <a:ext cx="120700" cy="410383"/>
          </a:xfrm>
          <a:prstGeom prst="line">
            <a:avLst/>
          </a:prstGeom>
          <a:ln w="75438">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6" name="Connector 35"/>
          <p:cNvCxnSpPr/>
          <p:nvPr/>
        </p:nvCxnSpPr>
        <p:spPr>
          <a:xfrm flipH="1">
            <a:off x="1016995" y="4504517"/>
            <a:ext cx="84491" cy="0"/>
          </a:xfrm>
          <a:prstGeom prst="line">
            <a:avLst/>
          </a:prstGeom>
          <a:ln w="50292">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7" name="Connector 36"/>
          <p:cNvCxnSpPr/>
          <p:nvPr/>
        </p:nvCxnSpPr>
        <p:spPr>
          <a:xfrm>
            <a:off x="1330817" y="4504517"/>
            <a:ext cx="90526" cy="0"/>
          </a:xfrm>
          <a:prstGeom prst="line">
            <a:avLst/>
          </a:prstGeom>
          <a:ln w="50292">
            <a:solidFill>
              <a:srgbClr val="008E89"/>
            </a:solidFill>
          </a:ln>
        </p:spPr>
        <p:style>
          <a:lnRef idx="2">
            <a:schemeClr val="accent1"/>
          </a:lnRef>
          <a:fillRef idx="0">
            <a:schemeClr val="accent1"/>
          </a:fillRef>
          <a:effectRef idx="0">
            <a:schemeClr val="accent1"/>
          </a:effectRef>
          <a:fontRef idx="minor">
            <a:schemeClr val="tx1"/>
          </a:fontRef>
        </p:style>
      </p:cxnSp>
      <p:sp>
        <p:nvSpPr>
          <p:cNvPr id="38" name="Oval 37"/>
          <p:cNvSpPr/>
          <p:nvPr/>
        </p:nvSpPr>
        <p:spPr>
          <a:xfrm>
            <a:off x="1988454" y="3255264"/>
            <a:ext cx="229331" cy="253471"/>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Arc 38"/>
          <p:cNvSpPr/>
          <p:nvPr/>
        </p:nvSpPr>
        <p:spPr>
          <a:xfrm>
            <a:off x="1946208" y="3225088"/>
            <a:ext cx="313822" cy="181051"/>
          </a:xfrm>
          <a:prstGeom prst="arc">
            <a:avLst/>
          </a:prstGeom>
          <a:noFill/>
          <a:ln w="254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0" name="Connector 39"/>
          <p:cNvCxnSpPr/>
          <p:nvPr/>
        </p:nvCxnSpPr>
        <p:spPr>
          <a:xfrm>
            <a:off x="1934138" y="3333719"/>
            <a:ext cx="337963" cy="0"/>
          </a:xfrm>
          <a:prstGeom prst="line">
            <a:avLst/>
          </a:prstGeom>
          <a:ln w="31750">
            <a:solidFill>
              <a:srgbClr val="66DCC5"/>
            </a:solidFill>
          </a:ln>
        </p:spPr>
        <p:style>
          <a:lnRef idx="2">
            <a:schemeClr val="accent1"/>
          </a:lnRef>
          <a:fillRef idx="0">
            <a:schemeClr val="accent1"/>
          </a:fillRef>
          <a:effectRef idx="0">
            <a:schemeClr val="accent1"/>
          </a:effectRef>
          <a:fontRef idx="minor">
            <a:schemeClr val="tx1"/>
          </a:fontRef>
        </p:style>
      </p:cxnSp>
      <p:sp>
        <p:nvSpPr>
          <p:cNvPr id="41" name="Rounded Rectangle 40"/>
          <p:cNvSpPr/>
          <p:nvPr/>
        </p:nvSpPr>
        <p:spPr>
          <a:xfrm>
            <a:off x="1909998" y="3550980"/>
            <a:ext cx="386242" cy="573328"/>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Rounded Rectangle 41"/>
          <p:cNvSpPr/>
          <p:nvPr/>
        </p:nvSpPr>
        <p:spPr>
          <a:xfrm>
            <a:off x="1928103" y="4100169"/>
            <a:ext cx="132770" cy="422452"/>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Rounded Rectangle 42"/>
          <p:cNvSpPr/>
          <p:nvPr/>
        </p:nvSpPr>
        <p:spPr>
          <a:xfrm>
            <a:off x="2145365" y="4100169"/>
            <a:ext cx="132770" cy="422452"/>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4" name="Connector 43"/>
          <p:cNvCxnSpPr/>
          <p:nvPr/>
        </p:nvCxnSpPr>
        <p:spPr>
          <a:xfrm flipH="1">
            <a:off x="1789297" y="3629436"/>
            <a:ext cx="132771" cy="410383"/>
          </a:xfrm>
          <a:prstGeom prst="line">
            <a:avLst/>
          </a:prstGeom>
          <a:ln w="75438">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45" name="Connector 44"/>
          <p:cNvCxnSpPr/>
          <p:nvPr/>
        </p:nvCxnSpPr>
        <p:spPr>
          <a:xfrm>
            <a:off x="2278136" y="3629436"/>
            <a:ext cx="120700" cy="410383"/>
          </a:xfrm>
          <a:prstGeom prst="line">
            <a:avLst/>
          </a:prstGeom>
          <a:ln w="75438">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46" name="Connector 45"/>
          <p:cNvCxnSpPr/>
          <p:nvPr/>
        </p:nvCxnSpPr>
        <p:spPr>
          <a:xfrm flipH="1">
            <a:off x="1903963" y="4504517"/>
            <a:ext cx="84491" cy="0"/>
          </a:xfrm>
          <a:prstGeom prst="line">
            <a:avLst/>
          </a:prstGeom>
          <a:ln w="50292">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47" name="Connector 46"/>
          <p:cNvCxnSpPr/>
          <p:nvPr/>
        </p:nvCxnSpPr>
        <p:spPr>
          <a:xfrm>
            <a:off x="2217785" y="4504517"/>
            <a:ext cx="90526" cy="0"/>
          </a:xfrm>
          <a:prstGeom prst="line">
            <a:avLst/>
          </a:prstGeom>
          <a:ln w="50292">
            <a:solidFill>
              <a:srgbClr val="008E89"/>
            </a:solidFill>
          </a:ln>
        </p:spPr>
        <p:style>
          <a:lnRef idx="2">
            <a:schemeClr val="accent1"/>
          </a:lnRef>
          <a:fillRef idx="0">
            <a:schemeClr val="accent1"/>
          </a:fillRef>
          <a:effectRef idx="0">
            <a:schemeClr val="accent1"/>
          </a:effectRef>
          <a:fontRef idx="minor">
            <a:schemeClr val="tx1"/>
          </a:fontRef>
        </p:style>
      </p:cxnSp>
      <p:sp>
        <p:nvSpPr>
          <p:cNvPr id="48" name="Oval 47"/>
          <p:cNvSpPr/>
          <p:nvPr/>
        </p:nvSpPr>
        <p:spPr>
          <a:xfrm>
            <a:off x="2875422" y="3255264"/>
            <a:ext cx="229331" cy="253471"/>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Arc 48"/>
          <p:cNvSpPr/>
          <p:nvPr/>
        </p:nvSpPr>
        <p:spPr>
          <a:xfrm>
            <a:off x="2833176" y="3225088"/>
            <a:ext cx="313822" cy="181051"/>
          </a:xfrm>
          <a:prstGeom prst="arc">
            <a:avLst/>
          </a:prstGeom>
          <a:noFill/>
          <a:ln w="254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0" name="Connector 49"/>
          <p:cNvCxnSpPr/>
          <p:nvPr/>
        </p:nvCxnSpPr>
        <p:spPr>
          <a:xfrm>
            <a:off x="2821106" y="3333719"/>
            <a:ext cx="337963" cy="0"/>
          </a:xfrm>
          <a:prstGeom prst="line">
            <a:avLst/>
          </a:prstGeom>
          <a:ln w="31750">
            <a:solidFill>
              <a:srgbClr val="66DCC5"/>
            </a:solidFill>
          </a:ln>
        </p:spPr>
        <p:style>
          <a:lnRef idx="2">
            <a:schemeClr val="accent1"/>
          </a:lnRef>
          <a:fillRef idx="0">
            <a:schemeClr val="accent1"/>
          </a:fillRef>
          <a:effectRef idx="0">
            <a:schemeClr val="accent1"/>
          </a:effectRef>
          <a:fontRef idx="minor">
            <a:schemeClr val="tx1"/>
          </a:fontRef>
        </p:style>
      </p:cxnSp>
      <p:sp>
        <p:nvSpPr>
          <p:cNvPr id="51" name="Rounded Rectangle 50"/>
          <p:cNvSpPr/>
          <p:nvPr/>
        </p:nvSpPr>
        <p:spPr>
          <a:xfrm>
            <a:off x="2796966" y="3550980"/>
            <a:ext cx="386242" cy="573328"/>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Rounded Rectangle 51"/>
          <p:cNvSpPr/>
          <p:nvPr/>
        </p:nvSpPr>
        <p:spPr>
          <a:xfrm>
            <a:off x="2815071" y="4100169"/>
            <a:ext cx="132770" cy="422452"/>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Rounded Rectangle 52"/>
          <p:cNvSpPr/>
          <p:nvPr/>
        </p:nvSpPr>
        <p:spPr>
          <a:xfrm>
            <a:off x="3032333" y="4100169"/>
            <a:ext cx="132770" cy="422452"/>
          </a:xfrm>
          <a:prstGeom prst="roundRect">
            <a:avLst>
              <a:gd name="adj" fmla="val 12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4" name="Connector 53"/>
          <p:cNvCxnSpPr/>
          <p:nvPr/>
        </p:nvCxnSpPr>
        <p:spPr>
          <a:xfrm flipH="1">
            <a:off x="2676265" y="3629436"/>
            <a:ext cx="132771" cy="410383"/>
          </a:xfrm>
          <a:prstGeom prst="line">
            <a:avLst/>
          </a:prstGeom>
          <a:ln w="75438">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55" name="Connector 54"/>
          <p:cNvCxnSpPr/>
          <p:nvPr/>
        </p:nvCxnSpPr>
        <p:spPr>
          <a:xfrm>
            <a:off x="3165104" y="3629436"/>
            <a:ext cx="120700" cy="410383"/>
          </a:xfrm>
          <a:prstGeom prst="line">
            <a:avLst/>
          </a:prstGeom>
          <a:ln w="75438">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56" name="Connector 55"/>
          <p:cNvCxnSpPr/>
          <p:nvPr/>
        </p:nvCxnSpPr>
        <p:spPr>
          <a:xfrm flipH="1">
            <a:off x="2790931" y="4504517"/>
            <a:ext cx="84491" cy="0"/>
          </a:xfrm>
          <a:prstGeom prst="line">
            <a:avLst/>
          </a:prstGeom>
          <a:ln w="50292">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57" name="Connector 56"/>
          <p:cNvCxnSpPr/>
          <p:nvPr/>
        </p:nvCxnSpPr>
        <p:spPr>
          <a:xfrm>
            <a:off x="3104753" y="4504517"/>
            <a:ext cx="90526" cy="0"/>
          </a:xfrm>
          <a:prstGeom prst="line">
            <a:avLst/>
          </a:prstGeom>
          <a:ln w="50292">
            <a:solidFill>
              <a:srgbClr val="008E89"/>
            </a:solidFill>
          </a:ln>
        </p:spPr>
        <p:style>
          <a:lnRef idx="2">
            <a:schemeClr val="accent1"/>
          </a:lnRef>
          <a:fillRef idx="0">
            <a:schemeClr val="accent1"/>
          </a:fillRef>
          <a:effectRef idx="0">
            <a:schemeClr val="accent1"/>
          </a:effectRef>
          <a:fontRef idx="minor">
            <a:schemeClr val="tx1"/>
          </a:fontRef>
        </p:style>
      </p:cxnSp>
      <p:sp>
        <p:nvSpPr>
          <p:cNvPr id="58" name="TextBox 57"/>
          <p:cNvSpPr txBox="1"/>
          <p:nvPr/>
        </p:nvSpPr>
        <p:spPr>
          <a:xfrm>
            <a:off x="777240" y="5010912"/>
            <a:ext cx="2953512" cy="292608"/>
          </a:xfrm>
          <a:prstGeom prst="rect">
            <a:avLst/>
          </a:prstGeom>
          <a:noFill/>
        </p:spPr>
        <p:txBody>
          <a:bodyPr wrap="square" lIns="0" tIns="0" rIns="0" bIns="0" anchor="t">
            <a:spAutoFit/>
          </a:bodyPr>
          <a:lstStyle/>
          <a:p>
            <a:pPr algn="ctr">
              <a:lnSpc>
                <a:spcPct val="106000"/>
              </a:lnSpc>
              <a:spcBef>
                <a:spcPts val="0"/>
              </a:spcBef>
              <a:spcAft>
                <a:spcPts val="0"/>
              </a:spcAft>
            </a:pPr>
            <a:r>
              <a:rPr sz="1140" b="0">
                <a:solidFill>
                  <a:srgbClr val="567886"/>
                </a:solidFill>
                <a:latin typeface="Lato"/>
              </a:rPr>
              <a:t>Profilo operativo da caratterizzare</a:t>
            </a:r>
          </a:p>
        </p:txBody>
      </p:sp>
      <p:sp>
        <p:nvSpPr>
          <p:cNvPr id="59" name="Rounded Rectangle 58"/>
          <p:cNvSpPr/>
          <p:nvPr/>
        </p:nvSpPr>
        <p:spPr>
          <a:xfrm>
            <a:off x="8275320" y="2450592"/>
            <a:ext cx="3337560" cy="3072384"/>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Rounded Rectangle 59"/>
          <p:cNvSpPr/>
          <p:nvPr/>
        </p:nvSpPr>
        <p:spPr>
          <a:xfrm>
            <a:off x="8494776" y="2651760"/>
            <a:ext cx="2898648" cy="292608"/>
          </a:xfrm>
          <a:prstGeom prst="roundRect">
            <a:avLst>
              <a:gd name="adj" fmla="val 12000"/>
            </a:avLst>
          </a:prstGeom>
          <a:solidFill>
            <a:srgbClr val="E5F0F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TextBox 60"/>
          <p:cNvSpPr txBox="1"/>
          <p:nvPr/>
        </p:nvSpPr>
        <p:spPr>
          <a:xfrm>
            <a:off x="8604504" y="2702052"/>
            <a:ext cx="2679191" cy="219456"/>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3F89C3"/>
                </a:solidFill>
                <a:latin typeface="Lato"/>
              </a:rPr>
              <a:t>INTERVENTI</a:t>
            </a:r>
          </a:p>
        </p:txBody>
      </p:sp>
      <p:sp>
        <p:nvSpPr>
          <p:cNvPr id="62" name="Oval 61"/>
          <p:cNvSpPr/>
          <p:nvPr/>
        </p:nvSpPr>
        <p:spPr>
          <a:xfrm>
            <a:off x="8791590" y="3255264"/>
            <a:ext cx="229331" cy="253471"/>
          </a:xfrm>
          <a:prstGeom prst="ellipse">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Arc 62"/>
          <p:cNvSpPr/>
          <p:nvPr/>
        </p:nvSpPr>
        <p:spPr>
          <a:xfrm>
            <a:off x="8749344" y="3225088"/>
            <a:ext cx="313822" cy="181051"/>
          </a:xfrm>
          <a:prstGeom prst="arc">
            <a:avLst/>
          </a:prstGeom>
          <a:noFill/>
          <a:ln w="2540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4" name="Connector 63"/>
          <p:cNvCxnSpPr/>
          <p:nvPr/>
        </p:nvCxnSpPr>
        <p:spPr>
          <a:xfrm>
            <a:off x="8737274" y="3333719"/>
            <a:ext cx="337963" cy="0"/>
          </a:xfrm>
          <a:prstGeom prst="line">
            <a:avLst/>
          </a:prstGeom>
          <a:ln w="31750">
            <a:solidFill>
              <a:srgbClr val="BFD3DA"/>
            </a:solidFill>
          </a:ln>
        </p:spPr>
        <p:style>
          <a:lnRef idx="2">
            <a:schemeClr val="accent1"/>
          </a:lnRef>
          <a:fillRef idx="0">
            <a:schemeClr val="accent1"/>
          </a:fillRef>
          <a:effectRef idx="0">
            <a:schemeClr val="accent1"/>
          </a:effectRef>
          <a:fontRef idx="minor">
            <a:schemeClr val="tx1"/>
          </a:fontRef>
        </p:style>
      </p:cxnSp>
      <p:sp>
        <p:nvSpPr>
          <p:cNvPr id="65" name="Rounded Rectangle 64"/>
          <p:cNvSpPr/>
          <p:nvPr/>
        </p:nvSpPr>
        <p:spPr>
          <a:xfrm>
            <a:off x="8713134" y="3550980"/>
            <a:ext cx="386242" cy="573328"/>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Rounded Rectangle 65"/>
          <p:cNvSpPr/>
          <p:nvPr/>
        </p:nvSpPr>
        <p:spPr>
          <a:xfrm>
            <a:off x="8731239" y="4100169"/>
            <a:ext cx="132770" cy="422452"/>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 name="Rounded Rectangle 66"/>
          <p:cNvSpPr/>
          <p:nvPr/>
        </p:nvSpPr>
        <p:spPr>
          <a:xfrm>
            <a:off x="8948501" y="4100169"/>
            <a:ext cx="132770" cy="422452"/>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8" name="Connector 67"/>
          <p:cNvCxnSpPr/>
          <p:nvPr/>
        </p:nvCxnSpPr>
        <p:spPr>
          <a:xfrm flipH="1">
            <a:off x="8592433" y="3629436"/>
            <a:ext cx="132771" cy="410383"/>
          </a:xfrm>
          <a:prstGeom prst="line">
            <a:avLst/>
          </a:prstGeom>
          <a:ln w="75438">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69" name="Connector 68"/>
          <p:cNvCxnSpPr/>
          <p:nvPr/>
        </p:nvCxnSpPr>
        <p:spPr>
          <a:xfrm>
            <a:off x="9081272" y="3629436"/>
            <a:ext cx="120700" cy="410383"/>
          </a:xfrm>
          <a:prstGeom prst="line">
            <a:avLst/>
          </a:prstGeom>
          <a:ln w="75438">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70" name="Connector 69"/>
          <p:cNvCxnSpPr/>
          <p:nvPr/>
        </p:nvCxnSpPr>
        <p:spPr>
          <a:xfrm flipH="1">
            <a:off x="8707099" y="4504517"/>
            <a:ext cx="84491" cy="0"/>
          </a:xfrm>
          <a:prstGeom prst="line">
            <a:avLst/>
          </a:prstGeom>
          <a:ln w="50292">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71" name="Connector 70"/>
          <p:cNvCxnSpPr/>
          <p:nvPr/>
        </p:nvCxnSpPr>
        <p:spPr>
          <a:xfrm>
            <a:off x="9020921" y="4504517"/>
            <a:ext cx="90526" cy="0"/>
          </a:xfrm>
          <a:prstGeom prst="line">
            <a:avLst/>
          </a:prstGeom>
          <a:ln w="50292">
            <a:solidFill>
              <a:srgbClr val="3F89C3"/>
            </a:solidFill>
          </a:ln>
        </p:spPr>
        <p:style>
          <a:lnRef idx="2">
            <a:schemeClr val="accent1"/>
          </a:lnRef>
          <a:fillRef idx="0">
            <a:schemeClr val="accent1"/>
          </a:fillRef>
          <a:effectRef idx="0">
            <a:schemeClr val="accent1"/>
          </a:effectRef>
          <a:fontRef idx="minor">
            <a:schemeClr val="tx1"/>
          </a:fontRef>
        </p:style>
      </p:cxnSp>
      <p:sp>
        <p:nvSpPr>
          <p:cNvPr id="72" name="Oval 71"/>
          <p:cNvSpPr/>
          <p:nvPr/>
        </p:nvSpPr>
        <p:spPr>
          <a:xfrm>
            <a:off x="9678558" y="3255264"/>
            <a:ext cx="229331" cy="253471"/>
          </a:xfrm>
          <a:prstGeom prst="ellipse">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Arc 72"/>
          <p:cNvSpPr/>
          <p:nvPr/>
        </p:nvSpPr>
        <p:spPr>
          <a:xfrm>
            <a:off x="9636312" y="3225088"/>
            <a:ext cx="313822" cy="181051"/>
          </a:xfrm>
          <a:prstGeom prst="arc">
            <a:avLst/>
          </a:prstGeom>
          <a:noFill/>
          <a:ln w="2540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74" name="Connector 73"/>
          <p:cNvCxnSpPr/>
          <p:nvPr/>
        </p:nvCxnSpPr>
        <p:spPr>
          <a:xfrm>
            <a:off x="9624242" y="3333719"/>
            <a:ext cx="337963" cy="0"/>
          </a:xfrm>
          <a:prstGeom prst="line">
            <a:avLst/>
          </a:prstGeom>
          <a:ln w="31750">
            <a:solidFill>
              <a:srgbClr val="BFD3DA"/>
            </a:solidFill>
          </a:ln>
        </p:spPr>
        <p:style>
          <a:lnRef idx="2">
            <a:schemeClr val="accent1"/>
          </a:lnRef>
          <a:fillRef idx="0">
            <a:schemeClr val="accent1"/>
          </a:fillRef>
          <a:effectRef idx="0">
            <a:schemeClr val="accent1"/>
          </a:effectRef>
          <a:fontRef idx="minor">
            <a:schemeClr val="tx1"/>
          </a:fontRef>
        </p:style>
      </p:cxnSp>
      <p:sp>
        <p:nvSpPr>
          <p:cNvPr id="75" name="Rounded Rectangle 74"/>
          <p:cNvSpPr/>
          <p:nvPr/>
        </p:nvSpPr>
        <p:spPr>
          <a:xfrm>
            <a:off x="9600102" y="3550980"/>
            <a:ext cx="386242" cy="573328"/>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6" name="Rounded Rectangle 75"/>
          <p:cNvSpPr/>
          <p:nvPr/>
        </p:nvSpPr>
        <p:spPr>
          <a:xfrm>
            <a:off x="9618207" y="4100169"/>
            <a:ext cx="132770" cy="422452"/>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Rounded Rectangle 76"/>
          <p:cNvSpPr/>
          <p:nvPr/>
        </p:nvSpPr>
        <p:spPr>
          <a:xfrm>
            <a:off x="9835469" y="4100169"/>
            <a:ext cx="132770" cy="422452"/>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78" name="Connector 77"/>
          <p:cNvCxnSpPr/>
          <p:nvPr/>
        </p:nvCxnSpPr>
        <p:spPr>
          <a:xfrm flipH="1">
            <a:off x="9479401" y="3629436"/>
            <a:ext cx="132771" cy="410383"/>
          </a:xfrm>
          <a:prstGeom prst="line">
            <a:avLst/>
          </a:prstGeom>
          <a:ln w="75438">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79" name="Connector 78"/>
          <p:cNvCxnSpPr/>
          <p:nvPr/>
        </p:nvCxnSpPr>
        <p:spPr>
          <a:xfrm>
            <a:off x="9968240" y="3629436"/>
            <a:ext cx="120700" cy="410383"/>
          </a:xfrm>
          <a:prstGeom prst="line">
            <a:avLst/>
          </a:prstGeom>
          <a:ln w="75438">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80" name="Connector 79"/>
          <p:cNvCxnSpPr/>
          <p:nvPr/>
        </p:nvCxnSpPr>
        <p:spPr>
          <a:xfrm flipH="1">
            <a:off x="9594067" y="4504517"/>
            <a:ext cx="84491" cy="0"/>
          </a:xfrm>
          <a:prstGeom prst="line">
            <a:avLst/>
          </a:prstGeom>
          <a:ln w="50292">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81" name="Connector 80"/>
          <p:cNvCxnSpPr/>
          <p:nvPr/>
        </p:nvCxnSpPr>
        <p:spPr>
          <a:xfrm>
            <a:off x="9907889" y="4504517"/>
            <a:ext cx="90526" cy="0"/>
          </a:xfrm>
          <a:prstGeom prst="line">
            <a:avLst/>
          </a:prstGeom>
          <a:ln w="50292">
            <a:solidFill>
              <a:srgbClr val="3F89C3"/>
            </a:solidFill>
          </a:ln>
        </p:spPr>
        <p:style>
          <a:lnRef idx="2">
            <a:schemeClr val="accent1"/>
          </a:lnRef>
          <a:fillRef idx="0">
            <a:schemeClr val="accent1"/>
          </a:fillRef>
          <a:effectRef idx="0">
            <a:schemeClr val="accent1"/>
          </a:effectRef>
          <a:fontRef idx="minor">
            <a:schemeClr val="tx1"/>
          </a:fontRef>
        </p:style>
      </p:cxnSp>
      <p:sp>
        <p:nvSpPr>
          <p:cNvPr id="82" name="Oval 81"/>
          <p:cNvSpPr/>
          <p:nvPr/>
        </p:nvSpPr>
        <p:spPr>
          <a:xfrm>
            <a:off x="10565526" y="3255264"/>
            <a:ext cx="229331" cy="253471"/>
          </a:xfrm>
          <a:prstGeom prst="ellipse">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3" name="Arc 82"/>
          <p:cNvSpPr/>
          <p:nvPr/>
        </p:nvSpPr>
        <p:spPr>
          <a:xfrm>
            <a:off x="10523280" y="3225088"/>
            <a:ext cx="313822" cy="181051"/>
          </a:xfrm>
          <a:prstGeom prst="arc">
            <a:avLst/>
          </a:prstGeom>
          <a:noFill/>
          <a:ln w="2540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84" name="Connector 83"/>
          <p:cNvCxnSpPr/>
          <p:nvPr/>
        </p:nvCxnSpPr>
        <p:spPr>
          <a:xfrm>
            <a:off x="10511210" y="3333719"/>
            <a:ext cx="337963" cy="0"/>
          </a:xfrm>
          <a:prstGeom prst="line">
            <a:avLst/>
          </a:prstGeom>
          <a:ln w="31750">
            <a:solidFill>
              <a:srgbClr val="BFD3DA"/>
            </a:solidFill>
          </a:ln>
        </p:spPr>
        <p:style>
          <a:lnRef idx="2">
            <a:schemeClr val="accent1"/>
          </a:lnRef>
          <a:fillRef idx="0">
            <a:schemeClr val="accent1"/>
          </a:fillRef>
          <a:effectRef idx="0">
            <a:schemeClr val="accent1"/>
          </a:effectRef>
          <a:fontRef idx="minor">
            <a:schemeClr val="tx1"/>
          </a:fontRef>
        </p:style>
      </p:cxnSp>
      <p:sp>
        <p:nvSpPr>
          <p:cNvPr id="85" name="Rounded Rectangle 84"/>
          <p:cNvSpPr/>
          <p:nvPr/>
        </p:nvSpPr>
        <p:spPr>
          <a:xfrm>
            <a:off x="10487070" y="3550980"/>
            <a:ext cx="386242" cy="573328"/>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6" name="Rounded Rectangle 85"/>
          <p:cNvSpPr/>
          <p:nvPr/>
        </p:nvSpPr>
        <p:spPr>
          <a:xfrm>
            <a:off x="10505175" y="4100169"/>
            <a:ext cx="132770" cy="422452"/>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7" name="Rounded Rectangle 86"/>
          <p:cNvSpPr/>
          <p:nvPr/>
        </p:nvSpPr>
        <p:spPr>
          <a:xfrm>
            <a:off x="10722437" y="4100169"/>
            <a:ext cx="132770" cy="422452"/>
          </a:xfrm>
          <a:prstGeom prst="roundRect">
            <a:avLst>
              <a:gd name="adj" fmla="val 12000"/>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88" name="Connector 87"/>
          <p:cNvCxnSpPr/>
          <p:nvPr/>
        </p:nvCxnSpPr>
        <p:spPr>
          <a:xfrm flipH="1">
            <a:off x="10366369" y="3629436"/>
            <a:ext cx="132771" cy="410383"/>
          </a:xfrm>
          <a:prstGeom prst="line">
            <a:avLst/>
          </a:prstGeom>
          <a:ln w="75438">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89" name="Connector 88"/>
          <p:cNvCxnSpPr/>
          <p:nvPr/>
        </p:nvCxnSpPr>
        <p:spPr>
          <a:xfrm>
            <a:off x="10855208" y="3629436"/>
            <a:ext cx="120700" cy="410383"/>
          </a:xfrm>
          <a:prstGeom prst="line">
            <a:avLst/>
          </a:prstGeom>
          <a:ln w="75438">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90" name="Connector 89"/>
          <p:cNvCxnSpPr/>
          <p:nvPr/>
        </p:nvCxnSpPr>
        <p:spPr>
          <a:xfrm flipH="1">
            <a:off x="10481035" y="4504517"/>
            <a:ext cx="84491" cy="0"/>
          </a:xfrm>
          <a:prstGeom prst="line">
            <a:avLst/>
          </a:prstGeom>
          <a:ln w="50292">
            <a:solidFill>
              <a:srgbClr val="3F89C3"/>
            </a:solidFill>
          </a:ln>
        </p:spPr>
        <p:style>
          <a:lnRef idx="2">
            <a:schemeClr val="accent1"/>
          </a:lnRef>
          <a:fillRef idx="0">
            <a:schemeClr val="accent1"/>
          </a:fillRef>
          <a:effectRef idx="0">
            <a:schemeClr val="accent1"/>
          </a:effectRef>
          <a:fontRef idx="minor">
            <a:schemeClr val="tx1"/>
          </a:fontRef>
        </p:style>
      </p:cxnSp>
      <p:cxnSp>
        <p:nvCxnSpPr>
          <p:cNvPr id="91" name="Connector 90"/>
          <p:cNvCxnSpPr/>
          <p:nvPr/>
        </p:nvCxnSpPr>
        <p:spPr>
          <a:xfrm>
            <a:off x="10794857" y="4504517"/>
            <a:ext cx="90526" cy="0"/>
          </a:xfrm>
          <a:prstGeom prst="line">
            <a:avLst/>
          </a:prstGeom>
          <a:ln w="50292">
            <a:solidFill>
              <a:srgbClr val="3F89C3"/>
            </a:solidFill>
          </a:ln>
        </p:spPr>
        <p:style>
          <a:lnRef idx="2">
            <a:schemeClr val="accent1"/>
          </a:lnRef>
          <a:fillRef idx="0">
            <a:schemeClr val="accent1"/>
          </a:fillRef>
          <a:effectRef idx="0">
            <a:schemeClr val="accent1"/>
          </a:effectRef>
          <a:fontRef idx="minor">
            <a:schemeClr val="tx1"/>
          </a:fontRef>
        </p:style>
      </p:cxnSp>
      <p:sp>
        <p:nvSpPr>
          <p:cNvPr id="92" name="TextBox 91"/>
          <p:cNvSpPr txBox="1"/>
          <p:nvPr/>
        </p:nvSpPr>
        <p:spPr>
          <a:xfrm>
            <a:off x="8467344" y="5010912"/>
            <a:ext cx="2953512" cy="292608"/>
          </a:xfrm>
          <a:prstGeom prst="rect">
            <a:avLst/>
          </a:prstGeom>
          <a:noFill/>
        </p:spPr>
        <p:txBody>
          <a:bodyPr wrap="square" lIns="0" tIns="0" rIns="0" bIns="0" anchor="t">
            <a:spAutoFit/>
          </a:bodyPr>
          <a:lstStyle/>
          <a:p>
            <a:pPr algn="ctr">
              <a:lnSpc>
                <a:spcPct val="106000"/>
              </a:lnSpc>
              <a:spcBef>
                <a:spcPts val="0"/>
              </a:spcBef>
              <a:spcAft>
                <a:spcPts val="0"/>
              </a:spcAft>
            </a:pPr>
            <a:r>
              <a:rPr sz="1140" b="0">
                <a:solidFill>
                  <a:srgbClr val="567886"/>
                </a:solidFill>
                <a:latin typeface="Lato"/>
              </a:rPr>
              <a:t>Profilo operativo da caratterizzare</a:t>
            </a:r>
          </a:p>
        </p:txBody>
      </p:sp>
      <p:sp>
        <p:nvSpPr>
          <p:cNvPr id="93" name="Rounded Rectangle 92"/>
          <p:cNvSpPr/>
          <p:nvPr/>
        </p:nvSpPr>
        <p:spPr>
          <a:xfrm>
            <a:off x="4251960" y="2450592"/>
            <a:ext cx="3703320" cy="3072384"/>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4" name="TextBox 93"/>
          <p:cNvSpPr txBox="1"/>
          <p:nvPr/>
        </p:nvSpPr>
        <p:spPr>
          <a:xfrm>
            <a:off x="4517136" y="2697480"/>
            <a:ext cx="3163824" cy="274320"/>
          </a:xfrm>
          <a:prstGeom prst="rect">
            <a:avLst/>
          </a:prstGeom>
          <a:noFill/>
        </p:spPr>
        <p:txBody>
          <a:bodyPr wrap="square" lIns="0" tIns="0" rIns="0" bIns="0" anchor="t">
            <a:spAutoFit/>
          </a:bodyPr>
          <a:lstStyle/>
          <a:p>
            <a:pPr algn="l">
              <a:lnSpc>
                <a:spcPct val="106000"/>
              </a:lnSpc>
              <a:spcBef>
                <a:spcPts val="0"/>
              </a:spcBef>
              <a:spcAft>
                <a:spcPts val="0"/>
              </a:spcAft>
            </a:pPr>
            <a:r>
              <a:rPr sz="1500" b="1">
                <a:solidFill>
                  <a:srgbClr val="66DCC5"/>
                </a:solidFill>
                <a:latin typeface="Lato"/>
              </a:rPr>
              <a:t>MOTIVARE IL GRUPPO</a:t>
            </a:r>
          </a:p>
        </p:txBody>
      </p:sp>
      <p:sp>
        <p:nvSpPr>
          <p:cNvPr id="95" name="Oval 94"/>
          <p:cNvSpPr/>
          <p:nvPr/>
        </p:nvSpPr>
        <p:spPr>
          <a:xfrm>
            <a:off x="4535424" y="3273552"/>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6" name="TextBox 95"/>
          <p:cNvSpPr txBox="1"/>
          <p:nvPr/>
        </p:nvSpPr>
        <p:spPr>
          <a:xfrm>
            <a:off x="4718304" y="3182112"/>
            <a:ext cx="2935224" cy="329184"/>
          </a:xfrm>
          <a:prstGeom prst="rect">
            <a:avLst/>
          </a:prstGeom>
          <a:noFill/>
        </p:spPr>
        <p:txBody>
          <a:bodyPr wrap="square" lIns="0" tIns="0" rIns="0" bIns="0" anchor="t">
            <a:spAutoFit/>
          </a:bodyPr>
          <a:lstStyle/>
          <a:p>
            <a:pPr algn="l">
              <a:lnSpc>
                <a:spcPct val="106000"/>
              </a:lnSpc>
              <a:spcBef>
                <a:spcPts val="0"/>
              </a:spcBef>
              <a:spcAft>
                <a:spcPts val="0"/>
              </a:spcAft>
            </a:pPr>
            <a:r>
              <a:rPr sz="1520" b="0">
                <a:solidFill>
                  <a:srgbClr val="FFFFFF"/>
                </a:solidFill>
                <a:latin typeface="Lato"/>
              </a:rPr>
              <a:t>Sostanza e materiali</a:t>
            </a:r>
          </a:p>
        </p:txBody>
      </p:sp>
      <p:sp>
        <p:nvSpPr>
          <p:cNvPr id="97" name="Oval 96"/>
          <p:cNvSpPr/>
          <p:nvPr/>
        </p:nvSpPr>
        <p:spPr>
          <a:xfrm>
            <a:off x="4535424" y="3749039"/>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98" name="TextBox 97"/>
          <p:cNvSpPr txBox="1"/>
          <p:nvPr/>
        </p:nvSpPr>
        <p:spPr>
          <a:xfrm>
            <a:off x="4718304" y="3657600"/>
            <a:ext cx="2935224" cy="329184"/>
          </a:xfrm>
          <a:prstGeom prst="rect">
            <a:avLst/>
          </a:prstGeom>
          <a:noFill/>
        </p:spPr>
        <p:txBody>
          <a:bodyPr wrap="square" lIns="0" tIns="0" rIns="0" bIns="0" anchor="t">
            <a:spAutoFit/>
          </a:bodyPr>
          <a:lstStyle/>
          <a:p>
            <a:pPr algn="l">
              <a:lnSpc>
                <a:spcPct val="106000"/>
              </a:lnSpc>
              <a:spcBef>
                <a:spcPts val="0"/>
              </a:spcBef>
              <a:spcAft>
                <a:spcPts val="0"/>
              </a:spcAft>
            </a:pPr>
            <a:r>
              <a:rPr sz="1520" b="0">
                <a:solidFill>
                  <a:srgbClr val="FFFFFF"/>
                </a:solidFill>
                <a:latin typeface="Lato"/>
              </a:rPr>
              <a:t>Compiti e modalità operative</a:t>
            </a:r>
          </a:p>
        </p:txBody>
      </p:sp>
      <p:sp>
        <p:nvSpPr>
          <p:cNvPr id="99" name="Oval 98"/>
          <p:cNvSpPr/>
          <p:nvPr/>
        </p:nvSpPr>
        <p:spPr>
          <a:xfrm>
            <a:off x="4535424" y="4224528"/>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0" name="TextBox 99"/>
          <p:cNvSpPr txBox="1"/>
          <p:nvPr/>
        </p:nvSpPr>
        <p:spPr>
          <a:xfrm>
            <a:off x="4718304" y="4133087"/>
            <a:ext cx="2935224" cy="329184"/>
          </a:xfrm>
          <a:prstGeom prst="rect">
            <a:avLst/>
          </a:prstGeom>
          <a:noFill/>
        </p:spPr>
        <p:txBody>
          <a:bodyPr wrap="square" lIns="0" tIns="0" rIns="0" bIns="0" anchor="t">
            <a:spAutoFit/>
          </a:bodyPr>
          <a:lstStyle/>
          <a:p>
            <a:pPr algn="l">
              <a:lnSpc>
                <a:spcPct val="106000"/>
              </a:lnSpc>
              <a:spcBef>
                <a:spcPts val="0"/>
              </a:spcBef>
              <a:spcAft>
                <a:spcPts val="0"/>
              </a:spcAft>
            </a:pPr>
            <a:r>
              <a:rPr sz="1520" b="0">
                <a:solidFill>
                  <a:srgbClr val="FFFFFF"/>
                </a:solidFill>
                <a:latin typeface="Lato"/>
              </a:rPr>
              <a:t>Durata e ricorrenza</a:t>
            </a:r>
          </a:p>
        </p:txBody>
      </p:sp>
      <p:sp>
        <p:nvSpPr>
          <p:cNvPr id="101" name="Oval 100"/>
          <p:cNvSpPr/>
          <p:nvPr/>
        </p:nvSpPr>
        <p:spPr>
          <a:xfrm>
            <a:off x="4535424" y="4700016"/>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2" name="TextBox 101"/>
          <p:cNvSpPr txBox="1"/>
          <p:nvPr/>
        </p:nvSpPr>
        <p:spPr>
          <a:xfrm>
            <a:off x="4718304" y="4608576"/>
            <a:ext cx="2935224" cy="329184"/>
          </a:xfrm>
          <a:prstGeom prst="rect">
            <a:avLst/>
          </a:prstGeom>
          <a:noFill/>
        </p:spPr>
        <p:txBody>
          <a:bodyPr wrap="square" lIns="0" tIns="0" rIns="0" bIns="0" anchor="t">
            <a:spAutoFit/>
          </a:bodyPr>
          <a:lstStyle/>
          <a:p>
            <a:pPr algn="l">
              <a:lnSpc>
                <a:spcPct val="106000"/>
              </a:lnSpc>
              <a:spcBef>
                <a:spcPts val="0"/>
              </a:spcBef>
              <a:spcAft>
                <a:spcPts val="0"/>
              </a:spcAft>
            </a:pPr>
            <a:r>
              <a:rPr sz="1520" b="0">
                <a:solidFill>
                  <a:srgbClr val="FFFFFF"/>
                </a:solidFill>
                <a:latin typeface="Lato"/>
              </a:rPr>
              <a:t>Misure effettivamente presenti</a:t>
            </a:r>
          </a:p>
        </p:txBody>
      </p:sp>
      <p:cxnSp>
        <p:nvCxnSpPr>
          <p:cNvPr id="103" name="Connector 102"/>
          <p:cNvCxnSpPr/>
          <p:nvPr/>
        </p:nvCxnSpPr>
        <p:spPr>
          <a:xfrm>
            <a:off x="3931920" y="3995928"/>
            <a:ext cx="292608" cy="0"/>
          </a:xfrm>
          <a:prstGeom prst="line">
            <a:avLst/>
          </a:prstGeom>
          <a:ln w="1905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cxnSp>
        <p:nvCxnSpPr>
          <p:cNvPr id="104" name="Connector 103"/>
          <p:cNvCxnSpPr/>
          <p:nvPr/>
        </p:nvCxnSpPr>
        <p:spPr>
          <a:xfrm flipH="1">
            <a:off x="7982712" y="3995928"/>
            <a:ext cx="265176" cy="0"/>
          </a:xfrm>
          <a:prstGeom prst="line">
            <a:avLst/>
          </a:prstGeom>
          <a:ln w="19050">
            <a:solidFill>
              <a:srgbClr val="3F89C3"/>
            </a:solidFill>
            <a:tailEnd type="triangle" w="sm" len="sm"/>
          </a:ln>
        </p:spPr>
        <p:style>
          <a:lnRef idx="2">
            <a:schemeClr val="accent1"/>
          </a:lnRef>
          <a:fillRef idx="0">
            <a:schemeClr val="accent1"/>
          </a:fillRef>
          <a:effectRef idx="0">
            <a:schemeClr val="accent1"/>
          </a:effectRef>
          <a:fontRef idx="minor">
            <a:schemeClr val="tx1"/>
          </a:fontRef>
        </p:style>
      </p:cxnSp>
      <p:sp>
        <p:nvSpPr>
          <p:cNvPr id="105" name="TextBox 104"/>
          <p:cNvSpPr txBox="1"/>
          <p:nvPr/>
        </p:nvSpPr>
        <p:spPr>
          <a:xfrm>
            <a:off x="603504" y="5669280"/>
            <a:ext cx="10981944" cy="246888"/>
          </a:xfrm>
          <a:prstGeom prst="rect">
            <a:avLst/>
          </a:prstGeom>
          <a:noFill/>
        </p:spPr>
        <p:txBody>
          <a:bodyPr wrap="square" lIns="0" tIns="0" rIns="0" bIns="0" anchor="t">
            <a:spAutoFit/>
          </a:bodyPr>
          <a:lstStyle/>
          <a:p>
            <a:pPr algn="ctr">
              <a:lnSpc>
                <a:spcPct val="106000"/>
              </a:lnSpc>
              <a:spcBef>
                <a:spcPts val="0"/>
              </a:spcBef>
              <a:spcAft>
                <a:spcPts val="0"/>
              </a:spcAft>
            </a:pPr>
            <a:r>
              <a:rPr sz="1300" b="0">
                <a:solidFill>
                  <a:srgbClr val="567886"/>
                </a:solidFill>
                <a:latin typeface="Lato"/>
              </a:rPr>
              <a:t>SEG = gruppo di esposizione similare. La comparabilità va sostenuta, non presunta.</a:t>
            </a:r>
          </a:p>
        </p:txBody>
      </p:sp>
      <p:sp>
        <p:nvSpPr>
          <p:cNvPr id="106" name="Rounded Rectangle 105"/>
          <p:cNvSpPr/>
          <p:nvPr/>
        </p:nvSpPr>
        <p:spPr>
          <a:xfrm>
            <a:off x="585216" y="6053328"/>
            <a:ext cx="11009376" cy="329184"/>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07" name="TextBox 106"/>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008E89"/>
                </a:solidFill>
                <a:latin typeface="Lato"/>
              </a:rPr>
              <a:t>La variabilità tra compiti, lavoratori e giornate richiede una strategia rappresentativa.</a:t>
            </a:r>
          </a:p>
        </p:txBody>
      </p:sp>
      <p:sp>
        <p:nvSpPr>
          <p:cNvPr id="10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66DCC5"/>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BFD3DA"/>
                </a:solidFill>
                <a:latin typeface="Lato"/>
              </a:rPr>
              <a:t>VIA INALATORIA</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FFFFFF"/>
                </a:solidFill>
                <a:latin typeface="Lato"/>
              </a:rPr>
              <a:t>Via inalatoria: misurare vicino alla persona</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BFD3DA"/>
                </a:solidFill>
                <a:latin typeface="Lato"/>
              </a:rPr>
              <a:t>Campione personale e campione d’area rispondono a domande diverse.</a:t>
            </a:r>
          </a:p>
        </p:txBody>
      </p:sp>
      <p:cxnSp>
        <p:nvCxnSpPr>
          <p:cNvPr id="11" name="Connector 10"/>
          <p:cNvCxnSpPr/>
          <p:nvPr/>
        </p:nvCxnSpPr>
        <p:spPr>
          <a:xfrm>
            <a:off x="548640" y="6419088"/>
            <a:ext cx="11091672" cy="0"/>
          </a:xfrm>
          <a:prstGeom prst="line">
            <a:avLst/>
          </a:prstGeom>
          <a:ln w="8255">
            <a:solidFill>
              <a:srgbClr val="244F6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BFD3DA"/>
                </a:solidFill>
                <a:latin typeface="Lato"/>
              </a:rPr>
              <a:t>INAIL [I1] • UNI [T1] • HSE G409 [T2] • Schema strumentale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BFD3DA"/>
                </a:solidFill>
                <a:latin typeface="Lato"/>
              </a:rPr>
              <a:t>04 / 10</a:t>
            </a:r>
          </a:p>
        </p:txBody>
      </p:sp>
      <p:sp>
        <p:nvSpPr>
          <p:cNvPr id="15" name="Rectangle 14"/>
          <p:cNvSpPr/>
          <p:nvPr/>
        </p:nvSpPr>
        <p:spPr>
          <a:xfrm>
            <a:off x="548640"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85216" y="2423160"/>
            <a:ext cx="6675120" cy="3355848"/>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ounded Rectangle 25"/>
          <p:cNvSpPr/>
          <p:nvPr/>
        </p:nvSpPr>
        <p:spPr>
          <a:xfrm>
            <a:off x="832104" y="2606040"/>
            <a:ext cx="3968496" cy="292608"/>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941832" y="2656332"/>
            <a:ext cx="3749039" cy="219456"/>
          </a:xfrm>
          <a:prstGeom prst="rect">
            <a:avLst/>
          </a:prstGeom>
          <a:noFill/>
        </p:spPr>
        <p:txBody>
          <a:bodyPr wrap="square" lIns="0" tIns="0" rIns="0" bIns="0" anchor="t">
            <a:spAutoFit/>
          </a:bodyPr>
          <a:lstStyle/>
          <a:p>
            <a:pPr algn="l">
              <a:lnSpc>
                <a:spcPct val="106000"/>
              </a:lnSpc>
              <a:spcBef>
                <a:spcPts val="0"/>
              </a:spcBef>
              <a:spcAft>
                <a:spcPts val="0"/>
              </a:spcAft>
            </a:pPr>
            <a:r>
              <a:rPr sz="1070" b="0">
                <a:solidFill>
                  <a:srgbClr val="66DCC5"/>
                </a:solidFill>
                <a:latin typeface="Lato"/>
              </a:rPr>
              <a:t>CAMPIONAMENTO PERSONALE</a:t>
            </a:r>
          </a:p>
        </p:txBody>
      </p:sp>
      <p:sp>
        <p:nvSpPr>
          <p:cNvPr id="28" name="Oval 27"/>
          <p:cNvSpPr/>
          <p:nvPr/>
        </p:nvSpPr>
        <p:spPr>
          <a:xfrm>
            <a:off x="3152119" y="3099816"/>
            <a:ext cx="389168" cy="430133"/>
          </a:xfrm>
          <a:prstGeom prst="ellipse">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Arc 28"/>
          <p:cNvSpPr/>
          <p:nvPr/>
        </p:nvSpPr>
        <p:spPr>
          <a:xfrm>
            <a:off x="3080430" y="3048609"/>
            <a:ext cx="532546" cy="307238"/>
          </a:xfrm>
          <a:prstGeom prst="arc">
            <a:avLst/>
          </a:prstGeom>
          <a:noFill/>
          <a:ln w="254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 name="Connector 29"/>
          <p:cNvCxnSpPr/>
          <p:nvPr/>
        </p:nvCxnSpPr>
        <p:spPr>
          <a:xfrm>
            <a:off x="3059948" y="3232952"/>
            <a:ext cx="573511" cy="0"/>
          </a:xfrm>
          <a:prstGeom prst="line">
            <a:avLst/>
          </a:prstGeom>
          <a:ln w="31750">
            <a:solidFill>
              <a:srgbClr val="66DCC5"/>
            </a:solidFill>
          </a:ln>
        </p:spPr>
        <p:style>
          <a:lnRef idx="2">
            <a:schemeClr val="accent1"/>
          </a:lnRef>
          <a:fillRef idx="0">
            <a:schemeClr val="accent1"/>
          </a:fillRef>
          <a:effectRef idx="0">
            <a:schemeClr val="accent1"/>
          </a:effectRef>
          <a:fontRef idx="minor">
            <a:schemeClr val="tx1"/>
          </a:fontRef>
        </p:style>
      </p:cxnSp>
      <p:sp>
        <p:nvSpPr>
          <p:cNvPr id="31" name="Rounded Rectangle 30"/>
          <p:cNvSpPr/>
          <p:nvPr/>
        </p:nvSpPr>
        <p:spPr>
          <a:xfrm>
            <a:off x="3018983" y="3601638"/>
            <a:ext cx="655441" cy="972921"/>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Rounded Rectangle 31"/>
          <p:cNvSpPr/>
          <p:nvPr/>
        </p:nvSpPr>
        <p:spPr>
          <a:xfrm>
            <a:off x="3049706" y="4533595"/>
            <a:ext cx="225308" cy="716889"/>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Rounded Rectangle 32"/>
          <p:cNvSpPr/>
          <p:nvPr/>
        </p:nvSpPr>
        <p:spPr>
          <a:xfrm>
            <a:off x="3418392" y="4533595"/>
            <a:ext cx="225308" cy="716889"/>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4" name="Connector 33"/>
          <p:cNvCxnSpPr/>
          <p:nvPr/>
        </p:nvCxnSpPr>
        <p:spPr>
          <a:xfrm flipH="1">
            <a:off x="2814157" y="3734775"/>
            <a:ext cx="225308" cy="696407"/>
          </a:xfrm>
          <a:prstGeom prst="line">
            <a:avLst/>
          </a:prstGeom>
          <a:ln w="128016">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35" name="Connector 34"/>
          <p:cNvCxnSpPr/>
          <p:nvPr/>
        </p:nvCxnSpPr>
        <p:spPr>
          <a:xfrm>
            <a:off x="3643701" y="3734775"/>
            <a:ext cx="204825" cy="696407"/>
          </a:xfrm>
          <a:prstGeom prst="line">
            <a:avLst/>
          </a:prstGeom>
          <a:ln w="128016">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36" name="Connector 35"/>
          <p:cNvCxnSpPr/>
          <p:nvPr/>
        </p:nvCxnSpPr>
        <p:spPr>
          <a:xfrm flipH="1">
            <a:off x="3008741" y="5219760"/>
            <a:ext cx="143378" cy="0"/>
          </a:xfrm>
          <a:prstGeom prst="line">
            <a:avLst/>
          </a:prstGeom>
          <a:ln w="85344">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37" name="Connector 36"/>
          <p:cNvCxnSpPr/>
          <p:nvPr/>
        </p:nvCxnSpPr>
        <p:spPr>
          <a:xfrm>
            <a:off x="3541288" y="5219760"/>
            <a:ext cx="153619" cy="0"/>
          </a:xfrm>
          <a:prstGeom prst="line">
            <a:avLst/>
          </a:prstGeom>
          <a:ln w="85344">
            <a:solidFill>
              <a:srgbClr val="BFD3DA"/>
            </a:solidFill>
          </a:ln>
        </p:spPr>
        <p:style>
          <a:lnRef idx="2">
            <a:schemeClr val="accent1"/>
          </a:lnRef>
          <a:fillRef idx="0">
            <a:schemeClr val="accent1"/>
          </a:fillRef>
          <a:effectRef idx="0">
            <a:schemeClr val="accent1"/>
          </a:effectRef>
          <a:fontRef idx="minor">
            <a:schemeClr val="tx1"/>
          </a:fontRef>
        </p:style>
      </p:cxnSp>
      <p:sp>
        <p:nvSpPr>
          <p:cNvPr id="38" name="Rounded Rectangle 37"/>
          <p:cNvSpPr/>
          <p:nvPr/>
        </p:nvSpPr>
        <p:spPr>
          <a:xfrm>
            <a:off x="3479840" y="3693810"/>
            <a:ext cx="133136" cy="215066"/>
          </a:xfrm>
          <a:prstGeom prst="roundRect">
            <a:avLst>
              <a:gd name="adj" fmla="val 12000"/>
            </a:avLst>
          </a:prstGeom>
          <a:solidFill>
            <a:srgbClr val="66DCC5"/>
          </a:solidFill>
          <a:ln w="7620">
            <a:solidFill>
              <a:srgbClr val="FFFFFF"/>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9" name="Connector 38"/>
          <p:cNvCxnSpPr/>
          <p:nvPr/>
        </p:nvCxnSpPr>
        <p:spPr>
          <a:xfrm>
            <a:off x="3551529" y="3908877"/>
            <a:ext cx="245791" cy="399410"/>
          </a:xfrm>
          <a:prstGeom prst="line">
            <a:avLst/>
          </a:prstGeom>
          <a:ln w="17780">
            <a:solidFill>
              <a:srgbClr val="66DCC5"/>
            </a:solidFill>
          </a:ln>
        </p:spPr>
        <p:style>
          <a:lnRef idx="2">
            <a:schemeClr val="accent1"/>
          </a:lnRef>
          <a:fillRef idx="0">
            <a:schemeClr val="accent1"/>
          </a:fillRef>
          <a:effectRef idx="0">
            <a:schemeClr val="accent1"/>
          </a:effectRef>
          <a:fontRef idx="minor">
            <a:schemeClr val="tx1"/>
          </a:fontRef>
        </p:style>
      </p:cxnSp>
      <p:sp>
        <p:nvSpPr>
          <p:cNvPr id="40" name="Rounded Rectangle 39"/>
          <p:cNvSpPr/>
          <p:nvPr/>
        </p:nvSpPr>
        <p:spPr>
          <a:xfrm>
            <a:off x="3653942" y="4298045"/>
            <a:ext cx="276514" cy="358444"/>
          </a:xfrm>
          <a:prstGeom prst="roundRect">
            <a:avLst>
              <a:gd name="adj" fmla="val 12000"/>
            </a:avLst>
          </a:prstGeom>
          <a:solidFill>
            <a:srgbClr val="0B2538"/>
          </a:solid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Rectangle 40"/>
          <p:cNvSpPr/>
          <p:nvPr/>
        </p:nvSpPr>
        <p:spPr>
          <a:xfrm>
            <a:off x="3705148" y="4359493"/>
            <a:ext cx="163860" cy="92171"/>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Oval 41"/>
          <p:cNvSpPr/>
          <p:nvPr/>
        </p:nvSpPr>
        <p:spPr>
          <a:xfrm>
            <a:off x="3346704" y="3602736"/>
            <a:ext cx="594360" cy="530352"/>
          </a:xfrm>
          <a:prstGeom prst="ellipse">
            <a:avLst/>
          </a:prstGeom>
          <a:no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3" name="Connector 42"/>
          <p:cNvCxnSpPr/>
          <p:nvPr/>
        </p:nvCxnSpPr>
        <p:spPr>
          <a:xfrm flipV="1">
            <a:off x="3950208" y="3438144"/>
            <a:ext cx="722376" cy="384047"/>
          </a:xfrm>
          <a:prstGeom prst="line">
            <a:avLst/>
          </a:prstGeom>
          <a:ln w="12700">
            <a:solidFill>
              <a:srgbClr val="66DCC5"/>
            </a:solidFill>
          </a:ln>
        </p:spPr>
        <p:style>
          <a:lnRef idx="2">
            <a:schemeClr val="accent1"/>
          </a:lnRef>
          <a:fillRef idx="0">
            <a:schemeClr val="accent1"/>
          </a:fillRef>
          <a:effectRef idx="0">
            <a:schemeClr val="accent1"/>
          </a:effectRef>
          <a:fontRef idx="minor">
            <a:schemeClr val="tx1"/>
          </a:fontRef>
        </p:style>
      </p:cxnSp>
      <p:sp>
        <p:nvSpPr>
          <p:cNvPr id="44" name="TextBox 43"/>
          <p:cNvSpPr txBox="1"/>
          <p:nvPr/>
        </p:nvSpPr>
        <p:spPr>
          <a:xfrm>
            <a:off x="4782312" y="3081528"/>
            <a:ext cx="2011680" cy="676656"/>
          </a:xfrm>
          <a:prstGeom prst="rect">
            <a:avLst/>
          </a:prstGeom>
          <a:noFill/>
        </p:spPr>
        <p:txBody>
          <a:bodyPr wrap="square" lIns="0" tIns="0" rIns="0" bIns="0" anchor="t">
            <a:spAutoFit/>
          </a:bodyPr>
          <a:lstStyle/>
          <a:p>
            <a:pPr algn="l">
              <a:lnSpc>
                <a:spcPct val="106000"/>
              </a:lnSpc>
              <a:spcBef>
                <a:spcPts val="0"/>
              </a:spcBef>
              <a:spcAft>
                <a:spcPts val="0"/>
              </a:spcAft>
            </a:pPr>
            <a:r>
              <a:rPr sz="1900" b="1">
                <a:solidFill>
                  <a:srgbClr val="FFFFFF"/>
                </a:solidFill>
                <a:latin typeface="Lato"/>
              </a:rPr>
              <a:t>Zona</a:t>
            </a:r>
          </a:p>
          <a:p>
            <a:pPr algn="l">
              <a:lnSpc>
                <a:spcPct val="106000"/>
              </a:lnSpc>
              <a:spcBef>
                <a:spcPts val="0"/>
              </a:spcBef>
              <a:spcAft>
                <a:spcPts val="0"/>
              </a:spcAft>
            </a:pPr>
            <a:r>
              <a:rPr sz="1900" b="1">
                <a:solidFill>
                  <a:srgbClr val="FFFFFF"/>
                </a:solidFill>
                <a:latin typeface="Lato"/>
              </a:rPr>
              <a:t>respiratoria</a:t>
            </a:r>
          </a:p>
        </p:txBody>
      </p:sp>
      <p:cxnSp>
        <p:nvCxnSpPr>
          <p:cNvPr id="45" name="Connector 44"/>
          <p:cNvCxnSpPr/>
          <p:nvPr/>
        </p:nvCxnSpPr>
        <p:spPr>
          <a:xfrm>
            <a:off x="3867912" y="4443984"/>
            <a:ext cx="813816" cy="283464"/>
          </a:xfrm>
          <a:prstGeom prst="line">
            <a:avLst/>
          </a:prstGeom>
          <a:ln w="12700">
            <a:solidFill>
              <a:srgbClr val="66DCC5"/>
            </a:solidFill>
          </a:ln>
        </p:spPr>
        <p:style>
          <a:lnRef idx="2">
            <a:schemeClr val="accent1"/>
          </a:lnRef>
          <a:fillRef idx="0">
            <a:schemeClr val="accent1"/>
          </a:fillRef>
          <a:effectRef idx="0">
            <a:schemeClr val="accent1"/>
          </a:effectRef>
          <a:fontRef idx="minor">
            <a:schemeClr val="tx1"/>
          </a:fontRef>
        </p:style>
      </p:cxnSp>
      <p:sp>
        <p:nvSpPr>
          <p:cNvPr id="46" name="TextBox 45"/>
          <p:cNvSpPr txBox="1"/>
          <p:nvPr/>
        </p:nvSpPr>
        <p:spPr>
          <a:xfrm>
            <a:off x="4782312" y="4608576"/>
            <a:ext cx="2194560" cy="621792"/>
          </a:xfrm>
          <a:prstGeom prst="rect">
            <a:avLst/>
          </a:prstGeom>
          <a:noFill/>
        </p:spPr>
        <p:txBody>
          <a:bodyPr wrap="square" lIns="0" tIns="0" rIns="0" bIns="0" anchor="t">
            <a:spAutoFit/>
          </a:bodyPr>
          <a:lstStyle/>
          <a:p>
            <a:pPr algn="l">
              <a:lnSpc>
                <a:spcPct val="106000"/>
              </a:lnSpc>
              <a:spcBef>
                <a:spcPts val="0"/>
              </a:spcBef>
              <a:spcAft>
                <a:spcPts val="0"/>
              </a:spcAft>
            </a:pPr>
            <a:r>
              <a:rPr sz="1550" b="0">
                <a:solidFill>
                  <a:srgbClr val="BFD3DA"/>
                </a:solidFill>
                <a:latin typeface="Lato"/>
              </a:rPr>
              <a:t>Pompa e supporto</a:t>
            </a:r>
          </a:p>
          <a:p>
            <a:pPr algn="l">
              <a:lnSpc>
                <a:spcPct val="106000"/>
              </a:lnSpc>
              <a:spcBef>
                <a:spcPts val="0"/>
              </a:spcBef>
              <a:spcAft>
                <a:spcPts val="0"/>
              </a:spcAft>
            </a:pPr>
            <a:r>
              <a:rPr sz="1550" b="0">
                <a:solidFill>
                  <a:srgbClr val="BFD3DA"/>
                </a:solidFill>
                <a:latin typeface="Lato"/>
              </a:rPr>
              <a:t>secondo il metodo</a:t>
            </a:r>
          </a:p>
        </p:txBody>
      </p:sp>
      <p:sp>
        <p:nvSpPr>
          <p:cNvPr id="47" name="Oval 46"/>
          <p:cNvSpPr/>
          <p:nvPr/>
        </p:nvSpPr>
        <p:spPr>
          <a:xfrm>
            <a:off x="2011680" y="353872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Oval 47"/>
          <p:cNvSpPr/>
          <p:nvPr/>
        </p:nvSpPr>
        <p:spPr>
          <a:xfrm>
            <a:off x="2103120" y="353872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Oval 48"/>
          <p:cNvSpPr/>
          <p:nvPr/>
        </p:nvSpPr>
        <p:spPr>
          <a:xfrm>
            <a:off x="2194560" y="3538728"/>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Oval 49"/>
          <p:cNvSpPr/>
          <p:nvPr/>
        </p:nvSpPr>
        <p:spPr>
          <a:xfrm>
            <a:off x="2011680" y="3666744"/>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Oval 50"/>
          <p:cNvSpPr/>
          <p:nvPr/>
        </p:nvSpPr>
        <p:spPr>
          <a:xfrm>
            <a:off x="2103120" y="3666744"/>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Oval 51"/>
          <p:cNvSpPr/>
          <p:nvPr/>
        </p:nvSpPr>
        <p:spPr>
          <a:xfrm>
            <a:off x="2194560" y="3666744"/>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Oval 52"/>
          <p:cNvSpPr/>
          <p:nvPr/>
        </p:nvSpPr>
        <p:spPr>
          <a:xfrm>
            <a:off x="2011680" y="3794760"/>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Oval 53"/>
          <p:cNvSpPr/>
          <p:nvPr/>
        </p:nvSpPr>
        <p:spPr>
          <a:xfrm>
            <a:off x="2103120" y="3794760"/>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Oval 54"/>
          <p:cNvSpPr/>
          <p:nvPr/>
        </p:nvSpPr>
        <p:spPr>
          <a:xfrm>
            <a:off x="2194560" y="3794760"/>
            <a:ext cx="36576" cy="36576"/>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TextBox 55"/>
          <p:cNvSpPr txBox="1"/>
          <p:nvPr/>
        </p:nvSpPr>
        <p:spPr>
          <a:xfrm>
            <a:off x="886968" y="5404104"/>
            <a:ext cx="6025896" cy="237744"/>
          </a:xfrm>
          <a:prstGeom prst="rect">
            <a:avLst/>
          </a:prstGeom>
          <a:noFill/>
        </p:spPr>
        <p:txBody>
          <a:bodyPr wrap="square" lIns="0" tIns="0" rIns="0" bIns="0" anchor="t">
            <a:spAutoFit/>
          </a:bodyPr>
          <a:lstStyle/>
          <a:p>
            <a:pPr algn="ctr">
              <a:lnSpc>
                <a:spcPct val="106000"/>
              </a:lnSpc>
              <a:spcBef>
                <a:spcPts val="0"/>
              </a:spcBef>
              <a:spcAft>
                <a:spcPts val="0"/>
              </a:spcAft>
            </a:pPr>
            <a:r>
              <a:rPr sz="1300" b="0">
                <a:solidFill>
                  <a:srgbClr val="66DCC5"/>
                </a:solidFill>
                <a:latin typeface="Lato"/>
              </a:rPr>
              <a:t>Persona + compito + periodo</a:t>
            </a:r>
          </a:p>
        </p:txBody>
      </p:sp>
      <p:sp>
        <p:nvSpPr>
          <p:cNvPr id="57" name="Rounded Rectangle 56"/>
          <p:cNvSpPr/>
          <p:nvPr/>
        </p:nvSpPr>
        <p:spPr>
          <a:xfrm>
            <a:off x="7507224" y="2423160"/>
            <a:ext cx="4096512" cy="3355848"/>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TextBox 57"/>
          <p:cNvSpPr txBox="1"/>
          <p:nvPr/>
        </p:nvSpPr>
        <p:spPr>
          <a:xfrm>
            <a:off x="7790688" y="2660904"/>
            <a:ext cx="3538728" cy="246888"/>
          </a:xfrm>
          <a:prstGeom prst="rect">
            <a:avLst/>
          </a:prstGeom>
          <a:noFill/>
        </p:spPr>
        <p:txBody>
          <a:bodyPr wrap="square" lIns="0" tIns="0" rIns="0" bIns="0" anchor="t">
            <a:spAutoFit/>
          </a:bodyPr>
          <a:lstStyle/>
          <a:p>
            <a:pPr algn="l">
              <a:lnSpc>
                <a:spcPct val="106000"/>
              </a:lnSpc>
              <a:spcBef>
                <a:spcPts val="0"/>
              </a:spcBef>
              <a:spcAft>
                <a:spcPts val="0"/>
              </a:spcAft>
            </a:pPr>
            <a:r>
              <a:rPr sz="1120" b="1">
                <a:solidFill>
                  <a:srgbClr val="66DCC5"/>
                </a:solidFill>
                <a:latin typeface="Lato"/>
              </a:rPr>
              <a:t>CAMPIONAMENTO D’AREA</a:t>
            </a:r>
          </a:p>
        </p:txBody>
      </p:sp>
      <p:sp>
        <p:nvSpPr>
          <p:cNvPr id="59" name="Rounded Rectangle 58"/>
          <p:cNvSpPr/>
          <p:nvPr/>
        </p:nvSpPr>
        <p:spPr>
          <a:xfrm>
            <a:off x="8970264" y="3300984"/>
            <a:ext cx="1051560" cy="585216"/>
          </a:xfrm>
          <a:prstGeom prst="roundRect">
            <a:avLst>
              <a:gd name="adj" fmla="val 12000"/>
            </a:avLst>
          </a:prstGeom>
          <a:solidFill>
            <a:srgbClr val="0B2538"/>
          </a:solidFill>
          <a:ln w="1270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Rectangle 59"/>
          <p:cNvSpPr/>
          <p:nvPr/>
        </p:nvSpPr>
        <p:spPr>
          <a:xfrm>
            <a:off x="9125712" y="3429000"/>
            <a:ext cx="475488" cy="192024"/>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1" name="Connector 60"/>
          <p:cNvCxnSpPr/>
          <p:nvPr/>
        </p:nvCxnSpPr>
        <p:spPr>
          <a:xfrm>
            <a:off x="9491472" y="3886200"/>
            <a:ext cx="0" cy="621792"/>
          </a:xfrm>
          <a:prstGeom prst="line">
            <a:avLst/>
          </a:prstGeom>
          <a:ln w="25400">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62" name="Connector 61"/>
          <p:cNvCxnSpPr/>
          <p:nvPr/>
        </p:nvCxnSpPr>
        <p:spPr>
          <a:xfrm flipH="1">
            <a:off x="9043416" y="4507992"/>
            <a:ext cx="448056" cy="228600"/>
          </a:xfrm>
          <a:prstGeom prst="line">
            <a:avLst/>
          </a:prstGeom>
          <a:ln w="25400">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63" name="Connector 62"/>
          <p:cNvCxnSpPr/>
          <p:nvPr/>
        </p:nvCxnSpPr>
        <p:spPr>
          <a:xfrm>
            <a:off x="9491472" y="4507992"/>
            <a:ext cx="448056" cy="228600"/>
          </a:xfrm>
          <a:prstGeom prst="line">
            <a:avLst/>
          </a:prstGeom>
          <a:ln w="25400">
            <a:solidFill>
              <a:srgbClr val="BFD3DA"/>
            </a:solidFill>
          </a:ln>
        </p:spPr>
        <p:style>
          <a:lnRef idx="2">
            <a:schemeClr val="accent1"/>
          </a:lnRef>
          <a:fillRef idx="0">
            <a:schemeClr val="accent1"/>
          </a:fillRef>
          <a:effectRef idx="0">
            <a:schemeClr val="accent1"/>
          </a:effectRef>
          <a:fontRef idx="minor">
            <a:schemeClr val="tx1"/>
          </a:fontRef>
        </p:style>
      </p:cxnSp>
      <p:sp>
        <p:nvSpPr>
          <p:cNvPr id="64" name="TextBox 63"/>
          <p:cNvSpPr txBox="1"/>
          <p:nvPr/>
        </p:nvSpPr>
        <p:spPr>
          <a:xfrm>
            <a:off x="7818120" y="4983480"/>
            <a:ext cx="3474720" cy="548640"/>
          </a:xfrm>
          <a:prstGeom prst="rect">
            <a:avLst/>
          </a:prstGeom>
          <a:noFill/>
        </p:spPr>
        <p:txBody>
          <a:bodyPr wrap="square" lIns="0" tIns="0" rIns="0" bIns="0" anchor="t">
            <a:spAutoFit/>
          </a:bodyPr>
          <a:lstStyle/>
          <a:p>
            <a:pPr algn="ctr">
              <a:lnSpc>
                <a:spcPct val="106000"/>
              </a:lnSpc>
              <a:spcBef>
                <a:spcPts val="0"/>
              </a:spcBef>
              <a:spcAft>
                <a:spcPts val="0"/>
              </a:spcAft>
            </a:pPr>
            <a:r>
              <a:rPr sz="1650" b="1">
                <a:solidFill>
                  <a:srgbClr val="FFFFFF"/>
                </a:solidFill>
                <a:latin typeface="Lato"/>
              </a:rPr>
              <a:t>Sorgenti, dispersione</a:t>
            </a:r>
          </a:p>
          <a:p>
            <a:pPr algn="ctr">
              <a:lnSpc>
                <a:spcPct val="106000"/>
              </a:lnSpc>
              <a:spcBef>
                <a:spcPts val="0"/>
              </a:spcBef>
              <a:spcAft>
                <a:spcPts val="0"/>
              </a:spcAft>
            </a:pPr>
            <a:r>
              <a:rPr sz="1650" b="1">
                <a:solidFill>
                  <a:srgbClr val="FFFFFF"/>
                </a:solidFill>
                <a:latin typeface="Lato"/>
              </a:rPr>
              <a:t>e condizioni di controllo</a:t>
            </a:r>
          </a:p>
        </p:txBody>
      </p:sp>
      <p:sp>
        <p:nvSpPr>
          <p:cNvPr id="65" name="Rounded Rectangle 64"/>
          <p:cNvSpPr/>
          <p:nvPr/>
        </p:nvSpPr>
        <p:spPr>
          <a:xfrm>
            <a:off x="585216" y="6053328"/>
            <a:ext cx="11009376" cy="329184"/>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TextBox 65"/>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66DCC5"/>
                </a:solidFill>
                <a:latin typeface="Lato"/>
              </a:rPr>
              <a:t>Il campione d’area non si sostituisce automaticamente al dato personale nel confronto con il limite.</a:t>
            </a:r>
          </a:p>
        </p:txBody>
      </p:sp>
      <p:sp>
        <p:nvSpPr>
          <p:cNvPr id="6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7F8F3"/>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008E89"/>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567886"/>
                </a:solidFill>
                <a:latin typeface="Lato"/>
              </a:rPr>
              <a:t>VIA DERMICA</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13384C"/>
                </a:solidFill>
                <a:latin typeface="Lato"/>
              </a:rPr>
              <a:t>Via dermica: contatto non significa dose assorbita</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567886"/>
                </a:solidFill>
                <a:latin typeface="Lato"/>
              </a:rPr>
              <a:t>Separare contaminazione, attraversamento della cute e valutazione dell’effetto.</a:t>
            </a:r>
          </a:p>
        </p:txBody>
      </p:sp>
      <p:cxnSp>
        <p:nvCxnSpPr>
          <p:cNvPr id="11" name="Connector 10"/>
          <p:cNvCxnSpPr/>
          <p:nvPr/>
        </p:nvCxnSpPr>
        <p:spPr>
          <a:xfrm>
            <a:off x="548640" y="6419088"/>
            <a:ext cx="11091672" cy="0"/>
          </a:xfrm>
          <a:prstGeom prst="line">
            <a:avLst/>
          </a:prstGeom>
          <a:ln w="8255">
            <a:solidFill>
              <a:srgbClr val="D2E0E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567886"/>
                </a:solidFill>
                <a:latin typeface="Lato"/>
              </a:rPr>
              <a:t>INAIL [I1] • NIOSH [T4] • HSE [T6] • Sezione schematica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567886"/>
                </a:solidFill>
                <a:latin typeface="Lato"/>
              </a:rPr>
              <a:t>05 / 10</a:t>
            </a:r>
          </a:p>
        </p:txBody>
      </p:sp>
      <p:sp>
        <p:nvSpPr>
          <p:cNvPr id="15" name="Rectangle 14"/>
          <p:cNvSpPr/>
          <p:nvPr/>
        </p:nvSpPr>
        <p:spPr>
          <a:xfrm>
            <a:off x="54864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94360" y="2423160"/>
            <a:ext cx="5852160" cy="3328416"/>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877824" y="2633472"/>
            <a:ext cx="5321808" cy="237744"/>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CONTATTO → BARRIERA → INGRESSO</a:t>
            </a:r>
          </a:p>
        </p:txBody>
      </p:sp>
      <p:sp>
        <p:nvSpPr>
          <p:cNvPr id="27" name="Teardrop 26"/>
          <p:cNvSpPr/>
          <p:nvPr/>
        </p:nvSpPr>
        <p:spPr>
          <a:xfrm rot="18900000">
            <a:off x="2048256" y="3054096"/>
            <a:ext cx="301752" cy="392277"/>
          </a:xfrm>
          <a:prstGeom prst="teardrop">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Teardrop 27"/>
          <p:cNvSpPr/>
          <p:nvPr/>
        </p:nvSpPr>
        <p:spPr>
          <a:xfrm rot="18900000">
            <a:off x="2500884" y="3235147"/>
            <a:ext cx="301752" cy="392277"/>
          </a:xfrm>
          <a:prstGeom prst="teardrop">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Teardrop 28"/>
          <p:cNvSpPr/>
          <p:nvPr/>
        </p:nvSpPr>
        <p:spPr>
          <a:xfrm rot="18900000">
            <a:off x="2244394" y="3567074"/>
            <a:ext cx="301752" cy="392277"/>
          </a:xfrm>
          <a:prstGeom prst="teardrop">
            <a:avLst/>
          </a:prstGeom>
          <a:solidFill>
            <a:srgbClr val="3F89C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Rectangle 29"/>
          <p:cNvSpPr/>
          <p:nvPr/>
        </p:nvSpPr>
        <p:spPr>
          <a:xfrm>
            <a:off x="960120" y="3813048"/>
            <a:ext cx="5093208" cy="265176"/>
          </a:xfrm>
          <a:prstGeom prst="rect">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Rounded Rectangle 30"/>
          <p:cNvSpPr/>
          <p:nvPr/>
        </p:nvSpPr>
        <p:spPr>
          <a:xfrm>
            <a:off x="987552"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Rounded Rectangle 31"/>
          <p:cNvSpPr/>
          <p:nvPr/>
        </p:nvSpPr>
        <p:spPr>
          <a:xfrm>
            <a:off x="1348740"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Rounded Rectangle 32"/>
          <p:cNvSpPr/>
          <p:nvPr/>
        </p:nvSpPr>
        <p:spPr>
          <a:xfrm>
            <a:off x="1709928"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Rounded Rectangle 33"/>
          <p:cNvSpPr/>
          <p:nvPr/>
        </p:nvSpPr>
        <p:spPr>
          <a:xfrm>
            <a:off x="2071116"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Rounded Rectangle 34"/>
          <p:cNvSpPr/>
          <p:nvPr/>
        </p:nvSpPr>
        <p:spPr>
          <a:xfrm>
            <a:off x="2432304"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Rounded Rectangle 35"/>
          <p:cNvSpPr/>
          <p:nvPr/>
        </p:nvSpPr>
        <p:spPr>
          <a:xfrm>
            <a:off x="2793492"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Rounded Rectangle 36"/>
          <p:cNvSpPr/>
          <p:nvPr/>
        </p:nvSpPr>
        <p:spPr>
          <a:xfrm>
            <a:off x="3154680"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Rounded Rectangle 37"/>
          <p:cNvSpPr/>
          <p:nvPr/>
        </p:nvSpPr>
        <p:spPr>
          <a:xfrm>
            <a:off x="3515868"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Rounded Rectangle 38"/>
          <p:cNvSpPr/>
          <p:nvPr/>
        </p:nvSpPr>
        <p:spPr>
          <a:xfrm>
            <a:off x="3877056"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Rounded Rectangle 39"/>
          <p:cNvSpPr/>
          <p:nvPr/>
        </p:nvSpPr>
        <p:spPr>
          <a:xfrm>
            <a:off x="4238244"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Rounded Rectangle 40"/>
          <p:cNvSpPr/>
          <p:nvPr/>
        </p:nvSpPr>
        <p:spPr>
          <a:xfrm>
            <a:off x="4599432"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Rounded Rectangle 41"/>
          <p:cNvSpPr/>
          <p:nvPr/>
        </p:nvSpPr>
        <p:spPr>
          <a:xfrm>
            <a:off x="4960620"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Rounded Rectangle 42"/>
          <p:cNvSpPr/>
          <p:nvPr/>
        </p:nvSpPr>
        <p:spPr>
          <a:xfrm>
            <a:off x="5321808"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Rounded Rectangle 43"/>
          <p:cNvSpPr/>
          <p:nvPr/>
        </p:nvSpPr>
        <p:spPr>
          <a:xfrm>
            <a:off x="5682996" y="3849624"/>
            <a:ext cx="301752" cy="182880"/>
          </a:xfrm>
          <a:prstGeom prst="roundRect">
            <a:avLst>
              <a:gd name="adj" fmla="val 12000"/>
            </a:avLst>
          </a:prstGeom>
          <a:solidFill>
            <a:srgbClr val="F2CE77"/>
          </a:solidFill>
          <a:ln w="5080">
            <a:solidFill>
              <a:srgbClr val="F7F8F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Rectangle 44"/>
          <p:cNvSpPr/>
          <p:nvPr/>
        </p:nvSpPr>
        <p:spPr>
          <a:xfrm>
            <a:off x="960120" y="4105656"/>
            <a:ext cx="5093208" cy="484632"/>
          </a:xfrm>
          <a:prstGeom prst="rect">
            <a:avLst/>
          </a:prstGeom>
          <a:solidFill>
            <a:srgbClr val="F4D4B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Rectangle 45"/>
          <p:cNvSpPr/>
          <p:nvPr/>
        </p:nvSpPr>
        <p:spPr>
          <a:xfrm>
            <a:off x="960120" y="4617720"/>
            <a:ext cx="5093208" cy="585216"/>
          </a:xfrm>
          <a:prstGeom prst="rect">
            <a:avLst/>
          </a:prstGeom>
          <a:solidFill>
            <a:srgbClr val="E7AA8B"/>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Oval 46"/>
          <p:cNvSpPr/>
          <p:nvPr/>
        </p:nvSpPr>
        <p:spPr>
          <a:xfrm>
            <a:off x="1115568"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Oval 47"/>
          <p:cNvSpPr/>
          <p:nvPr/>
        </p:nvSpPr>
        <p:spPr>
          <a:xfrm>
            <a:off x="1463040"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Oval 48"/>
          <p:cNvSpPr/>
          <p:nvPr/>
        </p:nvSpPr>
        <p:spPr>
          <a:xfrm>
            <a:off x="1810512"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Oval 49"/>
          <p:cNvSpPr/>
          <p:nvPr/>
        </p:nvSpPr>
        <p:spPr>
          <a:xfrm>
            <a:off x="2157984"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Oval 50"/>
          <p:cNvSpPr/>
          <p:nvPr/>
        </p:nvSpPr>
        <p:spPr>
          <a:xfrm>
            <a:off x="2505456"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Oval 51"/>
          <p:cNvSpPr/>
          <p:nvPr/>
        </p:nvSpPr>
        <p:spPr>
          <a:xfrm>
            <a:off x="2852928"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Oval 52"/>
          <p:cNvSpPr/>
          <p:nvPr/>
        </p:nvSpPr>
        <p:spPr>
          <a:xfrm>
            <a:off x="3200400"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Oval 53"/>
          <p:cNvSpPr/>
          <p:nvPr/>
        </p:nvSpPr>
        <p:spPr>
          <a:xfrm>
            <a:off x="3547872"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Oval 54"/>
          <p:cNvSpPr/>
          <p:nvPr/>
        </p:nvSpPr>
        <p:spPr>
          <a:xfrm>
            <a:off x="3895344"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Oval 55"/>
          <p:cNvSpPr/>
          <p:nvPr/>
        </p:nvSpPr>
        <p:spPr>
          <a:xfrm>
            <a:off x="4242816"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Oval 56"/>
          <p:cNvSpPr/>
          <p:nvPr/>
        </p:nvSpPr>
        <p:spPr>
          <a:xfrm>
            <a:off x="4590288"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Oval 57"/>
          <p:cNvSpPr/>
          <p:nvPr/>
        </p:nvSpPr>
        <p:spPr>
          <a:xfrm>
            <a:off x="4937759"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 name="Oval 58"/>
          <p:cNvSpPr/>
          <p:nvPr/>
        </p:nvSpPr>
        <p:spPr>
          <a:xfrm>
            <a:off x="5285232"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Oval 59"/>
          <p:cNvSpPr/>
          <p:nvPr/>
        </p:nvSpPr>
        <p:spPr>
          <a:xfrm>
            <a:off x="5632704" y="4288536"/>
            <a:ext cx="82296" cy="54864"/>
          </a:xfrm>
          <a:prstGeom prst="ellipse">
            <a:avLst/>
          </a:prstGeom>
          <a:solidFill>
            <a:srgbClr val="D3967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61" name="Connector 60"/>
          <p:cNvCxnSpPr/>
          <p:nvPr/>
        </p:nvCxnSpPr>
        <p:spPr>
          <a:xfrm>
            <a:off x="1216152" y="5010912"/>
            <a:ext cx="4572000" cy="0"/>
          </a:xfrm>
          <a:prstGeom prst="line">
            <a:avLst/>
          </a:prstGeom>
          <a:ln w="38100">
            <a:solidFill>
              <a:srgbClr val="B76850"/>
            </a:solidFill>
          </a:ln>
        </p:spPr>
        <p:style>
          <a:lnRef idx="2">
            <a:schemeClr val="accent1"/>
          </a:lnRef>
          <a:fillRef idx="0">
            <a:schemeClr val="accent1"/>
          </a:fillRef>
          <a:effectRef idx="0">
            <a:schemeClr val="accent1"/>
          </a:effectRef>
          <a:fontRef idx="minor">
            <a:schemeClr val="tx1"/>
          </a:fontRef>
        </p:style>
      </p:cxnSp>
      <p:cxnSp>
        <p:nvCxnSpPr>
          <p:cNvPr id="62" name="Connector 61"/>
          <p:cNvCxnSpPr/>
          <p:nvPr/>
        </p:nvCxnSpPr>
        <p:spPr>
          <a:xfrm>
            <a:off x="2221992" y="3648456"/>
            <a:ext cx="0" cy="1207008"/>
          </a:xfrm>
          <a:prstGeom prst="line">
            <a:avLst/>
          </a:prstGeom>
          <a:ln w="1778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cxnSp>
        <p:nvCxnSpPr>
          <p:cNvPr id="63" name="Connector 62"/>
          <p:cNvCxnSpPr/>
          <p:nvPr/>
        </p:nvCxnSpPr>
        <p:spPr>
          <a:xfrm>
            <a:off x="2468880" y="3648456"/>
            <a:ext cx="0" cy="1207008"/>
          </a:xfrm>
          <a:prstGeom prst="line">
            <a:avLst/>
          </a:prstGeom>
          <a:ln w="1778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cxnSp>
        <p:nvCxnSpPr>
          <p:cNvPr id="64" name="Connector 63"/>
          <p:cNvCxnSpPr/>
          <p:nvPr/>
        </p:nvCxnSpPr>
        <p:spPr>
          <a:xfrm>
            <a:off x="2715768" y="3648456"/>
            <a:ext cx="0" cy="1207008"/>
          </a:xfrm>
          <a:prstGeom prst="line">
            <a:avLst/>
          </a:prstGeom>
          <a:ln w="1778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sp>
        <p:nvSpPr>
          <p:cNvPr id="65" name="TextBox 64"/>
          <p:cNvSpPr txBox="1"/>
          <p:nvPr/>
        </p:nvSpPr>
        <p:spPr>
          <a:xfrm>
            <a:off x="914400" y="5422392"/>
            <a:ext cx="5266944" cy="182880"/>
          </a:xfrm>
          <a:prstGeom prst="rect">
            <a:avLst/>
          </a:prstGeom>
          <a:noFill/>
        </p:spPr>
        <p:txBody>
          <a:bodyPr wrap="square" lIns="0" tIns="0" rIns="0" bIns="0" anchor="t">
            <a:spAutoFit/>
          </a:bodyPr>
          <a:lstStyle/>
          <a:p>
            <a:pPr algn="ctr">
              <a:lnSpc>
                <a:spcPct val="106000"/>
              </a:lnSpc>
              <a:spcBef>
                <a:spcPts val="0"/>
              </a:spcBef>
              <a:spcAft>
                <a:spcPts val="0"/>
              </a:spcAft>
            </a:pPr>
            <a:r>
              <a:rPr sz="1000" b="0">
                <a:solidFill>
                  <a:srgbClr val="567886"/>
                </a:solidFill>
                <a:latin typeface="Lato"/>
              </a:rPr>
              <a:t>Schema qualitativo: non quantifica la dose assorbita.</a:t>
            </a:r>
          </a:p>
        </p:txBody>
      </p:sp>
      <p:sp>
        <p:nvSpPr>
          <p:cNvPr id="66" name="Rounded Rectangle 65"/>
          <p:cNvSpPr/>
          <p:nvPr/>
        </p:nvSpPr>
        <p:spPr>
          <a:xfrm>
            <a:off x="6711696" y="2423160"/>
            <a:ext cx="4882896" cy="1005840"/>
          </a:xfrm>
          <a:prstGeom prst="roundRect">
            <a:avLst>
              <a:gd name="adj" fmla="val 12000"/>
            </a:avLst>
          </a:prstGeom>
          <a:solidFill>
            <a:srgbClr val="FFFFFF"/>
          </a:solidFill>
          <a:ln w="889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 name="Oval 66"/>
          <p:cNvSpPr/>
          <p:nvPr/>
        </p:nvSpPr>
        <p:spPr>
          <a:xfrm>
            <a:off x="6885432" y="2596896"/>
            <a:ext cx="329184" cy="32918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8" name="TextBox 67"/>
          <p:cNvSpPr txBox="1"/>
          <p:nvPr/>
        </p:nvSpPr>
        <p:spPr>
          <a:xfrm>
            <a:off x="6894576" y="2642615"/>
            <a:ext cx="310896" cy="19202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1</a:t>
            </a:r>
          </a:p>
        </p:txBody>
      </p:sp>
      <p:sp>
        <p:nvSpPr>
          <p:cNvPr id="69" name="TextBox 68"/>
          <p:cNvSpPr txBox="1"/>
          <p:nvPr/>
        </p:nvSpPr>
        <p:spPr>
          <a:xfrm>
            <a:off x="7360920" y="2551176"/>
            <a:ext cx="4078224" cy="228600"/>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OSSERVARE IL CONTATTO</a:t>
            </a:r>
          </a:p>
        </p:txBody>
      </p:sp>
      <p:sp>
        <p:nvSpPr>
          <p:cNvPr id="70" name="TextBox 69"/>
          <p:cNvSpPr txBox="1"/>
          <p:nvPr/>
        </p:nvSpPr>
        <p:spPr>
          <a:xfrm>
            <a:off x="7360920" y="2843784"/>
            <a:ext cx="4078224" cy="530352"/>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13384C"/>
                </a:solidFill>
                <a:latin typeface="Lato"/>
              </a:rPr>
              <a:t>Superfici, cute e</a:t>
            </a:r>
          </a:p>
          <a:p>
            <a:pPr algn="l">
              <a:lnSpc>
                <a:spcPct val="106000"/>
              </a:lnSpc>
              <a:spcBef>
                <a:spcPts val="0"/>
              </a:spcBef>
              <a:spcAft>
                <a:spcPts val="0"/>
              </a:spcAft>
            </a:pPr>
            <a:r>
              <a:rPr sz="1600" b="1">
                <a:solidFill>
                  <a:srgbClr val="13384C"/>
                </a:solidFill>
                <a:latin typeface="Lato"/>
              </a:rPr>
              <a:t>materiali contaminati</a:t>
            </a:r>
          </a:p>
        </p:txBody>
      </p:sp>
      <p:sp>
        <p:nvSpPr>
          <p:cNvPr id="71" name="Rounded Rectangle 70"/>
          <p:cNvSpPr/>
          <p:nvPr/>
        </p:nvSpPr>
        <p:spPr>
          <a:xfrm>
            <a:off x="6711696" y="3557016"/>
            <a:ext cx="4882896" cy="1005840"/>
          </a:xfrm>
          <a:prstGeom prst="roundRect">
            <a:avLst>
              <a:gd name="adj" fmla="val 12000"/>
            </a:avLst>
          </a:prstGeom>
          <a:solidFill>
            <a:srgbClr val="FFFFFF"/>
          </a:solidFill>
          <a:ln w="889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Oval 71"/>
          <p:cNvSpPr/>
          <p:nvPr/>
        </p:nvSpPr>
        <p:spPr>
          <a:xfrm>
            <a:off x="6885432" y="3730752"/>
            <a:ext cx="329184" cy="32918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TextBox 72"/>
          <p:cNvSpPr txBox="1"/>
          <p:nvPr/>
        </p:nvSpPr>
        <p:spPr>
          <a:xfrm>
            <a:off x="6894576" y="3776472"/>
            <a:ext cx="310896" cy="19202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2</a:t>
            </a:r>
          </a:p>
        </p:txBody>
      </p:sp>
      <p:sp>
        <p:nvSpPr>
          <p:cNvPr id="74" name="TextBox 73"/>
          <p:cNvSpPr txBox="1"/>
          <p:nvPr/>
        </p:nvSpPr>
        <p:spPr>
          <a:xfrm>
            <a:off x="7360920" y="3685032"/>
            <a:ext cx="4078224" cy="228600"/>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QUALIFICARE L’ASSORBIMENTO</a:t>
            </a:r>
          </a:p>
        </p:txBody>
      </p:sp>
      <p:sp>
        <p:nvSpPr>
          <p:cNvPr id="75" name="TextBox 74"/>
          <p:cNvSpPr txBox="1"/>
          <p:nvPr/>
        </p:nvSpPr>
        <p:spPr>
          <a:xfrm>
            <a:off x="7360920" y="3977640"/>
            <a:ext cx="4078224" cy="530352"/>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13384C"/>
                </a:solidFill>
                <a:latin typeface="Lato"/>
              </a:rPr>
              <a:t>Agente, durata, area</a:t>
            </a:r>
          </a:p>
          <a:p>
            <a:pPr algn="l">
              <a:lnSpc>
                <a:spcPct val="106000"/>
              </a:lnSpc>
              <a:spcBef>
                <a:spcPts val="0"/>
              </a:spcBef>
              <a:spcAft>
                <a:spcPts val="0"/>
              </a:spcAft>
            </a:pPr>
            <a:r>
              <a:rPr sz="1600" b="1">
                <a:solidFill>
                  <a:srgbClr val="13384C"/>
                </a:solidFill>
                <a:latin typeface="Lato"/>
              </a:rPr>
              <a:t>e integrità cutanea</a:t>
            </a:r>
          </a:p>
        </p:txBody>
      </p:sp>
      <p:sp>
        <p:nvSpPr>
          <p:cNvPr id="76" name="Rounded Rectangle 75"/>
          <p:cNvSpPr/>
          <p:nvPr/>
        </p:nvSpPr>
        <p:spPr>
          <a:xfrm>
            <a:off x="6711696" y="4690872"/>
            <a:ext cx="4882896" cy="1005840"/>
          </a:xfrm>
          <a:prstGeom prst="roundRect">
            <a:avLst>
              <a:gd name="adj" fmla="val 12000"/>
            </a:avLst>
          </a:prstGeom>
          <a:solidFill>
            <a:srgbClr val="FFFFFF"/>
          </a:solidFill>
          <a:ln w="889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Oval 76"/>
          <p:cNvSpPr/>
          <p:nvPr/>
        </p:nvSpPr>
        <p:spPr>
          <a:xfrm>
            <a:off x="6885432" y="4864608"/>
            <a:ext cx="329184" cy="32918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8" name="TextBox 77"/>
          <p:cNvSpPr txBox="1"/>
          <p:nvPr/>
        </p:nvSpPr>
        <p:spPr>
          <a:xfrm>
            <a:off x="6894576" y="4910328"/>
            <a:ext cx="310896" cy="19202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3</a:t>
            </a:r>
          </a:p>
        </p:txBody>
      </p:sp>
      <p:sp>
        <p:nvSpPr>
          <p:cNvPr id="79" name="TextBox 78"/>
          <p:cNvSpPr txBox="1"/>
          <p:nvPr/>
        </p:nvSpPr>
        <p:spPr>
          <a:xfrm>
            <a:off x="7360920" y="4818888"/>
            <a:ext cx="4078224" cy="228600"/>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VALUTARE IL RIFERIMENTO</a:t>
            </a:r>
          </a:p>
        </p:txBody>
      </p:sp>
      <p:sp>
        <p:nvSpPr>
          <p:cNvPr id="80" name="TextBox 79"/>
          <p:cNvSpPr txBox="1"/>
          <p:nvPr/>
        </p:nvSpPr>
        <p:spPr>
          <a:xfrm>
            <a:off x="7360920" y="5111496"/>
            <a:ext cx="4078224" cy="530352"/>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13384C"/>
                </a:solidFill>
                <a:latin typeface="Lato"/>
              </a:rPr>
              <a:t>Notazione «cute» e</a:t>
            </a:r>
          </a:p>
          <a:p>
            <a:pPr algn="l">
              <a:lnSpc>
                <a:spcPct val="106000"/>
              </a:lnSpc>
              <a:spcBef>
                <a:spcPts val="0"/>
              </a:spcBef>
              <a:spcAft>
                <a:spcPts val="0"/>
              </a:spcAft>
            </a:pPr>
            <a:r>
              <a:rPr sz="1600" b="1">
                <a:solidFill>
                  <a:srgbClr val="13384C"/>
                </a:solidFill>
                <a:latin typeface="Lato"/>
              </a:rPr>
              <a:t>dato dermico pertinente</a:t>
            </a:r>
          </a:p>
        </p:txBody>
      </p:sp>
      <p:sp>
        <p:nvSpPr>
          <p:cNvPr id="81" name="Rounded Rectangle 80"/>
          <p:cNvSpPr/>
          <p:nvPr/>
        </p:nvSpPr>
        <p:spPr>
          <a:xfrm>
            <a:off x="585216" y="6053328"/>
            <a:ext cx="11009376" cy="329184"/>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2" name="TextBox 81"/>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008E89"/>
                </a:solidFill>
                <a:latin typeface="Lato"/>
              </a:rPr>
              <a:t>Un campione di superficie documenta contaminazione: non è, da solo, una misura di dose interna.</a:t>
            </a:r>
          </a:p>
        </p:txBody>
      </p:sp>
      <p:sp>
        <p:nvSpPr>
          <p:cNvPr id="8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66DCC5"/>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BFD3DA"/>
                </a:solidFill>
                <a:latin typeface="Lato"/>
              </a:rPr>
              <a:t>INTEGRAZIONE / VIE</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FFFFFF"/>
                </a:solidFill>
                <a:latin typeface="Lato"/>
              </a:rPr>
              <a:t>Più vie della stessa sostanza, più evidenze da integrare</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BFD3DA"/>
                </a:solidFill>
                <a:latin typeface="Lato"/>
              </a:rPr>
              <a:t>Lettura congiunta non significa somma automatica di numeri.</a:t>
            </a:r>
          </a:p>
        </p:txBody>
      </p:sp>
      <p:cxnSp>
        <p:nvCxnSpPr>
          <p:cNvPr id="11" name="Connector 10"/>
          <p:cNvCxnSpPr/>
          <p:nvPr/>
        </p:nvCxnSpPr>
        <p:spPr>
          <a:xfrm>
            <a:off x="548640" y="6419088"/>
            <a:ext cx="11091672" cy="0"/>
          </a:xfrm>
          <a:prstGeom prst="line">
            <a:avLst/>
          </a:prstGeom>
          <a:ln w="8255">
            <a:solidFill>
              <a:srgbClr val="244F6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BFD3DA"/>
                </a:solidFill>
                <a:latin typeface="Lato"/>
              </a:rPr>
              <a:t>INAIL [I1] • HSE [T3, T5] • Mappa concettuale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BFD3DA"/>
                </a:solidFill>
                <a:latin typeface="Lato"/>
              </a:rPr>
              <a:t>06 / 10</a:t>
            </a:r>
          </a:p>
        </p:txBody>
      </p:sp>
      <p:sp>
        <p:nvSpPr>
          <p:cNvPr id="15" name="Rectangle 14"/>
          <p:cNvSpPr/>
          <p:nvPr/>
        </p:nvSpPr>
        <p:spPr>
          <a:xfrm>
            <a:off x="548640"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85216" y="2432304"/>
            <a:ext cx="3712463" cy="813816"/>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ectangle 25"/>
          <p:cNvSpPr/>
          <p:nvPr/>
        </p:nvSpPr>
        <p:spPr>
          <a:xfrm>
            <a:off x="585216" y="2432304"/>
            <a:ext cx="54864" cy="8138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832104" y="2532888"/>
            <a:ext cx="3236976" cy="201168"/>
          </a:xfrm>
          <a:prstGeom prst="rect">
            <a:avLst/>
          </a:prstGeom>
          <a:noFill/>
        </p:spPr>
        <p:txBody>
          <a:bodyPr wrap="square" lIns="0" tIns="0" rIns="0" bIns="0" anchor="t">
            <a:spAutoFit/>
          </a:bodyPr>
          <a:lstStyle/>
          <a:p>
            <a:pPr algn="l">
              <a:lnSpc>
                <a:spcPct val="106000"/>
              </a:lnSpc>
              <a:spcBef>
                <a:spcPts val="0"/>
              </a:spcBef>
              <a:spcAft>
                <a:spcPts val="0"/>
              </a:spcAft>
            </a:pPr>
            <a:r>
              <a:rPr sz="1130" b="1">
                <a:solidFill>
                  <a:srgbClr val="66DCC5"/>
                </a:solidFill>
                <a:latin typeface="Lato"/>
              </a:rPr>
              <a:t>INALAZIONE</a:t>
            </a:r>
          </a:p>
        </p:txBody>
      </p:sp>
      <p:sp>
        <p:nvSpPr>
          <p:cNvPr id="28" name="TextBox 27"/>
          <p:cNvSpPr txBox="1"/>
          <p:nvPr/>
        </p:nvSpPr>
        <p:spPr>
          <a:xfrm>
            <a:off x="832104" y="2798064"/>
            <a:ext cx="3236976" cy="393192"/>
          </a:xfrm>
          <a:prstGeom prst="rect">
            <a:avLst/>
          </a:prstGeom>
          <a:noFill/>
        </p:spPr>
        <p:txBody>
          <a:bodyPr wrap="square" lIns="0" tIns="0" rIns="0" bIns="0" anchor="t">
            <a:spAutoFit/>
          </a:bodyPr>
          <a:lstStyle/>
          <a:p>
            <a:pPr algn="l">
              <a:lnSpc>
                <a:spcPct val="106000"/>
              </a:lnSpc>
              <a:spcBef>
                <a:spcPts val="0"/>
              </a:spcBef>
              <a:spcAft>
                <a:spcPts val="0"/>
              </a:spcAft>
            </a:pPr>
            <a:r>
              <a:rPr sz="1460" b="0">
                <a:solidFill>
                  <a:srgbClr val="FFFFFF"/>
                </a:solidFill>
                <a:latin typeface="Lato"/>
              </a:rPr>
              <a:t>Aria nella zona</a:t>
            </a:r>
          </a:p>
          <a:p>
            <a:pPr algn="l">
              <a:lnSpc>
                <a:spcPct val="106000"/>
              </a:lnSpc>
              <a:spcBef>
                <a:spcPts val="0"/>
              </a:spcBef>
              <a:spcAft>
                <a:spcPts val="0"/>
              </a:spcAft>
            </a:pPr>
            <a:r>
              <a:rPr sz="1460" b="0">
                <a:solidFill>
                  <a:srgbClr val="FFFFFF"/>
                </a:solidFill>
                <a:latin typeface="Lato"/>
              </a:rPr>
              <a:t>respiratoria</a:t>
            </a:r>
          </a:p>
        </p:txBody>
      </p:sp>
      <p:cxnSp>
        <p:nvCxnSpPr>
          <p:cNvPr id="29" name="Connector 28"/>
          <p:cNvCxnSpPr/>
          <p:nvPr/>
        </p:nvCxnSpPr>
        <p:spPr>
          <a:xfrm>
            <a:off x="4343400" y="2843784"/>
            <a:ext cx="1280160" cy="969264"/>
          </a:xfrm>
          <a:prstGeom prst="line">
            <a:avLst/>
          </a:prstGeom>
          <a:ln w="1651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30" name="Rounded Rectangle 29"/>
          <p:cNvSpPr/>
          <p:nvPr/>
        </p:nvSpPr>
        <p:spPr>
          <a:xfrm>
            <a:off x="585216" y="3401568"/>
            <a:ext cx="3712463" cy="813816"/>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Rectangle 30"/>
          <p:cNvSpPr/>
          <p:nvPr/>
        </p:nvSpPr>
        <p:spPr>
          <a:xfrm>
            <a:off x="585216" y="3401568"/>
            <a:ext cx="54864" cy="813816"/>
          </a:xfrm>
          <a:prstGeom prst="rect">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TextBox 31"/>
          <p:cNvSpPr txBox="1"/>
          <p:nvPr/>
        </p:nvSpPr>
        <p:spPr>
          <a:xfrm>
            <a:off x="832104" y="3502152"/>
            <a:ext cx="3236976" cy="201168"/>
          </a:xfrm>
          <a:prstGeom prst="rect">
            <a:avLst/>
          </a:prstGeom>
          <a:noFill/>
        </p:spPr>
        <p:txBody>
          <a:bodyPr wrap="square" lIns="0" tIns="0" rIns="0" bIns="0" anchor="t">
            <a:spAutoFit/>
          </a:bodyPr>
          <a:lstStyle/>
          <a:p>
            <a:pPr algn="l">
              <a:lnSpc>
                <a:spcPct val="106000"/>
              </a:lnSpc>
              <a:spcBef>
                <a:spcPts val="0"/>
              </a:spcBef>
              <a:spcAft>
                <a:spcPts val="0"/>
              </a:spcAft>
            </a:pPr>
            <a:r>
              <a:rPr sz="1130" b="1">
                <a:solidFill>
                  <a:srgbClr val="E7B747"/>
                </a:solidFill>
                <a:latin typeface="Lato"/>
              </a:rPr>
              <a:t>CUTE</a:t>
            </a:r>
          </a:p>
        </p:txBody>
      </p:sp>
      <p:sp>
        <p:nvSpPr>
          <p:cNvPr id="33" name="TextBox 32"/>
          <p:cNvSpPr txBox="1"/>
          <p:nvPr/>
        </p:nvSpPr>
        <p:spPr>
          <a:xfrm>
            <a:off x="832104" y="3767328"/>
            <a:ext cx="3236976" cy="393192"/>
          </a:xfrm>
          <a:prstGeom prst="rect">
            <a:avLst/>
          </a:prstGeom>
          <a:noFill/>
        </p:spPr>
        <p:txBody>
          <a:bodyPr wrap="square" lIns="0" tIns="0" rIns="0" bIns="0" anchor="t">
            <a:spAutoFit/>
          </a:bodyPr>
          <a:lstStyle/>
          <a:p>
            <a:pPr algn="l">
              <a:lnSpc>
                <a:spcPct val="106000"/>
              </a:lnSpc>
              <a:spcBef>
                <a:spcPts val="0"/>
              </a:spcBef>
              <a:spcAft>
                <a:spcPts val="0"/>
              </a:spcAft>
            </a:pPr>
            <a:r>
              <a:rPr sz="1460" b="0">
                <a:solidFill>
                  <a:srgbClr val="FFFFFF"/>
                </a:solidFill>
                <a:latin typeface="Lato"/>
              </a:rPr>
              <a:t>Contatto e possibile</a:t>
            </a:r>
          </a:p>
          <a:p>
            <a:pPr algn="l">
              <a:lnSpc>
                <a:spcPct val="106000"/>
              </a:lnSpc>
              <a:spcBef>
                <a:spcPts val="0"/>
              </a:spcBef>
              <a:spcAft>
                <a:spcPts val="0"/>
              </a:spcAft>
            </a:pPr>
            <a:r>
              <a:rPr sz="1460" b="0">
                <a:solidFill>
                  <a:srgbClr val="FFFFFF"/>
                </a:solidFill>
                <a:latin typeface="Lato"/>
              </a:rPr>
              <a:t>assorbimento</a:t>
            </a:r>
          </a:p>
        </p:txBody>
      </p:sp>
      <p:cxnSp>
        <p:nvCxnSpPr>
          <p:cNvPr id="34" name="Connector 33"/>
          <p:cNvCxnSpPr/>
          <p:nvPr/>
        </p:nvCxnSpPr>
        <p:spPr>
          <a:xfrm>
            <a:off x="4343400" y="3813048"/>
            <a:ext cx="1280160" cy="0"/>
          </a:xfrm>
          <a:prstGeom prst="line">
            <a:avLst/>
          </a:prstGeom>
          <a:ln w="16510">
            <a:solidFill>
              <a:srgbClr val="E7B747"/>
            </a:solidFill>
            <a:tailEnd type="triangle" w="sm" len="sm"/>
          </a:ln>
        </p:spPr>
        <p:style>
          <a:lnRef idx="2">
            <a:schemeClr val="accent1"/>
          </a:lnRef>
          <a:fillRef idx="0">
            <a:schemeClr val="accent1"/>
          </a:fillRef>
          <a:effectRef idx="0">
            <a:schemeClr val="accent1"/>
          </a:effectRef>
          <a:fontRef idx="minor">
            <a:schemeClr val="tx1"/>
          </a:fontRef>
        </p:style>
      </p:cxnSp>
      <p:sp>
        <p:nvSpPr>
          <p:cNvPr id="35" name="Rounded Rectangle 34"/>
          <p:cNvSpPr/>
          <p:nvPr/>
        </p:nvSpPr>
        <p:spPr>
          <a:xfrm>
            <a:off x="585216" y="4370832"/>
            <a:ext cx="3712463" cy="813816"/>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Rectangle 35"/>
          <p:cNvSpPr/>
          <p:nvPr/>
        </p:nvSpPr>
        <p:spPr>
          <a:xfrm>
            <a:off x="585216" y="4370832"/>
            <a:ext cx="54864" cy="813816"/>
          </a:xfrm>
          <a:prstGeom prst="rect">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832104" y="4471416"/>
            <a:ext cx="3236976" cy="201168"/>
          </a:xfrm>
          <a:prstGeom prst="rect">
            <a:avLst/>
          </a:prstGeom>
          <a:noFill/>
        </p:spPr>
        <p:txBody>
          <a:bodyPr wrap="square" lIns="0" tIns="0" rIns="0" bIns="0" anchor="t">
            <a:spAutoFit/>
          </a:bodyPr>
          <a:lstStyle/>
          <a:p>
            <a:pPr algn="l">
              <a:lnSpc>
                <a:spcPct val="106000"/>
              </a:lnSpc>
              <a:spcBef>
                <a:spcPts val="0"/>
              </a:spcBef>
              <a:spcAft>
                <a:spcPts val="0"/>
              </a:spcAft>
            </a:pPr>
            <a:r>
              <a:rPr sz="1130" b="1">
                <a:solidFill>
                  <a:srgbClr val="E58A53"/>
                </a:solidFill>
                <a:latin typeface="Lato"/>
              </a:rPr>
              <a:t>INGESTIONE ACCIDENTALE</a:t>
            </a:r>
          </a:p>
        </p:txBody>
      </p:sp>
      <p:sp>
        <p:nvSpPr>
          <p:cNvPr id="38" name="TextBox 37"/>
          <p:cNvSpPr txBox="1"/>
          <p:nvPr/>
        </p:nvSpPr>
        <p:spPr>
          <a:xfrm>
            <a:off x="832104" y="4736592"/>
            <a:ext cx="3236976" cy="393192"/>
          </a:xfrm>
          <a:prstGeom prst="rect">
            <a:avLst/>
          </a:prstGeom>
          <a:noFill/>
        </p:spPr>
        <p:txBody>
          <a:bodyPr wrap="square" lIns="0" tIns="0" rIns="0" bIns="0" anchor="t">
            <a:spAutoFit/>
          </a:bodyPr>
          <a:lstStyle/>
          <a:p>
            <a:pPr algn="l">
              <a:lnSpc>
                <a:spcPct val="106000"/>
              </a:lnSpc>
              <a:spcBef>
                <a:spcPts val="0"/>
              </a:spcBef>
              <a:spcAft>
                <a:spcPts val="0"/>
              </a:spcAft>
            </a:pPr>
            <a:r>
              <a:rPr sz="1460" b="0">
                <a:solidFill>
                  <a:srgbClr val="FFFFFF"/>
                </a:solidFill>
                <a:latin typeface="Lato"/>
              </a:rPr>
              <a:t>Trasferimenti e igiene</a:t>
            </a:r>
          </a:p>
          <a:p>
            <a:pPr algn="l">
              <a:lnSpc>
                <a:spcPct val="106000"/>
              </a:lnSpc>
              <a:spcBef>
                <a:spcPts val="0"/>
              </a:spcBef>
              <a:spcAft>
                <a:spcPts val="0"/>
              </a:spcAft>
            </a:pPr>
            <a:r>
              <a:rPr sz="1460" b="0">
                <a:solidFill>
                  <a:srgbClr val="FFFFFF"/>
                </a:solidFill>
                <a:latin typeface="Lato"/>
              </a:rPr>
              <a:t>Approfondimento tecnico [T3]</a:t>
            </a:r>
          </a:p>
        </p:txBody>
      </p:sp>
      <p:cxnSp>
        <p:nvCxnSpPr>
          <p:cNvPr id="39" name="Connector 38"/>
          <p:cNvCxnSpPr/>
          <p:nvPr/>
        </p:nvCxnSpPr>
        <p:spPr>
          <a:xfrm flipV="1">
            <a:off x="4343400" y="3813048"/>
            <a:ext cx="1280160" cy="969264"/>
          </a:xfrm>
          <a:prstGeom prst="line">
            <a:avLst/>
          </a:prstGeom>
          <a:ln w="16510">
            <a:solidFill>
              <a:srgbClr val="E58A53"/>
            </a:solidFill>
            <a:tailEnd type="triangle" w="sm" len="sm"/>
          </a:ln>
        </p:spPr>
        <p:style>
          <a:lnRef idx="2">
            <a:schemeClr val="accent1"/>
          </a:lnRef>
          <a:fillRef idx="0">
            <a:schemeClr val="accent1"/>
          </a:fillRef>
          <a:effectRef idx="0">
            <a:schemeClr val="accent1"/>
          </a:effectRef>
          <a:fontRef idx="minor">
            <a:schemeClr val="tx1"/>
          </a:fontRef>
        </p:style>
      </p:cxnSp>
      <p:sp>
        <p:nvSpPr>
          <p:cNvPr id="40" name="Oval 39"/>
          <p:cNvSpPr/>
          <p:nvPr/>
        </p:nvSpPr>
        <p:spPr>
          <a:xfrm>
            <a:off x="5678424" y="2834640"/>
            <a:ext cx="1956816" cy="1956816"/>
          </a:xfrm>
          <a:prstGeom prst="ellipse">
            <a:avLst/>
          </a:prstGeom>
          <a:solidFill>
            <a:srgbClr val="244F62"/>
          </a:solidFill>
          <a:ln w="1524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Oval 40"/>
          <p:cNvSpPr/>
          <p:nvPr/>
        </p:nvSpPr>
        <p:spPr>
          <a:xfrm>
            <a:off x="6504950" y="3136392"/>
            <a:ext cx="239755" cy="264993"/>
          </a:xfrm>
          <a:prstGeom prst="ellipse">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Arc 41"/>
          <p:cNvSpPr/>
          <p:nvPr/>
        </p:nvSpPr>
        <p:spPr>
          <a:xfrm>
            <a:off x="6460784" y="3104845"/>
            <a:ext cx="328086" cy="189280"/>
          </a:xfrm>
          <a:prstGeom prst="arc">
            <a:avLst/>
          </a:prstGeom>
          <a:noFill/>
          <a:ln w="254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3" name="Connector 42"/>
          <p:cNvCxnSpPr/>
          <p:nvPr/>
        </p:nvCxnSpPr>
        <p:spPr>
          <a:xfrm>
            <a:off x="6448165" y="3218413"/>
            <a:ext cx="353325" cy="0"/>
          </a:xfrm>
          <a:prstGeom prst="line">
            <a:avLst/>
          </a:prstGeom>
          <a:ln w="31750">
            <a:solidFill>
              <a:srgbClr val="66DCC5"/>
            </a:solidFill>
          </a:ln>
        </p:spPr>
        <p:style>
          <a:lnRef idx="2">
            <a:schemeClr val="accent1"/>
          </a:lnRef>
          <a:fillRef idx="0">
            <a:schemeClr val="accent1"/>
          </a:fillRef>
          <a:effectRef idx="0">
            <a:schemeClr val="accent1"/>
          </a:effectRef>
          <a:fontRef idx="minor">
            <a:schemeClr val="tx1"/>
          </a:fontRef>
        </p:style>
      </p:cxnSp>
      <p:sp>
        <p:nvSpPr>
          <p:cNvPr id="44" name="Rounded Rectangle 43"/>
          <p:cNvSpPr/>
          <p:nvPr/>
        </p:nvSpPr>
        <p:spPr>
          <a:xfrm>
            <a:off x="6422928" y="3445550"/>
            <a:ext cx="403799" cy="599389"/>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Rounded Rectangle 44"/>
          <p:cNvSpPr/>
          <p:nvPr/>
        </p:nvSpPr>
        <p:spPr>
          <a:xfrm>
            <a:off x="6441856" y="4019702"/>
            <a:ext cx="138805" cy="441655"/>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Rounded Rectangle 45"/>
          <p:cNvSpPr/>
          <p:nvPr/>
        </p:nvSpPr>
        <p:spPr>
          <a:xfrm>
            <a:off x="6668993" y="4019702"/>
            <a:ext cx="138805" cy="441655"/>
          </a:xfrm>
          <a:prstGeom prst="roundRect">
            <a:avLst>
              <a:gd name="adj" fmla="val 12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7" name="Connector 46"/>
          <p:cNvCxnSpPr/>
          <p:nvPr/>
        </p:nvCxnSpPr>
        <p:spPr>
          <a:xfrm flipH="1">
            <a:off x="6296741" y="3527572"/>
            <a:ext cx="138806" cy="429036"/>
          </a:xfrm>
          <a:prstGeom prst="line">
            <a:avLst/>
          </a:prstGeom>
          <a:ln w="78866">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48" name="Connector 47"/>
          <p:cNvCxnSpPr/>
          <p:nvPr/>
        </p:nvCxnSpPr>
        <p:spPr>
          <a:xfrm>
            <a:off x="6807799" y="3527572"/>
            <a:ext cx="126187" cy="429036"/>
          </a:xfrm>
          <a:prstGeom prst="line">
            <a:avLst/>
          </a:prstGeom>
          <a:ln w="78866">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49" name="Connector 48"/>
          <p:cNvCxnSpPr/>
          <p:nvPr/>
        </p:nvCxnSpPr>
        <p:spPr>
          <a:xfrm flipH="1">
            <a:off x="6416619" y="4442429"/>
            <a:ext cx="88331" cy="0"/>
          </a:xfrm>
          <a:prstGeom prst="line">
            <a:avLst/>
          </a:prstGeom>
          <a:ln w="52577">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50" name="Connector 49"/>
          <p:cNvCxnSpPr/>
          <p:nvPr/>
        </p:nvCxnSpPr>
        <p:spPr>
          <a:xfrm>
            <a:off x="6744705" y="4442429"/>
            <a:ext cx="94641" cy="0"/>
          </a:xfrm>
          <a:prstGeom prst="line">
            <a:avLst/>
          </a:prstGeom>
          <a:ln w="52577">
            <a:solidFill>
              <a:srgbClr val="BFD3DA"/>
            </a:solidFill>
          </a:ln>
        </p:spPr>
        <p:style>
          <a:lnRef idx="2">
            <a:schemeClr val="accent1"/>
          </a:lnRef>
          <a:fillRef idx="0">
            <a:schemeClr val="accent1"/>
          </a:fillRef>
          <a:effectRef idx="0">
            <a:schemeClr val="accent1"/>
          </a:effectRef>
          <a:fontRef idx="minor">
            <a:schemeClr val="tx1"/>
          </a:fontRef>
        </p:style>
      </p:cxnSp>
      <p:sp>
        <p:nvSpPr>
          <p:cNvPr id="51" name="TextBox 50"/>
          <p:cNvSpPr txBox="1"/>
          <p:nvPr/>
        </p:nvSpPr>
        <p:spPr>
          <a:xfrm>
            <a:off x="5458968" y="5074920"/>
            <a:ext cx="2414016" cy="237744"/>
          </a:xfrm>
          <a:prstGeom prst="rect">
            <a:avLst/>
          </a:prstGeom>
          <a:noFill/>
        </p:spPr>
        <p:txBody>
          <a:bodyPr wrap="square" lIns="0" tIns="0" rIns="0" bIns="0" anchor="t">
            <a:spAutoFit/>
          </a:bodyPr>
          <a:lstStyle/>
          <a:p>
            <a:pPr algn="ctr">
              <a:lnSpc>
                <a:spcPct val="106000"/>
              </a:lnSpc>
              <a:spcBef>
                <a:spcPts val="0"/>
              </a:spcBef>
              <a:spcAft>
                <a:spcPts val="0"/>
              </a:spcAft>
            </a:pPr>
            <a:r>
              <a:rPr sz="1200" b="1">
                <a:solidFill>
                  <a:srgbClr val="66DCC5"/>
                </a:solidFill>
                <a:latin typeface="Lato"/>
              </a:rPr>
              <a:t>STESSA SOSTANZA</a:t>
            </a:r>
          </a:p>
        </p:txBody>
      </p:sp>
      <p:cxnSp>
        <p:nvCxnSpPr>
          <p:cNvPr id="52" name="Connector 51"/>
          <p:cNvCxnSpPr/>
          <p:nvPr/>
        </p:nvCxnSpPr>
        <p:spPr>
          <a:xfrm>
            <a:off x="7708392" y="3813048"/>
            <a:ext cx="594360" cy="0"/>
          </a:xfrm>
          <a:prstGeom prst="line">
            <a:avLst/>
          </a:prstGeom>
          <a:ln w="1651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53" name="Rounded Rectangle 52"/>
          <p:cNvSpPr/>
          <p:nvPr/>
        </p:nvSpPr>
        <p:spPr>
          <a:xfrm>
            <a:off x="8375904" y="2743200"/>
            <a:ext cx="3209544" cy="2258568"/>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TextBox 53"/>
          <p:cNvSpPr txBox="1"/>
          <p:nvPr/>
        </p:nvSpPr>
        <p:spPr>
          <a:xfrm>
            <a:off x="8668512" y="3054096"/>
            <a:ext cx="2633472" cy="768096"/>
          </a:xfrm>
          <a:prstGeom prst="rect">
            <a:avLst/>
          </a:prstGeom>
          <a:noFill/>
        </p:spPr>
        <p:txBody>
          <a:bodyPr wrap="square" lIns="0" tIns="0" rIns="0" bIns="0" anchor="t">
            <a:spAutoFit/>
          </a:bodyPr>
          <a:lstStyle/>
          <a:p>
            <a:pPr algn="l">
              <a:lnSpc>
                <a:spcPct val="106000"/>
              </a:lnSpc>
              <a:spcBef>
                <a:spcPts val="0"/>
              </a:spcBef>
              <a:spcAft>
                <a:spcPts val="0"/>
              </a:spcAft>
            </a:pPr>
            <a:r>
              <a:rPr sz="2300" b="1">
                <a:solidFill>
                  <a:srgbClr val="FFFFFF"/>
                </a:solidFill>
                <a:latin typeface="Lato"/>
              </a:rPr>
              <a:t>QUADRO</a:t>
            </a:r>
          </a:p>
          <a:p>
            <a:pPr algn="l">
              <a:lnSpc>
                <a:spcPct val="106000"/>
              </a:lnSpc>
              <a:spcBef>
                <a:spcPts val="0"/>
              </a:spcBef>
              <a:spcAft>
                <a:spcPts val="0"/>
              </a:spcAft>
            </a:pPr>
            <a:r>
              <a:rPr sz="2300" b="1">
                <a:solidFill>
                  <a:srgbClr val="FFFFFF"/>
                </a:solidFill>
                <a:latin typeface="Lato"/>
              </a:rPr>
              <a:t>ESPOSITIVO</a:t>
            </a:r>
          </a:p>
        </p:txBody>
      </p:sp>
      <p:sp>
        <p:nvSpPr>
          <p:cNvPr id="55" name="TextBox 54"/>
          <p:cNvSpPr txBox="1"/>
          <p:nvPr/>
        </p:nvSpPr>
        <p:spPr>
          <a:xfrm>
            <a:off x="8668512" y="4133087"/>
            <a:ext cx="2633472" cy="740664"/>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BFD3DA"/>
                </a:solidFill>
                <a:latin typeface="Lato"/>
              </a:rPr>
              <a:t>Evidenze distinte.</a:t>
            </a:r>
          </a:p>
          <a:p>
            <a:pPr algn="l">
              <a:lnSpc>
                <a:spcPct val="106000"/>
              </a:lnSpc>
              <a:spcBef>
                <a:spcPts val="0"/>
              </a:spcBef>
              <a:spcAft>
                <a:spcPts val="0"/>
              </a:spcAft>
            </a:pPr>
            <a:r>
              <a:rPr sz="1450" b="0">
                <a:solidFill>
                  <a:srgbClr val="BFD3DA"/>
                </a:solidFill>
                <a:latin typeface="Lato"/>
              </a:rPr>
              <a:t>Interpretazione congiunta.</a:t>
            </a:r>
          </a:p>
          <a:p>
            <a:pPr algn="l">
              <a:lnSpc>
                <a:spcPct val="106000"/>
              </a:lnSpc>
              <a:spcBef>
                <a:spcPts val="0"/>
              </a:spcBef>
              <a:spcAft>
                <a:spcPts val="0"/>
              </a:spcAft>
            </a:pPr>
            <a:r>
              <a:rPr sz="1450" b="0">
                <a:solidFill>
                  <a:srgbClr val="BFD3DA"/>
                </a:solidFill>
                <a:latin typeface="Lato"/>
              </a:rPr>
              <a:t>Nessuna somma automatica.</a:t>
            </a:r>
          </a:p>
        </p:txBody>
      </p:sp>
      <p:sp>
        <p:nvSpPr>
          <p:cNvPr id="56" name="Rounded Rectangle 55"/>
          <p:cNvSpPr/>
          <p:nvPr/>
        </p:nvSpPr>
        <p:spPr>
          <a:xfrm>
            <a:off x="585216" y="6053328"/>
            <a:ext cx="11009376" cy="329184"/>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TextBox 56"/>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66DCC5"/>
                </a:solidFill>
                <a:latin typeface="Lato"/>
              </a:rPr>
              <a:t>Più sostanze: ulteriori valutazioni. La Figura 1 INAIL non esaurisce la multi-esposizione.</a:t>
            </a:r>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7F8F3"/>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008E89"/>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567886"/>
                </a:solidFill>
                <a:latin typeface="Lato"/>
              </a:rPr>
              <a:t>MISURAZIONI / QUALITÀ</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13384C"/>
                </a:solidFill>
                <a:latin typeface="Lato"/>
              </a:rPr>
              <a:t>Una misura affidabile nasce prima del prelievo</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567886"/>
                </a:solidFill>
                <a:latin typeface="Lato"/>
              </a:rPr>
              <a:t>Obiettivo, metodo, qualità e contesto devono restare collegati.</a:t>
            </a:r>
          </a:p>
        </p:txBody>
      </p:sp>
      <p:cxnSp>
        <p:nvCxnSpPr>
          <p:cNvPr id="11" name="Connector 10"/>
          <p:cNvCxnSpPr/>
          <p:nvPr/>
        </p:nvCxnSpPr>
        <p:spPr>
          <a:xfrm>
            <a:off x="548640" y="6419088"/>
            <a:ext cx="11091672" cy="0"/>
          </a:xfrm>
          <a:prstGeom prst="line">
            <a:avLst/>
          </a:prstGeom>
          <a:ln w="8255">
            <a:solidFill>
              <a:srgbClr val="D2E0E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567886"/>
                </a:solidFill>
                <a:latin typeface="Lato"/>
              </a:rPr>
              <a:t>INAIL [I1] • UNI [T1] • NIOSH NMAM [T7] • Sequenza operativa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567886"/>
                </a:solidFill>
                <a:latin typeface="Lato"/>
              </a:rPr>
              <a:t>07 / 10</a:t>
            </a:r>
          </a:p>
        </p:txBody>
      </p:sp>
      <p:sp>
        <p:nvSpPr>
          <p:cNvPr id="15" name="Rectangle 14"/>
          <p:cNvSpPr/>
          <p:nvPr/>
        </p:nvSpPr>
        <p:spPr>
          <a:xfrm>
            <a:off x="54864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85216" y="2414016"/>
            <a:ext cx="2569464" cy="2093976"/>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Oval 25"/>
          <p:cNvSpPr/>
          <p:nvPr/>
        </p:nvSpPr>
        <p:spPr>
          <a:xfrm>
            <a:off x="777240" y="2615184"/>
            <a:ext cx="393192" cy="393192"/>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777240" y="2688336"/>
            <a:ext cx="393192" cy="228600"/>
          </a:xfrm>
          <a:prstGeom prst="rect">
            <a:avLst/>
          </a:prstGeom>
          <a:noFill/>
        </p:spPr>
        <p:txBody>
          <a:bodyPr wrap="square" lIns="0" tIns="0" rIns="0" bIns="0" anchor="t">
            <a:spAutoFit/>
          </a:bodyPr>
          <a:lstStyle/>
          <a:p>
            <a:pPr algn="ctr">
              <a:lnSpc>
                <a:spcPct val="106000"/>
              </a:lnSpc>
              <a:spcBef>
                <a:spcPts val="0"/>
              </a:spcBef>
              <a:spcAft>
                <a:spcPts val="0"/>
              </a:spcAft>
            </a:pPr>
            <a:r>
              <a:rPr sz="1300" b="1">
                <a:solidFill>
                  <a:srgbClr val="FFFFFF"/>
                </a:solidFill>
                <a:latin typeface="Lato"/>
              </a:rPr>
              <a:t>1</a:t>
            </a:r>
          </a:p>
        </p:txBody>
      </p:sp>
      <p:sp>
        <p:nvSpPr>
          <p:cNvPr id="28" name="TextBox 27"/>
          <p:cNvSpPr txBox="1"/>
          <p:nvPr/>
        </p:nvSpPr>
        <p:spPr>
          <a:xfrm>
            <a:off x="758952" y="3337560"/>
            <a:ext cx="2231136" cy="246888"/>
          </a:xfrm>
          <a:prstGeom prst="rect">
            <a:avLst/>
          </a:prstGeom>
          <a:noFill/>
        </p:spPr>
        <p:txBody>
          <a:bodyPr wrap="square" lIns="0" tIns="0" rIns="0" bIns="0" anchor="t">
            <a:spAutoFit/>
          </a:bodyPr>
          <a:lstStyle/>
          <a:p>
            <a:pPr algn="l">
              <a:lnSpc>
                <a:spcPct val="106000"/>
              </a:lnSpc>
              <a:spcBef>
                <a:spcPts val="0"/>
              </a:spcBef>
              <a:spcAft>
                <a:spcPts val="0"/>
              </a:spcAft>
            </a:pPr>
            <a:r>
              <a:rPr sz="1300" b="1">
                <a:solidFill>
                  <a:srgbClr val="008E89"/>
                </a:solidFill>
                <a:latin typeface="Lato"/>
              </a:rPr>
              <a:t>PROGETTARE</a:t>
            </a:r>
          </a:p>
        </p:txBody>
      </p:sp>
      <p:sp>
        <p:nvSpPr>
          <p:cNvPr id="29" name="TextBox 28"/>
          <p:cNvSpPr txBox="1"/>
          <p:nvPr/>
        </p:nvSpPr>
        <p:spPr>
          <a:xfrm>
            <a:off x="758952" y="3749039"/>
            <a:ext cx="2231136" cy="612648"/>
          </a:xfrm>
          <a:prstGeom prst="rect">
            <a:avLst/>
          </a:prstGeom>
          <a:noFill/>
        </p:spPr>
        <p:txBody>
          <a:bodyPr wrap="square" lIns="0" tIns="0" rIns="0" bIns="0" anchor="t">
            <a:spAutoFit/>
          </a:bodyPr>
          <a:lstStyle/>
          <a:p>
            <a:pPr algn="l">
              <a:lnSpc>
                <a:spcPct val="106000"/>
              </a:lnSpc>
              <a:spcBef>
                <a:spcPts val="0"/>
              </a:spcBef>
              <a:spcAft>
                <a:spcPts val="0"/>
              </a:spcAft>
            </a:pPr>
            <a:r>
              <a:rPr sz="1800" b="1">
                <a:solidFill>
                  <a:srgbClr val="13384C"/>
                </a:solidFill>
                <a:latin typeface="Lato"/>
              </a:rPr>
              <a:t>Domanda, agente</a:t>
            </a:r>
          </a:p>
          <a:p>
            <a:pPr algn="l">
              <a:lnSpc>
                <a:spcPct val="106000"/>
              </a:lnSpc>
              <a:spcBef>
                <a:spcPts val="0"/>
              </a:spcBef>
              <a:spcAft>
                <a:spcPts val="0"/>
              </a:spcAft>
            </a:pPr>
            <a:r>
              <a:rPr sz="1800" b="1">
                <a:solidFill>
                  <a:srgbClr val="13384C"/>
                </a:solidFill>
                <a:latin typeface="Lato"/>
              </a:rPr>
              <a:t>e rappresentatività</a:t>
            </a:r>
          </a:p>
        </p:txBody>
      </p:sp>
      <p:cxnSp>
        <p:nvCxnSpPr>
          <p:cNvPr id="30" name="Connector 29"/>
          <p:cNvCxnSpPr/>
          <p:nvPr/>
        </p:nvCxnSpPr>
        <p:spPr>
          <a:xfrm>
            <a:off x="3172968" y="3118104"/>
            <a:ext cx="210312" cy="0"/>
          </a:xfrm>
          <a:prstGeom prst="line">
            <a:avLst/>
          </a:prstGeom>
          <a:ln w="1651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sp>
        <p:nvSpPr>
          <p:cNvPr id="31" name="Rounded Rectangle 30"/>
          <p:cNvSpPr/>
          <p:nvPr/>
        </p:nvSpPr>
        <p:spPr>
          <a:xfrm>
            <a:off x="3401568" y="2414016"/>
            <a:ext cx="2569464" cy="2093976"/>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Oval 31"/>
          <p:cNvSpPr/>
          <p:nvPr/>
        </p:nvSpPr>
        <p:spPr>
          <a:xfrm>
            <a:off x="3593592" y="2615184"/>
            <a:ext cx="393192" cy="393192"/>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TextBox 32"/>
          <p:cNvSpPr txBox="1"/>
          <p:nvPr/>
        </p:nvSpPr>
        <p:spPr>
          <a:xfrm>
            <a:off x="3593592" y="2688336"/>
            <a:ext cx="393192" cy="228600"/>
          </a:xfrm>
          <a:prstGeom prst="rect">
            <a:avLst/>
          </a:prstGeom>
          <a:noFill/>
        </p:spPr>
        <p:txBody>
          <a:bodyPr wrap="square" lIns="0" tIns="0" rIns="0" bIns="0" anchor="t">
            <a:spAutoFit/>
          </a:bodyPr>
          <a:lstStyle/>
          <a:p>
            <a:pPr algn="ctr">
              <a:lnSpc>
                <a:spcPct val="106000"/>
              </a:lnSpc>
              <a:spcBef>
                <a:spcPts val="0"/>
              </a:spcBef>
              <a:spcAft>
                <a:spcPts val="0"/>
              </a:spcAft>
            </a:pPr>
            <a:r>
              <a:rPr sz="1300" b="1">
                <a:solidFill>
                  <a:srgbClr val="FFFFFF"/>
                </a:solidFill>
                <a:latin typeface="Lato"/>
              </a:rPr>
              <a:t>2</a:t>
            </a:r>
          </a:p>
        </p:txBody>
      </p:sp>
      <p:sp>
        <p:nvSpPr>
          <p:cNvPr id="34" name="TextBox 33"/>
          <p:cNvSpPr txBox="1"/>
          <p:nvPr/>
        </p:nvSpPr>
        <p:spPr>
          <a:xfrm>
            <a:off x="3575304" y="3337560"/>
            <a:ext cx="2231136" cy="246888"/>
          </a:xfrm>
          <a:prstGeom prst="rect">
            <a:avLst/>
          </a:prstGeom>
          <a:noFill/>
        </p:spPr>
        <p:txBody>
          <a:bodyPr wrap="square" lIns="0" tIns="0" rIns="0" bIns="0" anchor="t">
            <a:spAutoFit/>
          </a:bodyPr>
          <a:lstStyle/>
          <a:p>
            <a:pPr algn="l">
              <a:lnSpc>
                <a:spcPct val="106000"/>
              </a:lnSpc>
              <a:spcBef>
                <a:spcPts val="0"/>
              </a:spcBef>
              <a:spcAft>
                <a:spcPts val="0"/>
              </a:spcAft>
            </a:pPr>
            <a:r>
              <a:rPr sz="1300" b="1">
                <a:solidFill>
                  <a:srgbClr val="008E89"/>
                </a:solidFill>
                <a:latin typeface="Lato"/>
              </a:rPr>
              <a:t>CAMPIONARE</a:t>
            </a:r>
          </a:p>
        </p:txBody>
      </p:sp>
      <p:sp>
        <p:nvSpPr>
          <p:cNvPr id="35" name="TextBox 34"/>
          <p:cNvSpPr txBox="1"/>
          <p:nvPr/>
        </p:nvSpPr>
        <p:spPr>
          <a:xfrm>
            <a:off x="3575304" y="3749039"/>
            <a:ext cx="2231136" cy="612648"/>
          </a:xfrm>
          <a:prstGeom prst="rect">
            <a:avLst/>
          </a:prstGeom>
          <a:noFill/>
        </p:spPr>
        <p:txBody>
          <a:bodyPr wrap="square" lIns="0" tIns="0" rIns="0" bIns="0" anchor="t">
            <a:spAutoFit/>
          </a:bodyPr>
          <a:lstStyle/>
          <a:p>
            <a:pPr algn="l">
              <a:lnSpc>
                <a:spcPct val="106000"/>
              </a:lnSpc>
              <a:spcBef>
                <a:spcPts val="0"/>
              </a:spcBef>
              <a:spcAft>
                <a:spcPts val="0"/>
              </a:spcAft>
            </a:pPr>
            <a:r>
              <a:rPr sz="1800" b="1">
                <a:solidFill>
                  <a:srgbClr val="13384C"/>
                </a:solidFill>
                <a:latin typeface="Lato"/>
              </a:rPr>
              <a:t>Metodo e condizioni</a:t>
            </a:r>
          </a:p>
          <a:p>
            <a:pPr algn="l">
              <a:lnSpc>
                <a:spcPct val="106000"/>
              </a:lnSpc>
              <a:spcBef>
                <a:spcPts val="0"/>
              </a:spcBef>
              <a:spcAft>
                <a:spcPts val="0"/>
              </a:spcAft>
            </a:pPr>
            <a:r>
              <a:rPr sz="1800" b="1">
                <a:solidFill>
                  <a:srgbClr val="13384C"/>
                </a:solidFill>
                <a:latin typeface="Lato"/>
              </a:rPr>
              <a:t>dell’attività</a:t>
            </a:r>
          </a:p>
        </p:txBody>
      </p:sp>
      <p:cxnSp>
        <p:nvCxnSpPr>
          <p:cNvPr id="36" name="Connector 35"/>
          <p:cNvCxnSpPr/>
          <p:nvPr/>
        </p:nvCxnSpPr>
        <p:spPr>
          <a:xfrm>
            <a:off x="5989320" y="3118104"/>
            <a:ext cx="210312" cy="0"/>
          </a:xfrm>
          <a:prstGeom prst="line">
            <a:avLst/>
          </a:prstGeom>
          <a:ln w="1651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sp>
        <p:nvSpPr>
          <p:cNvPr id="37" name="Rounded Rectangle 36"/>
          <p:cNvSpPr/>
          <p:nvPr/>
        </p:nvSpPr>
        <p:spPr>
          <a:xfrm>
            <a:off x="6217920" y="2414016"/>
            <a:ext cx="2569464" cy="2093976"/>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Oval 37"/>
          <p:cNvSpPr/>
          <p:nvPr/>
        </p:nvSpPr>
        <p:spPr>
          <a:xfrm>
            <a:off x="6409944" y="2615184"/>
            <a:ext cx="393192" cy="393192"/>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TextBox 38"/>
          <p:cNvSpPr txBox="1"/>
          <p:nvPr/>
        </p:nvSpPr>
        <p:spPr>
          <a:xfrm>
            <a:off x="6409944" y="2688336"/>
            <a:ext cx="393192" cy="228600"/>
          </a:xfrm>
          <a:prstGeom prst="rect">
            <a:avLst/>
          </a:prstGeom>
          <a:noFill/>
        </p:spPr>
        <p:txBody>
          <a:bodyPr wrap="square" lIns="0" tIns="0" rIns="0" bIns="0" anchor="t">
            <a:spAutoFit/>
          </a:bodyPr>
          <a:lstStyle/>
          <a:p>
            <a:pPr algn="ctr">
              <a:lnSpc>
                <a:spcPct val="106000"/>
              </a:lnSpc>
              <a:spcBef>
                <a:spcPts val="0"/>
              </a:spcBef>
              <a:spcAft>
                <a:spcPts val="0"/>
              </a:spcAft>
            </a:pPr>
            <a:r>
              <a:rPr sz="1300" b="1">
                <a:solidFill>
                  <a:srgbClr val="FFFFFF"/>
                </a:solidFill>
                <a:latin typeface="Lato"/>
              </a:rPr>
              <a:t>3</a:t>
            </a:r>
          </a:p>
        </p:txBody>
      </p:sp>
      <p:sp>
        <p:nvSpPr>
          <p:cNvPr id="40" name="TextBox 39"/>
          <p:cNvSpPr txBox="1"/>
          <p:nvPr/>
        </p:nvSpPr>
        <p:spPr>
          <a:xfrm>
            <a:off x="6391656" y="3337560"/>
            <a:ext cx="2231136" cy="246888"/>
          </a:xfrm>
          <a:prstGeom prst="rect">
            <a:avLst/>
          </a:prstGeom>
          <a:noFill/>
        </p:spPr>
        <p:txBody>
          <a:bodyPr wrap="square" lIns="0" tIns="0" rIns="0" bIns="0" anchor="t">
            <a:spAutoFit/>
          </a:bodyPr>
          <a:lstStyle/>
          <a:p>
            <a:pPr algn="l">
              <a:lnSpc>
                <a:spcPct val="106000"/>
              </a:lnSpc>
              <a:spcBef>
                <a:spcPts val="0"/>
              </a:spcBef>
              <a:spcAft>
                <a:spcPts val="0"/>
              </a:spcAft>
            </a:pPr>
            <a:r>
              <a:rPr sz="1300" b="1">
                <a:solidFill>
                  <a:srgbClr val="008E89"/>
                </a:solidFill>
                <a:latin typeface="Lato"/>
              </a:rPr>
              <a:t>ANALIZZARE</a:t>
            </a:r>
          </a:p>
        </p:txBody>
      </p:sp>
      <p:sp>
        <p:nvSpPr>
          <p:cNvPr id="41" name="TextBox 40"/>
          <p:cNvSpPr txBox="1"/>
          <p:nvPr/>
        </p:nvSpPr>
        <p:spPr>
          <a:xfrm>
            <a:off x="6391656" y="3749039"/>
            <a:ext cx="2231136" cy="612648"/>
          </a:xfrm>
          <a:prstGeom prst="rect">
            <a:avLst/>
          </a:prstGeom>
          <a:noFill/>
        </p:spPr>
        <p:txBody>
          <a:bodyPr wrap="square" lIns="0" tIns="0" rIns="0" bIns="0" anchor="t">
            <a:spAutoFit/>
          </a:bodyPr>
          <a:lstStyle/>
          <a:p>
            <a:pPr algn="l">
              <a:lnSpc>
                <a:spcPct val="106000"/>
              </a:lnSpc>
              <a:spcBef>
                <a:spcPts val="0"/>
              </a:spcBef>
              <a:spcAft>
                <a:spcPts val="0"/>
              </a:spcAft>
            </a:pPr>
            <a:r>
              <a:rPr sz="1800" b="1">
                <a:solidFill>
                  <a:srgbClr val="13384C"/>
                </a:solidFill>
                <a:latin typeface="Lato"/>
              </a:rPr>
              <a:t>Laboratorio e</a:t>
            </a:r>
          </a:p>
          <a:p>
            <a:pPr algn="l">
              <a:lnSpc>
                <a:spcPct val="106000"/>
              </a:lnSpc>
              <a:spcBef>
                <a:spcPts val="0"/>
              </a:spcBef>
              <a:spcAft>
                <a:spcPts val="0"/>
              </a:spcAft>
            </a:pPr>
            <a:r>
              <a:rPr sz="1800" b="1">
                <a:solidFill>
                  <a:srgbClr val="13384C"/>
                </a:solidFill>
                <a:latin typeface="Lato"/>
              </a:rPr>
              <a:t>qualità del risultato</a:t>
            </a:r>
          </a:p>
        </p:txBody>
      </p:sp>
      <p:cxnSp>
        <p:nvCxnSpPr>
          <p:cNvPr id="42" name="Connector 41"/>
          <p:cNvCxnSpPr/>
          <p:nvPr/>
        </p:nvCxnSpPr>
        <p:spPr>
          <a:xfrm>
            <a:off x="8805672" y="3118104"/>
            <a:ext cx="210312" cy="0"/>
          </a:xfrm>
          <a:prstGeom prst="line">
            <a:avLst/>
          </a:prstGeom>
          <a:ln w="16510">
            <a:solidFill>
              <a:srgbClr val="008E89"/>
            </a:solidFill>
            <a:tailEnd type="triangle" w="sm" len="sm"/>
          </a:ln>
        </p:spPr>
        <p:style>
          <a:lnRef idx="2">
            <a:schemeClr val="accent1"/>
          </a:lnRef>
          <a:fillRef idx="0">
            <a:schemeClr val="accent1"/>
          </a:fillRef>
          <a:effectRef idx="0">
            <a:schemeClr val="accent1"/>
          </a:effectRef>
          <a:fontRef idx="minor">
            <a:schemeClr val="tx1"/>
          </a:fontRef>
        </p:style>
      </p:cxnSp>
      <p:sp>
        <p:nvSpPr>
          <p:cNvPr id="43" name="Rounded Rectangle 42"/>
          <p:cNvSpPr/>
          <p:nvPr/>
        </p:nvSpPr>
        <p:spPr>
          <a:xfrm>
            <a:off x="9034272" y="2414016"/>
            <a:ext cx="2569464" cy="2093976"/>
          </a:xfrm>
          <a:prstGeom prst="roundRect">
            <a:avLst>
              <a:gd name="adj" fmla="val 12000"/>
            </a:avLst>
          </a:prstGeom>
          <a:solidFill>
            <a:srgbClr val="FFFFFF"/>
          </a:solidFill>
          <a:ln w="1016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Oval 43"/>
          <p:cNvSpPr/>
          <p:nvPr/>
        </p:nvSpPr>
        <p:spPr>
          <a:xfrm>
            <a:off x="9226296" y="2615184"/>
            <a:ext cx="393192" cy="393192"/>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TextBox 44"/>
          <p:cNvSpPr txBox="1"/>
          <p:nvPr/>
        </p:nvSpPr>
        <p:spPr>
          <a:xfrm>
            <a:off x="9226296" y="2688336"/>
            <a:ext cx="393192" cy="228600"/>
          </a:xfrm>
          <a:prstGeom prst="rect">
            <a:avLst/>
          </a:prstGeom>
          <a:noFill/>
        </p:spPr>
        <p:txBody>
          <a:bodyPr wrap="square" lIns="0" tIns="0" rIns="0" bIns="0" anchor="t">
            <a:spAutoFit/>
          </a:bodyPr>
          <a:lstStyle/>
          <a:p>
            <a:pPr algn="ctr">
              <a:lnSpc>
                <a:spcPct val="106000"/>
              </a:lnSpc>
              <a:spcBef>
                <a:spcPts val="0"/>
              </a:spcBef>
              <a:spcAft>
                <a:spcPts val="0"/>
              </a:spcAft>
            </a:pPr>
            <a:r>
              <a:rPr sz="1300" b="1">
                <a:solidFill>
                  <a:srgbClr val="FFFFFF"/>
                </a:solidFill>
                <a:latin typeface="Lato"/>
              </a:rPr>
              <a:t>4</a:t>
            </a:r>
          </a:p>
        </p:txBody>
      </p:sp>
      <p:sp>
        <p:nvSpPr>
          <p:cNvPr id="46" name="TextBox 45"/>
          <p:cNvSpPr txBox="1"/>
          <p:nvPr/>
        </p:nvSpPr>
        <p:spPr>
          <a:xfrm>
            <a:off x="9208008" y="3337560"/>
            <a:ext cx="2231136" cy="246888"/>
          </a:xfrm>
          <a:prstGeom prst="rect">
            <a:avLst/>
          </a:prstGeom>
          <a:noFill/>
        </p:spPr>
        <p:txBody>
          <a:bodyPr wrap="square" lIns="0" tIns="0" rIns="0" bIns="0" anchor="t">
            <a:spAutoFit/>
          </a:bodyPr>
          <a:lstStyle/>
          <a:p>
            <a:pPr algn="l">
              <a:lnSpc>
                <a:spcPct val="106000"/>
              </a:lnSpc>
              <a:spcBef>
                <a:spcPts val="0"/>
              </a:spcBef>
              <a:spcAft>
                <a:spcPts val="0"/>
              </a:spcAft>
            </a:pPr>
            <a:r>
              <a:rPr sz="1300" b="1">
                <a:solidFill>
                  <a:srgbClr val="008E89"/>
                </a:solidFill>
                <a:latin typeface="Lato"/>
              </a:rPr>
              <a:t>INTERPRETARE</a:t>
            </a:r>
          </a:p>
        </p:txBody>
      </p:sp>
      <p:sp>
        <p:nvSpPr>
          <p:cNvPr id="47" name="TextBox 46"/>
          <p:cNvSpPr txBox="1"/>
          <p:nvPr/>
        </p:nvSpPr>
        <p:spPr>
          <a:xfrm>
            <a:off x="9208008" y="3749039"/>
            <a:ext cx="2231136" cy="612648"/>
          </a:xfrm>
          <a:prstGeom prst="rect">
            <a:avLst/>
          </a:prstGeom>
          <a:noFill/>
        </p:spPr>
        <p:txBody>
          <a:bodyPr wrap="square" lIns="0" tIns="0" rIns="0" bIns="0" anchor="t">
            <a:spAutoFit/>
          </a:bodyPr>
          <a:lstStyle/>
          <a:p>
            <a:pPr algn="l">
              <a:lnSpc>
                <a:spcPct val="106000"/>
              </a:lnSpc>
              <a:spcBef>
                <a:spcPts val="0"/>
              </a:spcBef>
              <a:spcAft>
                <a:spcPts val="0"/>
              </a:spcAft>
            </a:pPr>
            <a:r>
              <a:rPr sz="1800" b="1">
                <a:solidFill>
                  <a:srgbClr val="13384C"/>
                </a:solidFill>
                <a:latin typeface="Lato"/>
              </a:rPr>
              <a:t>Limiti del dato</a:t>
            </a:r>
          </a:p>
          <a:p>
            <a:pPr algn="l">
              <a:lnSpc>
                <a:spcPct val="106000"/>
              </a:lnSpc>
              <a:spcBef>
                <a:spcPts val="0"/>
              </a:spcBef>
              <a:spcAft>
                <a:spcPts val="0"/>
              </a:spcAft>
            </a:pPr>
            <a:r>
              <a:rPr sz="1800" b="1">
                <a:solidFill>
                  <a:srgbClr val="13384C"/>
                </a:solidFill>
                <a:latin typeface="Lato"/>
              </a:rPr>
              <a:t>e confronto</a:t>
            </a:r>
          </a:p>
        </p:txBody>
      </p:sp>
      <p:sp>
        <p:nvSpPr>
          <p:cNvPr id="48" name="Rounded Rectangle 47"/>
          <p:cNvSpPr/>
          <p:nvPr/>
        </p:nvSpPr>
        <p:spPr>
          <a:xfrm>
            <a:off x="594360" y="4764024"/>
            <a:ext cx="11009376" cy="868680"/>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TextBox 48"/>
          <p:cNvSpPr txBox="1"/>
          <p:nvPr/>
        </p:nvSpPr>
        <p:spPr>
          <a:xfrm>
            <a:off x="832104" y="4928616"/>
            <a:ext cx="2487168" cy="210312"/>
          </a:xfrm>
          <a:prstGeom prst="rect">
            <a:avLst/>
          </a:prstGeom>
          <a:noFill/>
        </p:spPr>
        <p:txBody>
          <a:bodyPr wrap="square" lIns="0" tIns="0" rIns="0" bIns="0" anchor="t">
            <a:spAutoFit/>
          </a:bodyPr>
          <a:lstStyle/>
          <a:p>
            <a:pPr algn="l">
              <a:lnSpc>
                <a:spcPct val="106000"/>
              </a:lnSpc>
              <a:spcBef>
                <a:spcPts val="0"/>
              </a:spcBef>
              <a:spcAft>
                <a:spcPts val="0"/>
              </a:spcAft>
            </a:pPr>
            <a:r>
              <a:rPr sz="1060" b="1">
                <a:solidFill>
                  <a:srgbClr val="66DCC5"/>
                </a:solidFill>
                <a:latin typeface="Lato"/>
              </a:rPr>
              <a:t>STRUMENTI</a:t>
            </a:r>
          </a:p>
        </p:txBody>
      </p:sp>
      <p:sp>
        <p:nvSpPr>
          <p:cNvPr id="50" name="TextBox 49"/>
          <p:cNvSpPr txBox="1"/>
          <p:nvPr/>
        </p:nvSpPr>
        <p:spPr>
          <a:xfrm>
            <a:off x="832104" y="5276088"/>
            <a:ext cx="2487168" cy="219456"/>
          </a:xfrm>
          <a:prstGeom prst="rect">
            <a:avLst/>
          </a:prstGeom>
          <a:noFill/>
        </p:spPr>
        <p:txBody>
          <a:bodyPr wrap="square" lIns="0" tIns="0" rIns="0" bIns="0" anchor="t">
            <a:spAutoFit/>
          </a:bodyPr>
          <a:lstStyle/>
          <a:p>
            <a:pPr algn="l">
              <a:lnSpc>
                <a:spcPct val="106000"/>
              </a:lnSpc>
              <a:spcBef>
                <a:spcPts val="0"/>
              </a:spcBef>
              <a:spcAft>
                <a:spcPts val="0"/>
              </a:spcAft>
            </a:pPr>
            <a:r>
              <a:rPr sz="1330" b="0">
                <a:solidFill>
                  <a:srgbClr val="FFFFFF"/>
                </a:solidFill>
                <a:latin typeface="Lato"/>
              </a:rPr>
              <a:t>Calibrazione / verifica</a:t>
            </a:r>
          </a:p>
        </p:txBody>
      </p:sp>
      <p:sp>
        <p:nvSpPr>
          <p:cNvPr id="51" name="TextBox 50"/>
          <p:cNvSpPr txBox="1"/>
          <p:nvPr/>
        </p:nvSpPr>
        <p:spPr>
          <a:xfrm>
            <a:off x="3566160" y="4928616"/>
            <a:ext cx="2487168" cy="210312"/>
          </a:xfrm>
          <a:prstGeom prst="rect">
            <a:avLst/>
          </a:prstGeom>
          <a:noFill/>
        </p:spPr>
        <p:txBody>
          <a:bodyPr wrap="square" lIns="0" tIns="0" rIns="0" bIns="0" anchor="t">
            <a:spAutoFit/>
          </a:bodyPr>
          <a:lstStyle/>
          <a:p>
            <a:pPr algn="l">
              <a:lnSpc>
                <a:spcPct val="106000"/>
              </a:lnSpc>
              <a:spcBef>
                <a:spcPts val="0"/>
              </a:spcBef>
              <a:spcAft>
                <a:spcPts val="0"/>
              </a:spcAft>
            </a:pPr>
            <a:r>
              <a:rPr sz="1060" b="1">
                <a:solidFill>
                  <a:srgbClr val="66DCC5"/>
                </a:solidFill>
                <a:latin typeface="Lato"/>
              </a:rPr>
              <a:t>CONTROLLI</a:t>
            </a:r>
          </a:p>
        </p:txBody>
      </p:sp>
      <p:sp>
        <p:nvSpPr>
          <p:cNvPr id="52" name="TextBox 51"/>
          <p:cNvSpPr txBox="1"/>
          <p:nvPr/>
        </p:nvSpPr>
        <p:spPr>
          <a:xfrm>
            <a:off x="3566160" y="5276088"/>
            <a:ext cx="2487168" cy="219456"/>
          </a:xfrm>
          <a:prstGeom prst="rect">
            <a:avLst/>
          </a:prstGeom>
          <a:noFill/>
        </p:spPr>
        <p:txBody>
          <a:bodyPr wrap="square" lIns="0" tIns="0" rIns="0" bIns="0" anchor="t">
            <a:spAutoFit/>
          </a:bodyPr>
          <a:lstStyle/>
          <a:p>
            <a:pPr algn="l">
              <a:lnSpc>
                <a:spcPct val="106000"/>
              </a:lnSpc>
              <a:spcBef>
                <a:spcPts val="0"/>
              </a:spcBef>
              <a:spcAft>
                <a:spcPts val="0"/>
              </a:spcAft>
            </a:pPr>
            <a:r>
              <a:rPr sz="1330" b="0">
                <a:solidFill>
                  <a:srgbClr val="FFFFFF"/>
                </a:solidFill>
                <a:latin typeface="Lato"/>
              </a:rPr>
              <a:t>Bianchi pertinenti</a:t>
            </a:r>
          </a:p>
        </p:txBody>
      </p:sp>
      <p:sp>
        <p:nvSpPr>
          <p:cNvPr id="53" name="TextBox 52"/>
          <p:cNvSpPr txBox="1"/>
          <p:nvPr/>
        </p:nvSpPr>
        <p:spPr>
          <a:xfrm>
            <a:off x="6300216" y="4928616"/>
            <a:ext cx="2487168" cy="210312"/>
          </a:xfrm>
          <a:prstGeom prst="rect">
            <a:avLst/>
          </a:prstGeom>
          <a:noFill/>
        </p:spPr>
        <p:txBody>
          <a:bodyPr wrap="square" lIns="0" tIns="0" rIns="0" bIns="0" anchor="t">
            <a:spAutoFit/>
          </a:bodyPr>
          <a:lstStyle/>
          <a:p>
            <a:pPr algn="l">
              <a:lnSpc>
                <a:spcPct val="106000"/>
              </a:lnSpc>
              <a:spcBef>
                <a:spcPts val="0"/>
              </a:spcBef>
              <a:spcAft>
                <a:spcPts val="0"/>
              </a:spcAft>
            </a:pPr>
            <a:r>
              <a:rPr sz="1060" b="1">
                <a:solidFill>
                  <a:srgbClr val="66DCC5"/>
                </a:solidFill>
                <a:latin typeface="Lato"/>
              </a:rPr>
              <a:t>QUANTIFICAZIONE</a:t>
            </a:r>
          </a:p>
        </p:txBody>
      </p:sp>
      <p:sp>
        <p:nvSpPr>
          <p:cNvPr id="54" name="TextBox 53"/>
          <p:cNvSpPr txBox="1"/>
          <p:nvPr/>
        </p:nvSpPr>
        <p:spPr>
          <a:xfrm>
            <a:off x="6300216" y="5276088"/>
            <a:ext cx="2487168" cy="219456"/>
          </a:xfrm>
          <a:prstGeom prst="rect">
            <a:avLst/>
          </a:prstGeom>
          <a:noFill/>
        </p:spPr>
        <p:txBody>
          <a:bodyPr wrap="square" lIns="0" tIns="0" rIns="0" bIns="0" anchor="t">
            <a:spAutoFit/>
          </a:bodyPr>
          <a:lstStyle/>
          <a:p>
            <a:pPr algn="l">
              <a:lnSpc>
                <a:spcPct val="106000"/>
              </a:lnSpc>
              <a:spcBef>
                <a:spcPts val="0"/>
              </a:spcBef>
              <a:spcAft>
                <a:spcPts val="0"/>
              </a:spcAft>
            </a:pPr>
            <a:r>
              <a:rPr sz="1330" b="0">
                <a:solidFill>
                  <a:srgbClr val="FFFFFF"/>
                </a:solidFill>
                <a:latin typeface="Lato"/>
              </a:rPr>
              <a:t>Limite del metodo</a:t>
            </a:r>
          </a:p>
        </p:txBody>
      </p:sp>
      <p:sp>
        <p:nvSpPr>
          <p:cNvPr id="55" name="TextBox 54"/>
          <p:cNvSpPr txBox="1"/>
          <p:nvPr/>
        </p:nvSpPr>
        <p:spPr>
          <a:xfrm>
            <a:off x="9034272" y="4928616"/>
            <a:ext cx="2487168" cy="210312"/>
          </a:xfrm>
          <a:prstGeom prst="rect">
            <a:avLst/>
          </a:prstGeom>
          <a:noFill/>
        </p:spPr>
        <p:txBody>
          <a:bodyPr wrap="square" lIns="0" tIns="0" rIns="0" bIns="0" anchor="t">
            <a:spAutoFit/>
          </a:bodyPr>
          <a:lstStyle/>
          <a:p>
            <a:pPr algn="l">
              <a:lnSpc>
                <a:spcPct val="106000"/>
              </a:lnSpc>
              <a:spcBef>
                <a:spcPts val="0"/>
              </a:spcBef>
              <a:spcAft>
                <a:spcPts val="0"/>
              </a:spcAft>
            </a:pPr>
            <a:r>
              <a:rPr sz="1060" b="1">
                <a:solidFill>
                  <a:srgbClr val="66DCC5"/>
                </a:solidFill>
                <a:latin typeface="Lato"/>
              </a:rPr>
              <a:t>INCERTEZZA</a:t>
            </a:r>
          </a:p>
        </p:txBody>
      </p:sp>
      <p:sp>
        <p:nvSpPr>
          <p:cNvPr id="56" name="TextBox 55"/>
          <p:cNvSpPr txBox="1"/>
          <p:nvPr/>
        </p:nvSpPr>
        <p:spPr>
          <a:xfrm>
            <a:off x="9034272" y="5276088"/>
            <a:ext cx="2487168" cy="219456"/>
          </a:xfrm>
          <a:prstGeom prst="rect">
            <a:avLst/>
          </a:prstGeom>
          <a:noFill/>
        </p:spPr>
        <p:txBody>
          <a:bodyPr wrap="square" lIns="0" tIns="0" rIns="0" bIns="0" anchor="t">
            <a:spAutoFit/>
          </a:bodyPr>
          <a:lstStyle/>
          <a:p>
            <a:pPr algn="l">
              <a:lnSpc>
                <a:spcPct val="106000"/>
              </a:lnSpc>
              <a:spcBef>
                <a:spcPts val="0"/>
              </a:spcBef>
              <a:spcAft>
                <a:spcPts val="0"/>
              </a:spcAft>
            </a:pPr>
            <a:r>
              <a:rPr sz="1330" b="0">
                <a:solidFill>
                  <a:srgbClr val="FFFFFF"/>
                </a:solidFill>
                <a:latin typeface="Lato"/>
              </a:rPr>
              <a:t>Dichiarare e interpretare</a:t>
            </a:r>
          </a:p>
        </p:txBody>
      </p:sp>
      <p:sp>
        <p:nvSpPr>
          <p:cNvPr id="57" name="Rounded Rectangle 56"/>
          <p:cNvSpPr/>
          <p:nvPr/>
        </p:nvSpPr>
        <p:spPr>
          <a:xfrm>
            <a:off x="585216" y="6053328"/>
            <a:ext cx="11009376" cy="329184"/>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TextBox 57"/>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008E89"/>
                </a:solidFill>
                <a:latin typeface="Lato"/>
              </a:rPr>
              <a:t>«Inferiore al limite di quantificazione» non significa concentrazione zero.</a:t>
            </a:r>
          </a:p>
        </p:txBody>
      </p:sp>
      <p:sp>
        <p:nvSpPr>
          <p:cNvPr id="59"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7F8F3"/>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008E89"/>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567886"/>
                </a:solidFill>
                <a:latin typeface="Lato"/>
              </a:rPr>
              <a:t>MONITORAGGIO BIOLOGICO</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13384C"/>
                </a:solidFill>
                <a:latin typeface="Lato"/>
              </a:rPr>
              <a:t>Monitoraggio biologico: un’informazione da interpretare</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567886"/>
                </a:solidFill>
                <a:latin typeface="Lato"/>
              </a:rPr>
              <a:t>Agente o metabolita, matrice, momento del prelievo e riferimento pertinente.</a:t>
            </a:r>
          </a:p>
        </p:txBody>
      </p:sp>
      <p:cxnSp>
        <p:nvCxnSpPr>
          <p:cNvPr id="11" name="Connector 10"/>
          <p:cNvCxnSpPr/>
          <p:nvPr/>
        </p:nvCxnSpPr>
        <p:spPr>
          <a:xfrm>
            <a:off x="548640" y="6419088"/>
            <a:ext cx="11091672" cy="0"/>
          </a:xfrm>
          <a:prstGeom prst="line">
            <a:avLst/>
          </a:prstGeom>
          <a:ln w="8255">
            <a:solidFill>
              <a:srgbClr val="D2E0E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567886"/>
                </a:solidFill>
                <a:latin typeface="Lato"/>
              </a:rPr>
              <a:t>INAIL [I1] • HSE [T5–T6] • Matrici e lettura del protocollo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567886"/>
                </a:solidFill>
                <a:latin typeface="Lato"/>
              </a:rPr>
              <a:t>08 / 10</a:t>
            </a:r>
          </a:p>
        </p:txBody>
      </p:sp>
      <p:sp>
        <p:nvSpPr>
          <p:cNvPr id="15" name="Rectangle 14"/>
          <p:cNvSpPr/>
          <p:nvPr/>
        </p:nvSpPr>
        <p:spPr>
          <a:xfrm>
            <a:off x="54864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94360" y="2423160"/>
            <a:ext cx="4709160" cy="3364992"/>
          </a:xfrm>
          <a:prstGeom prst="roundRect">
            <a:avLst>
              <a:gd name="adj" fmla="val 12000"/>
            </a:avLst>
          </a:prstGeom>
          <a:solidFill>
            <a:srgbClr val="193F5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886968" y="2679192"/>
            <a:ext cx="4123944" cy="265176"/>
          </a:xfrm>
          <a:prstGeom prst="rect">
            <a:avLst/>
          </a:prstGeom>
          <a:noFill/>
        </p:spPr>
        <p:txBody>
          <a:bodyPr wrap="square" lIns="0" tIns="0" rIns="0" bIns="0" anchor="t">
            <a:spAutoFit/>
          </a:bodyPr>
          <a:lstStyle/>
          <a:p>
            <a:pPr algn="l">
              <a:lnSpc>
                <a:spcPct val="106000"/>
              </a:lnSpc>
              <a:spcBef>
                <a:spcPts val="0"/>
              </a:spcBef>
              <a:spcAft>
                <a:spcPts val="0"/>
              </a:spcAft>
            </a:pPr>
            <a:r>
              <a:rPr sz="1200" b="1">
                <a:solidFill>
                  <a:srgbClr val="66DCC5"/>
                </a:solidFill>
                <a:latin typeface="Lato"/>
              </a:rPr>
              <a:t>MATRICE PERTINENTE</a:t>
            </a:r>
          </a:p>
        </p:txBody>
      </p:sp>
      <p:sp>
        <p:nvSpPr>
          <p:cNvPr id="27" name="Rounded Rectangle 26"/>
          <p:cNvSpPr/>
          <p:nvPr/>
        </p:nvSpPr>
        <p:spPr>
          <a:xfrm>
            <a:off x="1261872" y="3246120"/>
            <a:ext cx="502920" cy="1271016"/>
          </a:xfrm>
          <a:prstGeom prst="roundRect">
            <a:avLst>
              <a:gd name="adj" fmla="val 12000"/>
            </a:avLst>
          </a:prstGeom>
          <a:solidFill>
            <a:srgbClr val="244F62"/>
          </a:solidFill>
          <a:ln w="1397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Rounded Rectangle 27"/>
          <p:cNvSpPr/>
          <p:nvPr/>
        </p:nvSpPr>
        <p:spPr>
          <a:xfrm>
            <a:off x="1280160" y="3877056"/>
            <a:ext cx="466344" cy="603504"/>
          </a:xfrm>
          <a:prstGeom prst="roundRect">
            <a:avLst>
              <a:gd name="adj" fmla="val 12000"/>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Rounded Rectangle 28"/>
          <p:cNvSpPr/>
          <p:nvPr/>
        </p:nvSpPr>
        <p:spPr>
          <a:xfrm>
            <a:off x="1197864" y="3154680"/>
            <a:ext cx="630936" cy="182880"/>
          </a:xfrm>
          <a:prstGeom prst="roundRect">
            <a:avLst>
              <a:gd name="adj" fmla="val 12000"/>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 name="Connector 29"/>
          <p:cNvCxnSpPr/>
          <p:nvPr/>
        </p:nvCxnSpPr>
        <p:spPr>
          <a:xfrm>
            <a:off x="1399032" y="3447288"/>
            <a:ext cx="0" cy="347472"/>
          </a:xfrm>
          <a:prstGeom prst="line">
            <a:avLst/>
          </a:prstGeom>
          <a:ln w="13970">
            <a:solidFill>
              <a:srgbClr val="FFFFFF"/>
            </a:solidFill>
          </a:ln>
        </p:spPr>
        <p:style>
          <a:lnRef idx="2">
            <a:schemeClr val="accent1"/>
          </a:lnRef>
          <a:fillRef idx="0">
            <a:schemeClr val="accent1"/>
          </a:fillRef>
          <a:effectRef idx="0">
            <a:schemeClr val="accent1"/>
          </a:effectRef>
          <a:fontRef idx="minor">
            <a:schemeClr val="tx1"/>
          </a:fontRef>
        </p:style>
      </p:cxnSp>
      <p:sp>
        <p:nvSpPr>
          <p:cNvPr id="31" name="TextBox 30"/>
          <p:cNvSpPr txBox="1"/>
          <p:nvPr/>
        </p:nvSpPr>
        <p:spPr>
          <a:xfrm>
            <a:off x="905256" y="4791456"/>
            <a:ext cx="1389888" cy="37490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URINE</a:t>
            </a:r>
          </a:p>
        </p:txBody>
      </p:sp>
      <p:sp>
        <p:nvSpPr>
          <p:cNvPr id="32" name="Rounded Rectangle 31"/>
          <p:cNvSpPr/>
          <p:nvPr/>
        </p:nvSpPr>
        <p:spPr>
          <a:xfrm>
            <a:off x="2642615" y="3246120"/>
            <a:ext cx="502920" cy="1271016"/>
          </a:xfrm>
          <a:prstGeom prst="roundRect">
            <a:avLst>
              <a:gd name="adj" fmla="val 12000"/>
            </a:avLst>
          </a:prstGeom>
          <a:solidFill>
            <a:srgbClr val="244F62"/>
          </a:solidFill>
          <a:ln w="1397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Rounded Rectangle 32"/>
          <p:cNvSpPr/>
          <p:nvPr/>
        </p:nvSpPr>
        <p:spPr>
          <a:xfrm>
            <a:off x="2660904" y="3877056"/>
            <a:ext cx="466344" cy="603504"/>
          </a:xfrm>
          <a:prstGeom prst="roundRect">
            <a:avLst>
              <a:gd name="adj" fmla="val 12000"/>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Rounded Rectangle 33"/>
          <p:cNvSpPr/>
          <p:nvPr/>
        </p:nvSpPr>
        <p:spPr>
          <a:xfrm>
            <a:off x="2578608" y="3154680"/>
            <a:ext cx="630936" cy="182880"/>
          </a:xfrm>
          <a:prstGeom prst="roundRect">
            <a:avLst>
              <a:gd name="adj" fmla="val 12000"/>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5" name="Connector 34"/>
          <p:cNvCxnSpPr/>
          <p:nvPr/>
        </p:nvCxnSpPr>
        <p:spPr>
          <a:xfrm>
            <a:off x="2779776" y="3447288"/>
            <a:ext cx="0" cy="347472"/>
          </a:xfrm>
          <a:prstGeom prst="line">
            <a:avLst/>
          </a:prstGeom>
          <a:ln w="13970">
            <a:solidFill>
              <a:srgbClr val="FFFFFF"/>
            </a:solidFill>
          </a:ln>
        </p:spPr>
        <p:style>
          <a:lnRef idx="2">
            <a:schemeClr val="accent1"/>
          </a:lnRef>
          <a:fillRef idx="0">
            <a:schemeClr val="accent1"/>
          </a:fillRef>
          <a:effectRef idx="0">
            <a:schemeClr val="accent1"/>
          </a:effectRef>
          <a:fontRef idx="minor">
            <a:schemeClr val="tx1"/>
          </a:fontRef>
        </p:style>
      </p:cxnSp>
      <p:sp>
        <p:nvSpPr>
          <p:cNvPr id="36" name="TextBox 35"/>
          <p:cNvSpPr txBox="1"/>
          <p:nvPr/>
        </p:nvSpPr>
        <p:spPr>
          <a:xfrm>
            <a:off x="2286000" y="4791456"/>
            <a:ext cx="1389888" cy="37490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SANGUE</a:t>
            </a:r>
          </a:p>
        </p:txBody>
      </p:sp>
      <p:sp>
        <p:nvSpPr>
          <p:cNvPr id="37" name="Rounded Rectangle 36"/>
          <p:cNvSpPr/>
          <p:nvPr/>
        </p:nvSpPr>
        <p:spPr>
          <a:xfrm>
            <a:off x="3895344" y="3621024"/>
            <a:ext cx="859536" cy="832104"/>
          </a:xfrm>
          <a:prstGeom prst="roundRect">
            <a:avLst>
              <a:gd name="adj" fmla="val 12000"/>
            </a:avLst>
          </a:prstGeom>
          <a:solidFill>
            <a:srgbClr val="244F62"/>
          </a:solidFill>
          <a:ln w="1397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8" name="Connector 37"/>
          <p:cNvCxnSpPr/>
          <p:nvPr/>
        </p:nvCxnSpPr>
        <p:spPr>
          <a:xfrm flipV="1">
            <a:off x="4325112" y="3273552"/>
            <a:ext cx="0" cy="347472"/>
          </a:xfrm>
          <a:prstGeom prst="line">
            <a:avLst/>
          </a:prstGeom>
          <a:ln w="2540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9" name="Connector 38"/>
          <p:cNvCxnSpPr/>
          <p:nvPr/>
        </p:nvCxnSpPr>
        <p:spPr>
          <a:xfrm flipH="1">
            <a:off x="4005072" y="3273552"/>
            <a:ext cx="320040" cy="0"/>
          </a:xfrm>
          <a:prstGeom prst="line">
            <a:avLst/>
          </a:prstGeom>
          <a:ln w="25400">
            <a:solidFill>
              <a:srgbClr val="66DCC5"/>
            </a:solidFill>
          </a:ln>
        </p:spPr>
        <p:style>
          <a:lnRef idx="2">
            <a:schemeClr val="accent1"/>
          </a:lnRef>
          <a:fillRef idx="0">
            <a:schemeClr val="accent1"/>
          </a:fillRef>
          <a:effectRef idx="0">
            <a:schemeClr val="accent1"/>
          </a:effectRef>
          <a:fontRef idx="minor">
            <a:schemeClr val="tx1"/>
          </a:fontRef>
        </p:style>
      </p:cxnSp>
      <p:sp>
        <p:nvSpPr>
          <p:cNvPr id="40" name="Oval 39"/>
          <p:cNvSpPr/>
          <p:nvPr/>
        </p:nvSpPr>
        <p:spPr>
          <a:xfrm>
            <a:off x="4041648" y="3922776"/>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Oval 40"/>
          <p:cNvSpPr/>
          <p:nvPr/>
        </p:nvSpPr>
        <p:spPr>
          <a:xfrm>
            <a:off x="4233672" y="3922776"/>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Oval 41"/>
          <p:cNvSpPr/>
          <p:nvPr/>
        </p:nvSpPr>
        <p:spPr>
          <a:xfrm>
            <a:off x="4425696" y="3922776"/>
            <a:ext cx="73152" cy="73152"/>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TextBox 42"/>
          <p:cNvSpPr txBox="1"/>
          <p:nvPr/>
        </p:nvSpPr>
        <p:spPr>
          <a:xfrm>
            <a:off x="3666744" y="4791456"/>
            <a:ext cx="1389888" cy="37490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ARIA ESPIRATA</a:t>
            </a:r>
          </a:p>
        </p:txBody>
      </p:sp>
      <p:sp>
        <p:nvSpPr>
          <p:cNvPr id="44" name="TextBox 43"/>
          <p:cNvSpPr txBox="1"/>
          <p:nvPr/>
        </p:nvSpPr>
        <p:spPr>
          <a:xfrm>
            <a:off x="905256" y="5340096"/>
            <a:ext cx="4078224" cy="338328"/>
          </a:xfrm>
          <a:prstGeom prst="rect">
            <a:avLst/>
          </a:prstGeom>
          <a:noFill/>
        </p:spPr>
        <p:txBody>
          <a:bodyPr wrap="square" lIns="0" tIns="0" rIns="0" bIns="0" anchor="t">
            <a:spAutoFit/>
          </a:bodyPr>
          <a:lstStyle/>
          <a:p>
            <a:pPr algn="ctr">
              <a:lnSpc>
                <a:spcPct val="106000"/>
              </a:lnSpc>
              <a:spcBef>
                <a:spcPts val="0"/>
              </a:spcBef>
              <a:spcAft>
                <a:spcPts val="0"/>
              </a:spcAft>
            </a:pPr>
            <a:r>
              <a:rPr sz="1050" b="0">
                <a:solidFill>
                  <a:srgbClr val="BFD3DA"/>
                </a:solidFill>
                <a:latin typeface="Lato"/>
              </a:rPr>
              <a:t>Alternative da scegliere nel protocollo,</a:t>
            </a:r>
          </a:p>
          <a:p>
            <a:pPr algn="ctr">
              <a:lnSpc>
                <a:spcPct val="106000"/>
              </a:lnSpc>
              <a:spcBef>
                <a:spcPts val="0"/>
              </a:spcBef>
              <a:spcAft>
                <a:spcPts val="0"/>
              </a:spcAft>
            </a:pPr>
            <a:r>
              <a:rPr sz="1050" b="0">
                <a:solidFill>
                  <a:srgbClr val="BFD3DA"/>
                </a:solidFill>
                <a:latin typeface="Lato"/>
              </a:rPr>
              <a:t>non un insieme di prelievi da eseguire sempre.</a:t>
            </a:r>
          </a:p>
        </p:txBody>
      </p:sp>
      <p:sp>
        <p:nvSpPr>
          <p:cNvPr id="45" name="Rounded Rectangle 44"/>
          <p:cNvSpPr/>
          <p:nvPr/>
        </p:nvSpPr>
        <p:spPr>
          <a:xfrm>
            <a:off x="5577840" y="2423160"/>
            <a:ext cx="6016752" cy="960120"/>
          </a:xfrm>
          <a:prstGeom prst="roundRect">
            <a:avLst>
              <a:gd name="adj" fmla="val 12000"/>
            </a:avLst>
          </a:prstGeom>
          <a:solidFill>
            <a:srgbClr val="FFFFFF"/>
          </a:solidFill>
          <a:ln w="889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Oval 45"/>
          <p:cNvSpPr/>
          <p:nvPr/>
        </p:nvSpPr>
        <p:spPr>
          <a:xfrm>
            <a:off x="5751576" y="2596896"/>
            <a:ext cx="329184" cy="32918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TextBox 46"/>
          <p:cNvSpPr txBox="1"/>
          <p:nvPr/>
        </p:nvSpPr>
        <p:spPr>
          <a:xfrm>
            <a:off x="5760720" y="2642615"/>
            <a:ext cx="310896" cy="19202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1</a:t>
            </a:r>
          </a:p>
        </p:txBody>
      </p:sp>
      <p:sp>
        <p:nvSpPr>
          <p:cNvPr id="48" name="TextBox 47"/>
          <p:cNvSpPr txBox="1"/>
          <p:nvPr/>
        </p:nvSpPr>
        <p:spPr>
          <a:xfrm>
            <a:off x="6227064" y="2551176"/>
            <a:ext cx="5212080" cy="228600"/>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INDICATORE</a:t>
            </a:r>
          </a:p>
        </p:txBody>
      </p:sp>
      <p:sp>
        <p:nvSpPr>
          <p:cNvPr id="49" name="TextBox 48"/>
          <p:cNvSpPr txBox="1"/>
          <p:nvPr/>
        </p:nvSpPr>
        <p:spPr>
          <a:xfrm>
            <a:off x="6227064" y="2843784"/>
            <a:ext cx="5212080" cy="484632"/>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13384C"/>
                </a:solidFill>
                <a:latin typeface="Lato"/>
              </a:rPr>
              <a:t>Agente o metabolita pertinente</a:t>
            </a:r>
          </a:p>
        </p:txBody>
      </p:sp>
      <p:sp>
        <p:nvSpPr>
          <p:cNvPr id="50" name="Rounded Rectangle 49"/>
          <p:cNvSpPr/>
          <p:nvPr/>
        </p:nvSpPr>
        <p:spPr>
          <a:xfrm>
            <a:off x="5577840" y="3547872"/>
            <a:ext cx="6016752" cy="960120"/>
          </a:xfrm>
          <a:prstGeom prst="roundRect">
            <a:avLst>
              <a:gd name="adj" fmla="val 12000"/>
            </a:avLst>
          </a:prstGeom>
          <a:solidFill>
            <a:srgbClr val="FFFFFF"/>
          </a:solidFill>
          <a:ln w="889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Oval 50"/>
          <p:cNvSpPr/>
          <p:nvPr/>
        </p:nvSpPr>
        <p:spPr>
          <a:xfrm>
            <a:off x="5751576" y="3721608"/>
            <a:ext cx="329184" cy="32918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TextBox 51"/>
          <p:cNvSpPr txBox="1"/>
          <p:nvPr/>
        </p:nvSpPr>
        <p:spPr>
          <a:xfrm>
            <a:off x="5760720" y="3767328"/>
            <a:ext cx="310896" cy="19202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2</a:t>
            </a:r>
          </a:p>
        </p:txBody>
      </p:sp>
      <p:sp>
        <p:nvSpPr>
          <p:cNvPr id="53" name="TextBox 52"/>
          <p:cNvSpPr txBox="1"/>
          <p:nvPr/>
        </p:nvSpPr>
        <p:spPr>
          <a:xfrm>
            <a:off x="6227064" y="3675887"/>
            <a:ext cx="5212080" cy="228600"/>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PROTOCOLLO</a:t>
            </a:r>
          </a:p>
        </p:txBody>
      </p:sp>
      <p:sp>
        <p:nvSpPr>
          <p:cNvPr id="54" name="TextBox 53"/>
          <p:cNvSpPr txBox="1"/>
          <p:nvPr/>
        </p:nvSpPr>
        <p:spPr>
          <a:xfrm>
            <a:off x="6227064" y="3968496"/>
            <a:ext cx="5212080" cy="484632"/>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13384C"/>
                </a:solidFill>
                <a:latin typeface="Lato"/>
              </a:rPr>
              <a:t>Matrice e momento di raccolta</a:t>
            </a:r>
          </a:p>
        </p:txBody>
      </p:sp>
      <p:sp>
        <p:nvSpPr>
          <p:cNvPr id="55" name="Rounded Rectangle 54"/>
          <p:cNvSpPr/>
          <p:nvPr/>
        </p:nvSpPr>
        <p:spPr>
          <a:xfrm>
            <a:off x="5577840" y="4672583"/>
            <a:ext cx="6016752" cy="960120"/>
          </a:xfrm>
          <a:prstGeom prst="roundRect">
            <a:avLst>
              <a:gd name="adj" fmla="val 12000"/>
            </a:avLst>
          </a:prstGeom>
          <a:solidFill>
            <a:srgbClr val="FFFFFF"/>
          </a:solidFill>
          <a:ln w="889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Oval 55"/>
          <p:cNvSpPr/>
          <p:nvPr/>
        </p:nvSpPr>
        <p:spPr>
          <a:xfrm>
            <a:off x="5751576" y="4846320"/>
            <a:ext cx="329184" cy="32918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TextBox 56"/>
          <p:cNvSpPr txBox="1"/>
          <p:nvPr/>
        </p:nvSpPr>
        <p:spPr>
          <a:xfrm>
            <a:off x="5760720" y="4892040"/>
            <a:ext cx="310896" cy="192024"/>
          </a:xfrm>
          <a:prstGeom prst="rect">
            <a:avLst/>
          </a:prstGeom>
          <a:noFill/>
        </p:spPr>
        <p:txBody>
          <a:bodyPr wrap="square" lIns="0" tIns="0" rIns="0" bIns="0" anchor="t">
            <a:spAutoFit/>
          </a:bodyPr>
          <a:lstStyle/>
          <a:p>
            <a:pPr algn="ctr">
              <a:lnSpc>
                <a:spcPct val="106000"/>
              </a:lnSpc>
              <a:spcBef>
                <a:spcPts val="0"/>
              </a:spcBef>
              <a:spcAft>
                <a:spcPts val="0"/>
              </a:spcAft>
            </a:pPr>
            <a:r>
              <a:rPr sz="1100" b="1">
                <a:solidFill>
                  <a:srgbClr val="FFFFFF"/>
                </a:solidFill>
                <a:latin typeface="Lato"/>
              </a:rPr>
              <a:t>3</a:t>
            </a:r>
          </a:p>
        </p:txBody>
      </p:sp>
      <p:sp>
        <p:nvSpPr>
          <p:cNvPr id="58" name="TextBox 57"/>
          <p:cNvSpPr txBox="1"/>
          <p:nvPr/>
        </p:nvSpPr>
        <p:spPr>
          <a:xfrm>
            <a:off x="6227064" y="4800599"/>
            <a:ext cx="5212080" cy="228600"/>
          </a:xfrm>
          <a:prstGeom prst="rect">
            <a:avLst/>
          </a:prstGeom>
          <a:noFill/>
        </p:spPr>
        <p:txBody>
          <a:bodyPr wrap="square" lIns="0" tIns="0" rIns="0" bIns="0" anchor="t">
            <a:spAutoFit/>
          </a:bodyPr>
          <a:lstStyle/>
          <a:p>
            <a:pPr algn="l">
              <a:lnSpc>
                <a:spcPct val="106000"/>
              </a:lnSpc>
              <a:spcBef>
                <a:spcPts val="0"/>
              </a:spcBef>
              <a:spcAft>
                <a:spcPts val="0"/>
              </a:spcAft>
            </a:pPr>
            <a:r>
              <a:rPr sz="1150" b="1">
                <a:solidFill>
                  <a:srgbClr val="008E89"/>
                </a:solidFill>
                <a:latin typeface="Lato"/>
              </a:rPr>
              <a:t>INTERPRETAZIONE</a:t>
            </a:r>
          </a:p>
        </p:txBody>
      </p:sp>
      <p:sp>
        <p:nvSpPr>
          <p:cNvPr id="59" name="TextBox 58"/>
          <p:cNvSpPr txBox="1"/>
          <p:nvPr/>
        </p:nvSpPr>
        <p:spPr>
          <a:xfrm>
            <a:off x="6227064" y="5093207"/>
            <a:ext cx="5212080" cy="484632"/>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13384C"/>
                </a:solidFill>
                <a:latin typeface="Lato"/>
              </a:rPr>
              <a:t>Contesto e riferimento applicabile</a:t>
            </a:r>
          </a:p>
        </p:txBody>
      </p:sp>
      <p:sp>
        <p:nvSpPr>
          <p:cNvPr id="60" name="Rounded Rectangle 59"/>
          <p:cNvSpPr/>
          <p:nvPr/>
        </p:nvSpPr>
        <p:spPr>
          <a:xfrm>
            <a:off x="585216" y="6053328"/>
            <a:ext cx="11009376" cy="329184"/>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TextBox 60"/>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008E89"/>
                </a:solidFill>
                <a:latin typeface="Lato"/>
              </a:rPr>
              <a:t>Dato di esposizione ≠ diagnosi. Gestione competente e riservata dei risultati.</a:t>
            </a:r>
          </a:p>
        </p:txBody>
      </p:sp>
      <p:sp>
        <p:nvSpPr>
          <p:cNvPr id="6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7F8F3"/>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008E89"/>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008E89"/>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567886"/>
                </a:solidFill>
                <a:latin typeface="Lato"/>
              </a:rPr>
              <a:t>INTERPRETAZIONE / RIFERIMENTI</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13384C"/>
                </a:solidFill>
                <a:latin typeface="Lato"/>
              </a:rPr>
              <a:t>Prima del confronto: verificare che i dati siano confrontabili</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567886"/>
                </a:solidFill>
                <a:latin typeface="Lato"/>
              </a:rPr>
              <a:t>Identità, via, unità, tempo e popolazione: il numero non basta.</a:t>
            </a:r>
          </a:p>
        </p:txBody>
      </p:sp>
      <p:cxnSp>
        <p:nvCxnSpPr>
          <p:cNvPr id="11" name="Connector 10"/>
          <p:cNvCxnSpPr/>
          <p:nvPr/>
        </p:nvCxnSpPr>
        <p:spPr>
          <a:xfrm>
            <a:off x="548640" y="6419088"/>
            <a:ext cx="11091672" cy="0"/>
          </a:xfrm>
          <a:prstGeom prst="line">
            <a:avLst/>
          </a:prstGeom>
          <a:ln w="8255">
            <a:solidFill>
              <a:srgbClr val="D2E0E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567886"/>
                </a:solidFill>
                <a:latin typeface="Lato"/>
              </a:rPr>
              <a:t>INAIL 2026, pp. 1–3 e Figura 1 [I1] • Schema di comparabilità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567886"/>
                </a:solidFill>
                <a:latin typeface="Lato"/>
              </a:rPr>
              <a:t>09 / 10</a:t>
            </a:r>
          </a:p>
        </p:txBody>
      </p:sp>
      <p:sp>
        <p:nvSpPr>
          <p:cNvPr id="15" name="Rectangle 14"/>
          <p:cNvSpPr/>
          <p:nvPr/>
        </p:nvSpPr>
        <p:spPr>
          <a:xfrm>
            <a:off x="54864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D2E0E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94360" y="2386584"/>
            <a:ext cx="2084831" cy="393192"/>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704088" y="2436876"/>
            <a:ext cx="1865376" cy="320040"/>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008E89"/>
                </a:solidFill>
                <a:latin typeface="Lato"/>
              </a:rPr>
              <a:t>SOSTANZA</a:t>
            </a:r>
          </a:p>
        </p:txBody>
      </p:sp>
      <p:sp>
        <p:nvSpPr>
          <p:cNvPr id="27" name="Rounded Rectangle 26"/>
          <p:cNvSpPr/>
          <p:nvPr/>
        </p:nvSpPr>
        <p:spPr>
          <a:xfrm>
            <a:off x="2825496" y="2386584"/>
            <a:ext cx="2084831" cy="393192"/>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TextBox 27"/>
          <p:cNvSpPr txBox="1"/>
          <p:nvPr/>
        </p:nvSpPr>
        <p:spPr>
          <a:xfrm>
            <a:off x="2935224" y="2436876"/>
            <a:ext cx="1865376" cy="320040"/>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008E89"/>
                </a:solidFill>
                <a:latin typeface="Lato"/>
              </a:rPr>
              <a:t>VIA</a:t>
            </a:r>
          </a:p>
        </p:txBody>
      </p:sp>
      <p:sp>
        <p:nvSpPr>
          <p:cNvPr id="29" name="Rounded Rectangle 28"/>
          <p:cNvSpPr/>
          <p:nvPr/>
        </p:nvSpPr>
        <p:spPr>
          <a:xfrm>
            <a:off x="5056632" y="2386584"/>
            <a:ext cx="2084831" cy="393192"/>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TextBox 29"/>
          <p:cNvSpPr txBox="1"/>
          <p:nvPr/>
        </p:nvSpPr>
        <p:spPr>
          <a:xfrm>
            <a:off x="5166360" y="2436876"/>
            <a:ext cx="1865376" cy="320040"/>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008E89"/>
                </a:solidFill>
                <a:latin typeface="Lato"/>
              </a:rPr>
              <a:t>UNITÀ</a:t>
            </a:r>
          </a:p>
        </p:txBody>
      </p:sp>
      <p:sp>
        <p:nvSpPr>
          <p:cNvPr id="31" name="Rounded Rectangle 30"/>
          <p:cNvSpPr/>
          <p:nvPr/>
        </p:nvSpPr>
        <p:spPr>
          <a:xfrm>
            <a:off x="7287768" y="2386584"/>
            <a:ext cx="2084831" cy="393192"/>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TextBox 31"/>
          <p:cNvSpPr txBox="1"/>
          <p:nvPr/>
        </p:nvSpPr>
        <p:spPr>
          <a:xfrm>
            <a:off x="7397496" y="2436876"/>
            <a:ext cx="1865376" cy="320040"/>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008E89"/>
                </a:solidFill>
                <a:latin typeface="Lato"/>
              </a:rPr>
              <a:t>PERIODO</a:t>
            </a:r>
          </a:p>
        </p:txBody>
      </p:sp>
      <p:sp>
        <p:nvSpPr>
          <p:cNvPr id="33" name="Rounded Rectangle 32"/>
          <p:cNvSpPr/>
          <p:nvPr/>
        </p:nvSpPr>
        <p:spPr>
          <a:xfrm>
            <a:off x="9518904" y="2386584"/>
            <a:ext cx="2084831" cy="393192"/>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TextBox 33"/>
          <p:cNvSpPr txBox="1"/>
          <p:nvPr/>
        </p:nvSpPr>
        <p:spPr>
          <a:xfrm>
            <a:off x="9628632" y="2436876"/>
            <a:ext cx="1865376" cy="320040"/>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008E89"/>
                </a:solidFill>
                <a:latin typeface="Lato"/>
              </a:rPr>
              <a:t>POPOLAZIONE</a:t>
            </a:r>
          </a:p>
        </p:txBody>
      </p:sp>
      <p:sp>
        <p:nvSpPr>
          <p:cNvPr id="35" name="Rounded Rectangle 34"/>
          <p:cNvSpPr/>
          <p:nvPr/>
        </p:nvSpPr>
        <p:spPr>
          <a:xfrm>
            <a:off x="594360" y="3044952"/>
            <a:ext cx="11009376" cy="667512"/>
          </a:xfrm>
          <a:prstGeom prst="roundRect">
            <a:avLst>
              <a:gd name="adj" fmla="val 12000"/>
            </a:avLst>
          </a:prstGeom>
          <a:solidFill>
            <a:srgbClr val="FFFFFF"/>
          </a:solidFill>
          <a:ln w="762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Rounded Rectangle 35"/>
          <p:cNvSpPr/>
          <p:nvPr/>
        </p:nvSpPr>
        <p:spPr>
          <a:xfrm>
            <a:off x="594360" y="3044952"/>
            <a:ext cx="2057400" cy="667512"/>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804672" y="3264408"/>
            <a:ext cx="1636776" cy="274320"/>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008E89"/>
                </a:solidFill>
                <a:latin typeface="Lato"/>
              </a:rPr>
              <a:t>VLEP</a:t>
            </a:r>
          </a:p>
        </p:txBody>
      </p:sp>
      <p:sp>
        <p:nvSpPr>
          <p:cNvPr id="38" name="TextBox 37"/>
          <p:cNvSpPr txBox="1"/>
          <p:nvPr/>
        </p:nvSpPr>
        <p:spPr>
          <a:xfrm>
            <a:off x="2852928" y="3255264"/>
            <a:ext cx="2944368" cy="292608"/>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13384C"/>
                </a:solidFill>
                <a:latin typeface="Lato"/>
              </a:rPr>
              <a:t>Limite professionale</a:t>
            </a:r>
          </a:p>
        </p:txBody>
      </p:sp>
      <p:sp>
        <p:nvSpPr>
          <p:cNvPr id="39" name="TextBox 38"/>
          <p:cNvSpPr txBox="1"/>
          <p:nvPr/>
        </p:nvSpPr>
        <p:spPr>
          <a:xfrm>
            <a:off x="5971032" y="3255264"/>
            <a:ext cx="5358384" cy="320040"/>
          </a:xfrm>
          <a:prstGeom prst="rect">
            <a:avLst/>
          </a:prstGeom>
          <a:noFill/>
        </p:spPr>
        <p:txBody>
          <a:bodyPr wrap="square" lIns="0" tIns="0" rIns="0" bIns="0" anchor="t">
            <a:spAutoFit/>
          </a:bodyPr>
          <a:lstStyle/>
          <a:p>
            <a:pPr algn="l">
              <a:lnSpc>
                <a:spcPct val="106000"/>
              </a:lnSpc>
              <a:spcBef>
                <a:spcPts val="0"/>
              </a:spcBef>
              <a:spcAft>
                <a:spcPts val="0"/>
              </a:spcAft>
            </a:pPr>
            <a:r>
              <a:rPr sz="1350" b="0">
                <a:solidFill>
                  <a:srgbClr val="567886"/>
                </a:solidFill>
                <a:latin typeface="Lato"/>
              </a:rPr>
              <a:t>Confronto nel periodo e nelle condizioni pertinenti.</a:t>
            </a:r>
          </a:p>
        </p:txBody>
      </p:sp>
      <p:sp>
        <p:nvSpPr>
          <p:cNvPr id="40" name="Rounded Rectangle 39"/>
          <p:cNvSpPr/>
          <p:nvPr/>
        </p:nvSpPr>
        <p:spPr>
          <a:xfrm>
            <a:off x="594360" y="3877056"/>
            <a:ext cx="11009376" cy="667512"/>
          </a:xfrm>
          <a:prstGeom prst="roundRect">
            <a:avLst>
              <a:gd name="adj" fmla="val 12000"/>
            </a:avLst>
          </a:prstGeom>
          <a:solidFill>
            <a:srgbClr val="FFFFFF"/>
          </a:solidFill>
          <a:ln w="762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Rounded Rectangle 40"/>
          <p:cNvSpPr/>
          <p:nvPr/>
        </p:nvSpPr>
        <p:spPr>
          <a:xfrm>
            <a:off x="594360" y="3877056"/>
            <a:ext cx="2057400" cy="667512"/>
          </a:xfrm>
          <a:prstGeom prst="roundRect">
            <a:avLst>
              <a:gd name="adj" fmla="val 12000"/>
            </a:avLst>
          </a:prstGeom>
          <a:solidFill>
            <a:srgbClr val="E5F0F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TextBox 41"/>
          <p:cNvSpPr txBox="1"/>
          <p:nvPr/>
        </p:nvSpPr>
        <p:spPr>
          <a:xfrm>
            <a:off x="804672" y="4096512"/>
            <a:ext cx="1636776" cy="274320"/>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3F89C3"/>
                </a:solidFill>
                <a:latin typeface="Lato"/>
              </a:rPr>
              <a:t>SOGLIA / DNEL</a:t>
            </a:r>
          </a:p>
        </p:txBody>
      </p:sp>
      <p:sp>
        <p:nvSpPr>
          <p:cNvPr id="43" name="TextBox 42"/>
          <p:cNvSpPr txBox="1"/>
          <p:nvPr/>
        </p:nvSpPr>
        <p:spPr>
          <a:xfrm>
            <a:off x="2852928" y="4087368"/>
            <a:ext cx="2944368" cy="292608"/>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13384C"/>
                </a:solidFill>
                <a:latin typeface="Lato"/>
              </a:rPr>
              <a:t>Effetto riproduttivo</a:t>
            </a:r>
          </a:p>
        </p:txBody>
      </p:sp>
      <p:sp>
        <p:nvSpPr>
          <p:cNvPr id="44" name="TextBox 43"/>
          <p:cNvSpPr txBox="1"/>
          <p:nvPr/>
        </p:nvSpPr>
        <p:spPr>
          <a:xfrm>
            <a:off x="5971032" y="4087368"/>
            <a:ext cx="5358384" cy="320040"/>
          </a:xfrm>
          <a:prstGeom prst="rect">
            <a:avLst/>
          </a:prstGeom>
          <a:noFill/>
        </p:spPr>
        <p:txBody>
          <a:bodyPr wrap="square" lIns="0" tIns="0" rIns="0" bIns="0" anchor="t">
            <a:spAutoFit/>
          </a:bodyPr>
          <a:lstStyle/>
          <a:p>
            <a:pPr algn="l">
              <a:lnSpc>
                <a:spcPct val="106000"/>
              </a:lnSpc>
              <a:spcBef>
                <a:spcPts val="0"/>
              </a:spcBef>
              <a:spcAft>
                <a:spcPts val="0"/>
              </a:spcAft>
            </a:pPr>
            <a:r>
              <a:rPr sz="1350" b="0">
                <a:solidFill>
                  <a:srgbClr val="567886"/>
                </a:solidFill>
                <a:latin typeface="Lato"/>
              </a:rPr>
              <a:t>Verificare derivazione, applicabilità e via espositiva.</a:t>
            </a:r>
          </a:p>
        </p:txBody>
      </p:sp>
      <p:sp>
        <p:nvSpPr>
          <p:cNvPr id="45" name="Rounded Rectangle 44"/>
          <p:cNvSpPr/>
          <p:nvPr/>
        </p:nvSpPr>
        <p:spPr>
          <a:xfrm>
            <a:off x="594360" y="4709160"/>
            <a:ext cx="11009376" cy="667512"/>
          </a:xfrm>
          <a:prstGeom prst="roundRect">
            <a:avLst>
              <a:gd name="adj" fmla="val 12000"/>
            </a:avLst>
          </a:prstGeom>
          <a:solidFill>
            <a:srgbClr val="FFFFFF"/>
          </a:solidFill>
          <a:ln w="7620">
            <a:solidFill>
              <a:srgbClr val="D2E0E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Rounded Rectangle 45"/>
          <p:cNvSpPr/>
          <p:nvPr/>
        </p:nvSpPr>
        <p:spPr>
          <a:xfrm>
            <a:off x="594360" y="4709160"/>
            <a:ext cx="2057400" cy="667512"/>
          </a:xfrm>
          <a:prstGeom prst="roundRect">
            <a:avLst>
              <a:gd name="adj" fmla="val 12000"/>
            </a:avLst>
          </a:prstGeom>
          <a:solidFill>
            <a:srgbClr val="FBF1C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TextBox 46"/>
          <p:cNvSpPr txBox="1"/>
          <p:nvPr/>
        </p:nvSpPr>
        <p:spPr>
          <a:xfrm>
            <a:off x="804672" y="4928616"/>
            <a:ext cx="1636776" cy="274320"/>
          </a:xfrm>
          <a:prstGeom prst="rect">
            <a:avLst/>
          </a:prstGeom>
          <a:noFill/>
        </p:spPr>
        <p:txBody>
          <a:bodyPr wrap="square" lIns="0" tIns="0" rIns="0" bIns="0" anchor="t">
            <a:spAutoFit/>
          </a:bodyPr>
          <a:lstStyle/>
          <a:p>
            <a:pPr algn="l">
              <a:lnSpc>
                <a:spcPct val="106000"/>
              </a:lnSpc>
              <a:spcBef>
                <a:spcPts val="0"/>
              </a:spcBef>
              <a:spcAft>
                <a:spcPts val="0"/>
              </a:spcAft>
            </a:pPr>
            <a:r>
              <a:rPr sz="1600" b="1">
                <a:solidFill>
                  <a:srgbClr val="866113"/>
                </a:solidFill>
                <a:latin typeface="Lato"/>
              </a:rPr>
              <a:t>VRA / VRB</a:t>
            </a:r>
          </a:p>
        </p:txBody>
      </p:sp>
      <p:sp>
        <p:nvSpPr>
          <p:cNvPr id="48" name="TextBox 47"/>
          <p:cNvSpPr txBox="1"/>
          <p:nvPr/>
        </p:nvSpPr>
        <p:spPr>
          <a:xfrm>
            <a:off x="2852928" y="4919472"/>
            <a:ext cx="2944368" cy="292608"/>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13384C"/>
                </a:solidFill>
                <a:latin typeface="Lato"/>
              </a:rPr>
              <a:t>Popolazione generale</a:t>
            </a:r>
          </a:p>
        </p:txBody>
      </p:sp>
      <p:sp>
        <p:nvSpPr>
          <p:cNvPr id="49" name="TextBox 48"/>
          <p:cNvSpPr txBox="1"/>
          <p:nvPr/>
        </p:nvSpPr>
        <p:spPr>
          <a:xfrm>
            <a:off x="5971032" y="4919472"/>
            <a:ext cx="5358384" cy="320040"/>
          </a:xfrm>
          <a:prstGeom prst="rect">
            <a:avLst/>
          </a:prstGeom>
          <a:noFill/>
        </p:spPr>
        <p:txBody>
          <a:bodyPr wrap="square" lIns="0" tIns="0" rIns="0" bIns="0" anchor="t">
            <a:spAutoFit/>
          </a:bodyPr>
          <a:lstStyle/>
          <a:p>
            <a:pPr algn="l">
              <a:lnSpc>
                <a:spcPct val="106000"/>
              </a:lnSpc>
              <a:spcBef>
                <a:spcPts val="0"/>
              </a:spcBef>
              <a:spcAft>
                <a:spcPts val="0"/>
              </a:spcAft>
            </a:pPr>
            <a:r>
              <a:rPr sz="1350" b="0">
                <a:solidFill>
                  <a:srgbClr val="567886"/>
                </a:solidFill>
                <a:latin typeface="Lato"/>
              </a:rPr>
              <a:t>Confronto preliminare con il fondo: non soglia sanitaria.</a:t>
            </a:r>
          </a:p>
        </p:txBody>
      </p:sp>
      <p:sp>
        <p:nvSpPr>
          <p:cNvPr id="50" name="TextBox 49"/>
          <p:cNvSpPr txBox="1"/>
          <p:nvPr/>
        </p:nvSpPr>
        <p:spPr>
          <a:xfrm>
            <a:off x="621792" y="5660136"/>
            <a:ext cx="10936224" cy="256032"/>
          </a:xfrm>
          <a:prstGeom prst="rect">
            <a:avLst/>
          </a:prstGeom>
          <a:noFill/>
        </p:spPr>
        <p:txBody>
          <a:bodyPr wrap="square" lIns="0" tIns="0" rIns="0" bIns="0" anchor="t">
            <a:spAutoFit/>
          </a:bodyPr>
          <a:lstStyle/>
          <a:p>
            <a:pPr algn="ctr">
              <a:lnSpc>
                <a:spcPct val="106000"/>
              </a:lnSpc>
              <a:spcBef>
                <a:spcPts val="0"/>
              </a:spcBef>
              <a:spcAft>
                <a:spcPts val="0"/>
              </a:spcAft>
            </a:pPr>
            <a:r>
              <a:rPr sz="1300" b="0">
                <a:solidFill>
                  <a:srgbClr val="567886"/>
                </a:solidFill>
                <a:latin typeface="Lato"/>
              </a:rPr>
              <a:t>Quando il dato non basta, esplicitare il limite e l’approfondimento necessario.</a:t>
            </a:r>
          </a:p>
        </p:txBody>
      </p:sp>
      <p:sp>
        <p:nvSpPr>
          <p:cNvPr id="51" name="Rounded Rectangle 50"/>
          <p:cNvSpPr/>
          <p:nvPr/>
        </p:nvSpPr>
        <p:spPr>
          <a:xfrm>
            <a:off x="585216" y="6053328"/>
            <a:ext cx="11009376" cy="329184"/>
          </a:xfrm>
          <a:prstGeom prst="roundRect">
            <a:avLst>
              <a:gd name="adj" fmla="val 12000"/>
            </a:avLst>
          </a:prstGeom>
          <a:solidFill>
            <a:srgbClr val="E0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TextBox 51"/>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008E89"/>
                </a:solidFill>
                <a:latin typeface="Lato"/>
              </a:rPr>
              <a:t>Il rispetto del VLEP non esaurisce, da solo, la valutazione del rischio per la salute riproduttiva.</a:t>
            </a:r>
          </a:p>
        </p:txBody>
      </p:sp>
      <p:sp>
        <p:nvSpPr>
          <p:cNvPr id="5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85216" y="393192"/>
            <a:ext cx="173736" cy="118872"/>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cxnSp>
        <p:nvCxnSpPr>
          <p:cNvPr id="3" name="Connector 2"/>
          <p:cNvCxnSpPr/>
          <p:nvPr/>
        </p:nvCxnSpPr>
        <p:spPr>
          <a:xfrm>
            <a:off x="758952" y="393192"/>
            <a:ext cx="182880" cy="164592"/>
          </a:xfrm>
          <a:prstGeom prst="line">
            <a:avLst/>
          </a:prstGeom>
          <a:ln w="11430">
            <a:solidFill>
              <a:srgbClr val="66DCC5"/>
            </a:solidFill>
          </a:ln>
        </p:spPr>
        <p:style>
          <a:lnRef idx="2">
            <a:schemeClr val="accent1"/>
          </a:lnRef>
          <a:fillRef idx="0">
            <a:schemeClr val="accent1"/>
          </a:fillRef>
          <a:effectRef idx="0">
            <a:schemeClr val="accent1"/>
          </a:effectRef>
          <a:fontRef idx="minor">
            <a:schemeClr val="tx1"/>
          </a:fontRef>
        </p:style>
      </p:cxnSp>
      <p:sp>
        <p:nvSpPr>
          <p:cNvPr id="4" name="Oval 3"/>
          <p:cNvSpPr/>
          <p:nvPr/>
        </p:nvSpPr>
        <p:spPr>
          <a:xfrm>
            <a:off x="553212" y="480060"/>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26948" y="361188"/>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09828" y="525780"/>
            <a:ext cx="64008" cy="6400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996696" y="365760"/>
            <a:ext cx="5486400" cy="219456"/>
          </a:xfrm>
          <a:prstGeom prst="rect">
            <a:avLst/>
          </a:prstGeom>
          <a:noFill/>
        </p:spPr>
        <p:txBody>
          <a:bodyPr wrap="square" lIns="0" tIns="0" rIns="0" bIns="0" anchor="t">
            <a:spAutoFit/>
          </a:bodyPr>
          <a:lstStyle/>
          <a:p>
            <a:pPr algn="l">
              <a:lnSpc>
                <a:spcPct val="106000"/>
              </a:lnSpc>
              <a:spcBef>
                <a:spcPts val="0"/>
              </a:spcBef>
              <a:spcAft>
                <a:spcPts val="0"/>
              </a:spcAft>
            </a:pPr>
            <a:r>
              <a:rPr sz="900" b="0">
                <a:solidFill>
                  <a:srgbClr val="66DCC5"/>
                </a:solidFill>
                <a:latin typeface="Lato"/>
              </a:rPr>
              <a:t>MODULO 09 / ESPOSIZIONE PROFESSIONALE</a:t>
            </a:r>
          </a:p>
        </p:txBody>
      </p:sp>
      <p:sp>
        <p:nvSpPr>
          <p:cNvPr id="8" name="TextBox 7"/>
          <p:cNvSpPr txBox="1"/>
          <p:nvPr/>
        </p:nvSpPr>
        <p:spPr>
          <a:xfrm>
            <a:off x="8229600" y="365760"/>
            <a:ext cx="3337560" cy="219456"/>
          </a:xfrm>
          <a:prstGeom prst="rect">
            <a:avLst/>
          </a:prstGeom>
          <a:noFill/>
        </p:spPr>
        <p:txBody>
          <a:bodyPr wrap="square" lIns="0" tIns="0" rIns="0" bIns="0" anchor="t">
            <a:spAutoFit/>
          </a:bodyPr>
          <a:lstStyle/>
          <a:p>
            <a:pPr algn="r">
              <a:lnSpc>
                <a:spcPct val="106000"/>
              </a:lnSpc>
              <a:spcBef>
                <a:spcPts val="0"/>
              </a:spcBef>
              <a:spcAft>
                <a:spcPts val="0"/>
              </a:spcAft>
            </a:pPr>
            <a:r>
              <a:rPr sz="880" b="0">
                <a:solidFill>
                  <a:srgbClr val="BFD3DA"/>
                </a:solidFill>
                <a:latin typeface="Lato"/>
              </a:rPr>
              <a:t>MAPPA FINALE / PROCESSO</a:t>
            </a:r>
          </a:p>
        </p:txBody>
      </p:sp>
      <p:sp>
        <p:nvSpPr>
          <p:cNvPr id="9" name="TextBox 8"/>
          <p:cNvSpPr txBox="1"/>
          <p:nvPr/>
        </p:nvSpPr>
        <p:spPr>
          <a:xfrm>
            <a:off x="566928" y="960120"/>
            <a:ext cx="11018520" cy="667512"/>
          </a:xfrm>
          <a:prstGeom prst="rect">
            <a:avLst/>
          </a:prstGeom>
          <a:noFill/>
        </p:spPr>
        <p:txBody>
          <a:bodyPr wrap="square" lIns="0" tIns="0" rIns="0" bIns="0" anchor="t">
            <a:spAutoFit/>
          </a:bodyPr>
          <a:lstStyle/>
          <a:p>
            <a:pPr algn="l">
              <a:lnSpc>
                <a:spcPct val="106000"/>
              </a:lnSpc>
              <a:spcBef>
                <a:spcPts val="0"/>
              </a:spcBef>
              <a:spcAft>
                <a:spcPts val="0"/>
              </a:spcAft>
            </a:pPr>
            <a:r>
              <a:rPr sz="2900" b="1">
                <a:solidFill>
                  <a:srgbClr val="FFFFFF"/>
                </a:solidFill>
                <a:latin typeface="Lato"/>
              </a:rPr>
              <a:t>Dalle evidenze alla gestione documentata dell’esposizione</a:t>
            </a:r>
          </a:p>
        </p:txBody>
      </p:sp>
      <p:sp>
        <p:nvSpPr>
          <p:cNvPr id="10" name="TextBox 9"/>
          <p:cNvSpPr txBox="1"/>
          <p:nvPr/>
        </p:nvSpPr>
        <p:spPr>
          <a:xfrm>
            <a:off x="594360" y="1728216"/>
            <a:ext cx="10972800" cy="457200"/>
          </a:xfrm>
          <a:prstGeom prst="rect">
            <a:avLst/>
          </a:prstGeom>
          <a:noFill/>
        </p:spPr>
        <p:txBody>
          <a:bodyPr wrap="square" lIns="0" tIns="0" rIns="0" bIns="0" anchor="t">
            <a:spAutoFit/>
          </a:bodyPr>
          <a:lstStyle/>
          <a:p>
            <a:pPr algn="l">
              <a:lnSpc>
                <a:spcPct val="106000"/>
              </a:lnSpc>
              <a:spcBef>
                <a:spcPts val="0"/>
              </a:spcBef>
              <a:spcAft>
                <a:spcPts val="0"/>
              </a:spcAft>
            </a:pPr>
            <a:r>
              <a:rPr sz="1450" b="0">
                <a:solidFill>
                  <a:srgbClr val="BFD3DA"/>
                </a:solidFill>
                <a:latin typeface="Lato"/>
              </a:rPr>
              <a:t>Una mappa di lavoro complementare, non sostitutiva della Figura 1 INAIL.</a:t>
            </a:r>
          </a:p>
        </p:txBody>
      </p:sp>
      <p:cxnSp>
        <p:nvCxnSpPr>
          <p:cNvPr id="11" name="Connector 10"/>
          <p:cNvCxnSpPr/>
          <p:nvPr/>
        </p:nvCxnSpPr>
        <p:spPr>
          <a:xfrm>
            <a:off x="548640" y="6419088"/>
            <a:ext cx="11091672" cy="0"/>
          </a:xfrm>
          <a:prstGeom prst="line">
            <a:avLst/>
          </a:prstGeom>
          <a:ln w="8255">
            <a:solidFill>
              <a:srgbClr val="244F62"/>
            </a:solidFill>
          </a:ln>
        </p:spPr>
        <p:style>
          <a:lnRef idx="2">
            <a:schemeClr val="accent1"/>
          </a:lnRef>
          <a:fillRef idx="0">
            <a:schemeClr val="accent1"/>
          </a:fillRef>
          <a:effectRef idx="0">
            <a:schemeClr val="accent1"/>
          </a:effectRef>
          <a:fontRef idx="minor">
            <a:schemeClr val="tx1"/>
          </a:fontRef>
        </p:style>
      </p:cxnSp>
      <p:sp>
        <p:nvSpPr>
          <p:cNvPr id="12" name="TextBox 11"/>
          <p:cNvSpPr txBox="1"/>
          <p:nvPr/>
        </p:nvSpPr>
        <p:spPr>
          <a:xfrm>
            <a:off x="548640" y="6519672"/>
            <a:ext cx="3749039" cy="104772"/>
          </a:xfrm>
          <a:prstGeom prst="rect">
            <a:avLst/>
          </a:prstGeom>
          <a:noFill/>
        </p:spPr>
        <p:txBody>
          <a:bodyPr wrap="square" lIns="0" tIns="0" rIns="0" bIns="0" anchor="t">
            <a:spAutoFit/>
          </a:bodyPr>
          <a:lstStyle/>
          <a:p>
            <a:pPr algn="l">
              <a:lnSpc>
                <a:spcPct val="106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3886200" y="6510528"/>
            <a:ext cx="6858000" cy="192024"/>
          </a:xfrm>
          <a:prstGeom prst="rect">
            <a:avLst/>
          </a:prstGeom>
          <a:noFill/>
        </p:spPr>
        <p:txBody>
          <a:bodyPr wrap="square" lIns="0" tIns="0" rIns="0" bIns="0" anchor="t">
            <a:spAutoFit/>
          </a:bodyPr>
          <a:lstStyle/>
          <a:p>
            <a:pPr algn="r">
              <a:lnSpc>
                <a:spcPct val="106000"/>
              </a:lnSpc>
              <a:spcBef>
                <a:spcPts val="0"/>
              </a:spcBef>
              <a:spcAft>
                <a:spcPts val="0"/>
              </a:spcAft>
            </a:pPr>
            <a:r>
              <a:rPr sz="680" b="0">
                <a:solidFill>
                  <a:srgbClr val="BFD3DA"/>
                </a:solidFill>
                <a:latin typeface="Lato"/>
              </a:rPr>
              <a:t>INAIL 2026, Figura 1 e p. 4 [I1] • Mappa di lavoro originale [D]</a:t>
            </a:r>
          </a:p>
        </p:txBody>
      </p:sp>
      <p:sp>
        <p:nvSpPr>
          <p:cNvPr id="14" name="TextBox 13"/>
          <p:cNvSpPr txBox="1"/>
          <p:nvPr/>
        </p:nvSpPr>
        <p:spPr>
          <a:xfrm>
            <a:off x="10972800" y="6501384"/>
            <a:ext cx="667512" cy="192024"/>
          </a:xfrm>
          <a:prstGeom prst="rect">
            <a:avLst/>
          </a:prstGeom>
          <a:noFill/>
        </p:spPr>
        <p:txBody>
          <a:bodyPr wrap="square" lIns="0" tIns="0" rIns="0" bIns="0" anchor="t">
            <a:spAutoFit/>
          </a:bodyPr>
          <a:lstStyle/>
          <a:p>
            <a:pPr algn="r">
              <a:lnSpc>
                <a:spcPct val="106000"/>
              </a:lnSpc>
              <a:spcBef>
                <a:spcPts val="0"/>
              </a:spcBef>
              <a:spcAft>
                <a:spcPts val="0"/>
              </a:spcAft>
            </a:pPr>
            <a:r>
              <a:rPr sz="900" b="0">
                <a:solidFill>
                  <a:srgbClr val="BFD3DA"/>
                </a:solidFill>
                <a:latin typeface="Lato"/>
              </a:rPr>
              <a:t>10 / 10</a:t>
            </a:r>
          </a:p>
        </p:txBody>
      </p:sp>
      <p:sp>
        <p:nvSpPr>
          <p:cNvPr id="15" name="Rectangle 14"/>
          <p:cNvSpPr/>
          <p:nvPr/>
        </p:nvSpPr>
        <p:spPr>
          <a:xfrm>
            <a:off x="548640"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Rectangle 15"/>
          <p:cNvSpPr/>
          <p:nvPr/>
        </p:nvSpPr>
        <p:spPr>
          <a:xfrm>
            <a:off x="772668"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Rectangle 16"/>
          <p:cNvSpPr/>
          <p:nvPr/>
        </p:nvSpPr>
        <p:spPr>
          <a:xfrm>
            <a:off x="996695"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Rectangle 17"/>
          <p:cNvSpPr/>
          <p:nvPr/>
        </p:nvSpPr>
        <p:spPr>
          <a:xfrm>
            <a:off x="1220724"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Rectangle 18"/>
          <p:cNvSpPr/>
          <p:nvPr/>
        </p:nvSpPr>
        <p:spPr>
          <a:xfrm>
            <a:off x="1444752"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Rectangle 19"/>
          <p:cNvSpPr/>
          <p:nvPr/>
        </p:nvSpPr>
        <p:spPr>
          <a:xfrm>
            <a:off x="1668780"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Rectangle 20"/>
          <p:cNvSpPr/>
          <p:nvPr/>
        </p:nvSpPr>
        <p:spPr>
          <a:xfrm>
            <a:off x="1892807"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Rectangle 21"/>
          <p:cNvSpPr/>
          <p:nvPr/>
        </p:nvSpPr>
        <p:spPr>
          <a:xfrm>
            <a:off x="2116836"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Rectangle 22"/>
          <p:cNvSpPr/>
          <p:nvPr/>
        </p:nvSpPr>
        <p:spPr>
          <a:xfrm>
            <a:off x="2340864"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Rectangle 23"/>
          <p:cNvSpPr/>
          <p:nvPr/>
        </p:nvSpPr>
        <p:spPr>
          <a:xfrm>
            <a:off x="2564892" y="6771132"/>
            <a:ext cx="182880" cy="13716"/>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594360" y="2395728"/>
            <a:ext cx="11000232" cy="329184"/>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704088" y="2446020"/>
            <a:ext cx="10780776" cy="256031"/>
          </a:xfrm>
          <a:prstGeom prst="rect">
            <a:avLst/>
          </a:prstGeom>
          <a:noFill/>
        </p:spPr>
        <p:txBody>
          <a:bodyPr wrap="square" lIns="0" tIns="0" rIns="0" bIns="0" anchor="t">
            <a:spAutoFit/>
          </a:bodyPr>
          <a:lstStyle/>
          <a:p>
            <a:pPr algn="l">
              <a:lnSpc>
                <a:spcPct val="106000"/>
              </a:lnSpc>
              <a:spcBef>
                <a:spcPts val="0"/>
              </a:spcBef>
              <a:spcAft>
                <a:spcPts val="0"/>
              </a:spcAft>
            </a:pPr>
            <a:r>
              <a:rPr sz="1100" b="0">
                <a:solidFill>
                  <a:srgbClr val="66DCC5"/>
                </a:solidFill>
                <a:latin typeface="Lato"/>
              </a:rPr>
              <a:t>MISURE PREVENTIVE PRESENTI LUNGO TUTTO IL PERCORSO</a:t>
            </a:r>
          </a:p>
        </p:txBody>
      </p:sp>
      <p:sp>
        <p:nvSpPr>
          <p:cNvPr id="27" name="Rounded Rectangle 26"/>
          <p:cNvSpPr/>
          <p:nvPr/>
        </p:nvSpPr>
        <p:spPr>
          <a:xfrm>
            <a:off x="594360" y="3090672"/>
            <a:ext cx="2011680" cy="1618488"/>
          </a:xfrm>
          <a:prstGeom prst="roundRect">
            <a:avLst>
              <a:gd name="adj" fmla="val 12000"/>
            </a:avLst>
          </a:prstGeom>
          <a:solidFill>
            <a:srgbClr val="193F50"/>
          </a:solidFill>
          <a:ln w="7620">
            <a:solidFill>
              <a:srgbClr val="244F6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Oval 27"/>
          <p:cNvSpPr/>
          <p:nvPr/>
        </p:nvSpPr>
        <p:spPr>
          <a:xfrm>
            <a:off x="758952" y="327355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TextBox 28"/>
          <p:cNvSpPr txBox="1"/>
          <p:nvPr/>
        </p:nvSpPr>
        <p:spPr>
          <a:xfrm>
            <a:off x="758952" y="3319272"/>
            <a:ext cx="310896" cy="219456"/>
          </a:xfrm>
          <a:prstGeom prst="rect">
            <a:avLst/>
          </a:prstGeom>
          <a:noFill/>
        </p:spPr>
        <p:txBody>
          <a:bodyPr wrap="square" lIns="0" tIns="0" rIns="0" bIns="0" anchor="t">
            <a:spAutoFit/>
          </a:bodyPr>
          <a:lstStyle/>
          <a:p>
            <a:pPr algn="ctr">
              <a:lnSpc>
                <a:spcPct val="106000"/>
              </a:lnSpc>
              <a:spcBef>
                <a:spcPts val="0"/>
              </a:spcBef>
              <a:spcAft>
                <a:spcPts val="0"/>
              </a:spcAft>
            </a:pPr>
            <a:r>
              <a:rPr sz="1200" b="1">
                <a:solidFill>
                  <a:srgbClr val="0B2538"/>
                </a:solidFill>
                <a:latin typeface="Lato"/>
              </a:rPr>
              <a:t>1</a:t>
            </a:r>
          </a:p>
        </p:txBody>
      </p:sp>
      <p:sp>
        <p:nvSpPr>
          <p:cNvPr id="30" name="TextBox 29"/>
          <p:cNvSpPr txBox="1"/>
          <p:nvPr/>
        </p:nvSpPr>
        <p:spPr>
          <a:xfrm>
            <a:off x="740664" y="3675887"/>
            <a:ext cx="1719072" cy="237744"/>
          </a:xfrm>
          <a:prstGeom prst="rect">
            <a:avLst/>
          </a:prstGeom>
          <a:noFill/>
        </p:spPr>
        <p:txBody>
          <a:bodyPr wrap="square" lIns="0" tIns="0" rIns="0" bIns="0" anchor="t">
            <a:spAutoFit/>
          </a:bodyPr>
          <a:lstStyle/>
          <a:p>
            <a:pPr algn="l">
              <a:lnSpc>
                <a:spcPct val="106000"/>
              </a:lnSpc>
              <a:spcBef>
                <a:spcPts val="0"/>
              </a:spcBef>
              <a:spcAft>
                <a:spcPts val="0"/>
              </a:spcAft>
            </a:pPr>
            <a:r>
              <a:rPr sz="1120" b="1">
                <a:solidFill>
                  <a:srgbClr val="66DCC5"/>
                </a:solidFill>
                <a:latin typeface="Lato"/>
              </a:rPr>
              <a:t>IDENTIFICARE</a:t>
            </a:r>
          </a:p>
        </p:txBody>
      </p:sp>
      <p:sp>
        <p:nvSpPr>
          <p:cNvPr id="31" name="TextBox 30"/>
          <p:cNvSpPr txBox="1"/>
          <p:nvPr/>
        </p:nvSpPr>
        <p:spPr>
          <a:xfrm>
            <a:off x="740664" y="4041648"/>
            <a:ext cx="1719072" cy="539496"/>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FFFFFF"/>
                </a:solidFill>
                <a:latin typeface="Lato"/>
              </a:rPr>
              <a:t>Sostanza e</a:t>
            </a:r>
          </a:p>
          <a:p>
            <a:pPr algn="l">
              <a:lnSpc>
                <a:spcPct val="106000"/>
              </a:lnSpc>
              <a:spcBef>
                <a:spcPts val="0"/>
              </a:spcBef>
              <a:spcAft>
                <a:spcPts val="0"/>
              </a:spcAft>
            </a:pPr>
            <a:r>
              <a:rPr sz="1700" b="1">
                <a:solidFill>
                  <a:srgbClr val="FFFFFF"/>
                </a:solidFill>
                <a:latin typeface="Lato"/>
              </a:rPr>
              <a:t>classificazione</a:t>
            </a:r>
          </a:p>
        </p:txBody>
      </p:sp>
      <p:cxnSp>
        <p:nvCxnSpPr>
          <p:cNvPr id="32" name="Connector 31"/>
          <p:cNvCxnSpPr/>
          <p:nvPr/>
        </p:nvCxnSpPr>
        <p:spPr>
          <a:xfrm>
            <a:off x="2624328" y="3877056"/>
            <a:ext cx="182880" cy="0"/>
          </a:xfrm>
          <a:prstGeom prst="line">
            <a:avLst/>
          </a:prstGeom>
          <a:ln w="1524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33" name="Rounded Rectangle 32"/>
          <p:cNvSpPr/>
          <p:nvPr/>
        </p:nvSpPr>
        <p:spPr>
          <a:xfrm>
            <a:off x="2825496" y="3090672"/>
            <a:ext cx="2011680" cy="1618488"/>
          </a:xfrm>
          <a:prstGeom prst="roundRect">
            <a:avLst>
              <a:gd name="adj" fmla="val 12000"/>
            </a:avLst>
          </a:prstGeom>
          <a:solidFill>
            <a:srgbClr val="193F50"/>
          </a:solidFill>
          <a:ln w="7620">
            <a:solidFill>
              <a:srgbClr val="244F6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Oval 33"/>
          <p:cNvSpPr/>
          <p:nvPr/>
        </p:nvSpPr>
        <p:spPr>
          <a:xfrm>
            <a:off x="2990088" y="327355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TextBox 34"/>
          <p:cNvSpPr txBox="1"/>
          <p:nvPr/>
        </p:nvSpPr>
        <p:spPr>
          <a:xfrm>
            <a:off x="2990088" y="3319272"/>
            <a:ext cx="310896" cy="219456"/>
          </a:xfrm>
          <a:prstGeom prst="rect">
            <a:avLst/>
          </a:prstGeom>
          <a:noFill/>
        </p:spPr>
        <p:txBody>
          <a:bodyPr wrap="square" lIns="0" tIns="0" rIns="0" bIns="0" anchor="t">
            <a:spAutoFit/>
          </a:bodyPr>
          <a:lstStyle/>
          <a:p>
            <a:pPr algn="ctr">
              <a:lnSpc>
                <a:spcPct val="106000"/>
              </a:lnSpc>
              <a:spcBef>
                <a:spcPts val="0"/>
              </a:spcBef>
              <a:spcAft>
                <a:spcPts val="0"/>
              </a:spcAft>
            </a:pPr>
            <a:r>
              <a:rPr sz="1200" b="1">
                <a:solidFill>
                  <a:srgbClr val="0B2538"/>
                </a:solidFill>
                <a:latin typeface="Lato"/>
              </a:rPr>
              <a:t>2</a:t>
            </a:r>
          </a:p>
        </p:txBody>
      </p:sp>
      <p:sp>
        <p:nvSpPr>
          <p:cNvPr id="36" name="TextBox 35"/>
          <p:cNvSpPr txBox="1"/>
          <p:nvPr/>
        </p:nvSpPr>
        <p:spPr>
          <a:xfrm>
            <a:off x="2971800" y="3675887"/>
            <a:ext cx="1719072" cy="237744"/>
          </a:xfrm>
          <a:prstGeom prst="rect">
            <a:avLst/>
          </a:prstGeom>
          <a:noFill/>
        </p:spPr>
        <p:txBody>
          <a:bodyPr wrap="square" lIns="0" tIns="0" rIns="0" bIns="0" anchor="t">
            <a:spAutoFit/>
          </a:bodyPr>
          <a:lstStyle/>
          <a:p>
            <a:pPr algn="l">
              <a:lnSpc>
                <a:spcPct val="106000"/>
              </a:lnSpc>
              <a:spcBef>
                <a:spcPts val="0"/>
              </a:spcBef>
              <a:spcAft>
                <a:spcPts val="0"/>
              </a:spcAft>
            </a:pPr>
            <a:r>
              <a:rPr sz="1120" b="1">
                <a:solidFill>
                  <a:srgbClr val="66DCC5"/>
                </a:solidFill>
                <a:latin typeface="Lato"/>
              </a:rPr>
              <a:t>DESCRIVERE</a:t>
            </a:r>
          </a:p>
        </p:txBody>
      </p:sp>
      <p:sp>
        <p:nvSpPr>
          <p:cNvPr id="37" name="TextBox 36"/>
          <p:cNvSpPr txBox="1"/>
          <p:nvPr/>
        </p:nvSpPr>
        <p:spPr>
          <a:xfrm>
            <a:off x="2971800" y="4041648"/>
            <a:ext cx="1719072" cy="539496"/>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FFFFFF"/>
                </a:solidFill>
                <a:latin typeface="Lato"/>
              </a:rPr>
              <a:t>Fasi, persone</a:t>
            </a:r>
          </a:p>
          <a:p>
            <a:pPr algn="l">
              <a:lnSpc>
                <a:spcPct val="106000"/>
              </a:lnSpc>
              <a:spcBef>
                <a:spcPts val="0"/>
              </a:spcBef>
              <a:spcAft>
                <a:spcPts val="0"/>
              </a:spcAft>
            </a:pPr>
            <a:r>
              <a:rPr sz="1700" b="1">
                <a:solidFill>
                  <a:srgbClr val="FFFFFF"/>
                </a:solidFill>
                <a:latin typeface="Lato"/>
              </a:rPr>
              <a:t>e vie</a:t>
            </a:r>
          </a:p>
        </p:txBody>
      </p:sp>
      <p:cxnSp>
        <p:nvCxnSpPr>
          <p:cNvPr id="38" name="Connector 37"/>
          <p:cNvCxnSpPr/>
          <p:nvPr/>
        </p:nvCxnSpPr>
        <p:spPr>
          <a:xfrm>
            <a:off x="4855464" y="3877056"/>
            <a:ext cx="182880" cy="0"/>
          </a:xfrm>
          <a:prstGeom prst="line">
            <a:avLst/>
          </a:prstGeom>
          <a:ln w="1524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39" name="Rounded Rectangle 38"/>
          <p:cNvSpPr/>
          <p:nvPr/>
        </p:nvSpPr>
        <p:spPr>
          <a:xfrm>
            <a:off x="5056632" y="3090672"/>
            <a:ext cx="2011680" cy="1618488"/>
          </a:xfrm>
          <a:prstGeom prst="roundRect">
            <a:avLst>
              <a:gd name="adj" fmla="val 12000"/>
            </a:avLst>
          </a:prstGeom>
          <a:solidFill>
            <a:srgbClr val="193F50"/>
          </a:solidFill>
          <a:ln w="7620">
            <a:solidFill>
              <a:srgbClr val="244F6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Oval 39"/>
          <p:cNvSpPr/>
          <p:nvPr/>
        </p:nvSpPr>
        <p:spPr>
          <a:xfrm>
            <a:off x="5221224" y="327355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TextBox 40"/>
          <p:cNvSpPr txBox="1"/>
          <p:nvPr/>
        </p:nvSpPr>
        <p:spPr>
          <a:xfrm>
            <a:off x="5221224" y="3319272"/>
            <a:ext cx="310896" cy="219456"/>
          </a:xfrm>
          <a:prstGeom prst="rect">
            <a:avLst/>
          </a:prstGeom>
          <a:noFill/>
        </p:spPr>
        <p:txBody>
          <a:bodyPr wrap="square" lIns="0" tIns="0" rIns="0" bIns="0" anchor="t">
            <a:spAutoFit/>
          </a:bodyPr>
          <a:lstStyle/>
          <a:p>
            <a:pPr algn="ctr">
              <a:lnSpc>
                <a:spcPct val="106000"/>
              </a:lnSpc>
              <a:spcBef>
                <a:spcPts val="0"/>
              </a:spcBef>
              <a:spcAft>
                <a:spcPts val="0"/>
              </a:spcAft>
            </a:pPr>
            <a:r>
              <a:rPr sz="1200" b="1">
                <a:solidFill>
                  <a:srgbClr val="0B2538"/>
                </a:solidFill>
                <a:latin typeface="Lato"/>
              </a:rPr>
              <a:t>3</a:t>
            </a:r>
          </a:p>
        </p:txBody>
      </p:sp>
      <p:sp>
        <p:nvSpPr>
          <p:cNvPr id="42" name="TextBox 41"/>
          <p:cNvSpPr txBox="1"/>
          <p:nvPr/>
        </p:nvSpPr>
        <p:spPr>
          <a:xfrm>
            <a:off x="5202936" y="3675887"/>
            <a:ext cx="1719072" cy="237744"/>
          </a:xfrm>
          <a:prstGeom prst="rect">
            <a:avLst/>
          </a:prstGeom>
          <a:noFill/>
        </p:spPr>
        <p:txBody>
          <a:bodyPr wrap="square" lIns="0" tIns="0" rIns="0" bIns="0" anchor="t">
            <a:spAutoFit/>
          </a:bodyPr>
          <a:lstStyle/>
          <a:p>
            <a:pPr algn="l">
              <a:lnSpc>
                <a:spcPct val="106000"/>
              </a:lnSpc>
              <a:spcBef>
                <a:spcPts val="0"/>
              </a:spcBef>
              <a:spcAft>
                <a:spcPts val="0"/>
              </a:spcAft>
            </a:pPr>
            <a:r>
              <a:rPr sz="1120" b="1">
                <a:solidFill>
                  <a:srgbClr val="66DCC5"/>
                </a:solidFill>
                <a:latin typeface="Lato"/>
              </a:rPr>
              <a:t>ACQUISIRE</a:t>
            </a:r>
          </a:p>
        </p:txBody>
      </p:sp>
      <p:sp>
        <p:nvSpPr>
          <p:cNvPr id="43" name="TextBox 42"/>
          <p:cNvSpPr txBox="1"/>
          <p:nvPr/>
        </p:nvSpPr>
        <p:spPr>
          <a:xfrm>
            <a:off x="5202936" y="4041648"/>
            <a:ext cx="1719072" cy="539496"/>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FFFFFF"/>
                </a:solidFill>
                <a:latin typeface="Lato"/>
              </a:rPr>
              <a:t>Evidenze e</a:t>
            </a:r>
          </a:p>
          <a:p>
            <a:pPr algn="l">
              <a:lnSpc>
                <a:spcPct val="106000"/>
              </a:lnSpc>
              <a:spcBef>
                <a:spcPts val="0"/>
              </a:spcBef>
              <a:spcAft>
                <a:spcPts val="0"/>
              </a:spcAft>
            </a:pPr>
            <a:r>
              <a:rPr sz="1700" b="1">
                <a:solidFill>
                  <a:srgbClr val="FFFFFF"/>
                </a:solidFill>
                <a:latin typeface="Lato"/>
              </a:rPr>
              <a:t>misure pertinenti</a:t>
            </a:r>
          </a:p>
        </p:txBody>
      </p:sp>
      <p:cxnSp>
        <p:nvCxnSpPr>
          <p:cNvPr id="44" name="Connector 43"/>
          <p:cNvCxnSpPr/>
          <p:nvPr/>
        </p:nvCxnSpPr>
        <p:spPr>
          <a:xfrm>
            <a:off x="7086600" y="3877056"/>
            <a:ext cx="182880" cy="0"/>
          </a:xfrm>
          <a:prstGeom prst="line">
            <a:avLst/>
          </a:prstGeom>
          <a:ln w="1524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45" name="Rounded Rectangle 44"/>
          <p:cNvSpPr/>
          <p:nvPr/>
        </p:nvSpPr>
        <p:spPr>
          <a:xfrm>
            <a:off x="7287768" y="3090672"/>
            <a:ext cx="2011680" cy="1618488"/>
          </a:xfrm>
          <a:prstGeom prst="roundRect">
            <a:avLst>
              <a:gd name="adj" fmla="val 12000"/>
            </a:avLst>
          </a:prstGeom>
          <a:solidFill>
            <a:srgbClr val="193F50"/>
          </a:solidFill>
          <a:ln w="7620">
            <a:solidFill>
              <a:srgbClr val="244F6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Oval 45"/>
          <p:cNvSpPr/>
          <p:nvPr/>
        </p:nvSpPr>
        <p:spPr>
          <a:xfrm>
            <a:off x="7452360" y="327355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TextBox 46"/>
          <p:cNvSpPr txBox="1"/>
          <p:nvPr/>
        </p:nvSpPr>
        <p:spPr>
          <a:xfrm>
            <a:off x="7452360" y="3319272"/>
            <a:ext cx="310896" cy="219456"/>
          </a:xfrm>
          <a:prstGeom prst="rect">
            <a:avLst/>
          </a:prstGeom>
          <a:noFill/>
        </p:spPr>
        <p:txBody>
          <a:bodyPr wrap="square" lIns="0" tIns="0" rIns="0" bIns="0" anchor="t">
            <a:spAutoFit/>
          </a:bodyPr>
          <a:lstStyle/>
          <a:p>
            <a:pPr algn="ctr">
              <a:lnSpc>
                <a:spcPct val="106000"/>
              </a:lnSpc>
              <a:spcBef>
                <a:spcPts val="0"/>
              </a:spcBef>
              <a:spcAft>
                <a:spcPts val="0"/>
              </a:spcAft>
            </a:pPr>
            <a:r>
              <a:rPr sz="1200" b="1">
                <a:solidFill>
                  <a:srgbClr val="0B2538"/>
                </a:solidFill>
                <a:latin typeface="Lato"/>
              </a:rPr>
              <a:t>4</a:t>
            </a:r>
          </a:p>
        </p:txBody>
      </p:sp>
      <p:sp>
        <p:nvSpPr>
          <p:cNvPr id="48" name="TextBox 47"/>
          <p:cNvSpPr txBox="1"/>
          <p:nvPr/>
        </p:nvSpPr>
        <p:spPr>
          <a:xfrm>
            <a:off x="7434072" y="3675887"/>
            <a:ext cx="1719072" cy="237744"/>
          </a:xfrm>
          <a:prstGeom prst="rect">
            <a:avLst/>
          </a:prstGeom>
          <a:noFill/>
        </p:spPr>
        <p:txBody>
          <a:bodyPr wrap="square" lIns="0" tIns="0" rIns="0" bIns="0" anchor="t">
            <a:spAutoFit/>
          </a:bodyPr>
          <a:lstStyle/>
          <a:p>
            <a:pPr algn="l">
              <a:lnSpc>
                <a:spcPct val="106000"/>
              </a:lnSpc>
              <a:spcBef>
                <a:spcPts val="0"/>
              </a:spcBef>
              <a:spcAft>
                <a:spcPts val="0"/>
              </a:spcAft>
            </a:pPr>
            <a:r>
              <a:rPr sz="1120" b="1">
                <a:solidFill>
                  <a:srgbClr val="66DCC5"/>
                </a:solidFill>
                <a:latin typeface="Lato"/>
              </a:rPr>
              <a:t>CONFRONTARE</a:t>
            </a:r>
          </a:p>
        </p:txBody>
      </p:sp>
      <p:sp>
        <p:nvSpPr>
          <p:cNvPr id="49" name="TextBox 48"/>
          <p:cNvSpPr txBox="1"/>
          <p:nvPr/>
        </p:nvSpPr>
        <p:spPr>
          <a:xfrm>
            <a:off x="7434072" y="4041648"/>
            <a:ext cx="1719072" cy="539496"/>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FFFFFF"/>
                </a:solidFill>
                <a:latin typeface="Lato"/>
              </a:rPr>
              <a:t>Valori qualificati</a:t>
            </a:r>
          </a:p>
          <a:p>
            <a:pPr algn="l">
              <a:lnSpc>
                <a:spcPct val="106000"/>
              </a:lnSpc>
              <a:spcBef>
                <a:spcPts val="0"/>
              </a:spcBef>
              <a:spcAft>
                <a:spcPts val="0"/>
              </a:spcAft>
            </a:pPr>
            <a:r>
              <a:rPr sz="1700" b="1">
                <a:solidFill>
                  <a:srgbClr val="FFFFFF"/>
                </a:solidFill>
                <a:latin typeface="Lato"/>
              </a:rPr>
              <a:t>e dati coerenti</a:t>
            </a:r>
          </a:p>
        </p:txBody>
      </p:sp>
      <p:cxnSp>
        <p:nvCxnSpPr>
          <p:cNvPr id="50" name="Connector 49"/>
          <p:cNvCxnSpPr/>
          <p:nvPr/>
        </p:nvCxnSpPr>
        <p:spPr>
          <a:xfrm>
            <a:off x="9317736" y="3877056"/>
            <a:ext cx="182880" cy="0"/>
          </a:xfrm>
          <a:prstGeom prst="line">
            <a:avLst/>
          </a:prstGeom>
          <a:ln w="15240">
            <a:solidFill>
              <a:srgbClr val="66DCC5"/>
            </a:solidFill>
            <a:tailEnd type="triangle" w="sm" len="sm"/>
          </a:ln>
        </p:spPr>
        <p:style>
          <a:lnRef idx="2">
            <a:schemeClr val="accent1"/>
          </a:lnRef>
          <a:fillRef idx="0">
            <a:schemeClr val="accent1"/>
          </a:fillRef>
          <a:effectRef idx="0">
            <a:schemeClr val="accent1"/>
          </a:effectRef>
          <a:fontRef idx="minor">
            <a:schemeClr val="tx1"/>
          </a:fontRef>
        </p:style>
      </p:cxnSp>
      <p:sp>
        <p:nvSpPr>
          <p:cNvPr id="51" name="Rounded Rectangle 50"/>
          <p:cNvSpPr/>
          <p:nvPr/>
        </p:nvSpPr>
        <p:spPr>
          <a:xfrm>
            <a:off x="9518904" y="3090672"/>
            <a:ext cx="2011680" cy="1618488"/>
          </a:xfrm>
          <a:prstGeom prst="roundRect">
            <a:avLst>
              <a:gd name="adj" fmla="val 12000"/>
            </a:avLst>
          </a:prstGeom>
          <a:solidFill>
            <a:srgbClr val="193F50"/>
          </a:solidFill>
          <a:ln w="7620">
            <a:solidFill>
              <a:srgbClr val="244F62"/>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Oval 51"/>
          <p:cNvSpPr/>
          <p:nvPr/>
        </p:nvSpPr>
        <p:spPr>
          <a:xfrm>
            <a:off x="9683496" y="327355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TextBox 52"/>
          <p:cNvSpPr txBox="1"/>
          <p:nvPr/>
        </p:nvSpPr>
        <p:spPr>
          <a:xfrm>
            <a:off x="9683496" y="3319272"/>
            <a:ext cx="310896" cy="219456"/>
          </a:xfrm>
          <a:prstGeom prst="rect">
            <a:avLst/>
          </a:prstGeom>
          <a:noFill/>
        </p:spPr>
        <p:txBody>
          <a:bodyPr wrap="square" lIns="0" tIns="0" rIns="0" bIns="0" anchor="t">
            <a:spAutoFit/>
          </a:bodyPr>
          <a:lstStyle/>
          <a:p>
            <a:pPr algn="ctr">
              <a:lnSpc>
                <a:spcPct val="106000"/>
              </a:lnSpc>
              <a:spcBef>
                <a:spcPts val="0"/>
              </a:spcBef>
              <a:spcAft>
                <a:spcPts val="0"/>
              </a:spcAft>
            </a:pPr>
            <a:r>
              <a:rPr sz="1200" b="1">
                <a:solidFill>
                  <a:srgbClr val="0B2538"/>
                </a:solidFill>
                <a:latin typeface="Lato"/>
              </a:rPr>
              <a:t>5</a:t>
            </a:r>
          </a:p>
        </p:txBody>
      </p:sp>
      <p:sp>
        <p:nvSpPr>
          <p:cNvPr id="54" name="TextBox 53"/>
          <p:cNvSpPr txBox="1"/>
          <p:nvPr/>
        </p:nvSpPr>
        <p:spPr>
          <a:xfrm>
            <a:off x="9665208" y="3675887"/>
            <a:ext cx="1719072" cy="237744"/>
          </a:xfrm>
          <a:prstGeom prst="rect">
            <a:avLst/>
          </a:prstGeom>
          <a:noFill/>
        </p:spPr>
        <p:txBody>
          <a:bodyPr wrap="square" lIns="0" tIns="0" rIns="0" bIns="0" anchor="t">
            <a:spAutoFit/>
          </a:bodyPr>
          <a:lstStyle/>
          <a:p>
            <a:pPr algn="l">
              <a:lnSpc>
                <a:spcPct val="106000"/>
              </a:lnSpc>
              <a:spcBef>
                <a:spcPts val="0"/>
              </a:spcBef>
              <a:spcAft>
                <a:spcPts val="0"/>
              </a:spcAft>
            </a:pPr>
            <a:r>
              <a:rPr sz="1120" b="1">
                <a:solidFill>
                  <a:srgbClr val="66DCC5"/>
                </a:solidFill>
                <a:latin typeface="Lato"/>
              </a:rPr>
              <a:t>DOCUMENTARE</a:t>
            </a:r>
          </a:p>
        </p:txBody>
      </p:sp>
      <p:sp>
        <p:nvSpPr>
          <p:cNvPr id="55" name="TextBox 54"/>
          <p:cNvSpPr txBox="1"/>
          <p:nvPr/>
        </p:nvSpPr>
        <p:spPr>
          <a:xfrm>
            <a:off x="9665208" y="4041648"/>
            <a:ext cx="1719072" cy="539496"/>
          </a:xfrm>
          <a:prstGeom prst="rect">
            <a:avLst/>
          </a:prstGeom>
          <a:noFill/>
        </p:spPr>
        <p:txBody>
          <a:bodyPr wrap="square" lIns="0" tIns="0" rIns="0" bIns="0" anchor="t">
            <a:spAutoFit/>
          </a:bodyPr>
          <a:lstStyle/>
          <a:p>
            <a:pPr algn="l">
              <a:lnSpc>
                <a:spcPct val="106000"/>
              </a:lnSpc>
              <a:spcBef>
                <a:spcPts val="0"/>
              </a:spcBef>
              <a:spcAft>
                <a:spcPts val="0"/>
              </a:spcAft>
            </a:pPr>
            <a:r>
              <a:rPr sz="1700" b="1">
                <a:solidFill>
                  <a:srgbClr val="FFFFFF"/>
                </a:solidFill>
                <a:latin typeface="Lato"/>
              </a:rPr>
              <a:t>Decisioni, limiti</a:t>
            </a:r>
          </a:p>
          <a:p>
            <a:pPr algn="l">
              <a:lnSpc>
                <a:spcPct val="106000"/>
              </a:lnSpc>
              <a:spcBef>
                <a:spcPts val="0"/>
              </a:spcBef>
              <a:spcAft>
                <a:spcPts val="0"/>
              </a:spcAft>
            </a:pPr>
            <a:r>
              <a:rPr sz="1700" b="1">
                <a:solidFill>
                  <a:srgbClr val="FFFFFF"/>
                </a:solidFill>
                <a:latin typeface="Lato"/>
              </a:rPr>
              <a:t>e interventi</a:t>
            </a:r>
          </a:p>
        </p:txBody>
      </p:sp>
      <p:cxnSp>
        <p:nvCxnSpPr>
          <p:cNvPr id="56" name="Connector 55"/>
          <p:cNvCxnSpPr/>
          <p:nvPr/>
        </p:nvCxnSpPr>
        <p:spPr>
          <a:xfrm>
            <a:off x="10524744" y="4773168"/>
            <a:ext cx="0" cy="521208"/>
          </a:xfrm>
          <a:prstGeom prst="line">
            <a:avLst/>
          </a:prstGeom>
          <a:ln w="13970">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57" name="Connector 56"/>
          <p:cNvCxnSpPr/>
          <p:nvPr/>
        </p:nvCxnSpPr>
        <p:spPr>
          <a:xfrm flipH="1">
            <a:off x="1609344" y="5294376"/>
            <a:ext cx="8915400" cy="0"/>
          </a:xfrm>
          <a:prstGeom prst="line">
            <a:avLst/>
          </a:prstGeom>
          <a:ln w="13970">
            <a:solidFill>
              <a:srgbClr val="BFD3DA"/>
            </a:solidFill>
          </a:ln>
        </p:spPr>
        <p:style>
          <a:lnRef idx="2">
            <a:schemeClr val="accent1"/>
          </a:lnRef>
          <a:fillRef idx="0">
            <a:schemeClr val="accent1"/>
          </a:fillRef>
          <a:effectRef idx="0">
            <a:schemeClr val="accent1"/>
          </a:effectRef>
          <a:fontRef idx="minor">
            <a:schemeClr val="tx1"/>
          </a:fontRef>
        </p:style>
      </p:cxnSp>
      <p:cxnSp>
        <p:nvCxnSpPr>
          <p:cNvPr id="58" name="Connector 57"/>
          <p:cNvCxnSpPr/>
          <p:nvPr/>
        </p:nvCxnSpPr>
        <p:spPr>
          <a:xfrm flipV="1">
            <a:off x="1609344" y="4773168"/>
            <a:ext cx="0" cy="521208"/>
          </a:xfrm>
          <a:prstGeom prst="line">
            <a:avLst/>
          </a:prstGeom>
          <a:ln w="13970">
            <a:solidFill>
              <a:srgbClr val="BFD3DA"/>
            </a:solidFill>
            <a:tailEnd type="triangle" w="sm" len="sm"/>
          </a:ln>
        </p:spPr>
        <p:style>
          <a:lnRef idx="2">
            <a:schemeClr val="accent1"/>
          </a:lnRef>
          <a:fillRef idx="0">
            <a:schemeClr val="accent1"/>
          </a:fillRef>
          <a:effectRef idx="0">
            <a:schemeClr val="accent1"/>
          </a:effectRef>
          <a:fontRef idx="minor">
            <a:schemeClr val="tx1"/>
          </a:fontRef>
        </p:style>
      </p:cxnSp>
      <p:sp>
        <p:nvSpPr>
          <p:cNvPr id="59" name="Rectangle 58"/>
          <p:cNvSpPr/>
          <p:nvPr/>
        </p:nvSpPr>
        <p:spPr>
          <a:xfrm>
            <a:off x="3666744" y="5056632"/>
            <a:ext cx="4846320" cy="466344"/>
          </a:xfrm>
          <a:prstGeom prst="rect">
            <a:avLst/>
          </a:prstGeom>
          <a:solidFill>
            <a:srgbClr val="0B253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TextBox 59"/>
          <p:cNvSpPr txBox="1"/>
          <p:nvPr/>
        </p:nvSpPr>
        <p:spPr>
          <a:xfrm>
            <a:off x="3730752" y="5157216"/>
            <a:ext cx="4718304" cy="237744"/>
          </a:xfrm>
          <a:prstGeom prst="rect">
            <a:avLst/>
          </a:prstGeom>
          <a:noFill/>
        </p:spPr>
        <p:txBody>
          <a:bodyPr wrap="square" lIns="0" tIns="0" rIns="0" bIns="0" anchor="t">
            <a:spAutoFit/>
          </a:bodyPr>
          <a:lstStyle/>
          <a:p>
            <a:pPr algn="ctr">
              <a:lnSpc>
                <a:spcPct val="106000"/>
              </a:lnSpc>
              <a:spcBef>
                <a:spcPts val="0"/>
              </a:spcBef>
              <a:spcAft>
                <a:spcPts val="0"/>
              </a:spcAft>
            </a:pPr>
            <a:r>
              <a:rPr sz="1300" b="1">
                <a:solidFill>
                  <a:srgbClr val="66DCC5"/>
                </a:solidFill>
                <a:latin typeface="Lato"/>
              </a:rPr>
              <a:t>RIVALUTARE IN CASO DI MODIFICHE</a:t>
            </a:r>
          </a:p>
        </p:txBody>
      </p:sp>
      <p:sp>
        <p:nvSpPr>
          <p:cNvPr id="61" name="TextBox 60"/>
          <p:cNvSpPr txBox="1"/>
          <p:nvPr/>
        </p:nvSpPr>
        <p:spPr>
          <a:xfrm>
            <a:off x="658368" y="5632704"/>
            <a:ext cx="10881360" cy="246888"/>
          </a:xfrm>
          <a:prstGeom prst="rect">
            <a:avLst/>
          </a:prstGeom>
          <a:noFill/>
        </p:spPr>
        <p:txBody>
          <a:bodyPr wrap="square" lIns="0" tIns="0" rIns="0" bIns="0" anchor="t">
            <a:spAutoFit/>
          </a:bodyPr>
          <a:lstStyle/>
          <a:p>
            <a:pPr algn="ctr">
              <a:lnSpc>
                <a:spcPct val="106000"/>
              </a:lnSpc>
              <a:spcBef>
                <a:spcPts val="0"/>
              </a:spcBef>
              <a:spcAft>
                <a:spcPts val="0"/>
              </a:spcAft>
            </a:pPr>
            <a:r>
              <a:rPr sz="1250" b="0">
                <a:solidFill>
                  <a:srgbClr val="BFD3DA"/>
                </a:solidFill>
                <a:latin typeface="Lato"/>
              </a:rPr>
              <a:t>Sempre: altri effetti chimici pertinenti e limiti del perimetro per singola sostanza.</a:t>
            </a:r>
          </a:p>
        </p:txBody>
      </p:sp>
      <p:sp>
        <p:nvSpPr>
          <p:cNvPr id="62" name="Rounded Rectangle 61"/>
          <p:cNvSpPr/>
          <p:nvPr/>
        </p:nvSpPr>
        <p:spPr>
          <a:xfrm>
            <a:off x="585216" y="6053328"/>
            <a:ext cx="11009376" cy="329184"/>
          </a:xfrm>
          <a:prstGeom prst="roundRect">
            <a:avLst>
              <a:gd name="adj" fmla="val 12000"/>
            </a:avLst>
          </a:prstGeom>
          <a:solidFill>
            <a:srgbClr val="244F6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TextBox 62"/>
          <p:cNvSpPr txBox="1"/>
          <p:nvPr/>
        </p:nvSpPr>
        <p:spPr>
          <a:xfrm>
            <a:off x="731520" y="6121908"/>
            <a:ext cx="10716768" cy="201168"/>
          </a:xfrm>
          <a:prstGeom prst="rect">
            <a:avLst/>
          </a:prstGeom>
          <a:noFill/>
        </p:spPr>
        <p:txBody>
          <a:bodyPr wrap="square" lIns="0" tIns="0" rIns="0" bIns="0" anchor="t">
            <a:spAutoFit/>
          </a:bodyPr>
          <a:lstStyle/>
          <a:p>
            <a:pPr algn="ctr">
              <a:lnSpc>
                <a:spcPct val="106000"/>
              </a:lnSpc>
              <a:spcBef>
                <a:spcPts val="0"/>
              </a:spcBef>
              <a:spcAft>
                <a:spcPts val="0"/>
              </a:spcAft>
            </a:pPr>
            <a:r>
              <a:rPr sz="1110" b="0">
                <a:solidFill>
                  <a:srgbClr val="66DCC5"/>
                </a:solidFill>
                <a:latin typeface="Lato"/>
              </a:rPr>
              <a:t>PROSSIMO MODULO 10 / Misure di prevenzione e protezione</a:t>
            </a:r>
          </a:p>
        </p:txBody>
      </p:sp>
      <p:sp>
        <p:nvSpPr>
          <p:cNvPr id="6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M10-S01-Visuale-001"/>
          <p:cNvSpPr/>
          <p:nvPr/>
        </p:nvSpPr>
        <p:spPr>
          <a:xfrm>
            <a:off x="6446520" y="0"/>
            <a:ext cx="5745175" cy="6419088"/>
          </a:xfrm>
          <a:prstGeom prst="rect">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 name="M10-S01-Visuale-002"/>
          <p:cNvCxnSpPr/>
          <p:nvPr/>
        </p:nvCxnSpPr>
        <p:spPr>
          <a:xfrm flipV="1">
            <a:off x="658368" y="640080"/>
            <a:ext cx="211226" cy="172821"/>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 name="M10-S01-Visuale-003"/>
          <p:cNvCxnSpPr/>
          <p:nvPr/>
        </p:nvCxnSpPr>
        <p:spPr>
          <a:xfrm>
            <a:off x="869594" y="640080"/>
            <a:ext cx="201625" cy="230428"/>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5" name="M10-S01-Visuale-004"/>
          <p:cNvSpPr/>
          <p:nvPr/>
        </p:nvSpPr>
        <p:spPr>
          <a:xfrm>
            <a:off x="632444" y="786978"/>
            <a:ext cx="51846" cy="5184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1-Visuale-005"/>
          <p:cNvSpPr/>
          <p:nvPr/>
        </p:nvSpPr>
        <p:spPr>
          <a:xfrm>
            <a:off x="843671" y="614156"/>
            <a:ext cx="51846" cy="5184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1-Visuale-006"/>
          <p:cNvSpPr/>
          <p:nvPr/>
        </p:nvSpPr>
        <p:spPr>
          <a:xfrm>
            <a:off x="1045296" y="844585"/>
            <a:ext cx="51846" cy="5184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M10-S01-Testo-007"/>
          <p:cNvSpPr txBox="1"/>
          <p:nvPr/>
        </p:nvSpPr>
        <p:spPr>
          <a:xfrm>
            <a:off x="1143000" y="493776"/>
            <a:ext cx="4572000" cy="347472"/>
          </a:xfrm>
          <a:prstGeom prst="rect">
            <a:avLst/>
          </a:prstGeom>
          <a:noFill/>
          <a:effectLst/>
        </p:spPr>
        <p:txBody>
          <a:bodyPr wrap="square" lIns="0" tIns="0" rIns="0" bIns="0" anchor="t">
            <a:spAutoFit/>
          </a:bodyPr>
          <a:lstStyle/>
          <a:p>
            <a:pPr algn="l">
              <a:lnSpc>
                <a:spcPct val="104000"/>
              </a:lnSpc>
              <a:spcBef>
                <a:spcPts val="0"/>
              </a:spcBef>
              <a:spcAft>
                <a:spcPts val="0"/>
              </a:spcAft>
            </a:pPr>
            <a:r>
              <a:rPr sz="2100" b="1">
                <a:solidFill>
                  <a:srgbClr val="FFFFFF"/>
                </a:solidFill>
                <a:latin typeface="Lato"/>
              </a:rPr>
              <a:t>REPROTOSSICI</a:t>
            </a:r>
          </a:p>
        </p:txBody>
      </p:sp>
      <p:sp>
        <p:nvSpPr>
          <p:cNvPr id="9" name="M10-S01-Testo-008"/>
          <p:cNvSpPr txBox="1"/>
          <p:nvPr/>
        </p:nvSpPr>
        <p:spPr>
          <a:xfrm>
            <a:off x="1143000" y="896112"/>
            <a:ext cx="4572000"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1000" b="0">
                <a:solidFill>
                  <a:srgbClr val="BFD3DA"/>
                </a:solidFill>
                <a:latin typeface="Lato"/>
              </a:rPr>
              <a:t>PROFESSIONAL TRAINER 2026</a:t>
            </a:r>
          </a:p>
        </p:txBody>
      </p:sp>
      <p:sp>
        <p:nvSpPr>
          <p:cNvPr id="10" name="M10-S01-Visuale-009"/>
          <p:cNvSpPr/>
          <p:nvPr/>
        </p:nvSpPr>
        <p:spPr>
          <a:xfrm>
            <a:off x="667512" y="1399032"/>
            <a:ext cx="2148840" cy="283464"/>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M10-S01-Testo-010"/>
          <p:cNvSpPr txBox="1"/>
          <p:nvPr/>
        </p:nvSpPr>
        <p:spPr>
          <a:xfrm>
            <a:off x="777240" y="1444752"/>
            <a:ext cx="1929384"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1050" b="0">
                <a:solidFill>
                  <a:srgbClr val="66DCC5"/>
                </a:solidFill>
                <a:latin typeface="Lato"/>
              </a:rPr>
              <a:t>MODULO 10 / 12</a:t>
            </a:r>
          </a:p>
        </p:txBody>
      </p:sp>
      <p:sp>
        <p:nvSpPr>
          <p:cNvPr id="12" name="M10-S01-Testo-011"/>
          <p:cNvSpPr txBox="1"/>
          <p:nvPr/>
        </p:nvSpPr>
        <p:spPr>
          <a:xfrm>
            <a:off x="667512" y="2011680"/>
            <a:ext cx="5449824" cy="1938528"/>
          </a:xfrm>
          <a:prstGeom prst="rect">
            <a:avLst/>
          </a:prstGeom>
          <a:noFill/>
          <a:effectLst/>
        </p:spPr>
        <p:txBody>
          <a:bodyPr wrap="square" lIns="0" tIns="0" rIns="0" bIns="0" anchor="t">
            <a:spAutoFit/>
          </a:bodyPr>
          <a:lstStyle/>
          <a:p>
            <a:pPr algn="l">
              <a:lnSpc>
                <a:spcPct val="104000"/>
              </a:lnSpc>
              <a:spcBef>
                <a:spcPts val="0"/>
              </a:spcBef>
              <a:spcAft>
                <a:spcPts val="0"/>
              </a:spcAft>
            </a:pPr>
            <a:r>
              <a:rPr sz="3300" b="1">
                <a:solidFill>
                  <a:srgbClr val="FFFFFF"/>
                </a:solidFill>
                <a:latin typeface="Lato"/>
              </a:rPr>
              <a:t>Misure di</a:t>
            </a:r>
          </a:p>
          <a:p>
            <a:pPr algn="l">
              <a:lnSpc>
                <a:spcPct val="104000"/>
              </a:lnSpc>
              <a:spcBef>
                <a:spcPts val="0"/>
              </a:spcBef>
              <a:spcAft>
                <a:spcPts val="0"/>
              </a:spcAft>
            </a:pPr>
            <a:r>
              <a:rPr sz="3300" b="1">
                <a:solidFill>
                  <a:srgbClr val="FFFFFF"/>
                </a:solidFill>
                <a:latin typeface="Lato"/>
              </a:rPr>
              <a:t>prevenzione</a:t>
            </a:r>
          </a:p>
          <a:p>
            <a:pPr algn="l">
              <a:lnSpc>
                <a:spcPct val="104000"/>
              </a:lnSpc>
              <a:spcBef>
                <a:spcPts val="0"/>
              </a:spcBef>
              <a:spcAft>
                <a:spcPts val="0"/>
              </a:spcAft>
            </a:pPr>
            <a:r>
              <a:rPr sz="3300" b="1">
                <a:solidFill>
                  <a:srgbClr val="FFFFFF"/>
                </a:solidFill>
                <a:latin typeface="Lato"/>
              </a:rPr>
              <a:t>e protezione</a:t>
            </a:r>
          </a:p>
        </p:txBody>
      </p:sp>
      <p:sp>
        <p:nvSpPr>
          <p:cNvPr id="13" name="M10-S01-Testo-012"/>
          <p:cNvSpPr txBox="1"/>
          <p:nvPr/>
        </p:nvSpPr>
        <p:spPr>
          <a:xfrm>
            <a:off x="685800" y="4270248"/>
            <a:ext cx="5166360" cy="777240"/>
          </a:xfrm>
          <a:prstGeom prst="rect">
            <a:avLst/>
          </a:prstGeom>
          <a:noFill/>
          <a:effectLst/>
        </p:spPr>
        <p:txBody>
          <a:bodyPr wrap="square" lIns="0" tIns="0" rIns="0" bIns="0" anchor="t">
            <a:spAutoFit/>
          </a:bodyPr>
          <a:lstStyle/>
          <a:p>
            <a:pPr algn="l">
              <a:lnSpc>
                <a:spcPct val="104000"/>
              </a:lnSpc>
              <a:spcBef>
                <a:spcPts val="0"/>
              </a:spcBef>
              <a:spcAft>
                <a:spcPts val="0"/>
              </a:spcAft>
            </a:pPr>
            <a:r>
              <a:rPr sz="2100" b="0">
                <a:solidFill>
                  <a:srgbClr val="BFD3DA"/>
                </a:solidFill>
                <a:latin typeface="Lato"/>
              </a:rPr>
              <a:t>Dalla valutazione</a:t>
            </a:r>
          </a:p>
          <a:p>
            <a:pPr algn="l">
              <a:lnSpc>
                <a:spcPct val="104000"/>
              </a:lnSpc>
              <a:spcBef>
                <a:spcPts val="0"/>
              </a:spcBef>
              <a:spcAft>
                <a:spcPts val="0"/>
              </a:spcAft>
            </a:pPr>
            <a:r>
              <a:rPr sz="2100" b="0">
                <a:solidFill>
                  <a:srgbClr val="BFD3DA"/>
                </a:solidFill>
                <a:latin typeface="Lato"/>
              </a:rPr>
              <a:t>al controllo del rischio.</a:t>
            </a:r>
          </a:p>
        </p:txBody>
      </p:sp>
      <p:cxnSp>
        <p:nvCxnSpPr>
          <p:cNvPr id="14" name="M10-S01-Visuale-013"/>
          <p:cNvCxnSpPr/>
          <p:nvPr/>
        </p:nvCxnSpPr>
        <p:spPr>
          <a:xfrm>
            <a:off x="685800" y="5157216"/>
            <a:ext cx="5248656" cy="0"/>
          </a:xfrm>
          <a:prstGeom prst="line">
            <a:avLst/>
          </a:prstGeom>
          <a:ln w="12700">
            <a:solidFill>
              <a:srgbClr val="244F61"/>
            </a:solidFill>
          </a:ln>
          <a:effectLst/>
        </p:spPr>
        <p:style>
          <a:lnRef idx="2">
            <a:schemeClr val="accent1"/>
          </a:lnRef>
          <a:fillRef idx="0">
            <a:schemeClr val="accent1"/>
          </a:fillRef>
          <a:effectRef idx="0">
            <a:schemeClr val="accent1"/>
          </a:effectRef>
          <a:fontRef idx="minor">
            <a:schemeClr val="tx1"/>
          </a:fontRef>
        </p:style>
      </p:cxnSp>
      <p:sp>
        <p:nvSpPr>
          <p:cNvPr id="15" name="M10-S01-Testo-014"/>
          <p:cNvSpPr txBox="1"/>
          <p:nvPr/>
        </p:nvSpPr>
        <p:spPr>
          <a:xfrm>
            <a:off x="685800" y="5449824"/>
            <a:ext cx="1773936" cy="246888"/>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0">
                <a:solidFill>
                  <a:srgbClr val="66DCC5"/>
                </a:solidFill>
                <a:latin typeface="Lato"/>
              </a:rPr>
              <a:t>SOSTITUIRE</a:t>
            </a:r>
          </a:p>
        </p:txBody>
      </p:sp>
      <p:sp>
        <p:nvSpPr>
          <p:cNvPr id="16" name="M10-S01-Testo-015"/>
          <p:cNvSpPr txBox="1"/>
          <p:nvPr/>
        </p:nvSpPr>
        <p:spPr>
          <a:xfrm>
            <a:off x="685800" y="5833872"/>
            <a:ext cx="1773936"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840" b="0">
                <a:solidFill>
                  <a:srgbClr val="BFD3DA"/>
                </a:solidFill>
                <a:latin typeface="Lato"/>
              </a:rPr>
              <a:t>PRIORITÀ</a:t>
            </a:r>
          </a:p>
        </p:txBody>
      </p:sp>
      <p:sp>
        <p:nvSpPr>
          <p:cNvPr id="17" name="M10-S01-Testo-016"/>
          <p:cNvSpPr txBox="1"/>
          <p:nvPr/>
        </p:nvSpPr>
        <p:spPr>
          <a:xfrm>
            <a:off x="2505456" y="5449824"/>
            <a:ext cx="1773936" cy="246888"/>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0">
                <a:solidFill>
                  <a:srgbClr val="66DCC5"/>
                </a:solidFill>
                <a:latin typeface="Lato"/>
              </a:rPr>
              <a:t>CONTENERE</a:t>
            </a:r>
          </a:p>
        </p:txBody>
      </p:sp>
      <p:sp>
        <p:nvSpPr>
          <p:cNvPr id="18" name="M10-S01-Testo-017"/>
          <p:cNvSpPr txBox="1"/>
          <p:nvPr/>
        </p:nvSpPr>
        <p:spPr>
          <a:xfrm>
            <a:off x="2505456" y="5833872"/>
            <a:ext cx="1773936"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840" b="0">
                <a:solidFill>
                  <a:srgbClr val="BFD3DA"/>
                </a:solidFill>
                <a:latin typeface="Lato"/>
              </a:rPr>
              <a:t>PROCESSO</a:t>
            </a:r>
          </a:p>
        </p:txBody>
      </p:sp>
      <p:sp>
        <p:nvSpPr>
          <p:cNvPr id="19" name="M10-S01-Testo-018"/>
          <p:cNvSpPr txBox="1"/>
          <p:nvPr/>
        </p:nvSpPr>
        <p:spPr>
          <a:xfrm>
            <a:off x="4325112" y="5449824"/>
            <a:ext cx="1773936" cy="246888"/>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0">
                <a:solidFill>
                  <a:srgbClr val="66DCC5"/>
                </a:solidFill>
                <a:latin typeface="Lato"/>
              </a:rPr>
              <a:t>MANTENERE</a:t>
            </a:r>
          </a:p>
        </p:txBody>
      </p:sp>
      <p:sp>
        <p:nvSpPr>
          <p:cNvPr id="20" name="M10-S01-Testo-019"/>
          <p:cNvSpPr txBox="1"/>
          <p:nvPr/>
        </p:nvSpPr>
        <p:spPr>
          <a:xfrm>
            <a:off x="4325112" y="5833872"/>
            <a:ext cx="1773936"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840" b="0">
                <a:solidFill>
                  <a:srgbClr val="BFD3DA"/>
                </a:solidFill>
                <a:latin typeface="Lato"/>
              </a:rPr>
              <a:t>EFFICACIA</a:t>
            </a:r>
          </a:p>
        </p:txBody>
      </p:sp>
      <p:sp>
        <p:nvSpPr>
          <p:cNvPr id="21" name="M10-S01-Testo-020"/>
          <p:cNvSpPr txBox="1"/>
          <p:nvPr/>
        </p:nvSpPr>
        <p:spPr>
          <a:xfrm>
            <a:off x="685800" y="6163056"/>
            <a:ext cx="5440680"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750" b="0">
                <a:solidFill>
                  <a:srgbClr val="BFD3DA"/>
                </a:solidFill>
                <a:latin typeface="Lato"/>
              </a:rPr>
              <a:t>Base: fact sheet INAIL 2026. Elaborazione indipendente.</a:t>
            </a:r>
          </a:p>
          <a:p>
            <a:pPr algn="l">
              <a:lnSpc>
                <a:spcPct val="104000"/>
              </a:lnSpc>
              <a:spcBef>
                <a:spcPts val="0"/>
              </a:spcBef>
              <a:spcAft>
                <a:spcPts val="0"/>
              </a:spcAft>
            </a:pPr>
            <a:r>
              <a:rPr sz="750" b="0">
                <a:solidFill>
                  <a:srgbClr val="BFD3DA"/>
                </a:solidFill>
                <a:latin typeface="Lato"/>
              </a:rPr>
              <a:t>Integrazioni normative e tecniche identificate nelle note.</a:t>
            </a:r>
          </a:p>
        </p:txBody>
      </p:sp>
      <p:sp>
        <p:nvSpPr>
          <p:cNvPr id="22" name="M10-S01-Visuale-021"/>
          <p:cNvSpPr/>
          <p:nvPr/>
        </p:nvSpPr>
        <p:spPr>
          <a:xfrm>
            <a:off x="6922008" y="585216"/>
            <a:ext cx="4727448" cy="283464"/>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1-Testo-022"/>
          <p:cNvSpPr txBox="1"/>
          <p:nvPr/>
        </p:nvSpPr>
        <p:spPr>
          <a:xfrm>
            <a:off x="7031736" y="630936"/>
            <a:ext cx="4507992"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1050" b="0">
                <a:solidFill>
                  <a:srgbClr val="66DCC5"/>
                </a:solidFill>
                <a:latin typeface="Lato"/>
              </a:rPr>
              <a:t>SORGENTE → BARRIERE → PERSONA</a:t>
            </a:r>
          </a:p>
        </p:txBody>
      </p:sp>
      <p:sp>
        <p:nvSpPr>
          <p:cNvPr id="24" name="M10-S01-Visuale-023"/>
          <p:cNvSpPr/>
          <p:nvPr/>
        </p:nvSpPr>
        <p:spPr>
          <a:xfrm>
            <a:off x="6949440" y="1252728"/>
            <a:ext cx="4626864" cy="3282696"/>
          </a:xfrm>
          <a:prstGeom prst="roundRect">
            <a:avLst>
              <a:gd name="adj" fmla="val 4000"/>
            </a:avLst>
          </a:prstGeom>
          <a:noFill/>
          <a:ln w="8890">
            <a:solidFill>
              <a:srgbClr val="7CA8B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1-Visuale-024"/>
          <p:cNvSpPr/>
          <p:nvPr/>
        </p:nvSpPr>
        <p:spPr>
          <a:xfrm>
            <a:off x="7287768" y="2093976"/>
            <a:ext cx="1005840" cy="1069848"/>
          </a:xfrm>
          <a:prstGeom prst="rect">
            <a:avLst/>
          </a:prstGeom>
          <a:solidFill>
            <a:srgbClr val="1B405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1-Visuale-025"/>
          <p:cNvSpPr/>
          <p:nvPr/>
        </p:nvSpPr>
        <p:spPr>
          <a:xfrm>
            <a:off x="7287768" y="1920240"/>
            <a:ext cx="1005840" cy="365760"/>
          </a:xfrm>
          <a:prstGeom prst="ellipse">
            <a:avLst/>
          </a:prstGeom>
          <a:solidFill>
            <a:srgbClr val="1B405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10-S01-Visuale-026"/>
          <p:cNvSpPr/>
          <p:nvPr/>
        </p:nvSpPr>
        <p:spPr>
          <a:xfrm>
            <a:off x="7287768" y="2962656"/>
            <a:ext cx="1005840" cy="365760"/>
          </a:xfrm>
          <a:prstGeom prst="ellipse">
            <a:avLst/>
          </a:prstGeom>
          <a:solidFill>
            <a:srgbClr val="1B405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10-S01-Visuale-027"/>
          <p:cNvSpPr/>
          <p:nvPr/>
        </p:nvSpPr>
        <p:spPr>
          <a:xfrm>
            <a:off x="7434071" y="3300984"/>
            <a:ext cx="100584" cy="320040"/>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10-S01-Visuale-028"/>
          <p:cNvSpPr/>
          <p:nvPr/>
        </p:nvSpPr>
        <p:spPr>
          <a:xfrm>
            <a:off x="8046720" y="3300984"/>
            <a:ext cx="100584" cy="320040"/>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10-S01-Visuale-029"/>
          <p:cNvSpPr/>
          <p:nvPr/>
        </p:nvSpPr>
        <p:spPr>
          <a:xfrm>
            <a:off x="7669987" y="2549804"/>
            <a:ext cx="246888" cy="246888"/>
          </a:xfrm>
          <a:prstGeom prst="ellipse">
            <a:avLst/>
          </a:prstGeom>
          <a:no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1" name="M10-S01-Visuale-030"/>
          <p:cNvCxnSpPr/>
          <p:nvPr/>
        </p:nvCxnSpPr>
        <p:spPr>
          <a:xfrm flipV="1">
            <a:off x="7805775" y="2600096"/>
            <a:ext cx="45263" cy="73152"/>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2" name="M10-S01-Visuale-031"/>
          <p:cNvCxnSpPr/>
          <p:nvPr/>
        </p:nvCxnSpPr>
        <p:spPr>
          <a:xfrm flipV="1">
            <a:off x="7790688" y="1545336"/>
            <a:ext cx="0" cy="374904"/>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3" name="M10-S01-Visuale-032"/>
          <p:cNvCxnSpPr/>
          <p:nvPr/>
        </p:nvCxnSpPr>
        <p:spPr>
          <a:xfrm>
            <a:off x="7790688" y="1545336"/>
            <a:ext cx="1463040" cy="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4" name="M10-S01-Visuale-033"/>
          <p:cNvCxnSpPr/>
          <p:nvPr/>
        </p:nvCxnSpPr>
        <p:spPr>
          <a:xfrm>
            <a:off x="9253728" y="1545336"/>
            <a:ext cx="0" cy="740664"/>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35" name="M10-S01-Visuale-034"/>
          <p:cNvSpPr/>
          <p:nvPr/>
        </p:nvSpPr>
        <p:spPr>
          <a:xfrm>
            <a:off x="8524036" y="1479956"/>
            <a:ext cx="142647" cy="130759"/>
          </a:xfrm>
          <a:custGeom>
            <a:avLst/>
            <a:gdLst/>
            <a:ahLst/>
            <a:cxnLst/>
            <a:rect l="l" t="t" r="r" b="b"/>
            <a:pathLst>
              <a:path w="142647" h="130759">
                <a:moveTo>
                  <a:pt x="0" y="0"/>
                </a:moveTo>
                <a:lnTo>
                  <a:pt x="142647" y="130759"/>
                </a:lnTo>
                <a:lnTo>
                  <a:pt x="142647" y="0"/>
                </a:lnTo>
                <a:lnTo>
                  <a:pt x="0" y="130759"/>
                </a:lnTo>
                <a:close/>
              </a:path>
            </a:pathLst>
          </a:custGeom>
          <a:noFill/>
          <a:ln w="1524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6" name="M10-S01-Visuale-035"/>
          <p:cNvCxnSpPr/>
          <p:nvPr/>
        </p:nvCxnSpPr>
        <p:spPr>
          <a:xfrm flipV="1">
            <a:off x="8595360" y="1384858"/>
            <a:ext cx="0" cy="142647"/>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7" name="M10-S01-Visuale-036"/>
          <p:cNvCxnSpPr/>
          <p:nvPr/>
        </p:nvCxnSpPr>
        <p:spPr>
          <a:xfrm>
            <a:off x="8524036" y="1384858"/>
            <a:ext cx="142647" cy="0"/>
          </a:xfrm>
          <a:prstGeom prst="line">
            <a:avLst/>
          </a:prstGeom>
          <a:ln w="1778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38" name="M10-S01-Visuale-037"/>
          <p:cNvSpPr/>
          <p:nvPr/>
        </p:nvSpPr>
        <p:spPr>
          <a:xfrm>
            <a:off x="8750808" y="2295144"/>
            <a:ext cx="1024128" cy="841248"/>
          </a:xfrm>
          <a:prstGeom prst="rect">
            <a:avLst/>
          </a:prstGeom>
          <a:solidFill>
            <a:srgbClr val="244F61"/>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10-S01-Visuale-038"/>
          <p:cNvSpPr/>
          <p:nvPr/>
        </p:nvSpPr>
        <p:spPr>
          <a:xfrm>
            <a:off x="8860536" y="2432304"/>
            <a:ext cx="804672" cy="566928"/>
          </a:xfrm>
          <a:prstGeom prst="rect">
            <a:avLst/>
          </a:prstGeom>
          <a:solidFill>
            <a:srgbClr val="0B2538"/>
          </a:solidFill>
          <a:ln w="889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0" name="M10-S01-Visuale-039"/>
          <p:cNvCxnSpPr/>
          <p:nvPr/>
        </p:nvCxnSpPr>
        <p:spPr>
          <a:xfrm>
            <a:off x="8302752" y="2852928"/>
            <a:ext cx="448056" cy="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1" name="M10-S01-Visuale-040"/>
          <p:cNvCxnSpPr/>
          <p:nvPr/>
        </p:nvCxnSpPr>
        <p:spPr>
          <a:xfrm flipV="1">
            <a:off x="9272016" y="1965960"/>
            <a:ext cx="0" cy="329184"/>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2" name="M10-S01-Visuale-041"/>
          <p:cNvCxnSpPr/>
          <p:nvPr/>
        </p:nvCxnSpPr>
        <p:spPr>
          <a:xfrm>
            <a:off x="9272016" y="1965960"/>
            <a:ext cx="640080" cy="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3" name="M10-S01-Visuale-042"/>
          <p:cNvCxnSpPr/>
          <p:nvPr/>
        </p:nvCxnSpPr>
        <p:spPr>
          <a:xfrm flipV="1">
            <a:off x="9912096" y="1371600"/>
            <a:ext cx="0" cy="594360"/>
          </a:xfrm>
          <a:prstGeom prst="line">
            <a:avLst/>
          </a:prstGeom>
          <a:ln w="2540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4" name="M10-S01-Visuale-043"/>
          <p:cNvSpPr/>
          <p:nvPr/>
        </p:nvSpPr>
        <p:spPr>
          <a:xfrm>
            <a:off x="10324124" y="1956816"/>
            <a:ext cx="348112" cy="348112"/>
          </a:xfrm>
          <a:prstGeom prst="ellipse">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10-S01-Visuale-044"/>
          <p:cNvSpPr/>
          <p:nvPr/>
        </p:nvSpPr>
        <p:spPr>
          <a:xfrm>
            <a:off x="10257464" y="2393807"/>
            <a:ext cx="540685" cy="1229503"/>
          </a:xfrm>
          <a:custGeom>
            <a:avLst/>
            <a:gdLst/>
            <a:ahLst/>
            <a:cxnLst/>
            <a:rect l="l" t="t" r="r" b="b"/>
            <a:pathLst>
              <a:path w="540685" h="1229503">
                <a:moveTo>
                  <a:pt x="7407" y="0"/>
                </a:moveTo>
                <a:lnTo>
                  <a:pt x="466619" y="0"/>
                </a:lnTo>
                <a:lnTo>
                  <a:pt x="540685" y="659191"/>
                </a:lnTo>
                <a:lnTo>
                  <a:pt x="355519" y="659191"/>
                </a:lnTo>
                <a:lnTo>
                  <a:pt x="340706" y="1229503"/>
                </a:lnTo>
                <a:lnTo>
                  <a:pt x="192573" y="1229503"/>
                </a:lnTo>
                <a:lnTo>
                  <a:pt x="177760" y="659191"/>
                </a:lnTo>
                <a:lnTo>
                  <a:pt x="0" y="659191"/>
                </a:lnTo>
                <a:close/>
              </a:path>
            </a:pathLst>
          </a:cu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6" name="M10-S01-Visuale-045"/>
          <p:cNvCxnSpPr/>
          <p:nvPr/>
        </p:nvCxnSpPr>
        <p:spPr>
          <a:xfrm flipH="1">
            <a:off x="10109332" y="2445654"/>
            <a:ext cx="192572" cy="474025"/>
          </a:xfrm>
          <a:prstGeom prst="line">
            <a:avLst/>
          </a:prstGeom>
          <a:ln w="82296">
            <a:solidFill>
              <a:srgbClr val="BFD3DA"/>
            </a:solidFill>
          </a:ln>
          <a:effectLst/>
        </p:spPr>
        <p:style>
          <a:lnRef idx="2">
            <a:schemeClr val="accent1"/>
          </a:lnRef>
          <a:fillRef idx="0">
            <a:schemeClr val="accent1"/>
          </a:fillRef>
          <a:effectRef idx="0">
            <a:schemeClr val="accent1"/>
          </a:effectRef>
          <a:fontRef idx="minor">
            <a:schemeClr val="tx1"/>
          </a:fontRef>
        </p:style>
      </p:cxnSp>
      <p:cxnSp>
        <p:nvCxnSpPr>
          <p:cNvPr id="47" name="M10-S01-Visuale-046"/>
          <p:cNvCxnSpPr/>
          <p:nvPr/>
        </p:nvCxnSpPr>
        <p:spPr>
          <a:xfrm>
            <a:off x="10687050" y="2460467"/>
            <a:ext cx="199979" cy="385145"/>
          </a:xfrm>
          <a:prstGeom prst="line">
            <a:avLst/>
          </a:prstGeom>
          <a:ln w="82296">
            <a:solidFill>
              <a:srgbClr val="BFD3DA"/>
            </a:solidFill>
          </a:ln>
          <a:effectLst/>
        </p:spPr>
        <p:style>
          <a:lnRef idx="2">
            <a:schemeClr val="accent1"/>
          </a:lnRef>
          <a:fillRef idx="0">
            <a:schemeClr val="accent1"/>
          </a:fillRef>
          <a:effectRef idx="0">
            <a:schemeClr val="accent1"/>
          </a:effectRef>
          <a:fontRef idx="minor">
            <a:schemeClr val="tx1"/>
          </a:fontRef>
        </p:style>
      </p:cxnSp>
      <p:sp>
        <p:nvSpPr>
          <p:cNvPr id="48" name="M10-S01-Visuale-047"/>
          <p:cNvSpPr/>
          <p:nvPr/>
        </p:nvSpPr>
        <p:spPr>
          <a:xfrm>
            <a:off x="10257464" y="2978932"/>
            <a:ext cx="148132" cy="659190"/>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M10-S01-Visuale-048"/>
          <p:cNvSpPr/>
          <p:nvPr/>
        </p:nvSpPr>
        <p:spPr>
          <a:xfrm>
            <a:off x="10627796" y="2978932"/>
            <a:ext cx="148132" cy="659190"/>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10-S01-Visuale-049"/>
          <p:cNvSpPr/>
          <p:nvPr/>
        </p:nvSpPr>
        <p:spPr>
          <a:xfrm>
            <a:off x="10205618" y="3601090"/>
            <a:ext cx="207385" cy="51846"/>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M10-S01-Visuale-050"/>
          <p:cNvSpPr/>
          <p:nvPr/>
        </p:nvSpPr>
        <p:spPr>
          <a:xfrm>
            <a:off x="10620390" y="3601090"/>
            <a:ext cx="214792" cy="51846"/>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2" name="M10-S01-Visuale-051"/>
          <p:cNvCxnSpPr/>
          <p:nvPr/>
        </p:nvCxnSpPr>
        <p:spPr>
          <a:xfrm>
            <a:off x="10264871" y="2038289"/>
            <a:ext cx="466618" cy="0"/>
          </a:xfrm>
          <a:prstGeom prst="line">
            <a:avLst/>
          </a:prstGeom>
          <a:ln w="20574">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53" name="M10-S01-Visuale-052"/>
          <p:cNvSpPr/>
          <p:nvPr/>
        </p:nvSpPr>
        <p:spPr>
          <a:xfrm>
            <a:off x="10331531" y="2164201"/>
            <a:ext cx="303672" cy="118507"/>
          </a:xfrm>
          <a:custGeom>
            <a:avLst/>
            <a:gdLst/>
            <a:ahLst/>
            <a:cxnLst/>
            <a:rect l="l" t="t" r="r" b="b"/>
            <a:pathLst>
              <a:path w="303672" h="118507">
                <a:moveTo>
                  <a:pt x="0" y="0"/>
                </a:moveTo>
                <a:lnTo>
                  <a:pt x="303672" y="0"/>
                </a:lnTo>
                <a:lnTo>
                  <a:pt x="244419" y="118507"/>
                </a:lnTo>
                <a:lnTo>
                  <a:pt x="74066" y="118507"/>
                </a:lnTo>
                <a:close/>
              </a:path>
            </a:pathLst>
          </a:cu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10-S01-Testo-053"/>
          <p:cNvSpPr txBox="1"/>
          <p:nvPr/>
        </p:nvSpPr>
        <p:spPr>
          <a:xfrm>
            <a:off x="7223760" y="3913632"/>
            <a:ext cx="1325880" cy="292608"/>
          </a:xfrm>
          <a:prstGeom prst="rect">
            <a:avLst/>
          </a:prstGeom>
          <a:noFill/>
          <a:effectLst/>
        </p:spPr>
        <p:txBody>
          <a:bodyPr wrap="square" lIns="0" tIns="0" rIns="0" bIns="0" anchor="t">
            <a:spAutoFit/>
          </a:bodyPr>
          <a:lstStyle/>
          <a:p>
            <a:pPr algn="ctr">
              <a:lnSpc>
                <a:spcPct val="104000"/>
              </a:lnSpc>
              <a:spcBef>
                <a:spcPts val="0"/>
              </a:spcBef>
              <a:spcAft>
                <a:spcPts val="0"/>
              </a:spcAft>
            </a:pPr>
            <a:r>
              <a:rPr sz="1350" b="1">
                <a:solidFill>
                  <a:srgbClr val="FFFFFF"/>
                </a:solidFill>
                <a:latin typeface="Lato"/>
              </a:rPr>
              <a:t>Impiego</a:t>
            </a:r>
          </a:p>
        </p:txBody>
      </p:sp>
      <p:sp>
        <p:nvSpPr>
          <p:cNvPr id="55" name="M10-S01-Testo-054"/>
          <p:cNvSpPr txBox="1"/>
          <p:nvPr/>
        </p:nvSpPr>
        <p:spPr>
          <a:xfrm>
            <a:off x="8622792" y="3913632"/>
            <a:ext cx="1325880" cy="292608"/>
          </a:xfrm>
          <a:prstGeom prst="rect">
            <a:avLst/>
          </a:prstGeom>
          <a:noFill/>
          <a:effectLst/>
        </p:spPr>
        <p:txBody>
          <a:bodyPr wrap="square" lIns="0" tIns="0" rIns="0" bIns="0" anchor="t">
            <a:spAutoFit/>
          </a:bodyPr>
          <a:lstStyle/>
          <a:p>
            <a:pPr algn="ctr">
              <a:lnSpc>
                <a:spcPct val="104000"/>
              </a:lnSpc>
              <a:spcBef>
                <a:spcPts val="0"/>
              </a:spcBef>
              <a:spcAft>
                <a:spcPts val="0"/>
              </a:spcAft>
            </a:pPr>
            <a:r>
              <a:rPr sz="1350" b="1">
                <a:solidFill>
                  <a:srgbClr val="FFFFFF"/>
                </a:solidFill>
                <a:latin typeface="Lato"/>
              </a:rPr>
              <a:t>Contenimento</a:t>
            </a:r>
          </a:p>
        </p:txBody>
      </p:sp>
      <p:sp>
        <p:nvSpPr>
          <p:cNvPr id="56" name="M10-S01-Testo-055"/>
          <p:cNvSpPr txBox="1"/>
          <p:nvPr/>
        </p:nvSpPr>
        <p:spPr>
          <a:xfrm>
            <a:off x="10140696" y="3913632"/>
            <a:ext cx="1325880" cy="292608"/>
          </a:xfrm>
          <a:prstGeom prst="rect">
            <a:avLst/>
          </a:prstGeom>
          <a:noFill/>
          <a:effectLst/>
        </p:spPr>
        <p:txBody>
          <a:bodyPr wrap="square" lIns="0" tIns="0" rIns="0" bIns="0" anchor="t">
            <a:spAutoFit/>
          </a:bodyPr>
          <a:lstStyle/>
          <a:p>
            <a:pPr algn="ctr">
              <a:lnSpc>
                <a:spcPct val="104000"/>
              </a:lnSpc>
              <a:spcBef>
                <a:spcPts val="0"/>
              </a:spcBef>
              <a:spcAft>
                <a:spcPts val="0"/>
              </a:spcAft>
            </a:pPr>
            <a:r>
              <a:rPr sz="1350" b="1">
                <a:solidFill>
                  <a:srgbClr val="FFFFFF"/>
                </a:solidFill>
                <a:latin typeface="Lato"/>
              </a:rPr>
              <a:t>Protezione</a:t>
            </a:r>
          </a:p>
        </p:txBody>
      </p:sp>
      <p:sp>
        <p:nvSpPr>
          <p:cNvPr id="57" name="M10-S01-Visuale-056"/>
          <p:cNvSpPr/>
          <p:nvPr/>
        </p:nvSpPr>
        <p:spPr>
          <a:xfrm>
            <a:off x="7022592" y="4663440"/>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M10-S01-Testo-057"/>
          <p:cNvSpPr txBox="1"/>
          <p:nvPr/>
        </p:nvSpPr>
        <p:spPr>
          <a:xfrm>
            <a:off x="7022592" y="4704588"/>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01</a:t>
            </a:r>
          </a:p>
        </p:txBody>
      </p:sp>
      <p:sp>
        <p:nvSpPr>
          <p:cNvPr id="59" name="M10-S01-Testo-058"/>
          <p:cNvSpPr txBox="1"/>
          <p:nvPr/>
        </p:nvSpPr>
        <p:spPr>
          <a:xfrm>
            <a:off x="7470648" y="4700016"/>
            <a:ext cx="393192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0">
                <a:solidFill>
                  <a:srgbClr val="FFFFFF"/>
                </a:solidFill>
                <a:latin typeface="Lato"/>
              </a:rPr>
              <a:t>EVITARE / SOSTITUIRE</a:t>
            </a:r>
          </a:p>
        </p:txBody>
      </p:sp>
      <p:sp>
        <p:nvSpPr>
          <p:cNvPr id="60" name="M10-S01-Visuale-059"/>
          <p:cNvSpPr/>
          <p:nvPr/>
        </p:nvSpPr>
        <p:spPr>
          <a:xfrm>
            <a:off x="7022592" y="5056631"/>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M10-S01-Testo-060"/>
          <p:cNvSpPr txBox="1"/>
          <p:nvPr/>
        </p:nvSpPr>
        <p:spPr>
          <a:xfrm>
            <a:off x="7022592" y="5097779"/>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02</a:t>
            </a:r>
          </a:p>
        </p:txBody>
      </p:sp>
      <p:sp>
        <p:nvSpPr>
          <p:cNvPr id="62" name="M10-S01-Testo-061"/>
          <p:cNvSpPr txBox="1"/>
          <p:nvPr/>
        </p:nvSpPr>
        <p:spPr>
          <a:xfrm>
            <a:off x="7470648" y="5093207"/>
            <a:ext cx="393192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0">
                <a:solidFill>
                  <a:srgbClr val="FFFFFF"/>
                </a:solidFill>
                <a:latin typeface="Lato"/>
              </a:rPr>
              <a:t>SISTEMA CHIUSO</a:t>
            </a:r>
          </a:p>
        </p:txBody>
      </p:sp>
      <p:sp>
        <p:nvSpPr>
          <p:cNvPr id="63" name="M10-S01-Visuale-062"/>
          <p:cNvSpPr/>
          <p:nvPr/>
        </p:nvSpPr>
        <p:spPr>
          <a:xfrm>
            <a:off x="7022592" y="5449824"/>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 name="M10-S01-Testo-063"/>
          <p:cNvSpPr txBox="1"/>
          <p:nvPr/>
        </p:nvSpPr>
        <p:spPr>
          <a:xfrm>
            <a:off x="7022592" y="5490972"/>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03</a:t>
            </a:r>
          </a:p>
        </p:txBody>
      </p:sp>
      <p:sp>
        <p:nvSpPr>
          <p:cNvPr id="65" name="M10-S01-Testo-064"/>
          <p:cNvSpPr txBox="1"/>
          <p:nvPr/>
        </p:nvSpPr>
        <p:spPr>
          <a:xfrm>
            <a:off x="7470648" y="5486400"/>
            <a:ext cx="393192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0">
                <a:solidFill>
                  <a:srgbClr val="FFFFFF"/>
                </a:solidFill>
                <a:latin typeface="Lato"/>
              </a:rPr>
              <a:t>ALTRE MISURE + DPI</a:t>
            </a:r>
          </a:p>
        </p:txBody>
      </p:sp>
      <p:sp>
        <p:nvSpPr>
          <p:cNvPr id="66" name="M10-S01-Testo-065"/>
          <p:cNvSpPr txBox="1"/>
          <p:nvPr/>
        </p:nvSpPr>
        <p:spPr>
          <a:xfrm>
            <a:off x="6931152" y="6062472"/>
            <a:ext cx="4645152" cy="256032"/>
          </a:xfrm>
          <a:prstGeom prst="rect">
            <a:avLst/>
          </a:prstGeom>
          <a:noFill/>
          <a:effectLst/>
        </p:spPr>
        <p:txBody>
          <a:bodyPr wrap="square" lIns="0" tIns="0" rIns="0" bIns="0" anchor="t">
            <a:spAutoFit/>
          </a:bodyPr>
          <a:lstStyle/>
          <a:p>
            <a:pPr algn="ctr">
              <a:lnSpc>
                <a:spcPct val="104000"/>
              </a:lnSpc>
              <a:spcBef>
                <a:spcPts val="0"/>
              </a:spcBef>
              <a:spcAft>
                <a:spcPts val="0"/>
              </a:spcAft>
            </a:pPr>
            <a:r>
              <a:rPr sz="810" b="0">
                <a:solidFill>
                  <a:srgbClr val="BFD3DA"/>
                </a:solidFill>
                <a:latin typeface="Lato"/>
              </a:rPr>
              <a:t>Illustrazione schematica originale, non un progetto esecutivo.</a:t>
            </a:r>
          </a:p>
        </p:txBody>
      </p:sp>
      <p:cxnSp>
        <p:nvCxnSpPr>
          <p:cNvPr id="67" name="M10-S01-Visuale-066"/>
          <p:cNvCxnSpPr/>
          <p:nvPr/>
        </p:nvCxnSpPr>
        <p:spPr>
          <a:xfrm>
            <a:off x="548640" y="6419088"/>
            <a:ext cx="11091672" cy="0"/>
          </a:xfrm>
          <a:prstGeom prst="line">
            <a:avLst/>
          </a:prstGeom>
          <a:ln w="7620">
            <a:solidFill>
              <a:srgbClr val="244F61"/>
            </a:solidFill>
          </a:ln>
          <a:effectLst/>
        </p:spPr>
        <p:style>
          <a:lnRef idx="2">
            <a:schemeClr val="accent1"/>
          </a:lnRef>
          <a:fillRef idx="0">
            <a:schemeClr val="accent1"/>
          </a:fillRef>
          <a:effectRef idx="0">
            <a:schemeClr val="accent1"/>
          </a:effectRef>
          <a:fontRef idx="minor">
            <a:schemeClr val="tx1"/>
          </a:fontRef>
        </p:style>
      </p:cxnSp>
      <p:sp>
        <p:nvSpPr>
          <p:cNvPr id="68" name="M10-S01-Testo-067"/>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69" name="M10-S01-Testo-068"/>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BFD3DA"/>
                </a:solidFill>
                <a:latin typeface="Lato"/>
              </a:rPr>
              <a:t>INAIL 2026 [I1] • Art. 235 [N1] • Illustrazione [D]</a:t>
            </a:r>
          </a:p>
        </p:txBody>
      </p:sp>
      <p:sp>
        <p:nvSpPr>
          <p:cNvPr id="70" name="M10-S01-Testo-069"/>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BFD3DA"/>
                </a:solidFill>
                <a:latin typeface="Lato"/>
              </a:rPr>
              <a:t>01 / 10</a:t>
            </a:r>
          </a:p>
        </p:txBody>
      </p:sp>
      <p:sp>
        <p:nvSpPr>
          <p:cNvPr id="71" name="M10-S01-Visuale-070"/>
          <p:cNvSpPr/>
          <p:nvPr/>
        </p:nvSpPr>
        <p:spPr>
          <a:xfrm>
            <a:off x="54864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M10-S01-Visuale-071"/>
          <p:cNvSpPr/>
          <p:nvPr/>
        </p:nvSpPr>
        <p:spPr>
          <a:xfrm>
            <a:off x="772668"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M10-S01-Visuale-072"/>
          <p:cNvSpPr/>
          <p:nvPr/>
        </p:nvSpPr>
        <p:spPr>
          <a:xfrm>
            <a:off x="996695"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4" name="M10-S01-Visuale-073"/>
          <p:cNvSpPr/>
          <p:nvPr/>
        </p:nvSpPr>
        <p:spPr>
          <a:xfrm>
            <a:off x="1220724"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M10-S01-Visuale-074"/>
          <p:cNvSpPr/>
          <p:nvPr/>
        </p:nvSpPr>
        <p:spPr>
          <a:xfrm>
            <a:off x="1444752"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6" name="M10-S01-Visuale-075"/>
          <p:cNvSpPr/>
          <p:nvPr/>
        </p:nvSpPr>
        <p:spPr>
          <a:xfrm>
            <a:off x="1668780"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7" name="M10-S01-Visuale-076"/>
          <p:cNvSpPr/>
          <p:nvPr/>
        </p:nvSpPr>
        <p:spPr>
          <a:xfrm>
            <a:off x="1892807"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8" name="M10-S01-Visuale-077"/>
          <p:cNvSpPr/>
          <p:nvPr/>
        </p:nvSpPr>
        <p:spPr>
          <a:xfrm>
            <a:off x="2116836"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9" name="M10-S01-Visuale-078"/>
          <p:cNvSpPr/>
          <p:nvPr/>
        </p:nvSpPr>
        <p:spPr>
          <a:xfrm>
            <a:off x="2340864"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0" name="M10-S01-Visuale-079"/>
          <p:cNvSpPr/>
          <p:nvPr/>
        </p:nvSpPr>
        <p:spPr>
          <a:xfrm>
            <a:off x="2564892"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6F8F4"/>
        </a:solidFill>
        <a:effectLst/>
      </p:bgPr>
    </p:bg>
    <p:spTree>
      <p:nvGrpSpPr>
        <p:cNvPr id="1" name=""/>
        <p:cNvGrpSpPr/>
        <p:nvPr/>
      </p:nvGrpSpPr>
      <p:grpSpPr>
        <a:xfrm>
          <a:off x="0" y="0"/>
          <a:ext cx="0" cy="0"/>
          <a:chOff x="0" y="0"/>
          <a:chExt cx="0" cy="0"/>
        </a:xfrm>
      </p:grpSpPr>
      <p:cxnSp>
        <p:nvCxnSpPr>
          <p:cNvPr id="2" name="M10-S02-Visuale-001"/>
          <p:cNvCxnSpPr/>
          <p:nvPr/>
        </p:nvCxnSpPr>
        <p:spPr>
          <a:xfrm flipV="1">
            <a:off x="594360" y="393192"/>
            <a:ext cx="170992" cy="139903"/>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10-S02-Visuale-002"/>
          <p:cNvCxnSpPr/>
          <p:nvPr/>
        </p:nvCxnSpPr>
        <p:spPr>
          <a:xfrm>
            <a:off x="765352" y="393192"/>
            <a:ext cx="163221" cy="186537"/>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10-S02-Visuale-003"/>
          <p:cNvSpPr/>
          <p:nvPr/>
        </p:nvSpPr>
        <p:spPr>
          <a:xfrm>
            <a:off x="573374" y="512109"/>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2-Visuale-004"/>
          <p:cNvSpPr/>
          <p:nvPr/>
        </p:nvSpPr>
        <p:spPr>
          <a:xfrm>
            <a:off x="744367" y="372206"/>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2-Visuale-005"/>
          <p:cNvSpPr/>
          <p:nvPr/>
        </p:nvSpPr>
        <p:spPr>
          <a:xfrm>
            <a:off x="907587" y="558744"/>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2-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008E89"/>
                </a:solidFill>
                <a:latin typeface="Lato"/>
              </a:rPr>
              <a:t>MODULO 10 / PREVENZIONE E PROTEZIONE</a:t>
            </a:r>
          </a:p>
        </p:txBody>
      </p:sp>
      <p:sp>
        <p:nvSpPr>
          <p:cNvPr id="8" name="M10-S02-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567886"/>
                </a:solidFill>
                <a:latin typeface="Lato"/>
              </a:rPr>
              <a:t>EVITARE L’IMPIEGO</a:t>
            </a:r>
          </a:p>
        </p:txBody>
      </p:sp>
      <p:sp>
        <p:nvSpPr>
          <p:cNvPr id="9" name="M10-S02-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13384C"/>
                </a:solidFill>
                <a:latin typeface="Lato"/>
              </a:rPr>
              <a:t>Eliminare l’uso: agire prima dell’esposizione</a:t>
            </a:r>
          </a:p>
        </p:txBody>
      </p:sp>
      <p:sp>
        <p:nvSpPr>
          <p:cNvPr id="10" name="M10-S02-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567886"/>
                </a:solidFill>
                <a:latin typeface="Lato"/>
              </a:rPr>
              <a:t>Prima di aggiungere una protezione, considerare la funzione e il processo.</a:t>
            </a:r>
          </a:p>
        </p:txBody>
      </p:sp>
      <p:cxnSp>
        <p:nvCxnSpPr>
          <p:cNvPr id="11" name="M10-S02-Visuale-010"/>
          <p:cNvCxnSpPr/>
          <p:nvPr/>
        </p:nvCxnSpPr>
        <p:spPr>
          <a:xfrm>
            <a:off x="548640" y="6419088"/>
            <a:ext cx="11091672" cy="0"/>
          </a:xfrm>
          <a:prstGeom prst="line">
            <a:avLst/>
          </a:prstGeom>
          <a:ln w="7620">
            <a:solidFill>
              <a:srgbClr val="D7E3E7"/>
            </a:solidFill>
          </a:ln>
          <a:effectLst/>
        </p:spPr>
        <p:style>
          <a:lnRef idx="2">
            <a:schemeClr val="accent1"/>
          </a:lnRef>
          <a:fillRef idx="0">
            <a:schemeClr val="accent1"/>
          </a:fillRef>
          <a:effectRef idx="0">
            <a:schemeClr val="accent1"/>
          </a:effectRef>
          <a:fontRef idx="minor">
            <a:schemeClr val="tx1"/>
          </a:fontRef>
        </p:style>
      </p:cxnSp>
      <p:sp>
        <p:nvSpPr>
          <p:cNvPr id="12" name="M10-S02-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M10-S02-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567886"/>
                </a:solidFill>
                <a:latin typeface="Lato"/>
              </a:rPr>
              <a:t>Art. 235, comma 1 [N1] • Perimetro INAIL [I1] • Mappa [D]</a:t>
            </a:r>
          </a:p>
        </p:txBody>
      </p:sp>
      <p:sp>
        <p:nvSpPr>
          <p:cNvPr id="14" name="M10-S02-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567886"/>
                </a:solidFill>
                <a:latin typeface="Lato"/>
              </a:rPr>
              <a:t>02 / 10</a:t>
            </a:r>
          </a:p>
        </p:txBody>
      </p:sp>
      <p:sp>
        <p:nvSpPr>
          <p:cNvPr id="15" name="M10-S02-Visuale-014"/>
          <p:cNvSpPr/>
          <p:nvPr/>
        </p:nvSpPr>
        <p:spPr>
          <a:xfrm>
            <a:off x="54864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2-Visuale-015"/>
          <p:cNvSpPr/>
          <p:nvPr/>
        </p:nvSpPr>
        <p:spPr>
          <a:xfrm>
            <a:off x="772668"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2-Visuale-016"/>
          <p:cNvSpPr/>
          <p:nvPr/>
        </p:nvSpPr>
        <p:spPr>
          <a:xfrm>
            <a:off x="996695"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2-Visuale-017"/>
          <p:cNvSpPr/>
          <p:nvPr/>
        </p:nvSpPr>
        <p:spPr>
          <a:xfrm>
            <a:off x="122072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2-Visuale-018"/>
          <p:cNvSpPr/>
          <p:nvPr/>
        </p:nvSpPr>
        <p:spPr>
          <a:xfrm>
            <a:off x="144475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2-Visuale-019"/>
          <p:cNvSpPr/>
          <p:nvPr/>
        </p:nvSpPr>
        <p:spPr>
          <a:xfrm>
            <a:off x="1668780"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2-Visuale-020"/>
          <p:cNvSpPr/>
          <p:nvPr/>
        </p:nvSpPr>
        <p:spPr>
          <a:xfrm>
            <a:off x="1892807"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2-Visuale-021"/>
          <p:cNvSpPr/>
          <p:nvPr/>
        </p:nvSpPr>
        <p:spPr>
          <a:xfrm>
            <a:off x="2116836"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2-Visuale-022"/>
          <p:cNvSpPr/>
          <p:nvPr/>
        </p:nvSpPr>
        <p:spPr>
          <a:xfrm>
            <a:off x="234086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2-Visuale-023"/>
          <p:cNvSpPr/>
          <p:nvPr/>
        </p:nvSpPr>
        <p:spPr>
          <a:xfrm>
            <a:off x="256489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2-Visuale-024"/>
          <p:cNvSpPr/>
          <p:nvPr/>
        </p:nvSpPr>
        <p:spPr>
          <a:xfrm>
            <a:off x="594360" y="2414016"/>
            <a:ext cx="6428232" cy="3246120"/>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2-Visuale-025"/>
          <p:cNvSpPr/>
          <p:nvPr/>
        </p:nvSpPr>
        <p:spPr>
          <a:xfrm>
            <a:off x="859536" y="2624328"/>
            <a:ext cx="4700016" cy="283464"/>
          </a:xfrm>
          <a:prstGeom prst="roundRect">
            <a:avLst>
              <a:gd name="adj" fmla="val 8000"/>
            </a:avLst>
          </a:prstGeom>
          <a:solidFill>
            <a:srgbClr val="EFF3F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10-S02-Testo-026"/>
          <p:cNvSpPr txBox="1"/>
          <p:nvPr/>
        </p:nvSpPr>
        <p:spPr>
          <a:xfrm>
            <a:off x="969264" y="2670048"/>
            <a:ext cx="4480559"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1050" b="0">
                <a:solidFill>
                  <a:srgbClr val="567886"/>
                </a:solidFill>
                <a:latin typeface="Lato"/>
              </a:rPr>
              <a:t>CONFIGURAZIONE DA RIESAMINARE</a:t>
            </a:r>
          </a:p>
        </p:txBody>
      </p:sp>
      <p:sp>
        <p:nvSpPr>
          <p:cNvPr id="28" name="M10-S02-Visuale-027"/>
          <p:cNvSpPr/>
          <p:nvPr/>
        </p:nvSpPr>
        <p:spPr>
          <a:xfrm>
            <a:off x="1139342" y="3127248"/>
            <a:ext cx="198424" cy="102412"/>
          </a:xfrm>
          <a:prstGeom prst="rect">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10-S02-Visuale-028"/>
          <p:cNvSpPr/>
          <p:nvPr/>
        </p:nvSpPr>
        <p:spPr>
          <a:xfrm>
            <a:off x="1158544" y="3216859"/>
            <a:ext cx="160020" cy="115214"/>
          </a:xfrm>
          <a:prstGeom prst="rect">
            <a:avLst/>
          </a:prstGeom>
          <a:solidFill>
            <a:srgbClr val="FFFFFF"/>
          </a:solidFill>
          <a:ln w="12700">
            <a:solidFill>
              <a:srgbClr val="E58A5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10-S02-Visuale-029"/>
          <p:cNvSpPr/>
          <p:nvPr/>
        </p:nvSpPr>
        <p:spPr>
          <a:xfrm>
            <a:off x="1049731" y="3312871"/>
            <a:ext cx="371246" cy="454457"/>
          </a:xfrm>
          <a:custGeom>
            <a:avLst/>
            <a:gdLst/>
            <a:ahLst/>
            <a:cxnLst/>
            <a:rect l="l" t="t" r="r" b="b"/>
            <a:pathLst>
              <a:path w="371246" h="454457">
                <a:moveTo>
                  <a:pt x="102413" y="0"/>
                </a:moveTo>
                <a:lnTo>
                  <a:pt x="275234" y="0"/>
                </a:lnTo>
                <a:lnTo>
                  <a:pt x="371246" y="121615"/>
                </a:lnTo>
                <a:lnTo>
                  <a:pt x="371246" y="454457"/>
                </a:lnTo>
                <a:lnTo>
                  <a:pt x="0" y="454457"/>
                </a:lnTo>
                <a:lnTo>
                  <a:pt x="0" y="121615"/>
                </a:lnTo>
                <a:close/>
              </a:path>
            </a:pathLst>
          </a:custGeom>
          <a:solidFill>
            <a:srgbClr val="FFFFFF"/>
          </a:solidFill>
          <a:ln w="17780">
            <a:solidFill>
              <a:srgbClr val="E58A5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10-S02-Visuale-030"/>
          <p:cNvSpPr/>
          <p:nvPr/>
        </p:nvSpPr>
        <p:spPr>
          <a:xfrm>
            <a:off x="1126540" y="3485692"/>
            <a:ext cx="211226" cy="147218"/>
          </a:xfrm>
          <a:prstGeom prst="rect">
            <a:avLst/>
          </a:prstGeom>
          <a:noFill/>
          <a:ln w="8890">
            <a:solidFill>
              <a:srgbClr val="E58A5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2" name="M10-S02-Visuale-031"/>
          <p:cNvCxnSpPr/>
          <p:nvPr/>
        </p:nvCxnSpPr>
        <p:spPr>
          <a:xfrm>
            <a:off x="1700784" y="3575304"/>
            <a:ext cx="420624" cy="0"/>
          </a:xfrm>
          <a:prstGeom prst="line">
            <a:avLst/>
          </a:prstGeom>
          <a:ln w="16510">
            <a:solidFill>
              <a:srgbClr val="E58A53"/>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3" name="M10-S02-Visuale-032"/>
          <p:cNvSpPr/>
          <p:nvPr/>
        </p:nvSpPr>
        <p:spPr>
          <a:xfrm>
            <a:off x="2331720" y="3218688"/>
            <a:ext cx="1938528" cy="758952"/>
          </a:xfrm>
          <a:prstGeom prst="roundRect">
            <a:avLst>
              <a:gd name="adj" fmla="val 8000"/>
            </a:avLst>
          </a:prstGeom>
          <a:solidFill>
            <a:srgbClr val="F8EEE6"/>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10-S02-Testo-033"/>
          <p:cNvSpPr txBox="1"/>
          <p:nvPr/>
        </p:nvSpPr>
        <p:spPr>
          <a:xfrm>
            <a:off x="2487168" y="3337560"/>
            <a:ext cx="1618488" cy="512064"/>
          </a:xfrm>
          <a:prstGeom prst="rect">
            <a:avLst/>
          </a:prstGeom>
          <a:noFill/>
          <a:effectLst/>
        </p:spPr>
        <p:txBody>
          <a:bodyPr wrap="square" lIns="0" tIns="0" rIns="0" bIns="0" anchor="t">
            <a:spAutoFit/>
          </a:bodyPr>
          <a:lstStyle/>
          <a:p>
            <a:pPr algn="ctr">
              <a:lnSpc>
                <a:spcPct val="104000"/>
              </a:lnSpc>
              <a:spcBef>
                <a:spcPts val="0"/>
              </a:spcBef>
              <a:spcAft>
                <a:spcPts val="0"/>
              </a:spcAft>
            </a:pPr>
            <a:r>
              <a:rPr sz="1650" b="1">
                <a:solidFill>
                  <a:srgbClr val="13384C"/>
                </a:solidFill>
                <a:latin typeface="Lato"/>
              </a:rPr>
              <a:t>Fase che usa</a:t>
            </a:r>
          </a:p>
          <a:p>
            <a:pPr algn="ctr">
              <a:lnSpc>
                <a:spcPct val="104000"/>
              </a:lnSpc>
              <a:spcBef>
                <a:spcPts val="0"/>
              </a:spcBef>
              <a:spcAft>
                <a:spcPts val="0"/>
              </a:spcAft>
            </a:pPr>
            <a:r>
              <a:rPr sz="1650" b="1">
                <a:solidFill>
                  <a:srgbClr val="13384C"/>
                </a:solidFill>
                <a:latin typeface="Lato"/>
              </a:rPr>
              <a:t>la sostanza</a:t>
            </a:r>
          </a:p>
        </p:txBody>
      </p:sp>
      <p:cxnSp>
        <p:nvCxnSpPr>
          <p:cNvPr id="35" name="M10-S02-Visuale-034"/>
          <p:cNvCxnSpPr/>
          <p:nvPr/>
        </p:nvCxnSpPr>
        <p:spPr>
          <a:xfrm>
            <a:off x="4416552" y="3575304"/>
            <a:ext cx="384048" cy="0"/>
          </a:xfrm>
          <a:prstGeom prst="line">
            <a:avLst/>
          </a:prstGeom>
          <a:ln w="16510">
            <a:solidFill>
              <a:srgbClr val="E58A53"/>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6" name="M10-S02-Testo-035"/>
          <p:cNvSpPr txBox="1"/>
          <p:nvPr/>
        </p:nvSpPr>
        <p:spPr>
          <a:xfrm>
            <a:off x="5001768" y="3328416"/>
            <a:ext cx="1719072" cy="566928"/>
          </a:xfrm>
          <a:prstGeom prst="rect">
            <a:avLst/>
          </a:prstGeom>
          <a:noFill/>
          <a:effectLst/>
        </p:spPr>
        <p:txBody>
          <a:bodyPr wrap="square" lIns="0" tIns="0" rIns="0" bIns="0" anchor="t">
            <a:spAutoFit/>
          </a:bodyPr>
          <a:lstStyle/>
          <a:p>
            <a:pPr algn="l">
              <a:lnSpc>
                <a:spcPct val="104000"/>
              </a:lnSpc>
              <a:spcBef>
                <a:spcPts val="0"/>
              </a:spcBef>
              <a:spcAft>
                <a:spcPts val="0"/>
              </a:spcAft>
            </a:pPr>
            <a:r>
              <a:rPr sz="1600" b="0">
                <a:solidFill>
                  <a:srgbClr val="13384C"/>
                </a:solidFill>
                <a:latin typeface="Lato"/>
              </a:rPr>
              <a:t>Possibilità</a:t>
            </a:r>
          </a:p>
          <a:p>
            <a:pPr algn="l">
              <a:lnSpc>
                <a:spcPct val="104000"/>
              </a:lnSpc>
              <a:spcBef>
                <a:spcPts val="0"/>
              </a:spcBef>
              <a:spcAft>
                <a:spcPts val="0"/>
              </a:spcAft>
            </a:pPr>
            <a:r>
              <a:rPr sz="1600" b="0">
                <a:solidFill>
                  <a:srgbClr val="13384C"/>
                </a:solidFill>
                <a:latin typeface="Lato"/>
              </a:rPr>
              <a:t>di esposizione</a:t>
            </a:r>
          </a:p>
        </p:txBody>
      </p:sp>
      <p:cxnSp>
        <p:nvCxnSpPr>
          <p:cNvPr id="37" name="M10-S02-Visuale-036"/>
          <p:cNvCxnSpPr/>
          <p:nvPr/>
        </p:nvCxnSpPr>
        <p:spPr>
          <a:xfrm>
            <a:off x="914400" y="4215384"/>
            <a:ext cx="5751576" cy="0"/>
          </a:xfrm>
          <a:prstGeom prst="line">
            <a:avLst/>
          </a:prstGeom>
          <a:ln w="12700">
            <a:solidFill>
              <a:srgbClr val="D7E3E7"/>
            </a:solidFill>
          </a:ln>
          <a:effectLst/>
        </p:spPr>
        <p:style>
          <a:lnRef idx="2">
            <a:schemeClr val="accent1"/>
          </a:lnRef>
          <a:fillRef idx="0">
            <a:schemeClr val="accent1"/>
          </a:fillRef>
          <a:effectRef idx="0">
            <a:schemeClr val="accent1"/>
          </a:effectRef>
          <a:fontRef idx="minor">
            <a:schemeClr val="tx1"/>
          </a:fontRef>
        </p:style>
      </p:cxnSp>
      <p:sp>
        <p:nvSpPr>
          <p:cNvPr id="38" name="M10-S02-Visuale-037"/>
          <p:cNvSpPr/>
          <p:nvPr/>
        </p:nvSpPr>
        <p:spPr>
          <a:xfrm>
            <a:off x="859536" y="4416552"/>
            <a:ext cx="4700016" cy="283464"/>
          </a:xfrm>
          <a:prstGeom prst="roundRect">
            <a:avLst>
              <a:gd name="adj" fmla="val 8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10-S02-Testo-038"/>
          <p:cNvSpPr txBox="1"/>
          <p:nvPr/>
        </p:nvSpPr>
        <p:spPr>
          <a:xfrm>
            <a:off x="969264" y="4462272"/>
            <a:ext cx="4480559"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1050" b="0">
                <a:solidFill>
                  <a:srgbClr val="008E89"/>
                </a:solidFill>
                <a:latin typeface="Lato"/>
              </a:rPr>
              <a:t>IPOTESI DI RIPROGETTAZIONE</a:t>
            </a:r>
          </a:p>
        </p:txBody>
      </p:sp>
      <p:sp>
        <p:nvSpPr>
          <p:cNvPr id="40" name="M10-S02-Visuale-039"/>
          <p:cNvSpPr/>
          <p:nvPr/>
        </p:nvSpPr>
        <p:spPr>
          <a:xfrm>
            <a:off x="1042415" y="4937760"/>
            <a:ext cx="2084831" cy="484632"/>
          </a:xfrm>
          <a:prstGeom prst="roundRect">
            <a:avLst>
              <a:gd name="adj" fmla="val 8000"/>
            </a:avLst>
          </a:prstGeom>
          <a:solidFill>
            <a:srgbClr val="E1F3ED"/>
          </a:solidFill>
          <a:ln w="1016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10-S02-Testo-040"/>
          <p:cNvSpPr txBox="1"/>
          <p:nvPr/>
        </p:nvSpPr>
        <p:spPr>
          <a:xfrm>
            <a:off x="1161288" y="5065776"/>
            <a:ext cx="1847088" cy="228600"/>
          </a:xfrm>
          <a:prstGeom prst="rect">
            <a:avLst/>
          </a:prstGeom>
          <a:noFill/>
          <a:effectLst/>
        </p:spPr>
        <p:txBody>
          <a:bodyPr wrap="square" lIns="0" tIns="0" rIns="0" bIns="0" anchor="t">
            <a:spAutoFit/>
          </a:bodyPr>
          <a:lstStyle/>
          <a:p>
            <a:pPr algn="ctr">
              <a:lnSpc>
                <a:spcPct val="104000"/>
              </a:lnSpc>
              <a:spcBef>
                <a:spcPts val="0"/>
              </a:spcBef>
              <a:spcAft>
                <a:spcPts val="0"/>
              </a:spcAft>
            </a:pPr>
            <a:r>
              <a:rPr sz="1500" b="1">
                <a:solidFill>
                  <a:srgbClr val="008E89"/>
                </a:solidFill>
                <a:latin typeface="Lato"/>
              </a:rPr>
              <a:t>Funzione richiesta</a:t>
            </a:r>
          </a:p>
        </p:txBody>
      </p:sp>
      <p:cxnSp>
        <p:nvCxnSpPr>
          <p:cNvPr id="42" name="M10-S02-Visuale-041"/>
          <p:cNvCxnSpPr/>
          <p:nvPr/>
        </p:nvCxnSpPr>
        <p:spPr>
          <a:xfrm>
            <a:off x="3300984" y="5193792"/>
            <a:ext cx="457199" cy="0"/>
          </a:xfrm>
          <a:prstGeom prst="line">
            <a:avLst/>
          </a:prstGeom>
          <a:ln w="1651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3" name="M10-S02-Visuale-042"/>
          <p:cNvSpPr/>
          <p:nvPr/>
        </p:nvSpPr>
        <p:spPr>
          <a:xfrm>
            <a:off x="3959352" y="4864608"/>
            <a:ext cx="2670048" cy="658368"/>
          </a:xfrm>
          <a:prstGeom prst="roundRect">
            <a:avLst>
              <a:gd name="adj" fmla="val 8000"/>
            </a:avLst>
          </a:prstGeom>
          <a:solidFill>
            <a:srgbClr val="E1F3ED"/>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10-S02-Testo-043"/>
          <p:cNvSpPr txBox="1"/>
          <p:nvPr/>
        </p:nvSpPr>
        <p:spPr>
          <a:xfrm>
            <a:off x="4114800" y="4956048"/>
            <a:ext cx="2359152" cy="475488"/>
          </a:xfrm>
          <a:prstGeom prst="rect">
            <a:avLst/>
          </a:prstGeom>
          <a:noFill/>
          <a:effectLst/>
        </p:spPr>
        <p:txBody>
          <a:bodyPr wrap="square" lIns="0" tIns="0" rIns="0" bIns="0" anchor="t">
            <a:spAutoFit/>
          </a:bodyPr>
          <a:lstStyle/>
          <a:p>
            <a:pPr algn="ctr">
              <a:lnSpc>
                <a:spcPct val="104000"/>
              </a:lnSpc>
              <a:spcBef>
                <a:spcPts val="0"/>
              </a:spcBef>
              <a:spcAft>
                <a:spcPts val="0"/>
              </a:spcAft>
            </a:pPr>
            <a:r>
              <a:rPr sz="1700" b="1">
                <a:solidFill>
                  <a:srgbClr val="13384C"/>
                </a:solidFill>
                <a:latin typeface="Lato"/>
              </a:rPr>
              <a:t>Processo senza</a:t>
            </a:r>
          </a:p>
          <a:p>
            <a:pPr algn="ctr">
              <a:lnSpc>
                <a:spcPct val="104000"/>
              </a:lnSpc>
              <a:spcBef>
                <a:spcPts val="0"/>
              </a:spcBef>
              <a:spcAft>
                <a:spcPts val="0"/>
              </a:spcAft>
            </a:pPr>
            <a:r>
              <a:rPr sz="1700" b="1">
                <a:solidFill>
                  <a:srgbClr val="13384C"/>
                </a:solidFill>
                <a:latin typeface="Lato"/>
              </a:rPr>
              <a:t>quell’impiego</a:t>
            </a:r>
          </a:p>
        </p:txBody>
      </p:sp>
      <p:sp>
        <p:nvSpPr>
          <p:cNvPr id="45" name="M10-S02-Visuale-044"/>
          <p:cNvSpPr/>
          <p:nvPr/>
        </p:nvSpPr>
        <p:spPr>
          <a:xfrm>
            <a:off x="7278624" y="2414016"/>
            <a:ext cx="4315968" cy="987552"/>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10-S02-Visuale-045"/>
          <p:cNvSpPr/>
          <p:nvPr/>
        </p:nvSpPr>
        <p:spPr>
          <a:xfrm>
            <a:off x="7479792" y="2578608"/>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10-S02-Testo-046"/>
          <p:cNvSpPr txBox="1"/>
          <p:nvPr/>
        </p:nvSpPr>
        <p:spPr>
          <a:xfrm>
            <a:off x="7479792" y="2619756"/>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1</a:t>
            </a:r>
          </a:p>
        </p:txBody>
      </p:sp>
      <p:sp>
        <p:nvSpPr>
          <p:cNvPr id="48" name="M10-S02-Testo-047"/>
          <p:cNvSpPr txBox="1"/>
          <p:nvPr/>
        </p:nvSpPr>
        <p:spPr>
          <a:xfrm>
            <a:off x="7955279" y="2542032"/>
            <a:ext cx="3429000" cy="256032"/>
          </a:xfrm>
          <a:prstGeom prst="rect">
            <a:avLst/>
          </a:prstGeom>
          <a:noFill/>
          <a:effectLst/>
        </p:spPr>
        <p:txBody>
          <a:bodyPr wrap="square" lIns="0" tIns="0" rIns="0" bIns="0" anchor="t">
            <a:spAutoFit/>
          </a:bodyPr>
          <a:lstStyle/>
          <a:p>
            <a:pPr algn="l">
              <a:lnSpc>
                <a:spcPct val="104000"/>
              </a:lnSpc>
              <a:spcBef>
                <a:spcPts val="0"/>
              </a:spcBef>
              <a:spcAft>
                <a:spcPts val="0"/>
              </a:spcAft>
            </a:pPr>
            <a:r>
              <a:rPr sz="1650" b="1">
                <a:solidFill>
                  <a:srgbClr val="008E89"/>
                </a:solidFill>
                <a:latin typeface="Lato"/>
              </a:rPr>
              <a:t>Eliminare una fase</a:t>
            </a:r>
          </a:p>
        </p:txBody>
      </p:sp>
      <p:sp>
        <p:nvSpPr>
          <p:cNvPr id="49" name="M10-S02-Testo-048"/>
          <p:cNvSpPr txBox="1"/>
          <p:nvPr/>
        </p:nvSpPr>
        <p:spPr>
          <a:xfrm>
            <a:off x="7955279" y="2880360"/>
            <a:ext cx="3383280" cy="438912"/>
          </a:xfrm>
          <a:prstGeom prst="rect">
            <a:avLst/>
          </a:prstGeom>
          <a:noFill/>
          <a:effectLst/>
        </p:spPr>
        <p:txBody>
          <a:bodyPr wrap="square" lIns="0" tIns="0" rIns="0" bIns="0" anchor="t">
            <a:spAutoFit/>
          </a:bodyPr>
          <a:lstStyle/>
          <a:p>
            <a:pPr algn="l">
              <a:lnSpc>
                <a:spcPct val="104000"/>
              </a:lnSpc>
              <a:spcBef>
                <a:spcPts val="0"/>
              </a:spcBef>
              <a:spcAft>
                <a:spcPts val="0"/>
              </a:spcAft>
            </a:pPr>
            <a:r>
              <a:rPr sz="1550" b="0">
                <a:solidFill>
                  <a:srgbClr val="13384C"/>
                </a:solidFill>
                <a:latin typeface="Lato"/>
              </a:rPr>
              <a:t>Ridisegnare la sequenza</a:t>
            </a:r>
          </a:p>
          <a:p>
            <a:pPr algn="l">
              <a:lnSpc>
                <a:spcPct val="104000"/>
              </a:lnSpc>
              <a:spcBef>
                <a:spcPts val="0"/>
              </a:spcBef>
              <a:spcAft>
                <a:spcPts val="0"/>
              </a:spcAft>
            </a:pPr>
            <a:r>
              <a:rPr sz="1550" b="0">
                <a:solidFill>
                  <a:srgbClr val="13384C"/>
                </a:solidFill>
                <a:latin typeface="Lato"/>
              </a:rPr>
              <a:t>che richiede l’agente.</a:t>
            </a:r>
          </a:p>
        </p:txBody>
      </p:sp>
      <p:sp>
        <p:nvSpPr>
          <p:cNvPr id="50" name="M10-S02-Visuale-049"/>
          <p:cNvSpPr/>
          <p:nvPr/>
        </p:nvSpPr>
        <p:spPr>
          <a:xfrm>
            <a:off x="7278624" y="3511296"/>
            <a:ext cx="4315968" cy="987552"/>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M10-S02-Visuale-050"/>
          <p:cNvSpPr/>
          <p:nvPr/>
        </p:nvSpPr>
        <p:spPr>
          <a:xfrm>
            <a:off x="7479792" y="3675887"/>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10-S02-Testo-051"/>
          <p:cNvSpPr txBox="1"/>
          <p:nvPr/>
        </p:nvSpPr>
        <p:spPr>
          <a:xfrm>
            <a:off x="7479792" y="3717035"/>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2</a:t>
            </a:r>
          </a:p>
        </p:txBody>
      </p:sp>
      <p:sp>
        <p:nvSpPr>
          <p:cNvPr id="53" name="M10-S02-Testo-052"/>
          <p:cNvSpPr txBox="1"/>
          <p:nvPr/>
        </p:nvSpPr>
        <p:spPr>
          <a:xfrm>
            <a:off x="7955279" y="3639312"/>
            <a:ext cx="3429000" cy="256032"/>
          </a:xfrm>
          <a:prstGeom prst="rect">
            <a:avLst/>
          </a:prstGeom>
          <a:noFill/>
          <a:effectLst/>
        </p:spPr>
        <p:txBody>
          <a:bodyPr wrap="square" lIns="0" tIns="0" rIns="0" bIns="0" anchor="t">
            <a:spAutoFit/>
          </a:bodyPr>
          <a:lstStyle/>
          <a:p>
            <a:pPr algn="l">
              <a:lnSpc>
                <a:spcPct val="104000"/>
              </a:lnSpc>
              <a:spcBef>
                <a:spcPts val="0"/>
              </a:spcBef>
              <a:spcAft>
                <a:spcPts val="0"/>
              </a:spcAft>
            </a:pPr>
            <a:r>
              <a:rPr sz="1650" b="1">
                <a:solidFill>
                  <a:srgbClr val="008E89"/>
                </a:solidFill>
                <a:latin typeface="Lato"/>
              </a:rPr>
              <a:t>Cambiare tecnologia</a:t>
            </a:r>
          </a:p>
        </p:txBody>
      </p:sp>
      <p:sp>
        <p:nvSpPr>
          <p:cNvPr id="54" name="M10-S02-Testo-053"/>
          <p:cNvSpPr txBox="1"/>
          <p:nvPr/>
        </p:nvSpPr>
        <p:spPr>
          <a:xfrm>
            <a:off x="7955279" y="3977639"/>
            <a:ext cx="3383280" cy="438912"/>
          </a:xfrm>
          <a:prstGeom prst="rect">
            <a:avLst/>
          </a:prstGeom>
          <a:noFill/>
          <a:effectLst/>
        </p:spPr>
        <p:txBody>
          <a:bodyPr wrap="square" lIns="0" tIns="0" rIns="0" bIns="0" anchor="t">
            <a:spAutoFit/>
          </a:bodyPr>
          <a:lstStyle/>
          <a:p>
            <a:pPr algn="l">
              <a:lnSpc>
                <a:spcPct val="104000"/>
              </a:lnSpc>
              <a:spcBef>
                <a:spcPts val="0"/>
              </a:spcBef>
              <a:spcAft>
                <a:spcPts val="0"/>
              </a:spcAft>
            </a:pPr>
            <a:r>
              <a:rPr sz="1550" b="0">
                <a:solidFill>
                  <a:srgbClr val="13384C"/>
                </a:solidFill>
                <a:latin typeface="Lato"/>
              </a:rPr>
              <a:t>Valutare un diverso modo</a:t>
            </a:r>
          </a:p>
          <a:p>
            <a:pPr algn="l">
              <a:lnSpc>
                <a:spcPct val="104000"/>
              </a:lnSpc>
              <a:spcBef>
                <a:spcPts val="0"/>
              </a:spcBef>
              <a:spcAft>
                <a:spcPts val="0"/>
              </a:spcAft>
            </a:pPr>
            <a:r>
              <a:rPr sz="1550" b="0">
                <a:solidFill>
                  <a:srgbClr val="13384C"/>
                </a:solidFill>
                <a:latin typeface="Lato"/>
              </a:rPr>
              <a:t>di ottenere la funzione.</a:t>
            </a:r>
          </a:p>
        </p:txBody>
      </p:sp>
      <p:sp>
        <p:nvSpPr>
          <p:cNvPr id="55" name="M10-S02-Visuale-054"/>
          <p:cNvSpPr/>
          <p:nvPr/>
        </p:nvSpPr>
        <p:spPr>
          <a:xfrm>
            <a:off x="7278624" y="4608576"/>
            <a:ext cx="4315968" cy="987552"/>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10-S02-Visuale-055"/>
          <p:cNvSpPr/>
          <p:nvPr/>
        </p:nvSpPr>
        <p:spPr>
          <a:xfrm>
            <a:off x="7479792" y="4773168"/>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M10-S02-Testo-056"/>
          <p:cNvSpPr txBox="1"/>
          <p:nvPr/>
        </p:nvSpPr>
        <p:spPr>
          <a:xfrm>
            <a:off x="7479792" y="4814316"/>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3</a:t>
            </a:r>
          </a:p>
        </p:txBody>
      </p:sp>
      <p:sp>
        <p:nvSpPr>
          <p:cNvPr id="58" name="M10-S02-Testo-057"/>
          <p:cNvSpPr txBox="1"/>
          <p:nvPr/>
        </p:nvSpPr>
        <p:spPr>
          <a:xfrm>
            <a:off x="7955279" y="4736592"/>
            <a:ext cx="3429000" cy="256032"/>
          </a:xfrm>
          <a:prstGeom prst="rect">
            <a:avLst/>
          </a:prstGeom>
          <a:noFill/>
          <a:effectLst/>
        </p:spPr>
        <p:txBody>
          <a:bodyPr wrap="square" lIns="0" tIns="0" rIns="0" bIns="0" anchor="t">
            <a:spAutoFit/>
          </a:bodyPr>
          <a:lstStyle/>
          <a:p>
            <a:pPr algn="l">
              <a:lnSpc>
                <a:spcPct val="104000"/>
              </a:lnSpc>
              <a:spcBef>
                <a:spcPts val="0"/>
              </a:spcBef>
              <a:spcAft>
                <a:spcPts val="0"/>
              </a:spcAft>
            </a:pPr>
            <a:r>
              <a:rPr sz="1650" b="1">
                <a:solidFill>
                  <a:srgbClr val="008E89"/>
                </a:solidFill>
                <a:latin typeface="Lato"/>
              </a:rPr>
              <a:t>Verificare il perimetro</a:t>
            </a:r>
          </a:p>
        </p:txBody>
      </p:sp>
      <p:sp>
        <p:nvSpPr>
          <p:cNvPr id="59" name="M10-S02-Testo-058"/>
          <p:cNvSpPr txBox="1"/>
          <p:nvPr/>
        </p:nvSpPr>
        <p:spPr>
          <a:xfrm>
            <a:off x="7955279" y="5074920"/>
            <a:ext cx="3383280" cy="438912"/>
          </a:xfrm>
          <a:prstGeom prst="rect">
            <a:avLst/>
          </a:prstGeom>
          <a:noFill/>
          <a:effectLst/>
        </p:spPr>
        <p:txBody>
          <a:bodyPr wrap="square" lIns="0" tIns="0" rIns="0" bIns="0" anchor="t">
            <a:spAutoFit/>
          </a:bodyPr>
          <a:lstStyle/>
          <a:p>
            <a:pPr algn="l">
              <a:lnSpc>
                <a:spcPct val="104000"/>
              </a:lnSpc>
              <a:spcBef>
                <a:spcPts val="0"/>
              </a:spcBef>
              <a:spcAft>
                <a:spcPts val="0"/>
              </a:spcAft>
            </a:pPr>
            <a:r>
              <a:rPr sz="1550" b="0">
                <a:solidFill>
                  <a:srgbClr val="13384C"/>
                </a:solidFill>
                <a:latin typeface="Lato"/>
              </a:rPr>
              <a:t>Residui, altre fasi</a:t>
            </a:r>
          </a:p>
          <a:p>
            <a:pPr algn="l">
              <a:lnSpc>
                <a:spcPct val="104000"/>
              </a:lnSpc>
              <a:spcBef>
                <a:spcPts val="0"/>
              </a:spcBef>
              <a:spcAft>
                <a:spcPts val="0"/>
              </a:spcAft>
            </a:pPr>
            <a:r>
              <a:rPr sz="1550" b="0">
                <a:solidFill>
                  <a:srgbClr val="13384C"/>
                </a:solidFill>
                <a:latin typeface="Lato"/>
              </a:rPr>
              <a:t>e rischi introdotti.</a:t>
            </a:r>
          </a:p>
        </p:txBody>
      </p:sp>
      <p:sp>
        <p:nvSpPr>
          <p:cNvPr id="60" name="M10-S02-Visuale-059"/>
          <p:cNvSpPr/>
          <p:nvPr/>
        </p:nvSpPr>
        <p:spPr>
          <a:xfrm>
            <a:off x="594360" y="6062472"/>
            <a:ext cx="11000232" cy="329184"/>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M10-S02-Testo-060"/>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008E89"/>
                </a:solidFill>
                <a:latin typeface="Lato"/>
              </a:rPr>
              <a:t>Il confronto è concettuale: non dimostra l’assenza di rischio né la fattibilità di una specifica tecnologia.</a:t>
            </a:r>
          </a:p>
        </p:txBody>
      </p:sp>
      <p:sp>
        <p:nvSpPr>
          <p:cNvPr id="6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6F8F4"/>
        </a:solidFill>
        <a:effectLst/>
      </p:bgPr>
    </p:bg>
    <p:spTree>
      <p:nvGrpSpPr>
        <p:cNvPr id="1" name=""/>
        <p:cNvGrpSpPr/>
        <p:nvPr/>
      </p:nvGrpSpPr>
      <p:grpSpPr>
        <a:xfrm>
          <a:off x="0" y="0"/>
          <a:ext cx="0" cy="0"/>
          <a:chOff x="0" y="0"/>
          <a:chExt cx="0" cy="0"/>
        </a:xfrm>
      </p:grpSpPr>
      <p:cxnSp>
        <p:nvCxnSpPr>
          <p:cNvPr id="2" name="M10-S03-Visuale-001"/>
          <p:cNvCxnSpPr/>
          <p:nvPr/>
        </p:nvCxnSpPr>
        <p:spPr>
          <a:xfrm flipV="1">
            <a:off x="594360" y="393192"/>
            <a:ext cx="170992" cy="139903"/>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10-S03-Visuale-002"/>
          <p:cNvCxnSpPr/>
          <p:nvPr/>
        </p:nvCxnSpPr>
        <p:spPr>
          <a:xfrm>
            <a:off x="765352" y="393192"/>
            <a:ext cx="163221" cy="186537"/>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10-S03-Visuale-003"/>
          <p:cNvSpPr/>
          <p:nvPr/>
        </p:nvSpPr>
        <p:spPr>
          <a:xfrm>
            <a:off x="573374" y="512109"/>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3-Visuale-004"/>
          <p:cNvSpPr/>
          <p:nvPr/>
        </p:nvSpPr>
        <p:spPr>
          <a:xfrm>
            <a:off x="744367" y="372206"/>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3-Visuale-005"/>
          <p:cNvSpPr/>
          <p:nvPr/>
        </p:nvSpPr>
        <p:spPr>
          <a:xfrm>
            <a:off x="907587" y="558744"/>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3-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008E89"/>
                </a:solidFill>
                <a:latin typeface="Lato"/>
              </a:rPr>
              <a:t>MODULO 10 / PREVENZIONE E PROTEZIONE</a:t>
            </a:r>
          </a:p>
        </p:txBody>
      </p:sp>
      <p:sp>
        <p:nvSpPr>
          <p:cNvPr id="8" name="M10-S03-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567886"/>
                </a:solidFill>
                <a:latin typeface="Lato"/>
              </a:rPr>
              <a:t>SOSTITUZIONE</a:t>
            </a:r>
          </a:p>
        </p:txBody>
      </p:sp>
      <p:sp>
        <p:nvSpPr>
          <p:cNvPr id="9" name="M10-S03-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13384C"/>
                </a:solidFill>
                <a:latin typeface="Lato"/>
              </a:rPr>
              <a:t>Sostituire significa confrontare le alternative</a:t>
            </a:r>
          </a:p>
        </p:txBody>
      </p:sp>
      <p:sp>
        <p:nvSpPr>
          <p:cNvPr id="10" name="M10-S03-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567886"/>
                </a:solidFill>
                <a:latin typeface="Lato"/>
              </a:rPr>
              <a:t>Una scelta motivata considera pericoli, funzione, esposizione e condizioni di utilizzo.</a:t>
            </a:r>
          </a:p>
        </p:txBody>
      </p:sp>
      <p:cxnSp>
        <p:nvCxnSpPr>
          <p:cNvPr id="11" name="M10-S03-Visuale-010"/>
          <p:cNvCxnSpPr/>
          <p:nvPr/>
        </p:nvCxnSpPr>
        <p:spPr>
          <a:xfrm>
            <a:off x="548640" y="6419088"/>
            <a:ext cx="11091672" cy="0"/>
          </a:xfrm>
          <a:prstGeom prst="line">
            <a:avLst/>
          </a:prstGeom>
          <a:ln w="7620">
            <a:solidFill>
              <a:srgbClr val="D7E3E7"/>
            </a:solidFill>
          </a:ln>
          <a:effectLst/>
        </p:spPr>
        <p:style>
          <a:lnRef idx="2">
            <a:schemeClr val="accent1"/>
          </a:lnRef>
          <a:fillRef idx="0">
            <a:schemeClr val="accent1"/>
          </a:fillRef>
          <a:effectRef idx="0">
            <a:schemeClr val="accent1"/>
          </a:effectRef>
          <a:fontRef idx="minor">
            <a:schemeClr val="tx1"/>
          </a:fontRef>
        </p:style>
      </p:cxnSp>
      <p:sp>
        <p:nvSpPr>
          <p:cNvPr id="12" name="M10-S03-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M10-S03-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567886"/>
                </a:solidFill>
                <a:latin typeface="Lato"/>
              </a:rPr>
              <a:t>Art. 235 [N1] • Altri effetti chimici [I1] • Confronto originale [D]</a:t>
            </a:r>
          </a:p>
        </p:txBody>
      </p:sp>
      <p:sp>
        <p:nvSpPr>
          <p:cNvPr id="14" name="M10-S03-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567886"/>
                </a:solidFill>
                <a:latin typeface="Lato"/>
              </a:rPr>
              <a:t>03 / 10</a:t>
            </a:r>
          </a:p>
        </p:txBody>
      </p:sp>
      <p:sp>
        <p:nvSpPr>
          <p:cNvPr id="15" name="M10-S03-Visuale-014"/>
          <p:cNvSpPr/>
          <p:nvPr/>
        </p:nvSpPr>
        <p:spPr>
          <a:xfrm>
            <a:off x="54864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3-Visuale-015"/>
          <p:cNvSpPr/>
          <p:nvPr/>
        </p:nvSpPr>
        <p:spPr>
          <a:xfrm>
            <a:off x="772668"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3-Visuale-016"/>
          <p:cNvSpPr/>
          <p:nvPr/>
        </p:nvSpPr>
        <p:spPr>
          <a:xfrm>
            <a:off x="996695"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3-Visuale-017"/>
          <p:cNvSpPr/>
          <p:nvPr/>
        </p:nvSpPr>
        <p:spPr>
          <a:xfrm>
            <a:off x="122072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3-Visuale-018"/>
          <p:cNvSpPr/>
          <p:nvPr/>
        </p:nvSpPr>
        <p:spPr>
          <a:xfrm>
            <a:off x="144475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3-Visuale-019"/>
          <p:cNvSpPr/>
          <p:nvPr/>
        </p:nvSpPr>
        <p:spPr>
          <a:xfrm>
            <a:off x="1668780"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3-Visuale-020"/>
          <p:cNvSpPr/>
          <p:nvPr/>
        </p:nvSpPr>
        <p:spPr>
          <a:xfrm>
            <a:off x="1892807"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3-Visuale-021"/>
          <p:cNvSpPr/>
          <p:nvPr/>
        </p:nvSpPr>
        <p:spPr>
          <a:xfrm>
            <a:off x="2116836"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3-Visuale-022"/>
          <p:cNvSpPr/>
          <p:nvPr/>
        </p:nvSpPr>
        <p:spPr>
          <a:xfrm>
            <a:off x="234086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3-Visuale-023"/>
          <p:cNvSpPr/>
          <p:nvPr/>
        </p:nvSpPr>
        <p:spPr>
          <a:xfrm>
            <a:off x="256489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3-Visuale-024"/>
          <p:cNvSpPr/>
          <p:nvPr/>
        </p:nvSpPr>
        <p:spPr>
          <a:xfrm>
            <a:off x="594360" y="2414016"/>
            <a:ext cx="5349240" cy="621792"/>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3-Visuale-025"/>
          <p:cNvSpPr/>
          <p:nvPr/>
        </p:nvSpPr>
        <p:spPr>
          <a:xfrm>
            <a:off x="777240" y="2523744"/>
            <a:ext cx="276606" cy="367131"/>
          </a:xfrm>
          <a:prstGeom prst="roundRect">
            <a:avLst>
              <a:gd name="adj" fmla="val 6000"/>
            </a:avLst>
          </a:prstGeom>
          <a:solidFill>
            <a:srgbClr val="FFFFFF"/>
          </a:solidFill>
          <a:ln w="12700">
            <a:solidFill>
              <a:srgbClr val="E58A53"/>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7" name="M10-S03-Visuale-026"/>
          <p:cNvCxnSpPr/>
          <p:nvPr/>
        </p:nvCxnSpPr>
        <p:spPr>
          <a:xfrm>
            <a:off x="822502" y="2594152"/>
            <a:ext cx="90526" cy="0"/>
          </a:xfrm>
          <a:prstGeom prst="line">
            <a:avLst/>
          </a:prstGeom>
          <a:ln w="12700">
            <a:solidFill>
              <a:srgbClr val="E58A53"/>
            </a:solidFill>
          </a:ln>
          <a:effectLst/>
        </p:spPr>
        <p:style>
          <a:lnRef idx="2">
            <a:schemeClr val="accent1"/>
          </a:lnRef>
          <a:fillRef idx="0">
            <a:schemeClr val="accent1"/>
          </a:fillRef>
          <a:effectRef idx="0">
            <a:schemeClr val="accent1"/>
          </a:effectRef>
          <a:fontRef idx="minor">
            <a:schemeClr val="tx1"/>
          </a:fontRef>
        </p:style>
      </p:cxnSp>
      <p:cxnSp>
        <p:nvCxnSpPr>
          <p:cNvPr id="28" name="M10-S03-Visuale-027"/>
          <p:cNvCxnSpPr/>
          <p:nvPr/>
        </p:nvCxnSpPr>
        <p:spPr>
          <a:xfrm>
            <a:off x="822502" y="2659532"/>
            <a:ext cx="181052" cy="0"/>
          </a:xfrm>
          <a:prstGeom prst="line">
            <a:avLst/>
          </a:prstGeom>
          <a:ln w="12700">
            <a:solidFill>
              <a:srgbClr val="E58A53"/>
            </a:solidFill>
          </a:ln>
          <a:effectLst/>
        </p:spPr>
        <p:style>
          <a:lnRef idx="2">
            <a:schemeClr val="accent1"/>
          </a:lnRef>
          <a:fillRef idx="0">
            <a:schemeClr val="accent1"/>
          </a:fillRef>
          <a:effectRef idx="0">
            <a:schemeClr val="accent1"/>
          </a:effectRef>
          <a:fontRef idx="minor">
            <a:schemeClr val="tx1"/>
          </a:fontRef>
        </p:style>
      </p:cxnSp>
      <p:cxnSp>
        <p:nvCxnSpPr>
          <p:cNvPr id="29" name="M10-S03-Visuale-028"/>
          <p:cNvCxnSpPr/>
          <p:nvPr/>
        </p:nvCxnSpPr>
        <p:spPr>
          <a:xfrm>
            <a:off x="822502" y="2724912"/>
            <a:ext cx="181052" cy="0"/>
          </a:xfrm>
          <a:prstGeom prst="line">
            <a:avLst/>
          </a:prstGeom>
          <a:ln w="12700">
            <a:solidFill>
              <a:srgbClr val="E58A53"/>
            </a:solidFill>
          </a:ln>
          <a:effectLst/>
        </p:spPr>
        <p:style>
          <a:lnRef idx="2">
            <a:schemeClr val="accent1"/>
          </a:lnRef>
          <a:fillRef idx="0">
            <a:schemeClr val="accent1"/>
          </a:fillRef>
          <a:effectRef idx="0">
            <a:schemeClr val="accent1"/>
          </a:effectRef>
          <a:fontRef idx="minor">
            <a:schemeClr val="tx1"/>
          </a:fontRef>
        </p:style>
      </p:cxnSp>
      <p:cxnSp>
        <p:nvCxnSpPr>
          <p:cNvPr id="30" name="M10-S03-Visuale-029"/>
          <p:cNvCxnSpPr/>
          <p:nvPr/>
        </p:nvCxnSpPr>
        <p:spPr>
          <a:xfrm>
            <a:off x="822502" y="2790291"/>
            <a:ext cx="145847" cy="0"/>
          </a:xfrm>
          <a:prstGeom prst="line">
            <a:avLst/>
          </a:prstGeom>
          <a:ln w="12700">
            <a:solidFill>
              <a:srgbClr val="E58A53"/>
            </a:solidFill>
          </a:ln>
          <a:effectLst/>
        </p:spPr>
        <p:style>
          <a:lnRef idx="2">
            <a:schemeClr val="accent1"/>
          </a:lnRef>
          <a:fillRef idx="0">
            <a:schemeClr val="accent1"/>
          </a:fillRef>
          <a:effectRef idx="0">
            <a:schemeClr val="accent1"/>
          </a:effectRef>
          <a:fontRef idx="minor">
            <a:schemeClr val="tx1"/>
          </a:fontRef>
        </p:style>
      </p:cxnSp>
      <p:sp>
        <p:nvSpPr>
          <p:cNvPr id="31" name="M10-S03-Testo-030"/>
          <p:cNvSpPr txBox="1"/>
          <p:nvPr/>
        </p:nvSpPr>
        <p:spPr>
          <a:xfrm>
            <a:off x="1225295" y="2514600"/>
            <a:ext cx="438912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E58A53"/>
                </a:solidFill>
                <a:latin typeface="Lato"/>
              </a:rPr>
              <a:t>SOLUZIONE ATTUALE</a:t>
            </a:r>
          </a:p>
        </p:txBody>
      </p:sp>
      <p:sp>
        <p:nvSpPr>
          <p:cNvPr id="32" name="M10-S03-Testo-031"/>
          <p:cNvSpPr txBox="1"/>
          <p:nvPr/>
        </p:nvSpPr>
        <p:spPr>
          <a:xfrm>
            <a:off x="1225295" y="2761488"/>
            <a:ext cx="438912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0">
                <a:solidFill>
                  <a:srgbClr val="13384C"/>
                </a:solidFill>
                <a:latin typeface="Lato"/>
              </a:rPr>
              <a:t>Agente · miscela · procedimento</a:t>
            </a:r>
          </a:p>
        </p:txBody>
      </p:sp>
      <p:sp>
        <p:nvSpPr>
          <p:cNvPr id="33" name="M10-S03-Visuale-032"/>
          <p:cNvSpPr/>
          <p:nvPr/>
        </p:nvSpPr>
        <p:spPr>
          <a:xfrm>
            <a:off x="6245352" y="2414016"/>
            <a:ext cx="5349240" cy="621792"/>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M10-S03-Visuale-033"/>
          <p:cNvSpPr/>
          <p:nvPr/>
        </p:nvSpPr>
        <p:spPr>
          <a:xfrm>
            <a:off x="6428232" y="2523744"/>
            <a:ext cx="276606" cy="367131"/>
          </a:xfrm>
          <a:prstGeom prst="roundRect">
            <a:avLst>
              <a:gd name="adj" fmla="val 6000"/>
            </a:avLst>
          </a:prstGeom>
          <a:solidFill>
            <a:srgbClr val="FFFFFF"/>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5" name="M10-S03-Visuale-034"/>
          <p:cNvCxnSpPr/>
          <p:nvPr/>
        </p:nvCxnSpPr>
        <p:spPr>
          <a:xfrm>
            <a:off x="6473494" y="2594152"/>
            <a:ext cx="90526"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6" name="M10-S03-Visuale-035"/>
          <p:cNvCxnSpPr/>
          <p:nvPr/>
        </p:nvCxnSpPr>
        <p:spPr>
          <a:xfrm>
            <a:off x="6473494" y="2659532"/>
            <a:ext cx="181052"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7" name="M10-S03-Visuale-036"/>
          <p:cNvCxnSpPr/>
          <p:nvPr/>
        </p:nvCxnSpPr>
        <p:spPr>
          <a:xfrm>
            <a:off x="6473494" y="2724912"/>
            <a:ext cx="181052"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8" name="M10-S03-Visuale-037"/>
          <p:cNvCxnSpPr/>
          <p:nvPr/>
        </p:nvCxnSpPr>
        <p:spPr>
          <a:xfrm>
            <a:off x="6473494" y="2790291"/>
            <a:ext cx="145847"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39" name="M10-S03-Testo-038"/>
          <p:cNvSpPr txBox="1"/>
          <p:nvPr/>
        </p:nvSpPr>
        <p:spPr>
          <a:xfrm>
            <a:off x="6876288" y="2514600"/>
            <a:ext cx="438912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008E89"/>
                </a:solidFill>
                <a:latin typeface="Lato"/>
              </a:rPr>
              <a:t>ALTERNATIVA</a:t>
            </a:r>
          </a:p>
        </p:txBody>
      </p:sp>
      <p:sp>
        <p:nvSpPr>
          <p:cNvPr id="40" name="M10-S03-Testo-039"/>
          <p:cNvSpPr txBox="1"/>
          <p:nvPr/>
        </p:nvSpPr>
        <p:spPr>
          <a:xfrm>
            <a:off x="6876288" y="2761488"/>
            <a:ext cx="438912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0">
                <a:solidFill>
                  <a:srgbClr val="13384C"/>
                </a:solidFill>
                <a:latin typeface="Lato"/>
              </a:rPr>
              <a:t>Identità e documentazione definite</a:t>
            </a:r>
          </a:p>
        </p:txBody>
      </p:sp>
      <p:cxnSp>
        <p:nvCxnSpPr>
          <p:cNvPr id="41" name="M10-S03-Visuale-040"/>
          <p:cNvCxnSpPr/>
          <p:nvPr/>
        </p:nvCxnSpPr>
        <p:spPr>
          <a:xfrm>
            <a:off x="3246120" y="3035808"/>
            <a:ext cx="0" cy="210312"/>
          </a:xfrm>
          <a:prstGeom prst="line">
            <a:avLst/>
          </a:prstGeom>
          <a:ln w="10160">
            <a:solidFill>
              <a:srgbClr val="567886"/>
            </a:solidFill>
          </a:ln>
          <a:effectLst/>
        </p:spPr>
        <p:style>
          <a:lnRef idx="2">
            <a:schemeClr val="accent1"/>
          </a:lnRef>
          <a:fillRef idx="0">
            <a:schemeClr val="accent1"/>
          </a:fillRef>
          <a:effectRef idx="0">
            <a:schemeClr val="accent1"/>
          </a:effectRef>
          <a:fontRef idx="minor">
            <a:schemeClr val="tx1"/>
          </a:fontRef>
        </p:style>
      </p:cxnSp>
      <p:cxnSp>
        <p:nvCxnSpPr>
          <p:cNvPr id="42" name="M10-S03-Visuale-041"/>
          <p:cNvCxnSpPr/>
          <p:nvPr/>
        </p:nvCxnSpPr>
        <p:spPr>
          <a:xfrm>
            <a:off x="8915400" y="3035808"/>
            <a:ext cx="0" cy="210312"/>
          </a:xfrm>
          <a:prstGeom prst="line">
            <a:avLst/>
          </a:prstGeom>
          <a:ln w="10160">
            <a:solidFill>
              <a:srgbClr val="567886"/>
            </a:solidFill>
          </a:ln>
          <a:effectLst/>
        </p:spPr>
        <p:style>
          <a:lnRef idx="2">
            <a:schemeClr val="accent1"/>
          </a:lnRef>
          <a:fillRef idx="0">
            <a:schemeClr val="accent1"/>
          </a:fillRef>
          <a:effectRef idx="0">
            <a:schemeClr val="accent1"/>
          </a:effectRef>
          <a:fontRef idx="minor">
            <a:schemeClr val="tx1"/>
          </a:fontRef>
        </p:style>
      </p:cxnSp>
      <p:cxnSp>
        <p:nvCxnSpPr>
          <p:cNvPr id="43" name="M10-S03-Visuale-042"/>
          <p:cNvCxnSpPr/>
          <p:nvPr/>
        </p:nvCxnSpPr>
        <p:spPr>
          <a:xfrm>
            <a:off x="3246120" y="3246120"/>
            <a:ext cx="5669280" cy="0"/>
          </a:xfrm>
          <a:prstGeom prst="line">
            <a:avLst/>
          </a:prstGeom>
          <a:ln w="10160">
            <a:solidFill>
              <a:srgbClr val="567886"/>
            </a:solidFill>
          </a:ln>
          <a:effectLst/>
        </p:spPr>
        <p:style>
          <a:lnRef idx="2">
            <a:schemeClr val="accent1"/>
          </a:lnRef>
          <a:fillRef idx="0">
            <a:schemeClr val="accent1"/>
          </a:fillRef>
          <a:effectRef idx="0">
            <a:schemeClr val="accent1"/>
          </a:effectRef>
          <a:fontRef idx="minor">
            <a:schemeClr val="tx1"/>
          </a:fontRef>
        </p:style>
      </p:cxnSp>
      <p:cxnSp>
        <p:nvCxnSpPr>
          <p:cNvPr id="44" name="M10-S03-Visuale-043"/>
          <p:cNvCxnSpPr/>
          <p:nvPr/>
        </p:nvCxnSpPr>
        <p:spPr>
          <a:xfrm>
            <a:off x="1901952" y="3246120"/>
            <a:ext cx="0" cy="22860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5" name="M10-S03-Visuale-044"/>
          <p:cNvSpPr/>
          <p:nvPr/>
        </p:nvSpPr>
        <p:spPr>
          <a:xfrm>
            <a:off x="594360" y="3520440"/>
            <a:ext cx="2578608" cy="1335024"/>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10-S03-Visuale-045"/>
          <p:cNvSpPr/>
          <p:nvPr/>
        </p:nvSpPr>
        <p:spPr>
          <a:xfrm>
            <a:off x="777240" y="3703320"/>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10-S03-Testo-046"/>
          <p:cNvSpPr txBox="1"/>
          <p:nvPr/>
        </p:nvSpPr>
        <p:spPr>
          <a:xfrm>
            <a:off x="777240" y="3744468"/>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1</a:t>
            </a:r>
          </a:p>
        </p:txBody>
      </p:sp>
      <p:sp>
        <p:nvSpPr>
          <p:cNvPr id="48" name="M10-S03-Testo-047"/>
          <p:cNvSpPr txBox="1"/>
          <p:nvPr/>
        </p:nvSpPr>
        <p:spPr>
          <a:xfrm>
            <a:off x="1216152" y="3730752"/>
            <a:ext cx="178308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008E89"/>
                </a:solidFill>
                <a:latin typeface="Lato"/>
              </a:rPr>
              <a:t>PERICOLI</a:t>
            </a:r>
          </a:p>
        </p:txBody>
      </p:sp>
      <p:sp>
        <p:nvSpPr>
          <p:cNvPr id="49" name="M10-S03-Testo-048"/>
          <p:cNvSpPr txBox="1"/>
          <p:nvPr/>
        </p:nvSpPr>
        <p:spPr>
          <a:xfrm>
            <a:off x="777240" y="4133087"/>
            <a:ext cx="2212848" cy="585216"/>
          </a:xfrm>
          <a:prstGeom prst="rect">
            <a:avLst/>
          </a:prstGeom>
          <a:noFill/>
          <a:effectLst/>
        </p:spPr>
        <p:txBody>
          <a:bodyPr wrap="square" lIns="0" tIns="0" rIns="0" bIns="0" anchor="t">
            <a:spAutoFit/>
          </a:bodyPr>
          <a:lstStyle/>
          <a:p>
            <a:pPr algn="l">
              <a:lnSpc>
                <a:spcPct val="104000"/>
              </a:lnSpc>
              <a:spcBef>
                <a:spcPts val="0"/>
              </a:spcBef>
              <a:spcAft>
                <a:spcPts val="0"/>
              </a:spcAft>
            </a:pPr>
            <a:r>
              <a:rPr sz="1800" b="1">
                <a:solidFill>
                  <a:srgbClr val="13384C"/>
                </a:solidFill>
                <a:latin typeface="Lato"/>
              </a:rPr>
              <a:t>Classificazione</a:t>
            </a:r>
          </a:p>
          <a:p>
            <a:pPr algn="l">
              <a:lnSpc>
                <a:spcPct val="104000"/>
              </a:lnSpc>
              <a:spcBef>
                <a:spcPts val="0"/>
              </a:spcBef>
              <a:spcAft>
                <a:spcPts val="0"/>
              </a:spcAft>
            </a:pPr>
            <a:r>
              <a:rPr sz="1800" b="1">
                <a:solidFill>
                  <a:srgbClr val="13384C"/>
                </a:solidFill>
                <a:latin typeface="Lato"/>
              </a:rPr>
              <a:t>e altri effetti</a:t>
            </a:r>
          </a:p>
        </p:txBody>
      </p:sp>
      <p:cxnSp>
        <p:nvCxnSpPr>
          <p:cNvPr id="50" name="M10-S03-Visuale-049"/>
          <p:cNvCxnSpPr/>
          <p:nvPr/>
        </p:nvCxnSpPr>
        <p:spPr>
          <a:xfrm>
            <a:off x="4709159" y="3246120"/>
            <a:ext cx="0" cy="22860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1" name="M10-S03-Visuale-050"/>
          <p:cNvSpPr/>
          <p:nvPr/>
        </p:nvSpPr>
        <p:spPr>
          <a:xfrm>
            <a:off x="3401568" y="3520440"/>
            <a:ext cx="2578608" cy="1335024"/>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10-S03-Visuale-051"/>
          <p:cNvSpPr/>
          <p:nvPr/>
        </p:nvSpPr>
        <p:spPr>
          <a:xfrm>
            <a:off x="3584448" y="3703320"/>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M10-S03-Testo-052"/>
          <p:cNvSpPr txBox="1"/>
          <p:nvPr/>
        </p:nvSpPr>
        <p:spPr>
          <a:xfrm>
            <a:off x="3584448" y="3744468"/>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2</a:t>
            </a:r>
          </a:p>
        </p:txBody>
      </p:sp>
      <p:sp>
        <p:nvSpPr>
          <p:cNvPr id="54" name="M10-S03-Testo-053"/>
          <p:cNvSpPr txBox="1"/>
          <p:nvPr/>
        </p:nvSpPr>
        <p:spPr>
          <a:xfrm>
            <a:off x="4023359" y="3730752"/>
            <a:ext cx="178308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008E89"/>
                </a:solidFill>
                <a:latin typeface="Lato"/>
              </a:rPr>
              <a:t>FUNZIONE</a:t>
            </a:r>
          </a:p>
        </p:txBody>
      </p:sp>
      <p:sp>
        <p:nvSpPr>
          <p:cNvPr id="55" name="M10-S03-Testo-054"/>
          <p:cNvSpPr txBox="1"/>
          <p:nvPr/>
        </p:nvSpPr>
        <p:spPr>
          <a:xfrm>
            <a:off x="3584448" y="4133087"/>
            <a:ext cx="2212848" cy="585216"/>
          </a:xfrm>
          <a:prstGeom prst="rect">
            <a:avLst/>
          </a:prstGeom>
          <a:noFill/>
          <a:effectLst/>
        </p:spPr>
        <p:txBody>
          <a:bodyPr wrap="square" lIns="0" tIns="0" rIns="0" bIns="0" anchor="t">
            <a:spAutoFit/>
          </a:bodyPr>
          <a:lstStyle/>
          <a:p>
            <a:pPr algn="l">
              <a:lnSpc>
                <a:spcPct val="104000"/>
              </a:lnSpc>
              <a:spcBef>
                <a:spcPts val="0"/>
              </a:spcBef>
              <a:spcAft>
                <a:spcPts val="0"/>
              </a:spcAft>
            </a:pPr>
            <a:r>
              <a:rPr sz="1800" b="1">
                <a:solidFill>
                  <a:srgbClr val="13384C"/>
                </a:solidFill>
                <a:latin typeface="Lato"/>
              </a:rPr>
              <a:t>Prestazione</a:t>
            </a:r>
          </a:p>
          <a:p>
            <a:pPr algn="l">
              <a:lnSpc>
                <a:spcPct val="104000"/>
              </a:lnSpc>
              <a:spcBef>
                <a:spcPts val="0"/>
              </a:spcBef>
              <a:spcAft>
                <a:spcPts val="0"/>
              </a:spcAft>
            </a:pPr>
            <a:r>
              <a:rPr sz="1800" b="1">
                <a:solidFill>
                  <a:srgbClr val="13384C"/>
                </a:solidFill>
                <a:latin typeface="Lato"/>
              </a:rPr>
              <a:t>e fattibilità</a:t>
            </a:r>
          </a:p>
        </p:txBody>
      </p:sp>
      <p:cxnSp>
        <p:nvCxnSpPr>
          <p:cNvPr id="56" name="M10-S03-Visuale-055"/>
          <p:cNvCxnSpPr/>
          <p:nvPr/>
        </p:nvCxnSpPr>
        <p:spPr>
          <a:xfrm>
            <a:off x="7516368" y="3246120"/>
            <a:ext cx="0" cy="22860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7" name="M10-S03-Visuale-056"/>
          <p:cNvSpPr/>
          <p:nvPr/>
        </p:nvSpPr>
        <p:spPr>
          <a:xfrm>
            <a:off x="6208776" y="3520440"/>
            <a:ext cx="2578608" cy="1335024"/>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M10-S03-Visuale-057"/>
          <p:cNvSpPr/>
          <p:nvPr/>
        </p:nvSpPr>
        <p:spPr>
          <a:xfrm>
            <a:off x="6391656" y="3703320"/>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 name="M10-S03-Testo-058"/>
          <p:cNvSpPr txBox="1"/>
          <p:nvPr/>
        </p:nvSpPr>
        <p:spPr>
          <a:xfrm>
            <a:off x="6391656" y="3744468"/>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3</a:t>
            </a:r>
          </a:p>
        </p:txBody>
      </p:sp>
      <p:sp>
        <p:nvSpPr>
          <p:cNvPr id="60" name="M10-S03-Testo-059"/>
          <p:cNvSpPr txBox="1"/>
          <p:nvPr/>
        </p:nvSpPr>
        <p:spPr>
          <a:xfrm>
            <a:off x="6830568" y="3730752"/>
            <a:ext cx="178308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008E89"/>
                </a:solidFill>
                <a:latin typeface="Lato"/>
              </a:rPr>
              <a:t>ESPOSIZIONE</a:t>
            </a:r>
          </a:p>
        </p:txBody>
      </p:sp>
      <p:sp>
        <p:nvSpPr>
          <p:cNvPr id="61" name="M10-S03-Testo-060"/>
          <p:cNvSpPr txBox="1"/>
          <p:nvPr/>
        </p:nvSpPr>
        <p:spPr>
          <a:xfrm>
            <a:off x="6391656" y="4133087"/>
            <a:ext cx="2212848" cy="585216"/>
          </a:xfrm>
          <a:prstGeom prst="rect">
            <a:avLst/>
          </a:prstGeom>
          <a:noFill/>
          <a:effectLst/>
        </p:spPr>
        <p:txBody>
          <a:bodyPr wrap="square" lIns="0" tIns="0" rIns="0" bIns="0" anchor="t">
            <a:spAutoFit/>
          </a:bodyPr>
          <a:lstStyle/>
          <a:p>
            <a:pPr algn="l">
              <a:lnSpc>
                <a:spcPct val="104000"/>
              </a:lnSpc>
              <a:spcBef>
                <a:spcPts val="0"/>
              </a:spcBef>
              <a:spcAft>
                <a:spcPts val="0"/>
              </a:spcAft>
            </a:pPr>
            <a:r>
              <a:rPr sz="1800" b="1">
                <a:solidFill>
                  <a:srgbClr val="13384C"/>
                </a:solidFill>
                <a:latin typeface="Lato"/>
              </a:rPr>
              <a:t>Fasi, vie</a:t>
            </a:r>
          </a:p>
          <a:p>
            <a:pPr algn="l">
              <a:lnSpc>
                <a:spcPct val="104000"/>
              </a:lnSpc>
              <a:spcBef>
                <a:spcPts val="0"/>
              </a:spcBef>
              <a:spcAft>
                <a:spcPts val="0"/>
              </a:spcAft>
            </a:pPr>
            <a:r>
              <a:rPr sz="1800" b="1">
                <a:solidFill>
                  <a:srgbClr val="13384C"/>
                </a:solidFill>
                <a:latin typeface="Lato"/>
              </a:rPr>
              <a:t>e condizioni</a:t>
            </a:r>
          </a:p>
        </p:txBody>
      </p:sp>
      <p:cxnSp>
        <p:nvCxnSpPr>
          <p:cNvPr id="62" name="M10-S03-Visuale-061"/>
          <p:cNvCxnSpPr/>
          <p:nvPr/>
        </p:nvCxnSpPr>
        <p:spPr>
          <a:xfrm>
            <a:off x="10323576" y="3246120"/>
            <a:ext cx="0" cy="22860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63" name="M10-S03-Visuale-062"/>
          <p:cNvSpPr/>
          <p:nvPr/>
        </p:nvSpPr>
        <p:spPr>
          <a:xfrm>
            <a:off x="9015984" y="3520440"/>
            <a:ext cx="2578608" cy="1335024"/>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 name="M10-S03-Visuale-063"/>
          <p:cNvSpPr/>
          <p:nvPr/>
        </p:nvSpPr>
        <p:spPr>
          <a:xfrm>
            <a:off x="9198863" y="3703320"/>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M10-S03-Testo-064"/>
          <p:cNvSpPr txBox="1"/>
          <p:nvPr/>
        </p:nvSpPr>
        <p:spPr>
          <a:xfrm>
            <a:off x="9198863" y="3744468"/>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4</a:t>
            </a:r>
          </a:p>
        </p:txBody>
      </p:sp>
      <p:sp>
        <p:nvSpPr>
          <p:cNvPr id="66" name="M10-S03-Testo-065"/>
          <p:cNvSpPr txBox="1"/>
          <p:nvPr/>
        </p:nvSpPr>
        <p:spPr>
          <a:xfrm>
            <a:off x="9637776" y="3730752"/>
            <a:ext cx="1783080"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008E89"/>
                </a:solidFill>
                <a:latin typeface="Lato"/>
              </a:rPr>
              <a:t>MISURE</a:t>
            </a:r>
          </a:p>
        </p:txBody>
      </p:sp>
      <p:sp>
        <p:nvSpPr>
          <p:cNvPr id="67" name="M10-S03-Testo-066"/>
          <p:cNvSpPr txBox="1"/>
          <p:nvPr/>
        </p:nvSpPr>
        <p:spPr>
          <a:xfrm>
            <a:off x="9198863" y="4133087"/>
            <a:ext cx="2212848" cy="585216"/>
          </a:xfrm>
          <a:prstGeom prst="rect">
            <a:avLst/>
          </a:prstGeom>
          <a:noFill/>
          <a:effectLst/>
        </p:spPr>
        <p:txBody>
          <a:bodyPr wrap="square" lIns="0" tIns="0" rIns="0" bIns="0" anchor="t">
            <a:spAutoFit/>
          </a:bodyPr>
          <a:lstStyle/>
          <a:p>
            <a:pPr algn="l">
              <a:lnSpc>
                <a:spcPct val="104000"/>
              </a:lnSpc>
              <a:spcBef>
                <a:spcPts val="0"/>
              </a:spcBef>
              <a:spcAft>
                <a:spcPts val="0"/>
              </a:spcAft>
            </a:pPr>
            <a:r>
              <a:rPr sz="1800" b="1">
                <a:solidFill>
                  <a:srgbClr val="13384C"/>
                </a:solidFill>
                <a:latin typeface="Lato"/>
              </a:rPr>
              <a:t>Controlli richiesti</a:t>
            </a:r>
          </a:p>
          <a:p>
            <a:pPr algn="l">
              <a:lnSpc>
                <a:spcPct val="104000"/>
              </a:lnSpc>
              <a:spcBef>
                <a:spcPts val="0"/>
              </a:spcBef>
              <a:spcAft>
                <a:spcPts val="0"/>
              </a:spcAft>
            </a:pPr>
            <a:r>
              <a:rPr sz="1800" b="1">
                <a:solidFill>
                  <a:srgbClr val="13384C"/>
                </a:solidFill>
                <a:latin typeface="Lato"/>
              </a:rPr>
              <a:t>e limiti residui</a:t>
            </a:r>
          </a:p>
        </p:txBody>
      </p:sp>
      <p:sp>
        <p:nvSpPr>
          <p:cNvPr id="68" name="M10-S03-Visuale-067"/>
          <p:cNvSpPr/>
          <p:nvPr/>
        </p:nvSpPr>
        <p:spPr>
          <a:xfrm>
            <a:off x="594360" y="5166360"/>
            <a:ext cx="11000232" cy="548640"/>
          </a:xfrm>
          <a:prstGeom prst="roundRect">
            <a:avLst>
              <a:gd name="adj" fmla="val 7000"/>
            </a:avLst>
          </a:prstGeom>
          <a:solidFill>
            <a:srgbClr val="E1F3ED"/>
          </a:solidFill>
          <a:ln w="889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9" name="M10-S03-Testo-068"/>
          <p:cNvSpPr txBox="1"/>
          <p:nvPr/>
        </p:nvSpPr>
        <p:spPr>
          <a:xfrm>
            <a:off x="822960" y="5340096"/>
            <a:ext cx="2798064"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300" b="1">
                <a:solidFill>
                  <a:srgbClr val="008E89"/>
                </a:solidFill>
                <a:latin typeface="Lato"/>
              </a:rPr>
              <a:t>DECISIONE MOTIVATA</a:t>
            </a:r>
          </a:p>
        </p:txBody>
      </p:sp>
      <p:sp>
        <p:nvSpPr>
          <p:cNvPr id="70" name="M10-S03-Testo-069"/>
          <p:cNvSpPr txBox="1"/>
          <p:nvPr/>
        </p:nvSpPr>
        <p:spPr>
          <a:xfrm>
            <a:off x="3703320" y="5312664"/>
            <a:ext cx="7562088" cy="274320"/>
          </a:xfrm>
          <a:prstGeom prst="rect">
            <a:avLst/>
          </a:prstGeom>
          <a:noFill/>
          <a:effectLst/>
        </p:spPr>
        <p:txBody>
          <a:bodyPr wrap="square" lIns="0" tIns="0" rIns="0" bIns="0" anchor="t">
            <a:spAutoFit/>
          </a:bodyPr>
          <a:lstStyle/>
          <a:p>
            <a:pPr algn="l">
              <a:lnSpc>
                <a:spcPct val="104000"/>
              </a:lnSpc>
              <a:spcBef>
                <a:spcPts val="0"/>
              </a:spcBef>
              <a:spcAft>
                <a:spcPts val="0"/>
              </a:spcAft>
            </a:pPr>
            <a:r>
              <a:rPr sz="1600" b="0">
                <a:solidFill>
                  <a:srgbClr val="13384C"/>
                </a:solidFill>
                <a:latin typeface="Lato"/>
              </a:rPr>
              <a:t>Motivazione  +  condizioni  +  evidenze  +  riesame</a:t>
            </a:r>
          </a:p>
        </p:txBody>
      </p:sp>
      <p:sp>
        <p:nvSpPr>
          <p:cNvPr id="71" name="M10-S03-Visuale-070"/>
          <p:cNvSpPr/>
          <p:nvPr/>
        </p:nvSpPr>
        <p:spPr>
          <a:xfrm>
            <a:off x="594360" y="6062472"/>
            <a:ext cx="11000232" cy="329184"/>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2" name="M10-S03-Testo-071"/>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008E89"/>
                </a:solidFill>
                <a:latin typeface="Lato"/>
              </a:rPr>
              <a:t>La mappa non assegna punteggi: un’informazione mancante non è una prova di innocuità.</a:t>
            </a:r>
          </a:p>
        </p:txBody>
      </p:sp>
      <p:sp>
        <p:nvSpPr>
          <p:cNvPr id="7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10-S04-Visuale-001"/>
          <p:cNvCxnSpPr/>
          <p:nvPr/>
        </p:nvCxnSpPr>
        <p:spPr>
          <a:xfrm flipV="1">
            <a:off x="594360" y="393192"/>
            <a:ext cx="170992" cy="139903"/>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10-S04-Visuale-002"/>
          <p:cNvCxnSpPr/>
          <p:nvPr/>
        </p:nvCxnSpPr>
        <p:spPr>
          <a:xfrm>
            <a:off x="765352" y="393192"/>
            <a:ext cx="163221" cy="186537"/>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10-S04-Visuale-003"/>
          <p:cNvSpPr/>
          <p:nvPr/>
        </p:nvSpPr>
        <p:spPr>
          <a:xfrm>
            <a:off x="573374" y="512109"/>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4-Visuale-004"/>
          <p:cNvSpPr/>
          <p:nvPr/>
        </p:nvSpPr>
        <p:spPr>
          <a:xfrm>
            <a:off x="744367" y="372206"/>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4-Visuale-005"/>
          <p:cNvSpPr/>
          <p:nvPr/>
        </p:nvSpPr>
        <p:spPr>
          <a:xfrm>
            <a:off x="907587" y="558744"/>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4-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66DCC5"/>
                </a:solidFill>
                <a:latin typeface="Lato"/>
              </a:rPr>
              <a:t>MODULO 10 / PREVENZIONE E PROTEZIONE</a:t>
            </a:r>
          </a:p>
        </p:txBody>
      </p:sp>
      <p:sp>
        <p:nvSpPr>
          <p:cNvPr id="8" name="M10-S04-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BFD3DA"/>
                </a:solidFill>
                <a:latin typeface="Lato"/>
              </a:rPr>
              <a:t>SISTEMA CHIUSO</a:t>
            </a:r>
          </a:p>
        </p:txBody>
      </p:sp>
      <p:sp>
        <p:nvSpPr>
          <p:cNvPr id="9" name="M10-S04-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FFFFFF"/>
                </a:solidFill>
                <a:latin typeface="Lato"/>
              </a:rPr>
              <a:t>Sistema chiuso: controllare anche le interfacce</a:t>
            </a:r>
          </a:p>
        </p:txBody>
      </p:sp>
      <p:sp>
        <p:nvSpPr>
          <p:cNvPr id="10" name="M10-S04-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BFD3DA"/>
                </a:solidFill>
                <a:latin typeface="Lato"/>
              </a:rPr>
              <a:t>La conclusione deve comprendere le fasi effettivamente considerate, non soltanto la conduzione.</a:t>
            </a:r>
          </a:p>
        </p:txBody>
      </p:sp>
      <p:cxnSp>
        <p:nvCxnSpPr>
          <p:cNvPr id="11" name="M10-S04-Visuale-010"/>
          <p:cNvCxnSpPr/>
          <p:nvPr/>
        </p:nvCxnSpPr>
        <p:spPr>
          <a:xfrm>
            <a:off x="548640" y="6419088"/>
            <a:ext cx="11091672" cy="0"/>
          </a:xfrm>
          <a:prstGeom prst="line">
            <a:avLst/>
          </a:prstGeom>
          <a:ln w="7620">
            <a:solidFill>
              <a:srgbClr val="244F61"/>
            </a:solidFill>
          </a:ln>
          <a:effectLst/>
        </p:spPr>
        <p:style>
          <a:lnRef idx="2">
            <a:schemeClr val="accent1"/>
          </a:lnRef>
          <a:fillRef idx="0">
            <a:schemeClr val="accent1"/>
          </a:fillRef>
          <a:effectRef idx="0">
            <a:schemeClr val="accent1"/>
          </a:effectRef>
          <a:fontRef idx="minor">
            <a:schemeClr val="tx1"/>
          </a:fontRef>
        </p:style>
      </p:cxnSp>
      <p:sp>
        <p:nvSpPr>
          <p:cNvPr id="12" name="M10-S04-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M10-S04-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BFD3DA"/>
                </a:solidFill>
                <a:latin typeface="Lato"/>
              </a:rPr>
              <a:t>INAIL 2026, pp. 1 e 3 [I1] • HSE [T2] • Tavola [D]</a:t>
            </a:r>
          </a:p>
        </p:txBody>
      </p:sp>
      <p:sp>
        <p:nvSpPr>
          <p:cNvPr id="14" name="M10-S04-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BFD3DA"/>
                </a:solidFill>
                <a:latin typeface="Lato"/>
              </a:rPr>
              <a:t>04 / 10</a:t>
            </a:r>
          </a:p>
        </p:txBody>
      </p:sp>
      <p:sp>
        <p:nvSpPr>
          <p:cNvPr id="15" name="M10-S04-Visuale-014"/>
          <p:cNvSpPr/>
          <p:nvPr/>
        </p:nvSpPr>
        <p:spPr>
          <a:xfrm>
            <a:off x="54864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4-Visuale-015"/>
          <p:cNvSpPr/>
          <p:nvPr/>
        </p:nvSpPr>
        <p:spPr>
          <a:xfrm>
            <a:off x="772668"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4-Visuale-016"/>
          <p:cNvSpPr/>
          <p:nvPr/>
        </p:nvSpPr>
        <p:spPr>
          <a:xfrm>
            <a:off x="996695"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4-Visuale-017"/>
          <p:cNvSpPr/>
          <p:nvPr/>
        </p:nvSpPr>
        <p:spPr>
          <a:xfrm>
            <a:off x="1220724"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4-Visuale-018"/>
          <p:cNvSpPr/>
          <p:nvPr/>
        </p:nvSpPr>
        <p:spPr>
          <a:xfrm>
            <a:off x="1444752"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4-Visuale-019"/>
          <p:cNvSpPr/>
          <p:nvPr/>
        </p:nvSpPr>
        <p:spPr>
          <a:xfrm>
            <a:off x="1668780"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4-Visuale-020"/>
          <p:cNvSpPr/>
          <p:nvPr/>
        </p:nvSpPr>
        <p:spPr>
          <a:xfrm>
            <a:off x="1892807"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4-Visuale-021"/>
          <p:cNvSpPr/>
          <p:nvPr/>
        </p:nvSpPr>
        <p:spPr>
          <a:xfrm>
            <a:off x="2116836"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4-Visuale-022"/>
          <p:cNvSpPr/>
          <p:nvPr/>
        </p:nvSpPr>
        <p:spPr>
          <a:xfrm>
            <a:off x="2340864"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4-Visuale-023"/>
          <p:cNvSpPr/>
          <p:nvPr/>
        </p:nvSpPr>
        <p:spPr>
          <a:xfrm>
            <a:off x="2564892"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4-Visuale-024"/>
          <p:cNvSpPr/>
          <p:nvPr/>
        </p:nvSpPr>
        <p:spPr>
          <a:xfrm>
            <a:off x="594360" y="2414016"/>
            <a:ext cx="6675120" cy="3401568"/>
          </a:xfrm>
          <a:prstGeom prst="roundRect">
            <a:avLst>
              <a:gd name="adj" fmla="val 8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4-Visuale-025"/>
          <p:cNvSpPr/>
          <p:nvPr/>
        </p:nvSpPr>
        <p:spPr>
          <a:xfrm>
            <a:off x="1051560" y="2752344"/>
            <a:ext cx="5696712" cy="2468880"/>
          </a:xfrm>
          <a:prstGeom prst="roundRect">
            <a:avLst>
              <a:gd name="adj" fmla="val 3000"/>
            </a:avLst>
          </a:prstGeom>
          <a:noFill/>
          <a:ln w="10160">
            <a:solidFill>
              <a:srgbClr val="7CA8B5"/>
            </a:solidFill>
            <a:prstDash val="dash"/>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10-S04-Visuale-026"/>
          <p:cNvSpPr/>
          <p:nvPr/>
        </p:nvSpPr>
        <p:spPr>
          <a:xfrm>
            <a:off x="2816352" y="3529584"/>
            <a:ext cx="1344168" cy="1088136"/>
          </a:xfrm>
          <a:prstGeom prst="rect">
            <a:avLst/>
          </a:prstGeom>
          <a:solidFill>
            <a:srgbClr val="1B405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10-S04-Visuale-027"/>
          <p:cNvSpPr/>
          <p:nvPr/>
        </p:nvSpPr>
        <p:spPr>
          <a:xfrm>
            <a:off x="2816352" y="3355848"/>
            <a:ext cx="1344168" cy="365760"/>
          </a:xfrm>
          <a:prstGeom prst="ellipse">
            <a:avLst/>
          </a:prstGeom>
          <a:solidFill>
            <a:srgbClr val="1B405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10-S04-Visuale-028"/>
          <p:cNvSpPr/>
          <p:nvPr/>
        </p:nvSpPr>
        <p:spPr>
          <a:xfrm>
            <a:off x="2816352" y="4416552"/>
            <a:ext cx="1344168" cy="365760"/>
          </a:xfrm>
          <a:prstGeom prst="ellipse">
            <a:avLst/>
          </a:prstGeom>
          <a:solidFill>
            <a:srgbClr val="1B4052"/>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10-S04-Visuale-029"/>
          <p:cNvSpPr/>
          <p:nvPr/>
        </p:nvSpPr>
        <p:spPr>
          <a:xfrm>
            <a:off x="2962656" y="4754880"/>
            <a:ext cx="100584" cy="320040"/>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10-S04-Visuale-030"/>
          <p:cNvSpPr/>
          <p:nvPr/>
        </p:nvSpPr>
        <p:spPr>
          <a:xfrm>
            <a:off x="3913631" y="4754880"/>
            <a:ext cx="100584" cy="320040"/>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10-S04-Visuale-031"/>
          <p:cNvSpPr/>
          <p:nvPr/>
        </p:nvSpPr>
        <p:spPr>
          <a:xfrm>
            <a:off x="3327135" y="3993641"/>
            <a:ext cx="246888" cy="246888"/>
          </a:xfrm>
          <a:prstGeom prst="ellipse">
            <a:avLst/>
          </a:prstGeom>
          <a:no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3" name="M10-S04-Visuale-032"/>
          <p:cNvCxnSpPr/>
          <p:nvPr/>
        </p:nvCxnSpPr>
        <p:spPr>
          <a:xfrm flipV="1">
            <a:off x="3508598" y="4043933"/>
            <a:ext cx="60488" cy="73152"/>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4" name="M10-S04-Visuale-033"/>
          <p:cNvCxnSpPr/>
          <p:nvPr/>
        </p:nvCxnSpPr>
        <p:spPr>
          <a:xfrm>
            <a:off x="1371600" y="3218688"/>
            <a:ext cx="2121408" cy="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5" name="M10-S04-Visuale-034"/>
          <p:cNvCxnSpPr/>
          <p:nvPr/>
        </p:nvCxnSpPr>
        <p:spPr>
          <a:xfrm>
            <a:off x="3493008" y="3218688"/>
            <a:ext cx="0" cy="13716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36" name="M10-S04-Visuale-035"/>
          <p:cNvSpPr/>
          <p:nvPr/>
        </p:nvSpPr>
        <p:spPr>
          <a:xfrm>
            <a:off x="2090318" y="3148279"/>
            <a:ext cx="153619" cy="140817"/>
          </a:xfrm>
          <a:custGeom>
            <a:avLst/>
            <a:gdLst/>
            <a:ahLst/>
            <a:cxnLst/>
            <a:rect l="l" t="t" r="r" b="b"/>
            <a:pathLst>
              <a:path w="153619" h="140817">
                <a:moveTo>
                  <a:pt x="0" y="0"/>
                </a:moveTo>
                <a:lnTo>
                  <a:pt x="153619" y="140817"/>
                </a:lnTo>
                <a:lnTo>
                  <a:pt x="153619" y="0"/>
                </a:lnTo>
                <a:lnTo>
                  <a:pt x="0" y="140817"/>
                </a:lnTo>
                <a:close/>
              </a:path>
            </a:pathLst>
          </a:custGeom>
          <a:noFill/>
          <a:ln w="1524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7" name="M10-S04-Visuale-036"/>
          <p:cNvCxnSpPr/>
          <p:nvPr/>
        </p:nvCxnSpPr>
        <p:spPr>
          <a:xfrm flipV="1">
            <a:off x="2167128" y="3045866"/>
            <a:ext cx="0" cy="153619"/>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8" name="M10-S04-Visuale-037"/>
          <p:cNvCxnSpPr/>
          <p:nvPr/>
        </p:nvCxnSpPr>
        <p:spPr>
          <a:xfrm>
            <a:off x="2090318" y="3045866"/>
            <a:ext cx="153619" cy="0"/>
          </a:xfrm>
          <a:prstGeom prst="line">
            <a:avLst/>
          </a:prstGeom>
          <a:ln w="1778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9" name="M10-S04-Visuale-038"/>
          <p:cNvCxnSpPr/>
          <p:nvPr/>
        </p:nvCxnSpPr>
        <p:spPr>
          <a:xfrm>
            <a:off x="4160520" y="4041648"/>
            <a:ext cx="2157984" cy="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0" name="M10-S04-Visuale-039"/>
          <p:cNvSpPr/>
          <p:nvPr/>
        </p:nvSpPr>
        <p:spPr>
          <a:xfrm>
            <a:off x="5193792" y="3966210"/>
            <a:ext cx="164591" cy="150875"/>
          </a:xfrm>
          <a:custGeom>
            <a:avLst/>
            <a:gdLst/>
            <a:ahLst/>
            <a:cxnLst/>
            <a:rect l="l" t="t" r="r" b="b"/>
            <a:pathLst>
              <a:path w="164591" h="150875">
                <a:moveTo>
                  <a:pt x="0" y="0"/>
                </a:moveTo>
                <a:lnTo>
                  <a:pt x="164591" y="150875"/>
                </a:lnTo>
                <a:lnTo>
                  <a:pt x="164591" y="0"/>
                </a:lnTo>
                <a:lnTo>
                  <a:pt x="0" y="150875"/>
                </a:lnTo>
                <a:close/>
              </a:path>
            </a:pathLst>
          </a:custGeom>
          <a:noFill/>
          <a:ln w="1524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1" name="M10-S04-Visuale-040"/>
          <p:cNvCxnSpPr/>
          <p:nvPr/>
        </p:nvCxnSpPr>
        <p:spPr>
          <a:xfrm flipV="1">
            <a:off x="5276088" y="3856482"/>
            <a:ext cx="0" cy="164592"/>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2" name="M10-S04-Visuale-041"/>
          <p:cNvCxnSpPr/>
          <p:nvPr/>
        </p:nvCxnSpPr>
        <p:spPr>
          <a:xfrm>
            <a:off x="5193792" y="3856482"/>
            <a:ext cx="164591" cy="0"/>
          </a:xfrm>
          <a:prstGeom prst="line">
            <a:avLst/>
          </a:prstGeom>
          <a:ln w="1778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3" name="M10-S04-Visuale-042"/>
          <p:cNvCxnSpPr/>
          <p:nvPr/>
        </p:nvCxnSpPr>
        <p:spPr>
          <a:xfrm>
            <a:off x="4160520" y="4480560"/>
            <a:ext cx="548640" cy="0"/>
          </a:xfrm>
          <a:prstGeom prst="line">
            <a:avLst/>
          </a:prstGeom>
          <a:ln w="2286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4" name="M10-S04-Visuale-043"/>
          <p:cNvCxnSpPr/>
          <p:nvPr/>
        </p:nvCxnSpPr>
        <p:spPr>
          <a:xfrm>
            <a:off x="4709160" y="4480560"/>
            <a:ext cx="0" cy="320040"/>
          </a:xfrm>
          <a:prstGeom prst="line">
            <a:avLst/>
          </a:prstGeom>
          <a:ln w="2286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5" name="M10-S04-Visuale-044"/>
          <p:cNvSpPr/>
          <p:nvPr/>
        </p:nvSpPr>
        <p:spPr>
          <a:xfrm>
            <a:off x="4517136" y="4809744"/>
            <a:ext cx="384048" cy="329184"/>
          </a:xfrm>
          <a:prstGeom prst="roundRect">
            <a:avLst>
              <a:gd name="adj" fmla="val 4000"/>
            </a:avLst>
          </a:prstGeom>
          <a:solidFill>
            <a:srgbClr val="244F61"/>
          </a:solid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M10-S04-Visuale-045"/>
          <p:cNvSpPr/>
          <p:nvPr/>
        </p:nvSpPr>
        <p:spPr>
          <a:xfrm>
            <a:off x="1261872" y="2825496"/>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M10-S04-Testo-046"/>
          <p:cNvSpPr txBox="1"/>
          <p:nvPr/>
        </p:nvSpPr>
        <p:spPr>
          <a:xfrm>
            <a:off x="1261872" y="2866644"/>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1</a:t>
            </a:r>
          </a:p>
        </p:txBody>
      </p:sp>
      <p:sp>
        <p:nvSpPr>
          <p:cNvPr id="48" name="M10-S04-Testo-047"/>
          <p:cNvSpPr txBox="1"/>
          <p:nvPr/>
        </p:nvSpPr>
        <p:spPr>
          <a:xfrm>
            <a:off x="1664207" y="2862072"/>
            <a:ext cx="137160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0">
                <a:solidFill>
                  <a:srgbClr val="FFFFFF"/>
                </a:solidFill>
                <a:latin typeface="Lato"/>
              </a:rPr>
              <a:t>Raccordi</a:t>
            </a:r>
          </a:p>
        </p:txBody>
      </p:sp>
      <p:sp>
        <p:nvSpPr>
          <p:cNvPr id="49" name="M10-S04-Visuale-048"/>
          <p:cNvSpPr/>
          <p:nvPr/>
        </p:nvSpPr>
        <p:spPr>
          <a:xfrm>
            <a:off x="2990088" y="281635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10-S04-Testo-049"/>
          <p:cNvSpPr txBox="1"/>
          <p:nvPr/>
        </p:nvSpPr>
        <p:spPr>
          <a:xfrm>
            <a:off x="2990088" y="285750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2</a:t>
            </a:r>
          </a:p>
        </p:txBody>
      </p:sp>
      <p:sp>
        <p:nvSpPr>
          <p:cNvPr id="51" name="M10-S04-Testo-050"/>
          <p:cNvSpPr txBox="1"/>
          <p:nvPr/>
        </p:nvSpPr>
        <p:spPr>
          <a:xfrm>
            <a:off x="3392424" y="2852928"/>
            <a:ext cx="100584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0">
                <a:solidFill>
                  <a:srgbClr val="FFFFFF"/>
                </a:solidFill>
                <a:latin typeface="Lato"/>
              </a:rPr>
              <a:t>Tenute</a:t>
            </a:r>
          </a:p>
        </p:txBody>
      </p:sp>
      <p:sp>
        <p:nvSpPr>
          <p:cNvPr id="52" name="M10-S04-Visuale-051"/>
          <p:cNvSpPr/>
          <p:nvPr/>
        </p:nvSpPr>
        <p:spPr>
          <a:xfrm>
            <a:off x="5056632" y="4882896"/>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M10-S04-Testo-052"/>
          <p:cNvSpPr txBox="1"/>
          <p:nvPr/>
        </p:nvSpPr>
        <p:spPr>
          <a:xfrm>
            <a:off x="5056632" y="4924044"/>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3</a:t>
            </a:r>
          </a:p>
        </p:txBody>
      </p:sp>
      <p:sp>
        <p:nvSpPr>
          <p:cNvPr id="54" name="M10-S04-Testo-053"/>
          <p:cNvSpPr txBox="1"/>
          <p:nvPr/>
        </p:nvSpPr>
        <p:spPr>
          <a:xfrm>
            <a:off x="5458968" y="4919472"/>
            <a:ext cx="128016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0">
                <a:solidFill>
                  <a:srgbClr val="FFFFFF"/>
                </a:solidFill>
                <a:latin typeface="Lato"/>
              </a:rPr>
              <a:t>Prelievo</a:t>
            </a:r>
          </a:p>
        </p:txBody>
      </p:sp>
      <p:sp>
        <p:nvSpPr>
          <p:cNvPr id="55" name="M10-S04-Visuale-054"/>
          <p:cNvSpPr/>
          <p:nvPr/>
        </p:nvSpPr>
        <p:spPr>
          <a:xfrm>
            <a:off x="4983480" y="2825496"/>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10-S04-Testo-055"/>
          <p:cNvSpPr txBox="1"/>
          <p:nvPr/>
        </p:nvSpPr>
        <p:spPr>
          <a:xfrm>
            <a:off x="4983480" y="2866644"/>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4</a:t>
            </a:r>
          </a:p>
        </p:txBody>
      </p:sp>
      <p:sp>
        <p:nvSpPr>
          <p:cNvPr id="57" name="M10-S04-Testo-056"/>
          <p:cNvSpPr txBox="1"/>
          <p:nvPr/>
        </p:nvSpPr>
        <p:spPr>
          <a:xfrm>
            <a:off x="5385816" y="2862072"/>
            <a:ext cx="137160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0">
                <a:solidFill>
                  <a:srgbClr val="FFFFFF"/>
                </a:solidFill>
                <a:latin typeface="Lato"/>
              </a:rPr>
              <a:t>Interventi</a:t>
            </a:r>
          </a:p>
        </p:txBody>
      </p:sp>
      <p:sp>
        <p:nvSpPr>
          <p:cNvPr id="58" name="M10-S04-Testo-057"/>
          <p:cNvSpPr txBox="1"/>
          <p:nvPr/>
        </p:nvSpPr>
        <p:spPr>
          <a:xfrm>
            <a:off x="987552" y="5422392"/>
            <a:ext cx="5852160" cy="228600"/>
          </a:xfrm>
          <a:prstGeom prst="rect">
            <a:avLst/>
          </a:prstGeom>
          <a:noFill/>
          <a:effectLst/>
        </p:spPr>
        <p:txBody>
          <a:bodyPr wrap="square" lIns="0" tIns="0" rIns="0" bIns="0" anchor="t">
            <a:spAutoFit/>
          </a:bodyPr>
          <a:lstStyle/>
          <a:p>
            <a:pPr algn="ctr">
              <a:lnSpc>
                <a:spcPct val="104000"/>
              </a:lnSpc>
              <a:spcBef>
                <a:spcPts val="0"/>
              </a:spcBef>
              <a:spcAft>
                <a:spcPts val="0"/>
              </a:spcAft>
            </a:pPr>
            <a:r>
              <a:rPr sz="1200" b="0">
                <a:solidFill>
                  <a:srgbClr val="66DCC5"/>
                </a:solidFill>
                <a:latin typeface="Lato"/>
              </a:rPr>
              <a:t>Perimetro di lettura: impianto + operazioni</a:t>
            </a:r>
          </a:p>
        </p:txBody>
      </p:sp>
      <p:sp>
        <p:nvSpPr>
          <p:cNvPr id="59" name="M10-S04-Visuale-058"/>
          <p:cNvSpPr/>
          <p:nvPr/>
        </p:nvSpPr>
        <p:spPr>
          <a:xfrm>
            <a:off x="7543800" y="2414016"/>
            <a:ext cx="4050791" cy="1636776"/>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M10-S04-Testo-059"/>
          <p:cNvSpPr txBox="1"/>
          <p:nvPr/>
        </p:nvSpPr>
        <p:spPr>
          <a:xfrm>
            <a:off x="7754112" y="2624328"/>
            <a:ext cx="3630168" cy="246888"/>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66DCC5"/>
                </a:solidFill>
                <a:latin typeface="Lato"/>
              </a:rPr>
              <a:t>CONDUZIONE ORDINARIA</a:t>
            </a:r>
          </a:p>
        </p:txBody>
      </p:sp>
      <p:sp>
        <p:nvSpPr>
          <p:cNvPr id="61" name="M10-S04-Testo-060"/>
          <p:cNvSpPr txBox="1"/>
          <p:nvPr/>
        </p:nvSpPr>
        <p:spPr>
          <a:xfrm>
            <a:off x="7754112" y="3072384"/>
            <a:ext cx="3630168" cy="731520"/>
          </a:xfrm>
          <a:prstGeom prst="rect">
            <a:avLst/>
          </a:prstGeom>
          <a:noFill/>
          <a:effectLst/>
        </p:spPr>
        <p:txBody>
          <a:bodyPr wrap="square" lIns="0" tIns="0" rIns="0" bIns="0" anchor="t">
            <a:spAutoFit/>
          </a:bodyPr>
          <a:lstStyle/>
          <a:p>
            <a:pPr algn="l">
              <a:lnSpc>
                <a:spcPct val="104000"/>
              </a:lnSpc>
              <a:spcBef>
                <a:spcPts val="0"/>
              </a:spcBef>
              <a:spcAft>
                <a:spcPts val="0"/>
              </a:spcAft>
            </a:pPr>
            <a:r>
              <a:rPr sz="2000" b="1">
                <a:solidFill>
                  <a:srgbClr val="FFFFFF"/>
                </a:solidFill>
                <a:latin typeface="Lato"/>
              </a:rPr>
              <a:t>Carico, processo, prelievo</a:t>
            </a:r>
          </a:p>
          <a:p>
            <a:pPr algn="l">
              <a:lnSpc>
                <a:spcPct val="104000"/>
              </a:lnSpc>
              <a:spcBef>
                <a:spcPts val="0"/>
              </a:spcBef>
              <a:spcAft>
                <a:spcPts val="0"/>
              </a:spcAft>
            </a:pPr>
            <a:r>
              <a:rPr sz="2000" b="1">
                <a:solidFill>
                  <a:srgbClr val="FFFFFF"/>
                </a:solidFill>
                <a:latin typeface="Lato"/>
              </a:rPr>
              <a:t>e scarico da descrivere.</a:t>
            </a:r>
          </a:p>
        </p:txBody>
      </p:sp>
      <p:sp>
        <p:nvSpPr>
          <p:cNvPr id="62" name="M10-S04-Visuale-061"/>
          <p:cNvSpPr/>
          <p:nvPr/>
        </p:nvSpPr>
        <p:spPr>
          <a:xfrm>
            <a:off x="7543800" y="4178808"/>
            <a:ext cx="4050791" cy="1636776"/>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3" name="M10-S04-Testo-062"/>
          <p:cNvSpPr txBox="1"/>
          <p:nvPr/>
        </p:nvSpPr>
        <p:spPr>
          <a:xfrm>
            <a:off x="7754112" y="4389120"/>
            <a:ext cx="3630168" cy="246888"/>
          </a:xfrm>
          <a:prstGeom prst="rect">
            <a:avLst/>
          </a:prstGeom>
          <a:noFill/>
          <a:effectLst/>
        </p:spPr>
        <p:txBody>
          <a:bodyPr wrap="square" lIns="0" tIns="0" rIns="0" bIns="0" anchor="t">
            <a:spAutoFit/>
          </a:bodyPr>
          <a:lstStyle/>
          <a:p>
            <a:pPr algn="l">
              <a:lnSpc>
                <a:spcPct val="104000"/>
              </a:lnSpc>
              <a:spcBef>
                <a:spcPts val="0"/>
              </a:spcBef>
              <a:spcAft>
                <a:spcPts val="0"/>
              </a:spcAft>
            </a:pPr>
            <a:r>
              <a:rPr sz="1200" b="1">
                <a:solidFill>
                  <a:srgbClr val="66DCC5"/>
                </a:solidFill>
                <a:latin typeface="Lato"/>
              </a:rPr>
              <a:t>APERTURE E INTERVENTI</a:t>
            </a:r>
          </a:p>
        </p:txBody>
      </p:sp>
      <p:sp>
        <p:nvSpPr>
          <p:cNvPr id="64" name="M10-S04-Testo-063"/>
          <p:cNvSpPr txBox="1"/>
          <p:nvPr/>
        </p:nvSpPr>
        <p:spPr>
          <a:xfrm>
            <a:off x="7754112" y="4837176"/>
            <a:ext cx="3630168" cy="731520"/>
          </a:xfrm>
          <a:prstGeom prst="rect">
            <a:avLst/>
          </a:prstGeom>
          <a:noFill/>
          <a:effectLst/>
        </p:spPr>
        <p:txBody>
          <a:bodyPr wrap="square" lIns="0" tIns="0" rIns="0" bIns="0" anchor="t">
            <a:spAutoFit/>
          </a:bodyPr>
          <a:lstStyle/>
          <a:p>
            <a:pPr algn="l">
              <a:lnSpc>
                <a:spcPct val="104000"/>
              </a:lnSpc>
              <a:spcBef>
                <a:spcPts val="0"/>
              </a:spcBef>
              <a:spcAft>
                <a:spcPts val="0"/>
              </a:spcAft>
            </a:pPr>
            <a:r>
              <a:rPr sz="2000" b="1">
                <a:solidFill>
                  <a:srgbClr val="FFFFFF"/>
                </a:solidFill>
                <a:latin typeface="Lato"/>
              </a:rPr>
              <a:t>Pianificare le condizioni</a:t>
            </a:r>
          </a:p>
          <a:p>
            <a:pPr algn="l">
              <a:lnSpc>
                <a:spcPct val="104000"/>
              </a:lnSpc>
              <a:spcBef>
                <a:spcPts val="0"/>
              </a:spcBef>
              <a:spcAft>
                <a:spcPts val="0"/>
              </a:spcAft>
            </a:pPr>
            <a:r>
              <a:rPr sz="2000" b="1">
                <a:solidFill>
                  <a:srgbClr val="FFFFFF"/>
                </a:solidFill>
                <a:latin typeface="Lato"/>
              </a:rPr>
              <a:t>di pulizia e manutenzione.</a:t>
            </a:r>
          </a:p>
        </p:txBody>
      </p:sp>
      <p:sp>
        <p:nvSpPr>
          <p:cNvPr id="65" name="M10-S04-Visuale-064"/>
          <p:cNvSpPr/>
          <p:nvPr/>
        </p:nvSpPr>
        <p:spPr>
          <a:xfrm>
            <a:off x="594360" y="6062472"/>
            <a:ext cx="11000232" cy="329184"/>
          </a:xfrm>
          <a:prstGeom prst="roundRect">
            <a:avLst>
              <a:gd name="adj" fmla="val 6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M10-S04-Testo-065"/>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66DCC5"/>
                </a:solidFill>
                <a:latin typeface="Lato"/>
              </a:rPr>
              <a:t>Un impianto disegnato come chiuso non prova, da solo, l’esclusione dell’esposizione.</a:t>
            </a:r>
          </a:p>
        </p:txBody>
      </p:sp>
      <p:sp>
        <p:nvSpPr>
          <p:cNvPr id="6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6F8F4"/>
        </a:solidFill>
        <a:effectLst/>
      </p:bgPr>
    </p:bg>
    <p:spTree>
      <p:nvGrpSpPr>
        <p:cNvPr id="1" name=""/>
        <p:cNvGrpSpPr/>
        <p:nvPr/>
      </p:nvGrpSpPr>
      <p:grpSpPr>
        <a:xfrm>
          <a:off x="0" y="0"/>
          <a:ext cx="0" cy="0"/>
          <a:chOff x="0" y="0"/>
          <a:chExt cx="0" cy="0"/>
        </a:xfrm>
      </p:grpSpPr>
      <p:cxnSp>
        <p:nvCxnSpPr>
          <p:cNvPr id="2" name="M10-S05-Visuale-001"/>
          <p:cNvCxnSpPr/>
          <p:nvPr/>
        </p:nvCxnSpPr>
        <p:spPr>
          <a:xfrm flipV="1">
            <a:off x="594360" y="393192"/>
            <a:ext cx="170992" cy="139903"/>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10-S05-Visuale-002"/>
          <p:cNvCxnSpPr/>
          <p:nvPr/>
        </p:nvCxnSpPr>
        <p:spPr>
          <a:xfrm>
            <a:off x="765352" y="393192"/>
            <a:ext cx="163221" cy="186537"/>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10-S05-Visuale-003"/>
          <p:cNvSpPr/>
          <p:nvPr/>
        </p:nvSpPr>
        <p:spPr>
          <a:xfrm>
            <a:off x="573374" y="512109"/>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5-Visuale-004"/>
          <p:cNvSpPr/>
          <p:nvPr/>
        </p:nvSpPr>
        <p:spPr>
          <a:xfrm>
            <a:off x="744367" y="372206"/>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5-Visuale-005"/>
          <p:cNvSpPr/>
          <p:nvPr/>
        </p:nvSpPr>
        <p:spPr>
          <a:xfrm>
            <a:off x="907587" y="558744"/>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5-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008E89"/>
                </a:solidFill>
                <a:latin typeface="Lato"/>
              </a:rPr>
              <a:t>MODULO 10 / PREVENZIONE E PROTEZIONE</a:t>
            </a:r>
          </a:p>
        </p:txBody>
      </p:sp>
      <p:sp>
        <p:nvSpPr>
          <p:cNvPr id="8" name="M10-S05-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567886"/>
                </a:solidFill>
                <a:latin typeface="Lato"/>
              </a:rPr>
              <a:t>CONTENIMENTO</a:t>
            </a:r>
          </a:p>
        </p:txBody>
      </p:sp>
      <p:sp>
        <p:nvSpPr>
          <p:cNvPr id="9" name="M10-S05-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13384C"/>
                </a:solidFill>
                <a:latin typeface="Lato"/>
              </a:rPr>
              <a:t>Contenere alla sorgente, non soltanto nel locale</a:t>
            </a:r>
          </a:p>
        </p:txBody>
      </p:sp>
      <p:sp>
        <p:nvSpPr>
          <p:cNvPr id="10" name="M10-S05-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567886"/>
                </a:solidFill>
                <a:latin typeface="Lato"/>
              </a:rPr>
              <a:t>Limitare il rilascio e la diffusione: considerare anche superfici, residui e contatto cutaneo.</a:t>
            </a:r>
          </a:p>
        </p:txBody>
      </p:sp>
      <p:cxnSp>
        <p:nvCxnSpPr>
          <p:cNvPr id="11" name="M10-S05-Visuale-010"/>
          <p:cNvCxnSpPr/>
          <p:nvPr/>
        </p:nvCxnSpPr>
        <p:spPr>
          <a:xfrm>
            <a:off x="548640" y="6419088"/>
            <a:ext cx="11091672" cy="0"/>
          </a:xfrm>
          <a:prstGeom prst="line">
            <a:avLst/>
          </a:prstGeom>
          <a:ln w="7620">
            <a:solidFill>
              <a:srgbClr val="D7E3E7"/>
            </a:solidFill>
          </a:ln>
          <a:effectLst/>
        </p:spPr>
        <p:style>
          <a:lnRef idx="2">
            <a:schemeClr val="accent1"/>
          </a:lnRef>
          <a:fillRef idx="0">
            <a:schemeClr val="accent1"/>
          </a:fillRef>
          <a:effectRef idx="0">
            <a:schemeClr val="accent1"/>
          </a:effectRef>
          <a:fontRef idx="minor">
            <a:schemeClr val="tx1"/>
          </a:fontRef>
        </p:style>
      </p:cxnSp>
      <p:sp>
        <p:nvSpPr>
          <p:cNvPr id="12" name="M10-S05-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M10-S05-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567886"/>
                </a:solidFill>
                <a:latin typeface="Lato"/>
              </a:rPr>
              <a:t>INAIL, via dermica [I1] • Art. 237 [N2] • HSE [T1] • Schema [D]</a:t>
            </a:r>
          </a:p>
        </p:txBody>
      </p:sp>
      <p:sp>
        <p:nvSpPr>
          <p:cNvPr id="14" name="M10-S05-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567886"/>
                </a:solidFill>
                <a:latin typeface="Lato"/>
              </a:rPr>
              <a:t>05 / 10</a:t>
            </a:r>
          </a:p>
        </p:txBody>
      </p:sp>
      <p:sp>
        <p:nvSpPr>
          <p:cNvPr id="15" name="M10-S05-Visuale-014"/>
          <p:cNvSpPr/>
          <p:nvPr/>
        </p:nvSpPr>
        <p:spPr>
          <a:xfrm>
            <a:off x="54864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5-Visuale-015"/>
          <p:cNvSpPr/>
          <p:nvPr/>
        </p:nvSpPr>
        <p:spPr>
          <a:xfrm>
            <a:off x="772668"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5-Visuale-016"/>
          <p:cNvSpPr/>
          <p:nvPr/>
        </p:nvSpPr>
        <p:spPr>
          <a:xfrm>
            <a:off x="996695"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5-Visuale-017"/>
          <p:cNvSpPr/>
          <p:nvPr/>
        </p:nvSpPr>
        <p:spPr>
          <a:xfrm>
            <a:off x="1220724"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5-Visuale-018"/>
          <p:cNvSpPr/>
          <p:nvPr/>
        </p:nvSpPr>
        <p:spPr>
          <a:xfrm>
            <a:off x="1444752"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5-Visuale-019"/>
          <p:cNvSpPr/>
          <p:nvPr/>
        </p:nvSpPr>
        <p:spPr>
          <a:xfrm>
            <a:off x="1668780"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5-Visuale-020"/>
          <p:cNvSpPr/>
          <p:nvPr/>
        </p:nvSpPr>
        <p:spPr>
          <a:xfrm>
            <a:off x="1892807"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5-Visuale-021"/>
          <p:cNvSpPr/>
          <p:nvPr/>
        </p:nvSpPr>
        <p:spPr>
          <a:xfrm>
            <a:off x="2116836"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5-Visuale-022"/>
          <p:cNvSpPr/>
          <p:nvPr/>
        </p:nvSpPr>
        <p:spPr>
          <a:xfrm>
            <a:off x="234086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5-Visuale-023"/>
          <p:cNvSpPr/>
          <p:nvPr/>
        </p:nvSpPr>
        <p:spPr>
          <a:xfrm>
            <a:off x="256489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5-Visuale-024"/>
          <p:cNvSpPr/>
          <p:nvPr/>
        </p:nvSpPr>
        <p:spPr>
          <a:xfrm>
            <a:off x="594360" y="2414016"/>
            <a:ext cx="6766560" cy="3429000"/>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5-Visuale-025"/>
          <p:cNvSpPr/>
          <p:nvPr/>
        </p:nvSpPr>
        <p:spPr>
          <a:xfrm>
            <a:off x="1325880" y="2852928"/>
            <a:ext cx="4617720" cy="283464"/>
          </a:xfrm>
          <a:custGeom>
            <a:avLst/>
            <a:gdLst/>
            <a:ahLst/>
            <a:cxnLst/>
            <a:rect l="l" t="t" r="r" b="b"/>
            <a:pathLst>
              <a:path w="4617720" h="283464">
                <a:moveTo>
                  <a:pt x="0" y="0"/>
                </a:moveTo>
                <a:lnTo>
                  <a:pt x="4133088" y="0"/>
                </a:lnTo>
                <a:lnTo>
                  <a:pt x="4617720" y="283464"/>
                </a:lnTo>
                <a:lnTo>
                  <a:pt x="484632" y="283464"/>
                </a:lnTo>
                <a:close/>
              </a:path>
            </a:pathLst>
          </a:custGeom>
          <a:solidFill>
            <a:srgbClr val="E7F0F1"/>
          </a:solidFill>
          <a:ln w="1270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10-S05-Visuale-026"/>
          <p:cNvSpPr/>
          <p:nvPr/>
        </p:nvSpPr>
        <p:spPr>
          <a:xfrm>
            <a:off x="5458968" y="2852928"/>
            <a:ext cx="484632" cy="2304288"/>
          </a:xfrm>
          <a:custGeom>
            <a:avLst/>
            <a:gdLst/>
            <a:ahLst/>
            <a:cxnLst/>
            <a:rect l="l" t="t" r="r" b="b"/>
            <a:pathLst>
              <a:path w="484632" h="2304288">
                <a:moveTo>
                  <a:pt x="0" y="0"/>
                </a:moveTo>
                <a:lnTo>
                  <a:pt x="484632" y="283464"/>
                </a:lnTo>
                <a:lnTo>
                  <a:pt x="484632" y="2304288"/>
                </a:lnTo>
                <a:lnTo>
                  <a:pt x="0" y="2039112"/>
                </a:lnTo>
                <a:close/>
              </a:path>
            </a:pathLst>
          </a:custGeom>
          <a:solidFill>
            <a:srgbClr val="CFDFE4"/>
          </a:solidFill>
          <a:ln w="1270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10-S05-Visuale-027"/>
          <p:cNvSpPr/>
          <p:nvPr/>
        </p:nvSpPr>
        <p:spPr>
          <a:xfrm>
            <a:off x="1325880" y="2852928"/>
            <a:ext cx="4133087" cy="2039112"/>
          </a:xfrm>
          <a:prstGeom prst="rect">
            <a:avLst/>
          </a:prstGeom>
          <a:solidFill>
            <a:srgbClr val="EFF5F4"/>
          </a:solidFill>
          <a:ln w="1905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10-S05-Visuale-028"/>
          <p:cNvSpPr/>
          <p:nvPr/>
        </p:nvSpPr>
        <p:spPr>
          <a:xfrm>
            <a:off x="1572768" y="3246120"/>
            <a:ext cx="3657600" cy="1380744"/>
          </a:xfrm>
          <a:prstGeom prst="rect">
            <a:avLst/>
          </a:prstGeom>
          <a:solidFill>
            <a:srgbClr val="DCEDE9"/>
          </a:solidFill>
          <a:ln w="762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10-S05-Visuale-029"/>
          <p:cNvSpPr/>
          <p:nvPr/>
        </p:nvSpPr>
        <p:spPr>
          <a:xfrm>
            <a:off x="1325880" y="4800600"/>
            <a:ext cx="4133087" cy="192024"/>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10-S05-Visuale-030"/>
          <p:cNvSpPr/>
          <p:nvPr/>
        </p:nvSpPr>
        <p:spPr>
          <a:xfrm>
            <a:off x="1481328" y="4992624"/>
            <a:ext cx="146304" cy="429768"/>
          </a:xfrm>
          <a:prstGeom prst="rect">
            <a:avLst/>
          </a:prstGeom>
          <a:solidFill>
            <a:srgbClr val="7CA8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10-S05-Visuale-031"/>
          <p:cNvSpPr/>
          <p:nvPr/>
        </p:nvSpPr>
        <p:spPr>
          <a:xfrm>
            <a:off x="5138928" y="4992624"/>
            <a:ext cx="146304" cy="429768"/>
          </a:xfrm>
          <a:prstGeom prst="rect">
            <a:avLst/>
          </a:prstGeom>
          <a:solidFill>
            <a:srgbClr val="7CA8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10-S05-Visuale-032"/>
          <p:cNvSpPr/>
          <p:nvPr/>
        </p:nvSpPr>
        <p:spPr>
          <a:xfrm>
            <a:off x="4672584" y="3474720"/>
            <a:ext cx="292608" cy="795528"/>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4" name="M10-S05-Visuale-033"/>
          <p:cNvCxnSpPr/>
          <p:nvPr/>
        </p:nvCxnSpPr>
        <p:spPr>
          <a:xfrm flipV="1">
            <a:off x="4828032" y="2633472"/>
            <a:ext cx="0" cy="832104"/>
          </a:xfrm>
          <a:prstGeom prst="line">
            <a:avLst/>
          </a:prstGeom>
          <a:ln w="381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5" name="M10-S05-Visuale-034"/>
          <p:cNvCxnSpPr/>
          <p:nvPr/>
        </p:nvCxnSpPr>
        <p:spPr>
          <a:xfrm>
            <a:off x="4828032" y="2633472"/>
            <a:ext cx="1197864" cy="0"/>
          </a:xfrm>
          <a:prstGeom prst="line">
            <a:avLst/>
          </a:prstGeom>
          <a:ln w="3810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6" name="M10-S05-Visuale-035"/>
          <p:cNvSpPr/>
          <p:nvPr/>
        </p:nvSpPr>
        <p:spPr>
          <a:xfrm>
            <a:off x="2133478" y="3767328"/>
            <a:ext cx="209763" cy="108264"/>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10-S05-Visuale-036"/>
          <p:cNvSpPr/>
          <p:nvPr/>
        </p:nvSpPr>
        <p:spPr>
          <a:xfrm>
            <a:off x="2153777" y="3862059"/>
            <a:ext cx="169164" cy="121798"/>
          </a:xfrm>
          <a:prstGeom prst="rect">
            <a:avLst/>
          </a:prstGeom>
          <a:solidFill>
            <a:srgbClr val="FFFFFF"/>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10-S05-Visuale-037"/>
          <p:cNvSpPr/>
          <p:nvPr/>
        </p:nvSpPr>
        <p:spPr>
          <a:xfrm>
            <a:off x="2038746" y="3963558"/>
            <a:ext cx="392460" cy="480426"/>
          </a:xfrm>
          <a:custGeom>
            <a:avLst/>
            <a:gdLst/>
            <a:ahLst/>
            <a:cxnLst/>
            <a:rect l="l" t="t" r="r" b="b"/>
            <a:pathLst>
              <a:path w="392460" h="480426">
                <a:moveTo>
                  <a:pt x="108265" y="0"/>
                </a:moveTo>
                <a:lnTo>
                  <a:pt x="290962" y="0"/>
                </a:lnTo>
                <a:lnTo>
                  <a:pt x="392460" y="128564"/>
                </a:lnTo>
                <a:lnTo>
                  <a:pt x="392460" y="480426"/>
                </a:lnTo>
                <a:lnTo>
                  <a:pt x="0" y="480426"/>
                </a:lnTo>
                <a:lnTo>
                  <a:pt x="0" y="128564"/>
                </a:lnTo>
                <a:close/>
              </a:path>
            </a:pathLst>
          </a:custGeom>
          <a:solidFill>
            <a:srgbClr val="FFFFFF"/>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10-S05-Visuale-038"/>
          <p:cNvSpPr/>
          <p:nvPr/>
        </p:nvSpPr>
        <p:spPr>
          <a:xfrm>
            <a:off x="2119944" y="4146255"/>
            <a:ext cx="223296" cy="155630"/>
          </a:xfrm>
          <a:prstGeom prst="rect">
            <a:avLst/>
          </a:prstGeom>
          <a:noFill/>
          <a:ln w="889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10-S05-Visuale-039"/>
          <p:cNvSpPr/>
          <p:nvPr/>
        </p:nvSpPr>
        <p:spPr>
          <a:xfrm>
            <a:off x="1874519" y="4608576"/>
            <a:ext cx="2286000" cy="91440"/>
          </a:xfrm>
          <a:prstGeom prst="rect">
            <a:avLst/>
          </a:prstGeom>
          <a:solidFill>
            <a:srgbClr val="7CA8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10-S05-Visuale-040"/>
          <p:cNvSpPr/>
          <p:nvPr/>
        </p:nvSpPr>
        <p:spPr>
          <a:xfrm>
            <a:off x="2862072" y="3986784"/>
            <a:ext cx="47548" cy="47548"/>
          </a:xfrm>
          <a:prstGeom prst="ellipse">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M10-S05-Visuale-041"/>
          <p:cNvSpPr/>
          <p:nvPr/>
        </p:nvSpPr>
        <p:spPr>
          <a:xfrm>
            <a:off x="3108960" y="3858768"/>
            <a:ext cx="47548" cy="47548"/>
          </a:xfrm>
          <a:prstGeom prst="ellipse">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M10-S05-Visuale-042"/>
          <p:cNvSpPr/>
          <p:nvPr/>
        </p:nvSpPr>
        <p:spPr>
          <a:xfrm>
            <a:off x="3374136" y="4096512"/>
            <a:ext cx="47548" cy="47548"/>
          </a:xfrm>
          <a:prstGeom prst="ellipse">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10-S05-Visuale-043"/>
          <p:cNvSpPr/>
          <p:nvPr/>
        </p:nvSpPr>
        <p:spPr>
          <a:xfrm>
            <a:off x="3657600" y="3813048"/>
            <a:ext cx="47548" cy="47548"/>
          </a:xfrm>
          <a:prstGeom prst="ellipse">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10-S05-Visuale-044"/>
          <p:cNvSpPr/>
          <p:nvPr/>
        </p:nvSpPr>
        <p:spPr>
          <a:xfrm>
            <a:off x="3950208" y="3977639"/>
            <a:ext cx="47548" cy="47548"/>
          </a:xfrm>
          <a:prstGeom prst="ellipse">
            <a:avLst/>
          </a:prstGeom>
          <a:solidFill>
            <a:srgbClr val="E58A53"/>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6" name="M10-S05-Visuale-045"/>
          <p:cNvCxnSpPr/>
          <p:nvPr/>
        </p:nvCxnSpPr>
        <p:spPr>
          <a:xfrm>
            <a:off x="3300984" y="3703320"/>
            <a:ext cx="1261872" cy="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47" name="M10-S05-Visuale-046"/>
          <p:cNvCxnSpPr/>
          <p:nvPr/>
        </p:nvCxnSpPr>
        <p:spPr>
          <a:xfrm>
            <a:off x="3300984" y="3968496"/>
            <a:ext cx="1261872" cy="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48" name="M10-S05-Visuale-047"/>
          <p:cNvCxnSpPr/>
          <p:nvPr/>
        </p:nvCxnSpPr>
        <p:spPr>
          <a:xfrm>
            <a:off x="3300984" y="4251960"/>
            <a:ext cx="1261872" cy="0"/>
          </a:xfrm>
          <a:prstGeom prst="line">
            <a:avLst/>
          </a:prstGeom>
          <a:ln w="1016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9" name="M10-S05-Visuale-048"/>
          <p:cNvSpPr/>
          <p:nvPr/>
        </p:nvSpPr>
        <p:spPr>
          <a:xfrm>
            <a:off x="1051560" y="3374136"/>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10-S05-Testo-049"/>
          <p:cNvSpPr txBox="1"/>
          <p:nvPr/>
        </p:nvSpPr>
        <p:spPr>
          <a:xfrm>
            <a:off x="1051560" y="3415284"/>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1</a:t>
            </a:r>
          </a:p>
        </p:txBody>
      </p:sp>
      <p:cxnSp>
        <p:nvCxnSpPr>
          <p:cNvPr id="51" name="M10-S05-Visuale-050"/>
          <p:cNvCxnSpPr/>
          <p:nvPr/>
        </p:nvCxnSpPr>
        <p:spPr>
          <a:xfrm>
            <a:off x="1362456" y="3529584"/>
            <a:ext cx="914400" cy="256031"/>
          </a:xfrm>
          <a:prstGeom prst="line">
            <a:avLst/>
          </a:prstGeom>
          <a:ln w="1016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52" name="M10-S05-Visuale-051"/>
          <p:cNvSpPr/>
          <p:nvPr/>
        </p:nvSpPr>
        <p:spPr>
          <a:xfrm>
            <a:off x="6254496" y="4215384"/>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3" name="M10-S05-Testo-052"/>
          <p:cNvSpPr txBox="1"/>
          <p:nvPr/>
        </p:nvSpPr>
        <p:spPr>
          <a:xfrm>
            <a:off x="6254496" y="4256532"/>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2</a:t>
            </a:r>
          </a:p>
        </p:txBody>
      </p:sp>
      <p:cxnSp>
        <p:nvCxnSpPr>
          <p:cNvPr id="54" name="M10-S05-Visuale-053"/>
          <p:cNvCxnSpPr/>
          <p:nvPr/>
        </p:nvCxnSpPr>
        <p:spPr>
          <a:xfrm flipH="1">
            <a:off x="5458968" y="4361688"/>
            <a:ext cx="795528" cy="0"/>
          </a:xfrm>
          <a:prstGeom prst="line">
            <a:avLst/>
          </a:prstGeom>
          <a:ln w="1016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55" name="M10-S05-Visuale-054"/>
          <p:cNvSpPr/>
          <p:nvPr/>
        </p:nvSpPr>
        <p:spPr>
          <a:xfrm>
            <a:off x="6254496" y="2633472"/>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10-S05-Testo-055"/>
          <p:cNvSpPr txBox="1"/>
          <p:nvPr/>
        </p:nvSpPr>
        <p:spPr>
          <a:xfrm>
            <a:off x="6254496" y="267462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3</a:t>
            </a:r>
          </a:p>
        </p:txBody>
      </p:sp>
      <p:cxnSp>
        <p:nvCxnSpPr>
          <p:cNvPr id="57" name="M10-S05-Visuale-056"/>
          <p:cNvCxnSpPr/>
          <p:nvPr/>
        </p:nvCxnSpPr>
        <p:spPr>
          <a:xfrm flipH="1">
            <a:off x="5934456" y="2788920"/>
            <a:ext cx="320040" cy="0"/>
          </a:xfrm>
          <a:prstGeom prst="line">
            <a:avLst/>
          </a:prstGeom>
          <a:ln w="1016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58" name="M10-S05-Testo-057"/>
          <p:cNvSpPr txBox="1"/>
          <p:nvPr/>
        </p:nvSpPr>
        <p:spPr>
          <a:xfrm>
            <a:off x="877824" y="5513832"/>
            <a:ext cx="6217920" cy="192024"/>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0">
                <a:solidFill>
                  <a:srgbClr val="567886"/>
                </a:solidFill>
                <a:latin typeface="Lato"/>
              </a:rPr>
              <a:t>Postazione parzialmente confinata: non equivale a un ciclo chiuso.</a:t>
            </a:r>
          </a:p>
        </p:txBody>
      </p:sp>
      <p:sp>
        <p:nvSpPr>
          <p:cNvPr id="59" name="M10-S05-Visuale-058"/>
          <p:cNvSpPr/>
          <p:nvPr/>
        </p:nvSpPr>
        <p:spPr>
          <a:xfrm>
            <a:off x="7635240" y="2414016"/>
            <a:ext cx="3959352" cy="1033271"/>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M10-S05-Visuale-059"/>
          <p:cNvSpPr/>
          <p:nvPr/>
        </p:nvSpPr>
        <p:spPr>
          <a:xfrm>
            <a:off x="7818120" y="2578608"/>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1" name="M10-S05-Testo-060"/>
          <p:cNvSpPr txBox="1"/>
          <p:nvPr/>
        </p:nvSpPr>
        <p:spPr>
          <a:xfrm>
            <a:off x="7818120" y="2619756"/>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1</a:t>
            </a:r>
          </a:p>
        </p:txBody>
      </p:sp>
      <p:sp>
        <p:nvSpPr>
          <p:cNvPr id="62" name="M10-S05-Testo-061"/>
          <p:cNvSpPr txBox="1"/>
          <p:nvPr/>
        </p:nvSpPr>
        <p:spPr>
          <a:xfrm>
            <a:off x="8275320" y="2542032"/>
            <a:ext cx="309067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008E89"/>
                </a:solidFill>
                <a:latin typeface="Lato"/>
              </a:rPr>
              <a:t>PREVENIRE IL RILASCIO</a:t>
            </a:r>
          </a:p>
        </p:txBody>
      </p:sp>
      <p:sp>
        <p:nvSpPr>
          <p:cNvPr id="63" name="M10-S05-Testo-062"/>
          <p:cNvSpPr txBox="1"/>
          <p:nvPr/>
        </p:nvSpPr>
        <p:spPr>
          <a:xfrm>
            <a:off x="8275320" y="2880360"/>
            <a:ext cx="3081528" cy="493776"/>
          </a:xfrm>
          <a:prstGeom prst="rect">
            <a:avLst/>
          </a:prstGeom>
          <a:noFill/>
          <a:effectLst/>
        </p:spPr>
        <p:txBody>
          <a:bodyPr wrap="square" lIns="0" tIns="0" rIns="0" bIns="0" anchor="t">
            <a:spAutoFit/>
          </a:bodyPr>
          <a:lstStyle/>
          <a:p>
            <a:pPr algn="l">
              <a:lnSpc>
                <a:spcPct val="104000"/>
              </a:lnSpc>
              <a:spcBef>
                <a:spcPts val="0"/>
              </a:spcBef>
              <a:spcAft>
                <a:spcPts val="0"/>
              </a:spcAft>
            </a:pPr>
            <a:r>
              <a:rPr sz="1600" b="0">
                <a:solidFill>
                  <a:srgbClr val="13384C"/>
                </a:solidFill>
                <a:latin typeface="Lato"/>
              </a:rPr>
              <a:t>Intervenire sul punto</a:t>
            </a:r>
          </a:p>
          <a:p>
            <a:pPr algn="l">
              <a:lnSpc>
                <a:spcPct val="104000"/>
              </a:lnSpc>
              <a:spcBef>
                <a:spcPts val="0"/>
              </a:spcBef>
              <a:spcAft>
                <a:spcPts val="0"/>
              </a:spcAft>
            </a:pPr>
            <a:r>
              <a:rPr sz="1600" b="0">
                <a:solidFill>
                  <a:srgbClr val="13384C"/>
                </a:solidFill>
                <a:latin typeface="Lato"/>
              </a:rPr>
              <a:t>di utilizzo dell’agente.</a:t>
            </a:r>
          </a:p>
        </p:txBody>
      </p:sp>
      <p:sp>
        <p:nvSpPr>
          <p:cNvPr id="64" name="M10-S05-Visuale-063"/>
          <p:cNvSpPr/>
          <p:nvPr/>
        </p:nvSpPr>
        <p:spPr>
          <a:xfrm>
            <a:off x="7635240" y="3557016"/>
            <a:ext cx="3959352" cy="1033271"/>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M10-S05-Visuale-064"/>
          <p:cNvSpPr/>
          <p:nvPr/>
        </p:nvSpPr>
        <p:spPr>
          <a:xfrm>
            <a:off x="7818120" y="3721608"/>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6" name="M10-S05-Testo-065"/>
          <p:cNvSpPr txBox="1"/>
          <p:nvPr/>
        </p:nvSpPr>
        <p:spPr>
          <a:xfrm>
            <a:off x="7818120" y="3762756"/>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2</a:t>
            </a:r>
          </a:p>
        </p:txBody>
      </p:sp>
      <p:sp>
        <p:nvSpPr>
          <p:cNvPr id="67" name="M10-S05-Testo-066"/>
          <p:cNvSpPr txBox="1"/>
          <p:nvPr/>
        </p:nvSpPr>
        <p:spPr>
          <a:xfrm>
            <a:off x="8275320" y="3685032"/>
            <a:ext cx="309067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008E89"/>
                </a:solidFill>
                <a:latin typeface="Lato"/>
              </a:rPr>
              <a:t>LIMITARE LE APERTURE</a:t>
            </a:r>
          </a:p>
        </p:txBody>
      </p:sp>
      <p:sp>
        <p:nvSpPr>
          <p:cNvPr id="68" name="M10-S05-Testo-067"/>
          <p:cNvSpPr txBox="1"/>
          <p:nvPr/>
        </p:nvSpPr>
        <p:spPr>
          <a:xfrm>
            <a:off x="8275320" y="4023360"/>
            <a:ext cx="3081528" cy="493776"/>
          </a:xfrm>
          <a:prstGeom prst="rect">
            <a:avLst/>
          </a:prstGeom>
          <a:noFill/>
          <a:effectLst/>
        </p:spPr>
        <p:txBody>
          <a:bodyPr wrap="square" lIns="0" tIns="0" rIns="0" bIns="0" anchor="t">
            <a:spAutoFit/>
          </a:bodyPr>
          <a:lstStyle/>
          <a:p>
            <a:pPr algn="l">
              <a:lnSpc>
                <a:spcPct val="104000"/>
              </a:lnSpc>
              <a:spcBef>
                <a:spcPts val="0"/>
              </a:spcBef>
              <a:spcAft>
                <a:spcPts val="0"/>
              </a:spcAft>
            </a:pPr>
            <a:r>
              <a:rPr sz="1600" b="0">
                <a:solidFill>
                  <a:srgbClr val="13384C"/>
                </a:solidFill>
                <a:latin typeface="Lato"/>
              </a:rPr>
              <a:t>Contenimento coerente</a:t>
            </a:r>
          </a:p>
          <a:p>
            <a:pPr algn="l">
              <a:lnSpc>
                <a:spcPct val="104000"/>
              </a:lnSpc>
              <a:spcBef>
                <a:spcPts val="0"/>
              </a:spcBef>
              <a:spcAft>
                <a:spcPts val="0"/>
              </a:spcAft>
            </a:pPr>
            <a:r>
              <a:rPr sz="1600" b="0">
                <a:solidFill>
                  <a:srgbClr val="13384C"/>
                </a:solidFill>
                <a:latin typeface="Lato"/>
              </a:rPr>
              <a:t>con il compito.</a:t>
            </a:r>
          </a:p>
        </p:txBody>
      </p:sp>
      <p:sp>
        <p:nvSpPr>
          <p:cNvPr id="69" name="M10-S05-Visuale-068"/>
          <p:cNvSpPr/>
          <p:nvPr/>
        </p:nvSpPr>
        <p:spPr>
          <a:xfrm>
            <a:off x="7635240" y="4700016"/>
            <a:ext cx="3959352" cy="1033271"/>
          </a:xfrm>
          <a:prstGeom prst="roundRect">
            <a:avLst>
              <a:gd name="adj" fmla="val 7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 name="M10-S05-Visuale-069"/>
          <p:cNvSpPr/>
          <p:nvPr/>
        </p:nvSpPr>
        <p:spPr>
          <a:xfrm>
            <a:off x="7818120" y="4864608"/>
            <a:ext cx="310896" cy="310896"/>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1" name="M10-S05-Testo-070"/>
          <p:cNvSpPr txBox="1"/>
          <p:nvPr/>
        </p:nvSpPr>
        <p:spPr>
          <a:xfrm>
            <a:off x="7818120" y="4905756"/>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FFFFFF"/>
                </a:solidFill>
                <a:latin typeface="Lato"/>
              </a:rPr>
              <a:t>3</a:t>
            </a:r>
          </a:p>
        </p:txBody>
      </p:sp>
      <p:sp>
        <p:nvSpPr>
          <p:cNvPr id="72" name="M10-S05-Testo-071"/>
          <p:cNvSpPr txBox="1"/>
          <p:nvPr/>
        </p:nvSpPr>
        <p:spPr>
          <a:xfrm>
            <a:off x="8275320" y="4828032"/>
            <a:ext cx="309067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008E89"/>
                </a:solidFill>
                <a:latin typeface="Lato"/>
              </a:rPr>
              <a:t>INTERCETTARE IL FLUSSO</a:t>
            </a:r>
          </a:p>
        </p:txBody>
      </p:sp>
      <p:sp>
        <p:nvSpPr>
          <p:cNvPr id="73" name="M10-S05-Testo-072"/>
          <p:cNvSpPr txBox="1"/>
          <p:nvPr/>
        </p:nvSpPr>
        <p:spPr>
          <a:xfrm>
            <a:off x="8275320" y="5166360"/>
            <a:ext cx="3081528" cy="493776"/>
          </a:xfrm>
          <a:prstGeom prst="rect">
            <a:avLst/>
          </a:prstGeom>
          <a:noFill/>
          <a:effectLst/>
        </p:spPr>
        <p:txBody>
          <a:bodyPr wrap="square" lIns="0" tIns="0" rIns="0" bIns="0" anchor="t">
            <a:spAutoFit/>
          </a:bodyPr>
          <a:lstStyle/>
          <a:p>
            <a:pPr algn="l">
              <a:lnSpc>
                <a:spcPct val="104000"/>
              </a:lnSpc>
              <a:spcBef>
                <a:spcPts val="0"/>
              </a:spcBef>
              <a:spcAft>
                <a:spcPts val="0"/>
              </a:spcAft>
            </a:pPr>
            <a:r>
              <a:rPr sz="1600" b="0">
                <a:solidFill>
                  <a:srgbClr val="13384C"/>
                </a:solidFill>
                <a:latin typeface="Lato"/>
              </a:rPr>
              <a:t>Captazione e gestione</a:t>
            </a:r>
          </a:p>
          <a:p>
            <a:pPr algn="l">
              <a:lnSpc>
                <a:spcPct val="104000"/>
              </a:lnSpc>
              <a:spcBef>
                <a:spcPts val="0"/>
              </a:spcBef>
              <a:spcAft>
                <a:spcPts val="0"/>
              </a:spcAft>
            </a:pPr>
            <a:r>
              <a:rPr sz="1600" b="0">
                <a:solidFill>
                  <a:srgbClr val="13384C"/>
                </a:solidFill>
                <a:latin typeface="Lato"/>
              </a:rPr>
              <a:t>della contaminazione.</a:t>
            </a:r>
          </a:p>
        </p:txBody>
      </p:sp>
      <p:sp>
        <p:nvSpPr>
          <p:cNvPr id="74" name="M10-S05-Visuale-073"/>
          <p:cNvSpPr/>
          <p:nvPr/>
        </p:nvSpPr>
        <p:spPr>
          <a:xfrm>
            <a:off x="594360" y="6062472"/>
            <a:ext cx="11000232" cy="329184"/>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5" name="M10-S05-Testo-074"/>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008E89"/>
                </a:solidFill>
                <a:latin typeface="Lato"/>
              </a:rPr>
              <a:t>Schema funzionale: non definisce materiali, portate, pressioni o una configurazione impiantistica certificata.</a:t>
            </a:r>
          </a:p>
        </p:txBody>
      </p:sp>
      <p:sp>
        <p:nvSpPr>
          <p:cNvPr id="7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10-S06-Visuale-001"/>
          <p:cNvCxnSpPr/>
          <p:nvPr/>
        </p:nvCxnSpPr>
        <p:spPr>
          <a:xfrm flipV="1">
            <a:off x="594360" y="393192"/>
            <a:ext cx="170992" cy="139903"/>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10-S06-Visuale-002"/>
          <p:cNvCxnSpPr/>
          <p:nvPr/>
        </p:nvCxnSpPr>
        <p:spPr>
          <a:xfrm>
            <a:off x="765352" y="393192"/>
            <a:ext cx="163221" cy="186537"/>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10-S06-Visuale-003"/>
          <p:cNvSpPr/>
          <p:nvPr/>
        </p:nvSpPr>
        <p:spPr>
          <a:xfrm>
            <a:off x="573374" y="512109"/>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6-Visuale-004"/>
          <p:cNvSpPr/>
          <p:nvPr/>
        </p:nvSpPr>
        <p:spPr>
          <a:xfrm>
            <a:off x="744367" y="372206"/>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6-Visuale-005"/>
          <p:cNvSpPr/>
          <p:nvPr/>
        </p:nvSpPr>
        <p:spPr>
          <a:xfrm>
            <a:off x="907587" y="558744"/>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6-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66DCC5"/>
                </a:solidFill>
                <a:latin typeface="Lato"/>
              </a:rPr>
              <a:t>MODULO 10 / PREVENZIONE E PROTEZIONE</a:t>
            </a:r>
          </a:p>
        </p:txBody>
      </p:sp>
      <p:sp>
        <p:nvSpPr>
          <p:cNvPr id="8" name="M10-S06-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BFD3DA"/>
                </a:solidFill>
                <a:latin typeface="Lato"/>
              </a:rPr>
              <a:t>ASPIRAZIONE / VENTILAZIONE</a:t>
            </a:r>
          </a:p>
        </p:txBody>
      </p:sp>
      <p:sp>
        <p:nvSpPr>
          <p:cNvPr id="9" name="M10-S06-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FFFFFF"/>
                </a:solidFill>
                <a:latin typeface="Lato"/>
              </a:rPr>
              <a:t>Aspirazione localizzata: captare e verificarne l’efficacia</a:t>
            </a:r>
          </a:p>
        </p:txBody>
      </p:sp>
      <p:sp>
        <p:nvSpPr>
          <p:cNvPr id="10" name="M10-S06-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BFD3DA"/>
                </a:solidFill>
                <a:latin typeface="Lato"/>
              </a:rPr>
              <a:t>Captazione alla sorgente e ventilazione generale hanno funzioni distinte e complementari.</a:t>
            </a:r>
          </a:p>
        </p:txBody>
      </p:sp>
      <p:cxnSp>
        <p:nvCxnSpPr>
          <p:cNvPr id="11" name="M10-S06-Visuale-010"/>
          <p:cNvCxnSpPr/>
          <p:nvPr/>
        </p:nvCxnSpPr>
        <p:spPr>
          <a:xfrm>
            <a:off x="548640" y="6419088"/>
            <a:ext cx="11091672" cy="0"/>
          </a:xfrm>
          <a:prstGeom prst="line">
            <a:avLst/>
          </a:prstGeom>
          <a:ln w="7620">
            <a:solidFill>
              <a:srgbClr val="244F61"/>
            </a:solidFill>
          </a:ln>
          <a:effectLst/>
        </p:spPr>
        <p:style>
          <a:lnRef idx="2">
            <a:schemeClr val="accent1"/>
          </a:lnRef>
          <a:fillRef idx="0">
            <a:schemeClr val="accent1"/>
          </a:fillRef>
          <a:effectRef idx="0">
            <a:schemeClr val="accent1"/>
          </a:effectRef>
          <a:fontRef idx="minor">
            <a:schemeClr val="tx1"/>
          </a:fontRef>
        </p:style>
      </p:cxnSp>
      <p:sp>
        <p:nvSpPr>
          <p:cNvPr id="12" name="M10-S06-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M10-S06-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BFD3DA"/>
                </a:solidFill>
                <a:latin typeface="Lato"/>
              </a:rPr>
              <a:t>Art. 237 [N2] • Verifica tecnica HSE [T3] • Schema LEV [D]</a:t>
            </a:r>
          </a:p>
        </p:txBody>
      </p:sp>
      <p:sp>
        <p:nvSpPr>
          <p:cNvPr id="14" name="M10-S06-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BFD3DA"/>
                </a:solidFill>
                <a:latin typeface="Lato"/>
              </a:rPr>
              <a:t>06 / 10</a:t>
            </a:r>
          </a:p>
        </p:txBody>
      </p:sp>
      <p:sp>
        <p:nvSpPr>
          <p:cNvPr id="15" name="M10-S06-Visuale-014"/>
          <p:cNvSpPr/>
          <p:nvPr/>
        </p:nvSpPr>
        <p:spPr>
          <a:xfrm>
            <a:off x="54864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6-Visuale-015"/>
          <p:cNvSpPr/>
          <p:nvPr/>
        </p:nvSpPr>
        <p:spPr>
          <a:xfrm>
            <a:off x="772668"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6-Visuale-016"/>
          <p:cNvSpPr/>
          <p:nvPr/>
        </p:nvSpPr>
        <p:spPr>
          <a:xfrm>
            <a:off x="996695"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6-Visuale-017"/>
          <p:cNvSpPr/>
          <p:nvPr/>
        </p:nvSpPr>
        <p:spPr>
          <a:xfrm>
            <a:off x="1220724"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6-Visuale-018"/>
          <p:cNvSpPr/>
          <p:nvPr/>
        </p:nvSpPr>
        <p:spPr>
          <a:xfrm>
            <a:off x="1444752"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6-Visuale-019"/>
          <p:cNvSpPr/>
          <p:nvPr/>
        </p:nvSpPr>
        <p:spPr>
          <a:xfrm>
            <a:off x="166878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6-Visuale-020"/>
          <p:cNvSpPr/>
          <p:nvPr/>
        </p:nvSpPr>
        <p:spPr>
          <a:xfrm>
            <a:off x="1892807"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6-Visuale-021"/>
          <p:cNvSpPr/>
          <p:nvPr/>
        </p:nvSpPr>
        <p:spPr>
          <a:xfrm>
            <a:off x="2116836"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6-Visuale-022"/>
          <p:cNvSpPr/>
          <p:nvPr/>
        </p:nvSpPr>
        <p:spPr>
          <a:xfrm>
            <a:off x="2340864"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6-Visuale-023"/>
          <p:cNvSpPr/>
          <p:nvPr/>
        </p:nvSpPr>
        <p:spPr>
          <a:xfrm>
            <a:off x="2564892"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6-Visuale-024"/>
          <p:cNvSpPr/>
          <p:nvPr/>
        </p:nvSpPr>
        <p:spPr>
          <a:xfrm>
            <a:off x="594360" y="2414016"/>
            <a:ext cx="7470648" cy="3465576"/>
          </a:xfrm>
          <a:prstGeom prst="roundRect">
            <a:avLst>
              <a:gd name="adj" fmla="val 8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6-Visuale-025"/>
          <p:cNvSpPr/>
          <p:nvPr/>
        </p:nvSpPr>
        <p:spPr>
          <a:xfrm>
            <a:off x="1393911" y="3209544"/>
            <a:ext cx="403981" cy="403981"/>
          </a:xfrm>
          <a:prstGeom prst="ellipse">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10-S06-Visuale-026"/>
          <p:cNvSpPr/>
          <p:nvPr/>
        </p:nvSpPr>
        <p:spPr>
          <a:xfrm>
            <a:off x="1316553" y="3716670"/>
            <a:ext cx="627461" cy="1426830"/>
          </a:xfrm>
          <a:custGeom>
            <a:avLst/>
            <a:gdLst/>
            <a:ahLst/>
            <a:cxnLst/>
            <a:rect l="l" t="t" r="r" b="b"/>
            <a:pathLst>
              <a:path w="627461" h="1426830">
                <a:moveTo>
                  <a:pt x="8595" y="0"/>
                </a:moveTo>
                <a:lnTo>
                  <a:pt x="541507" y="0"/>
                </a:lnTo>
                <a:lnTo>
                  <a:pt x="627461" y="764987"/>
                </a:lnTo>
                <a:lnTo>
                  <a:pt x="412577" y="764987"/>
                </a:lnTo>
                <a:lnTo>
                  <a:pt x="395386" y="1426830"/>
                </a:lnTo>
                <a:lnTo>
                  <a:pt x="223479" y="1426830"/>
                </a:lnTo>
                <a:lnTo>
                  <a:pt x="206288" y="764987"/>
                </a:lnTo>
                <a:lnTo>
                  <a:pt x="0" y="764987"/>
                </a:lnTo>
                <a:close/>
              </a:path>
            </a:pathLst>
          </a:cu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 name="M10-S06-Visuale-027"/>
          <p:cNvCxnSpPr/>
          <p:nvPr/>
        </p:nvCxnSpPr>
        <p:spPr>
          <a:xfrm flipH="1">
            <a:off x="1144645" y="3776837"/>
            <a:ext cx="223480" cy="550103"/>
          </a:xfrm>
          <a:prstGeom prst="line">
            <a:avLst/>
          </a:prstGeom>
          <a:ln w="95504">
            <a:solidFill>
              <a:srgbClr val="BFD3DA"/>
            </a:solidFill>
          </a:ln>
          <a:effectLst/>
        </p:spPr>
        <p:style>
          <a:lnRef idx="2">
            <a:schemeClr val="accent1"/>
          </a:lnRef>
          <a:fillRef idx="0">
            <a:schemeClr val="accent1"/>
          </a:fillRef>
          <a:effectRef idx="0">
            <a:schemeClr val="accent1"/>
          </a:effectRef>
          <a:fontRef idx="minor">
            <a:schemeClr val="tx1"/>
          </a:fontRef>
        </p:style>
      </p:cxnSp>
      <p:cxnSp>
        <p:nvCxnSpPr>
          <p:cNvPr id="29" name="M10-S06-Visuale-028"/>
          <p:cNvCxnSpPr/>
          <p:nvPr/>
        </p:nvCxnSpPr>
        <p:spPr>
          <a:xfrm>
            <a:off x="1815084" y="3794028"/>
            <a:ext cx="232074" cy="446959"/>
          </a:xfrm>
          <a:prstGeom prst="line">
            <a:avLst/>
          </a:prstGeom>
          <a:ln w="95504">
            <a:solidFill>
              <a:srgbClr val="BFD3DA"/>
            </a:solidFill>
          </a:ln>
          <a:effectLst/>
        </p:spPr>
        <p:style>
          <a:lnRef idx="2">
            <a:schemeClr val="accent1"/>
          </a:lnRef>
          <a:fillRef idx="0">
            <a:schemeClr val="accent1"/>
          </a:fillRef>
          <a:effectRef idx="0">
            <a:schemeClr val="accent1"/>
          </a:effectRef>
          <a:fontRef idx="minor">
            <a:schemeClr val="tx1"/>
          </a:fontRef>
        </p:style>
      </p:cxnSp>
      <p:sp>
        <p:nvSpPr>
          <p:cNvPr id="30" name="M10-S06-Visuale-029"/>
          <p:cNvSpPr/>
          <p:nvPr/>
        </p:nvSpPr>
        <p:spPr>
          <a:xfrm>
            <a:off x="1316553" y="4395703"/>
            <a:ext cx="171907" cy="764987"/>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10-S06-Visuale-030"/>
          <p:cNvSpPr/>
          <p:nvPr/>
        </p:nvSpPr>
        <p:spPr>
          <a:xfrm>
            <a:off x="1746321" y="4395703"/>
            <a:ext cx="171907" cy="764987"/>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10-S06-Visuale-031"/>
          <p:cNvSpPr/>
          <p:nvPr/>
        </p:nvSpPr>
        <p:spPr>
          <a:xfrm>
            <a:off x="1256385" y="5117713"/>
            <a:ext cx="240670" cy="60167"/>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10-S06-Visuale-032"/>
          <p:cNvSpPr/>
          <p:nvPr/>
        </p:nvSpPr>
        <p:spPr>
          <a:xfrm>
            <a:off x="1737725" y="5117713"/>
            <a:ext cx="249265" cy="60167"/>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4" name="M10-S06-Visuale-033"/>
          <p:cNvCxnSpPr/>
          <p:nvPr/>
        </p:nvCxnSpPr>
        <p:spPr>
          <a:xfrm>
            <a:off x="1325148" y="3304092"/>
            <a:ext cx="541508" cy="0"/>
          </a:xfrm>
          <a:prstGeom prst="line">
            <a:avLst/>
          </a:prstGeom>
          <a:ln w="23876">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5" name="M10-S06-Visuale-034"/>
          <p:cNvCxnSpPr/>
          <p:nvPr/>
        </p:nvCxnSpPr>
        <p:spPr>
          <a:xfrm>
            <a:off x="1436888" y="3372855"/>
            <a:ext cx="343814" cy="0"/>
          </a:xfrm>
          <a:prstGeom prst="line">
            <a:avLst/>
          </a:prstGeom>
          <a:ln w="29844">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36" name="M10-S06-Visuale-035"/>
          <p:cNvSpPr/>
          <p:nvPr/>
        </p:nvSpPr>
        <p:spPr>
          <a:xfrm>
            <a:off x="2779776" y="4782312"/>
            <a:ext cx="3346704" cy="128016"/>
          </a:xfrm>
          <a:prstGeom prst="rect">
            <a:avLst/>
          </a:prstGeom>
          <a:solidFill>
            <a:srgbClr val="7CA8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10-S06-Visuale-036"/>
          <p:cNvSpPr/>
          <p:nvPr/>
        </p:nvSpPr>
        <p:spPr>
          <a:xfrm>
            <a:off x="2944368" y="4910328"/>
            <a:ext cx="118872" cy="585216"/>
          </a:xfrm>
          <a:prstGeom prst="rect">
            <a:avLst/>
          </a:prstGeom>
          <a:solidFill>
            <a:srgbClr val="7CA8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10-S06-Visuale-037"/>
          <p:cNvSpPr/>
          <p:nvPr/>
        </p:nvSpPr>
        <p:spPr>
          <a:xfrm>
            <a:off x="5833872" y="4910328"/>
            <a:ext cx="118872" cy="585216"/>
          </a:xfrm>
          <a:prstGeom prst="rect">
            <a:avLst/>
          </a:prstGeom>
          <a:solidFill>
            <a:srgbClr val="7CA8B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10-S06-Visuale-038"/>
          <p:cNvSpPr/>
          <p:nvPr/>
        </p:nvSpPr>
        <p:spPr>
          <a:xfrm>
            <a:off x="3474720" y="4123944"/>
            <a:ext cx="630936" cy="658368"/>
          </a:xfrm>
          <a:prstGeom prst="can">
            <a:avLst/>
          </a:prstGeom>
          <a:solidFill>
            <a:srgbClr val="244F61"/>
          </a:solidFill>
          <a:ln w="1397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M10-S06-Visuale-039"/>
          <p:cNvSpPr/>
          <p:nvPr/>
        </p:nvSpPr>
        <p:spPr>
          <a:xfrm>
            <a:off x="4882896" y="3685032"/>
            <a:ext cx="850392" cy="1097280"/>
          </a:xfrm>
          <a:prstGeom prst="rect">
            <a:avLst/>
          </a:prstGeom>
          <a:solidFill>
            <a:srgbClr val="244F61"/>
          </a:solidFill>
          <a:ln w="1524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10-S06-Visuale-040"/>
          <p:cNvSpPr/>
          <p:nvPr/>
        </p:nvSpPr>
        <p:spPr>
          <a:xfrm>
            <a:off x="4937760" y="3813048"/>
            <a:ext cx="109728" cy="777240"/>
          </a:xfrm>
          <a:prstGeom prst="rect">
            <a:avLst/>
          </a:prstGeom>
          <a:solidFill>
            <a:srgbClr val="0B2538"/>
          </a:solidFill>
          <a:ln w="1016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2" name="M10-S06-Visuale-041"/>
          <p:cNvCxnSpPr/>
          <p:nvPr/>
        </p:nvCxnSpPr>
        <p:spPr>
          <a:xfrm flipV="1">
            <a:off x="5312664" y="3008376"/>
            <a:ext cx="0" cy="667511"/>
          </a:xfrm>
          <a:prstGeom prst="line">
            <a:avLst/>
          </a:prstGeom>
          <a:ln w="88900">
            <a:solidFill>
              <a:srgbClr val="7CA8B5"/>
            </a:solidFill>
          </a:ln>
          <a:effectLst/>
        </p:spPr>
        <p:style>
          <a:lnRef idx="2">
            <a:schemeClr val="accent1"/>
          </a:lnRef>
          <a:fillRef idx="0">
            <a:schemeClr val="accent1"/>
          </a:fillRef>
          <a:effectRef idx="0">
            <a:schemeClr val="accent1"/>
          </a:effectRef>
          <a:fontRef idx="minor">
            <a:schemeClr val="tx1"/>
          </a:fontRef>
        </p:style>
      </p:cxnSp>
      <p:cxnSp>
        <p:nvCxnSpPr>
          <p:cNvPr id="43" name="M10-S06-Visuale-042"/>
          <p:cNvCxnSpPr/>
          <p:nvPr/>
        </p:nvCxnSpPr>
        <p:spPr>
          <a:xfrm>
            <a:off x="5312664" y="3008376"/>
            <a:ext cx="1252728" cy="0"/>
          </a:xfrm>
          <a:prstGeom prst="line">
            <a:avLst/>
          </a:prstGeom>
          <a:ln w="88900">
            <a:solidFill>
              <a:srgbClr val="7CA8B5"/>
            </a:solidFill>
          </a:ln>
          <a:effectLst/>
        </p:spPr>
        <p:style>
          <a:lnRef idx="2">
            <a:schemeClr val="accent1"/>
          </a:lnRef>
          <a:fillRef idx="0">
            <a:schemeClr val="accent1"/>
          </a:fillRef>
          <a:effectRef idx="0">
            <a:schemeClr val="accent1"/>
          </a:effectRef>
          <a:fontRef idx="minor">
            <a:schemeClr val="tx1"/>
          </a:fontRef>
        </p:style>
      </p:cxnSp>
      <p:sp>
        <p:nvSpPr>
          <p:cNvPr id="44" name="M10-S06-Visuale-043"/>
          <p:cNvSpPr/>
          <p:nvPr/>
        </p:nvSpPr>
        <p:spPr>
          <a:xfrm>
            <a:off x="6510528" y="2706624"/>
            <a:ext cx="612648" cy="612648"/>
          </a:xfrm>
          <a:prstGeom prst="ellipse">
            <a:avLst/>
          </a:prstGeom>
          <a:solidFill>
            <a:srgbClr val="244F61"/>
          </a:solid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5" name="M10-S06-Visuale-044"/>
          <p:cNvCxnSpPr/>
          <p:nvPr/>
        </p:nvCxnSpPr>
        <p:spPr>
          <a:xfrm>
            <a:off x="6816852" y="3012948"/>
            <a:ext cx="164592" cy="0"/>
          </a:xfrm>
          <a:prstGeom prst="line">
            <a:avLst/>
          </a:prstGeom>
          <a:ln w="381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6" name="M10-S06-Visuale-045"/>
          <p:cNvCxnSpPr/>
          <p:nvPr/>
        </p:nvCxnSpPr>
        <p:spPr>
          <a:xfrm flipH="1">
            <a:off x="6734556" y="3012948"/>
            <a:ext cx="82296" cy="142540"/>
          </a:xfrm>
          <a:prstGeom prst="line">
            <a:avLst/>
          </a:prstGeom>
          <a:ln w="381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7" name="M10-S06-Visuale-046"/>
          <p:cNvCxnSpPr/>
          <p:nvPr/>
        </p:nvCxnSpPr>
        <p:spPr>
          <a:xfrm flipH="1" flipV="1">
            <a:off x="6734556" y="2870407"/>
            <a:ext cx="82296" cy="142541"/>
          </a:xfrm>
          <a:prstGeom prst="line">
            <a:avLst/>
          </a:prstGeom>
          <a:ln w="381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8" name="M10-S06-Visuale-047"/>
          <p:cNvCxnSpPr/>
          <p:nvPr/>
        </p:nvCxnSpPr>
        <p:spPr>
          <a:xfrm>
            <a:off x="7123176" y="3008376"/>
            <a:ext cx="365760" cy="0"/>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9" name="M10-S06-Visuale-048"/>
          <p:cNvCxnSpPr/>
          <p:nvPr/>
        </p:nvCxnSpPr>
        <p:spPr>
          <a:xfrm flipV="1">
            <a:off x="7488936" y="2615184"/>
            <a:ext cx="0" cy="393192"/>
          </a:xfrm>
          <a:prstGeom prst="line">
            <a:avLst/>
          </a:prstGeom>
          <a:ln w="2540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50" name="M10-S06-Visuale-049"/>
          <p:cNvCxnSpPr/>
          <p:nvPr/>
        </p:nvCxnSpPr>
        <p:spPr>
          <a:xfrm>
            <a:off x="4151376" y="3968496"/>
            <a:ext cx="713232" cy="0"/>
          </a:xfrm>
          <a:prstGeom prst="line">
            <a:avLst/>
          </a:prstGeom>
          <a:ln w="1397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51" name="M10-S06-Visuale-050"/>
          <p:cNvCxnSpPr/>
          <p:nvPr/>
        </p:nvCxnSpPr>
        <p:spPr>
          <a:xfrm>
            <a:off x="4151376" y="4178808"/>
            <a:ext cx="713232" cy="0"/>
          </a:xfrm>
          <a:prstGeom prst="line">
            <a:avLst/>
          </a:prstGeom>
          <a:ln w="1397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cxnSp>
        <p:nvCxnSpPr>
          <p:cNvPr id="52" name="M10-S06-Visuale-051"/>
          <p:cNvCxnSpPr/>
          <p:nvPr/>
        </p:nvCxnSpPr>
        <p:spPr>
          <a:xfrm>
            <a:off x="4151376" y="4379976"/>
            <a:ext cx="713232" cy="0"/>
          </a:xfrm>
          <a:prstGeom prst="line">
            <a:avLst/>
          </a:prstGeom>
          <a:ln w="1397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3" name="M10-S06-Visuale-052"/>
          <p:cNvSpPr/>
          <p:nvPr/>
        </p:nvSpPr>
        <p:spPr>
          <a:xfrm>
            <a:off x="3904487" y="3913632"/>
            <a:ext cx="41148" cy="41148"/>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10-S06-Visuale-053"/>
          <p:cNvSpPr/>
          <p:nvPr/>
        </p:nvSpPr>
        <p:spPr>
          <a:xfrm>
            <a:off x="4096512" y="3822191"/>
            <a:ext cx="41148" cy="41148"/>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M10-S06-Visuale-054"/>
          <p:cNvSpPr/>
          <p:nvPr/>
        </p:nvSpPr>
        <p:spPr>
          <a:xfrm>
            <a:off x="4160520" y="4041648"/>
            <a:ext cx="41148" cy="41148"/>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10-S06-Visuale-055"/>
          <p:cNvSpPr/>
          <p:nvPr/>
        </p:nvSpPr>
        <p:spPr>
          <a:xfrm>
            <a:off x="4279392" y="4279392"/>
            <a:ext cx="41148" cy="41148"/>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M10-S06-Visuale-056"/>
          <p:cNvSpPr/>
          <p:nvPr/>
        </p:nvSpPr>
        <p:spPr>
          <a:xfrm>
            <a:off x="4462272" y="3904487"/>
            <a:ext cx="41148" cy="41148"/>
          </a:xfrm>
          <a:prstGeom prst="ellipse">
            <a:avLst/>
          </a:prstGeom>
          <a:solidFill>
            <a:srgbClr val="E7B74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8" name="M10-S06-Visuale-057"/>
          <p:cNvCxnSpPr/>
          <p:nvPr/>
        </p:nvCxnSpPr>
        <p:spPr>
          <a:xfrm>
            <a:off x="1033271" y="5532120"/>
            <a:ext cx="1755649" cy="0"/>
          </a:xfrm>
          <a:prstGeom prst="line">
            <a:avLst/>
          </a:prstGeom>
          <a:ln w="15240">
            <a:solidFill>
              <a:srgbClr val="BFD3DA"/>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9" name="M10-S06-Testo-058"/>
          <p:cNvSpPr txBox="1"/>
          <p:nvPr/>
        </p:nvSpPr>
        <p:spPr>
          <a:xfrm>
            <a:off x="1051560" y="5641848"/>
            <a:ext cx="2084831" cy="173736"/>
          </a:xfrm>
          <a:prstGeom prst="rect">
            <a:avLst/>
          </a:prstGeom>
          <a:noFill/>
          <a:effectLst/>
        </p:spPr>
        <p:txBody>
          <a:bodyPr wrap="square" lIns="0" tIns="0" rIns="0" bIns="0" anchor="t">
            <a:spAutoFit/>
          </a:bodyPr>
          <a:lstStyle/>
          <a:p>
            <a:pPr algn="l">
              <a:lnSpc>
                <a:spcPct val="104000"/>
              </a:lnSpc>
              <a:spcBef>
                <a:spcPts val="0"/>
              </a:spcBef>
              <a:spcAft>
                <a:spcPts val="0"/>
              </a:spcAft>
            </a:pPr>
            <a:r>
              <a:rPr sz="1000" b="0">
                <a:solidFill>
                  <a:srgbClr val="BFD3DA"/>
                </a:solidFill>
                <a:latin typeface="Lato"/>
              </a:rPr>
              <a:t>Aria di reintegro</a:t>
            </a:r>
          </a:p>
        </p:txBody>
      </p:sp>
      <p:sp>
        <p:nvSpPr>
          <p:cNvPr id="60" name="M10-S06-Testo-059"/>
          <p:cNvSpPr txBox="1"/>
          <p:nvPr/>
        </p:nvSpPr>
        <p:spPr>
          <a:xfrm>
            <a:off x="3255264" y="5102352"/>
            <a:ext cx="1078992" cy="246888"/>
          </a:xfrm>
          <a:prstGeom prst="rect">
            <a:avLst/>
          </a:prstGeom>
          <a:noFill/>
          <a:effectLst/>
        </p:spPr>
        <p:txBody>
          <a:bodyPr wrap="square" lIns="0" tIns="0" rIns="0" bIns="0" anchor="t">
            <a:spAutoFit/>
          </a:bodyPr>
          <a:lstStyle/>
          <a:p>
            <a:pPr algn="ctr">
              <a:lnSpc>
                <a:spcPct val="104000"/>
              </a:lnSpc>
              <a:spcBef>
                <a:spcPts val="0"/>
              </a:spcBef>
              <a:spcAft>
                <a:spcPts val="0"/>
              </a:spcAft>
            </a:pPr>
            <a:r>
              <a:rPr sz="1250" b="1">
                <a:solidFill>
                  <a:srgbClr val="FFFFFF"/>
                </a:solidFill>
                <a:latin typeface="Lato"/>
              </a:rPr>
              <a:t>Sorgente</a:t>
            </a:r>
          </a:p>
        </p:txBody>
      </p:sp>
      <p:sp>
        <p:nvSpPr>
          <p:cNvPr id="61" name="M10-S06-Testo-060"/>
          <p:cNvSpPr txBox="1"/>
          <p:nvPr/>
        </p:nvSpPr>
        <p:spPr>
          <a:xfrm>
            <a:off x="4800600" y="5102352"/>
            <a:ext cx="1197864" cy="246888"/>
          </a:xfrm>
          <a:prstGeom prst="rect">
            <a:avLst/>
          </a:prstGeom>
          <a:noFill/>
          <a:effectLst/>
        </p:spPr>
        <p:txBody>
          <a:bodyPr wrap="square" lIns="0" tIns="0" rIns="0" bIns="0" anchor="t">
            <a:spAutoFit/>
          </a:bodyPr>
          <a:lstStyle/>
          <a:p>
            <a:pPr algn="ctr">
              <a:lnSpc>
                <a:spcPct val="104000"/>
              </a:lnSpc>
              <a:spcBef>
                <a:spcPts val="0"/>
              </a:spcBef>
              <a:spcAft>
                <a:spcPts val="0"/>
              </a:spcAft>
            </a:pPr>
            <a:r>
              <a:rPr sz="1250" b="1">
                <a:solidFill>
                  <a:srgbClr val="FFFFFF"/>
                </a:solidFill>
                <a:latin typeface="Lato"/>
              </a:rPr>
              <a:t>Captazione</a:t>
            </a:r>
          </a:p>
        </p:txBody>
      </p:sp>
      <p:sp>
        <p:nvSpPr>
          <p:cNvPr id="62" name="M10-S06-Testo-061"/>
          <p:cNvSpPr txBox="1"/>
          <p:nvPr/>
        </p:nvSpPr>
        <p:spPr>
          <a:xfrm>
            <a:off x="5367528" y="3310128"/>
            <a:ext cx="2240280" cy="201168"/>
          </a:xfrm>
          <a:prstGeom prst="rect">
            <a:avLst/>
          </a:prstGeom>
          <a:noFill/>
          <a:effectLst/>
        </p:spPr>
        <p:txBody>
          <a:bodyPr wrap="square" lIns="0" tIns="0" rIns="0" bIns="0" anchor="t">
            <a:spAutoFit/>
          </a:bodyPr>
          <a:lstStyle/>
          <a:p>
            <a:pPr algn="l">
              <a:lnSpc>
                <a:spcPct val="104000"/>
              </a:lnSpc>
              <a:spcBef>
                <a:spcPts val="0"/>
              </a:spcBef>
              <a:spcAft>
                <a:spcPts val="0"/>
              </a:spcAft>
            </a:pPr>
            <a:r>
              <a:rPr sz="1050" b="0">
                <a:solidFill>
                  <a:srgbClr val="BFD3DA"/>
                </a:solidFill>
                <a:latin typeface="Lato"/>
              </a:rPr>
              <a:t>Condotto + estrazione</a:t>
            </a:r>
          </a:p>
        </p:txBody>
      </p:sp>
      <p:sp>
        <p:nvSpPr>
          <p:cNvPr id="63" name="M10-S06-Visuale-062"/>
          <p:cNvSpPr/>
          <p:nvPr/>
        </p:nvSpPr>
        <p:spPr>
          <a:xfrm>
            <a:off x="8321040" y="2414016"/>
            <a:ext cx="3273552" cy="1069848"/>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4" name="M10-S06-Testo-063"/>
          <p:cNvSpPr txBox="1"/>
          <p:nvPr/>
        </p:nvSpPr>
        <p:spPr>
          <a:xfrm>
            <a:off x="8522208" y="2578608"/>
            <a:ext cx="2871216"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PROGETTO</a:t>
            </a:r>
          </a:p>
        </p:txBody>
      </p:sp>
      <p:sp>
        <p:nvSpPr>
          <p:cNvPr id="65" name="M10-S06-Testo-064"/>
          <p:cNvSpPr txBox="1"/>
          <p:nvPr/>
        </p:nvSpPr>
        <p:spPr>
          <a:xfrm>
            <a:off x="8522208" y="2916936"/>
            <a:ext cx="2852928" cy="512064"/>
          </a:xfrm>
          <a:prstGeom prst="rect">
            <a:avLst/>
          </a:prstGeom>
          <a:noFill/>
          <a:effectLst/>
        </p:spPr>
        <p:txBody>
          <a:bodyPr wrap="square" lIns="0" tIns="0" rIns="0" bIns="0" anchor="t">
            <a:spAutoFit/>
          </a:bodyPr>
          <a:lstStyle/>
          <a:p>
            <a:pPr algn="l">
              <a:lnSpc>
                <a:spcPct val="104000"/>
              </a:lnSpc>
              <a:spcBef>
                <a:spcPts val="0"/>
              </a:spcBef>
              <a:spcAft>
                <a:spcPts val="0"/>
              </a:spcAft>
            </a:pPr>
            <a:r>
              <a:rPr sz="1620" b="0">
                <a:solidFill>
                  <a:srgbClr val="FFFFFF"/>
                </a:solidFill>
                <a:latin typeface="Lato"/>
              </a:rPr>
              <a:t>Processo e condizioni</a:t>
            </a:r>
          </a:p>
          <a:p>
            <a:pPr algn="l">
              <a:lnSpc>
                <a:spcPct val="104000"/>
              </a:lnSpc>
              <a:spcBef>
                <a:spcPts val="0"/>
              </a:spcBef>
              <a:spcAft>
                <a:spcPts val="0"/>
              </a:spcAft>
            </a:pPr>
            <a:r>
              <a:rPr sz="1620" b="0">
                <a:solidFill>
                  <a:srgbClr val="FFFFFF"/>
                </a:solidFill>
                <a:latin typeface="Lato"/>
              </a:rPr>
              <a:t>d’impiego definiti.</a:t>
            </a:r>
          </a:p>
        </p:txBody>
      </p:sp>
      <p:sp>
        <p:nvSpPr>
          <p:cNvPr id="66" name="M10-S06-Visuale-065"/>
          <p:cNvSpPr/>
          <p:nvPr/>
        </p:nvSpPr>
        <p:spPr>
          <a:xfrm>
            <a:off x="8321040" y="3593592"/>
            <a:ext cx="3273552" cy="1069848"/>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 name="M10-S06-Testo-066"/>
          <p:cNvSpPr txBox="1"/>
          <p:nvPr/>
        </p:nvSpPr>
        <p:spPr>
          <a:xfrm>
            <a:off x="8522208" y="3758184"/>
            <a:ext cx="2871216"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RISCONTRO INIZIALE</a:t>
            </a:r>
          </a:p>
        </p:txBody>
      </p:sp>
      <p:sp>
        <p:nvSpPr>
          <p:cNvPr id="68" name="M10-S06-Testo-067"/>
          <p:cNvSpPr txBox="1"/>
          <p:nvPr/>
        </p:nvSpPr>
        <p:spPr>
          <a:xfrm>
            <a:off x="8522208" y="4096512"/>
            <a:ext cx="2852928" cy="512064"/>
          </a:xfrm>
          <a:prstGeom prst="rect">
            <a:avLst/>
          </a:prstGeom>
          <a:noFill/>
          <a:effectLst/>
        </p:spPr>
        <p:txBody>
          <a:bodyPr wrap="square" lIns="0" tIns="0" rIns="0" bIns="0" anchor="t">
            <a:spAutoFit/>
          </a:bodyPr>
          <a:lstStyle/>
          <a:p>
            <a:pPr algn="l">
              <a:lnSpc>
                <a:spcPct val="104000"/>
              </a:lnSpc>
              <a:spcBef>
                <a:spcPts val="0"/>
              </a:spcBef>
              <a:spcAft>
                <a:spcPts val="0"/>
              </a:spcAft>
            </a:pPr>
            <a:r>
              <a:rPr sz="1620" b="0">
                <a:solidFill>
                  <a:srgbClr val="FFFFFF"/>
                </a:solidFill>
                <a:latin typeface="Lato"/>
              </a:rPr>
              <a:t>Evidenze del controllo</a:t>
            </a:r>
          </a:p>
          <a:p>
            <a:pPr algn="l">
              <a:lnSpc>
                <a:spcPct val="104000"/>
              </a:lnSpc>
              <a:spcBef>
                <a:spcPts val="0"/>
              </a:spcBef>
              <a:spcAft>
                <a:spcPts val="0"/>
              </a:spcAft>
            </a:pPr>
            <a:r>
              <a:rPr sz="1620" b="0">
                <a:solidFill>
                  <a:srgbClr val="FFFFFF"/>
                </a:solidFill>
                <a:latin typeface="Lato"/>
              </a:rPr>
              <a:t>nella configurazione reale.</a:t>
            </a:r>
          </a:p>
        </p:txBody>
      </p:sp>
      <p:sp>
        <p:nvSpPr>
          <p:cNvPr id="69" name="M10-S06-Visuale-068"/>
          <p:cNvSpPr/>
          <p:nvPr/>
        </p:nvSpPr>
        <p:spPr>
          <a:xfrm>
            <a:off x="8321040" y="4773168"/>
            <a:ext cx="3273552" cy="1069848"/>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0" name="M10-S06-Testo-069"/>
          <p:cNvSpPr txBox="1"/>
          <p:nvPr/>
        </p:nvSpPr>
        <p:spPr>
          <a:xfrm>
            <a:off x="8522208" y="4937760"/>
            <a:ext cx="2871216"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MANTENIMENTO</a:t>
            </a:r>
          </a:p>
        </p:txBody>
      </p:sp>
      <p:sp>
        <p:nvSpPr>
          <p:cNvPr id="71" name="M10-S06-Testo-070"/>
          <p:cNvSpPr txBox="1"/>
          <p:nvPr/>
        </p:nvSpPr>
        <p:spPr>
          <a:xfrm>
            <a:off x="8522208" y="5276088"/>
            <a:ext cx="2852928" cy="512064"/>
          </a:xfrm>
          <a:prstGeom prst="rect">
            <a:avLst/>
          </a:prstGeom>
          <a:noFill/>
          <a:effectLst/>
        </p:spPr>
        <p:txBody>
          <a:bodyPr wrap="square" lIns="0" tIns="0" rIns="0" bIns="0" anchor="t">
            <a:spAutoFit/>
          </a:bodyPr>
          <a:lstStyle/>
          <a:p>
            <a:pPr algn="l">
              <a:lnSpc>
                <a:spcPct val="104000"/>
              </a:lnSpc>
              <a:spcBef>
                <a:spcPts val="0"/>
              </a:spcBef>
              <a:spcAft>
                <a:spcPts val="0"/>
              </a:spcAft>
            </a:pPr>
            <a:r>
              <a:rPr sz="1620" b="0">
                <a:solidFill>
                  <a:srgbClr val="FFFFFF"/>
                </a:solidFill>
                <a:latin typeface="Lato"/>
              </a:rPr>
              <a:t>Riferimenti tecnici,</a:t>
            </a:r>
          </a:p>
          <a:p>
            <a:pPr algn="l">
              <a:lnSpc>
                <a:spcPct val="104000"/>
              </a:lnSpc>
              <a:spcBef>
                <a:spcPts val="0"/>
              </a:spcBef>
              <a:spcAft>
                <a:spcPts val="0"/>
              </a:spcAft>
            </a:pPr>
            <a:r>
              <a:rPr sz="1620" b="0">
                <a:solidFill>
                  <a:srgbClr val="FFFFFF"/>
                </a:solidFill>
                <a:latin typeface="Lato"/>
              </a:rPr>
              <a:t>controlli e interventi.</a:t>
            </a:r>
          </a:p>
        </p:txBody>
      </p:sp>
      <p:sp>
        <p:nvSpPr>
          <p:cNvPr id="72" name="M10-S06-Visuale-071"/>
          <p:cNvSpPr/>
          <p:nvPr/>
        </p:nvSpPr>
        <p:spPr>
          <a:xfrm>
            <a:off x="594360" y="6062472"/>
            <a:ext cx="11000232" cy="329184"/>
          </a:xfrm>
          <a:prstGeom prst="roundRect">
            <a:avLst>
              <a:gd name="adj" fmla="val 6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3" name="M10-S06-Testo-072"/>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66DCC5"/>
                </a:solidFill>
                <a:latin typeface="Lato"/>
              </a:rPr>
              <a:t>Ventilatore acceso ≠ controllo dimostrato. Nessuna portata o periodicità universale è proposta.</a:t>
            </a:r>
          </a:p>
        </p:txBody>
      </p:sp>
      <p:sp>
        <p:nvSpPr>
          <p:cNvPr id="7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6F8F4"/>
        </a:solidFill>
        <a:effectLst/>
      </p:bgPr>
    </p:bg>
    <p:spTree>
      <p:nvGrpSpPr>
        <p:cNvPr id="1" name=""/>
        <p:cNvGrpSpPr/>
        <p:nvPr/>
      </p:nvGrpSpPr>
      <p:grpSpPr>
        <a:xfrm>
          <a:off x="0" y="0"/>
          <a:ext cx="0" cy="0"/>
          <a:chOff x="0" y="0"/>
          <a:chExt cx="0" cy="0"/>
        </a:xfrm>
      </p:grpSpPr>
      <p:cxnSp>
        <p:nvCxnSpPr>
          <p:cNvPr id="2" name="M10-S07-Visuale-001"/>
          <p:cNvCxnSpPr/>
          <p:nvPr/>
        </p:nvCxnSpPr>
        <p:spPr>
          <a:xfrm flipV="1">
            <a:off x="594360" y="393192"/>
            <a:ext cx="170992" cy="139903"/>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10-S07-Visuale-002"/>
          <p:cNvCxnSpPr/>
          <p:nvPr/>
        </p:nvCxnSpPr>
        <p:spPr>
          <a:xfrm>
            <a:off x="765352" y="393192"/>
            <a:ext cx="163221" cy="186537"/>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10-S07-Visuale-003"/>
          <p:cNvSpPr/>
          <p:nvPr/>
        </p:nvSpPr>
        <p:spPr>
          <a:xfrm>
            <a:off x="573374" y="512109"/>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7-Visuale-004"/>
          <p:cNvSpPr/>
          <p:nvPr/>
        </p:nvSpPr>
        <p:spPr>
          <a:xfrm>
            <a:off x="744367" y="372206"/>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7-Visuale-005"/>
          <p:cNvSpPr/>
          <p:nvPr/>
        </p:nvSpPr>
        <p:spPr>
          <a:xfrm>
            <a:off x="907587" y="558744"/>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7-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008E89"/>
                </a:solidFill>
                <a:latin typeface="Lato"/>
              </a:rPr>
              <a:t>MODULO 10 / PREVENZIONE E PROTEZIONE</a:t>
            </a:r>
          </a:p>
        </p:txBody>
      </p:sp>
      <p:sp>
        <p:nvSpPr>
          <p:cNvPr id="8" name="M10-S07-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567886"/>
                </a:solidFill>
                <a:latin typeface="Lato"/>
              </a:rPr>
              <a:t>MISURE ORGANIZZATIVE</a:t>
            </a:r>
          </a:p>
        </p:txBody>
      </p:sp>
      <p:sp>
        <p:nvSpPr>
          <p:cNvPr id="9" name="M10-S07-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13384C"/>
                </a:solidFill>
                <a:latin typeface="Lato"/>
              </a:rPr>
              <a:t>Organizzazione e igiene: rendere stabili le misure</a:t>
            </a:r>
          </a:p>
        </p:txBody>
      </p:sp>
      <p:sp>
        <p:nvSpPr>
          <p:cNvPr id="10" name="M10-S07-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567886"/>
                </a:solidFill>
                <a:latin typeface="Lato"/>
              </a:rPr>
              <a:t>Definire condizioni di utilizzo, persone coinvolte e gestione degli interventi.</a:t>
            </a:r>
          </a:p>
        </p:txBody>
      </p:sp>
      <p:cxnSp>
        <p:nvCxnSpPr>
          <p:cNvPr id="11" name="M10-S07-Visuale-010"/>
          <p:cNvCxnSpPr/>
          <p:nvPr/>
        </p:nvCxnSpPr>
        <p:spPr>
          <a:xfrm>
            <a:off x="548640" y="6419088"/>
            <a:ext cx="11091672" cy="0"/>
          </a:xfrm>
          <a:prstGeom prst="line">
            <a:avLst/>
          </a:prstGeom>
          <a:ln w="7620">
            <a:solidFill>
              <a:srgbClr val="D7E3E7"/>
            </a:solidFill>
          </a:ln>
          <a:effectLst/>
        </p:spPr>
        <p:style>
          <a:lnRef idx="2">
            <a:schemeClr val="accent1"/>
          </a:lnRef>
          <a:fillRef idx="0">
            <a:schemeClr val="accent1"/>
          </a:fillRef>
          <a:effectRef idx="0">
            <a:schemeClr val="accent1"/>
          </a:effectRef>
          <a:fontRef idx="minor">
            <a:schemeClr val="tx1"/>
          </a:fontRef>
        </p:style>
      </p:cxnSp>
      <p:sp>
        <p:nvSpPr>
          <p:cNvPr id="12" name="M10-S07-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M10-S07-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567886"/>
                </a:solidFill>
                <a:latin typeface="Lato"/>
              </a:rPr>
              <a:t>INAIL, Figura 1 [I1] • Art. 237 [N2] • Tracciabilità proposta [D]</a:t>
            </a:r>
          </a:p>
        </p:txBody>
      </p:sp>
      <p:sp>
        <p:nvSpPr>
          <p:cNvPr id="14" name="M10-S07-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567886"/>
                </a:solidFill>
                <a:latin typeface="Lato"/>
              </a:rPr>
              <a:t>07 / 10</a:t>
            </a:r>
          </a:p>
        </p:txBody>
      </p:sp>
      <p:sp>
        <p:nvSpPr>
          <p:cNvPr id="15" name="M10-S07-Visuale-014"/>
          <p:cNvSpPr/>
          <p:nvPr/>
        </p:nvSpPr>
        <p:spPr>
          <a:xfrm>
            <a:off x="54864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7-Visuale-015"/>
          <p:cNvSpPr/>
          <p:nvPr/>
        </p:nvSpPr>
        <p:spPr>
          <a:xfrm>
            <a:off x="772668"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7-Visuale-016"/>
          <p:cNvSpPr/>
          <p:nvPr/>
        </p:nvSpPr>
        <p:spPr>
          <a:xfrm>
            <a:off x="996695"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7-Visuale-017"/>
          <p:cNvSpPr/>
          <p:nvPr/>
        </p:nvSpPr>
        <p:spPr>
          <a:xfrm>
            <a:off x="1220724"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7-Visuale-018"/>
          <p:cNvSpPr/>
          <p:nvPr/>
        </p:nvSpPr>
        <p:spPr>
          <a:xfrm>
            <a:off x="1444752"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7-Visuale-019"/>
          <p:cNvSpPr/>
          <p:nvPr/>
        </p:nvSpPr>
        <p:spPr>
          <a:xfrm>
            <a:off x="166878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7-Visuale-020"/>
          <p:cNvSpPr/>
          <p:nvPr/>
        </p:nvSpPr>
        <p:spPr>
          <a:xfrm>
            <a:off x="1892807"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7-Visuale-021"/>
          <p:cNvSpPr/>
          <p:nvPr/>
        </p:nvSpPr>
        <p:spPr>
          <a:xfrm>
            <a:off x="2116836"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7-Visuale-022"/>
          <p:cNvSpPr/>
          <p:nvPr/>
        </p:nvSpPr>
        <p:spPr>
          <a:xfrm>
            <a:off x="234086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7-Visuale-023"/>
          <p:cNvSpPr/>
          <p:nvPr/>
        </p:nvSpPr>
        <p:spPr>
          <a:xfrm>
            <a:off x="256489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7-Visuale-024"/>
          <p:cNvSpPr/>
          <p:nvPr/>
        </p:nvSpPr>
        <p:spPr>
          <a:xfrm>
            <a:off x="594360" y="2414016"/>
            <a:ext cx="3493008" cy="2688336"/>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7-Testo-025"/>
          <p:cNvSpPr txBox="1"/>
          <p:nvPr/>
        </p:nvSpPr>
        <p:spPr>
          <a:xfrm>
            <a:off x="777240" y="2606040"/>
            <a:ext cx="3127248" cy="27432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1">
                <a:solidFill>
                  <a:srgbClr val="008E89"/>
                </a:solidFill>
                <a:latin typeface="Lato"/>
              </a:rPr>
              <a:t>ACCESSI E QUANTITÀ</a:t>
            </a:r>
          </a:p>
        </p:txBody>
      </p:sp>
      <p:sp>
        <p:nvSpPr>
          <p:cNvPr id="27" name="M10-S07-Visuale-026"/>
          <p:cNvSpPr/>
          <p:nvPr/>
        </p:nvSpPr>
        <p:spPr>
          <a:xfrm>
            <a:off x="1700784" y="3108960"/>
            <a:ext cx="1143000" cy="932688"/>
          </a:xfrm>
          <a:prstGeom prst="rect">
            <a:avLst/>
          </a:prstGeom>
          <a:noFill/>
          <a:ln w="1905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 name="M10-S07-Visuale-027"/>
          <p:cNvCxnSpPr/>
          <p:nvPr/>
        </p:nvCxnSpPr>
        <p:spPr>
          <a:xfrm>
            <a:off x="2267712" y="3108960"/>
            <a:ext cx="0" cy="932688"/>
          </a:xfrm>
          <a:prstGeom prst="line">
            <a:avLst/>
          </a:prstGeom>
          <a:ln w="1524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29" name="M10-S07-Visuale-028"/>
          <p:cNvSpPr/>
          <p:nvPr/>
        </p:nvSpPr>
        <p:spPr>
          <a:xfrm>
            <a:off x="2139696" y="3593592"/>
            <a:ext cx="45720" cy="4572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10-S07-Visuale-029"/>
          <p:cNvSpPr/>
          <p:nvPr/>
        </p:nvSpPr>
        <p:spPr>
          <a:xfrm>
            <a:off x="2359152" y="3593592"/>
            <a:ext cx="45720" cy="4572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M10-S07-Testo-030"/>
          <p:cNvSpPr txBox="1"/>
          <p:nvPr/>
        </p:nvSpPr>
        <p:spPr>
          <a:xfrm>
            <a:off x="777240" y="4325112"/>
            <a:ext cx="3127248" cy="594360"/>
          </a:xfrm>
          <a:prstGeom prst="rect">
            <a:avLst/>
          </a:prstGeom>
          <a:noFill/>
          <a:effectLst/>
        </p:spPr>
        <p:txBody>
          <a:bodyPr wrap="square" lIns="0" tIns="0" rIns="0" bIns="0" anchor="t">
            <a:spAutoFit/>
          </a:bodyPr>
          <a:lstStyle/>
          <a:p>
            <a:pPr algn="ctr">
              <a:lnSpc>
                <a:spcPct val="104000"/>
              </a:lnSpc>
              <a:spcBef>
                <a:spcPts val="0"/>
              </a:spcBef>
              <a:spcAft>
                <a:spcPts val="0"/>
              </a:spcAft>
            </a:pPr>
            <a:r>
              <a:rPr sz="1800" b="1">
                <a:solidFill>
                  <a:srgbClr val="13384C"/>
                </a:solidFill>
                <a:latin typeface="Lato"/>
              </a:rPr>
              <a:t>Persone necessarie</a:t>
            </a:r>
          </a:p>
          <a:p>
            <a:pPr algn="ctr">
              <a:lnSpc>
                <a:spcPct val="104000"/>
              </a:lnSpc>
              <a:spcBef>
                <a:spcPts val="0"/>
              </a:spcBef>
              <a:spcAft>
                <a:spcPts val="0"/>
              </a:spcAft>
            </a:pPr>
            <a:r>
              <a:rPr sz="1800" b="1">
                <a:solidFill>
                  <a:srgbClr val="13384C"/>
                </a:solidFill>
                <a:latin typeface="Lato"/>
              </a:rPr>
              <a:t>Aree e materiali definiti</a:t>
            </a:r>
          </a:p>
        </p:txBody>
      </p:sp>
      <p:sp>
        <p:nvSpPr>
          <p:cNvPr id="32" name="M10-S07-Visuale-031"/>
          <p:cNvSpPr/>
          <p:nvPr/>
        </p:nvSpPr>
        <p:spPr>
          <a:xfrm>
            <a:off x="4343400" y="2414016"/>
            <a:ext cx="3493008" cy="2688336"/>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10-S07-Testo-032"/>
          <p:cNvSpPr txBox="1"/>
          <p:nvPr/>
        </p:nvSpPr>
        <p:spPr>
          <a:xfrm>
            <a:off x="4526280" y="2606040"/>
            <a:ext cx="3127248" cy="27432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1">
                <a:solidFill>
                  <a:srgbClr val="008E89"/>
                </a:solidFill>
                <a:latin typeface="Lato"/>
              </a:rPr>
              <a:t>IGIENE E CONTAMINAZIONE</a:t>
            </a:r>
          </a:p>
        </p:txBody>
      </p:sp>
      <p:sp>
        <p:nvSpPr>
          <p:cNvPr id="34" name="M10-S07-Visuale-033"/>
          <p:cNvSpPr/>
          <p:nvPr/>
        </p:nvSpPr>
        <p:spPr>
          <a:xfrm>
            <a:off x="5455859" y="3108960"/>
            <a:ext cx="246613" cy="127284"/>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M10-S07-Visuale-034"/>
          <p:cNvSpPr/>
          <p:nvPr/>
        </p:nvSpPr>
        <p:spPr>
          <a:xfrm>
            <a:off x="5479724" y="3220333"/>
            <a:ext cx="198882" cy="143195"/>
          </a:xfrm>
          <a:prstGeom prst="rect">
            <a:avLst/>
          </a:prstGeom>
          <a:solidFill>
            <a:srgbClr val="E1F3ED"/>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10-S07-Visuale-035"/>
          <p:cNvSpPr/>
          <p:nvPr/>
        </p:nvSpPr>
        <p:spPr>
          <a:xfrm>
            <a:off x="5344485" y="3339663"/>
            <a:ext cx="461406" cy="564824"/>
          </a:xfrm>
          <a:custGeom>
            <a:avLst/>
            <a:gdLst/>
            <a:ahLst/>
            <a:cxnLst/>
            <a:rect l="l" t="t" r="r" b="b"/>
            <a:pathLst>
              <a:path w="461406" h="564824">
                <a:moveTo>
                  <a:pt x="127284" y="0"/>
                </a:moveTo>
                <a:lnTo>
                  <a:pt x="342077" y="0"/>
                </a:lnTo>
                <a:lnTo>
                  <a:pt x="461406" y="151150"/>
                </a:lnTo>
                <a:lnTo>
                  <a:pt x="461406" y="564824"/>
                </a:lnTo>
                <a:lnTo>
                  <a:pt x="0" y="564824"/>
                </a:lnTo>
                <a:lnTo>
                  <a:pt x="0" y="151150"/>
                </a:lnTo>
                <a:close/>
              </a:path>
            </a:pathLst>
          </a:custGeom>
          <a:solidFill>
            <a:srgbClr val="E1F3ED"/>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10-S07-Visuale-036"/>
          <p:cNvSpPr/>
          <p:nvPr/>
        </p:nvSpPr>
        <p:spPr>
          <a:xfrm>
            <a:off x="5439948" y="3554455"/>
            <a:ext cx="262524" cy="182971"/>
          </a:xfrm>
          <a:prstGeom prst="rect">
            <a:avLst/>
          </a:prstGeom>
          <a:noFill/>
          <a:ln w="889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10-S07-Visuale-037"/>
          <p:cNvSpPr/>
          <p:nvPr/>
        </p:nvSpPr>
        <p:spPr>
          <a:xfrm>
            <a:off x="5943600" y="3840480"/>
            <a:ext cx="886968" cy="210311"/>
          </a:xfrm>
          <a:custGeom>
            <a:avLst/>
            <a:gdLst/>
            <a:ahLst/>
            <a:cxnLst/>
            <a:rect l="l" t="t" r="r" b="b"/>
            <a:pathLst>
              <a:path w="886968" h="210311">
                <a:moveTo>
                  <a:pt x="137160" y="0"/>
                </a:moveTo>
                <a:lnTo>
                  <a:pt x="731520" y="0"/>
                </a:lnTo>
                <a:lnTo>
                  <a:pt x="886968" y="210311"/>
                </a:lnTo>
                <a:lnTo>
                  <a:pt x="0" y="210311"/>
                </a:lnTo>
                <a:close/>
              </a:path>
            </a:pathLst>
          </a:custGeom>
          <a:solidFill>
            <a:srgbClr val="E1F3ED"/>
          </a:solidFill>
          <a:ln w="1524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10-S07-Testo-038"/>
          <p:cNvSpPr txBox="1"/>
          <p:nvPr/>
        </p:nvSpPr>
        <p:spPr>
          <a:xfrm>
            <a:off x="4526280" y="4325112"/>
            <a:ext cx="3127248" cy="594360"/>
          </a:xfrm>
          <a:prstGeom prst="rect">
            <a:avLst/>
          </a:prstGeom>
          <a:noFill/>
          <a:effectLst/>
        </p:spPr>
        <p:txBody>
          <a:bodyPr wrap="square" lIns="0" tIns="0" rIns="0" bIns="0" anchor="t">
            <a:spAutoFit/>
          </a:bodyPr>
          <a:lstStyle/>
          <a:p>
            <a:pPr algn="ctr">
              <a:lnSpc>
                <a:spcPct val="104000"/>
              </a:lnSpc>
              <a:spcBef>
                <a:spcPts val="0"/>
              </a:spcBef>
              <a:spcAft>
                <a:spcPts val="0"/>
              </a:spcAft>
            </a:pPr>
            <a:r>
              <a:rPr sz="1800" b="1">
                <a:solidFill>
                  <a:srgbClr val="13384C"/>
                </a:solidFill>
                <a:latin typeface="Lato"/>
              </a:rPr>
              <a:t>Pulizia controllata</a:t>
            </a:r>
          </a:p>
          <a:p>
            <a:pPr algn="ctr">
              <a:lnSpc>
                <a:spcPct val="104000"/>
              </a:lnSpc>
              <a:spcBef>
                <a:spcPts val="0"/>
              </a:spcBef>
              <a:spcAft>
                <a:spcPts val="0"/>
              </a:spcAft>
            </a:pPr>
            <a:r>
              <a:rPr sz="1800" b="1">
                <a:solidFill>
                  <a:srgbClr val="13384C"/>
                </a:solidFill>
                <a:latin typeface="Lato"/>
              </a:rPr>
              <a:t>Superfici e residui</a:t>
            </a:r>
          </a:p>
        </p:txBody>
      </p:sp>
      <p:sp>
        <p:nvSpPr>
          <p:cNvPr id="40" name="M10-S07-Visuale-039"/>
          <p:cNvSpPr/>
          <p:nvPr/>
        </p:nvSpPr>
        <p:spPr>
          <a:xfrm>
            <a:off x="8092440" y="2414016"/>
            <a:ext cx="3493008" cy="2688336"/>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10-S07-Testo-040"/>
          <p:cNvSpPr txBox="1"/>
          <p:nvPr/>
        </p:nvSpPr>
        <p:spPr>
          <a:xfrm>
            <a:off x="8275319" y="2606040"/>
            <a:ext cx="3127248" cy="274320"/>
          </a:xfrm>
          <a:prstGeom prst="rect">
            <a:avLst/>
          </a:prstGeom>
          <a:noFill/>
          <a:effectLst/>
        </p:spPr>
        <p:txBody>
          <a:bodyPr wrap="square" lIns="0" tIns="0" rIns="0" bIns="0" anchor="t">
            <a:spAutoFit/>
          </a:bodyPr>
          <a:lstStyle/>
          <a:p>
            <a:pPr algn="l">
              <a:lnSpc>
                <a:spcPct val="104000"/>
              </a:lnSpc>
              <a:spcBef>
                <a:spcPts val="0"/>
              </a:spcBef>
              <a:spcAft>
                <a:spcPts val="0"/>
              </a:spcAft>
            </a:pPr>
            <a:r>
              <a:rPr sz="1250" b="1">
                <a:solidFill>
                  <a:srgbClr val="008E89"/>
                </a:solidFill>
                <a:latin typeface="Lato"/>
              </a:rPr>
              <a:t>INTERVENTI E ANOMALIE</a:t>
            </a:r>
          </a:p>
        </p:txBody>
      </p:sp>
      <p:sp>
        <p:nvSpPr>
          <p:cNvPr id="42" name="M10-S07-Visuale-041"/>
          <p:cNvSpPr/>
          <p:nvPr/>
        </p:nvSpPr>
        <p:spPr>
          <a:xfrm>
            <a:off x="9079992" y="3108960"/>
            <a:ext cx="583387" cy="774313"/>
          </a:xfrm>
          <a:prstGeom prst="roundRect">
            <a:avLst>
              <a:gd name="adj" fmla="val 6000"/>
            </a:avLst>
          </a:prstGeom>
          <a:solidFill>
            <a:srgbClr val="E1F3ED"/>
          </a:solid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3" name="M10-S07-Visuale-042"/>
          <p:cNvCxnSpPr/>
          <p:nvPr/>
        </p:nvCxnSpPr>
        <p:spPr>
          <a:xfrm>
            <a:off x="9175455" y="3257458"/>
            <a:ext cx="190927"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44" name="M10-S07-Visuale-043"/>
          <p:cNvCxnSpPr/>
          <p:nvPr/>
        </p:nvCxnSpPr>
        <p:spPr>
          <a:xfrm>
            <a:off x="9175455" y="3395350"/>
            <a:ext cx="381853"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45" name="M10-S07-Visuale-044"/>
          <p:cNvCxnSpPr/>
          <p:nvPr/>
        </p:nvCxnSpPr>
        <p:spPr>
          <a:xfrm>
            <a:off x="9175455" y="3533241"/>
            <a:ext cx="381853"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46" name="M10-S07-Visuale-045"/>
          <p:cNvCxnSpPr/>
          <p:nvPr/>
        </p:nvCxnSpPr>
        <p:spPr>
          <a:xfrm>
            <a:off x="9175455" y="3671133"/>
            <a:ext cx="307604"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7" name="M10-S07-Visuale-046"/>
          <p:cNvSpPr/>
          <p:nvPr/>
        </p:nvSpPr>
        <p:spPr>
          <a:xfrm>
            <a:off x="9893808" y="3364992"/>
            <a:ext cx="475488" cy="621792"/>
          </a:xfrm>
          <a:custGeom>
            <a:avLst/>
            <a:gdLst/>
            <a:ahLst/>
            <a:cxnLst/>
            <a:rect l="l" t="t" r="r" b="b"/>
            <a:pathLst>
              <a:path w="475488" h="621792">
                <a:moveTo>
                  <a:pt x="0" y="0"/>
                </a:moveTo>
                <a:lnTo>
                  <a:pt x="475488" y="0"/>
                </a:lnTo>
                <a:lnTo>
                  <a:pt x="475488" y="314553"/>
                </a:lnTo>
                <a:lnTo>
                  <a:pt x="402336" y="497433"/>
                </a:lnTo>
                <a:lnTo>
                  <a:pt x="237744" y="621792"/>
                </a:lnTo>
                <a:lnTo>
                  <a:pt x="73152" y="497433"/>
                </a:lnTo>
                <a:lnTo>
                  <a:pt x="0" y="314553"/>
                </a:lnTo>
                <a:close/>
              </a:path>
            </a:pathLst>
          </a:custGeom>
          <a:solidFill>
            <a:srgbClr val="E1F3ED"/>
          </a:solidFill>
          <a:ln w="1905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8" name="M10-S07-Visuale-047"/>
          <p:cNvCxnSpPr/>
          <p:nvPr/>
        </p:nvCxnSpPr>
        <p:spPr>
          <a:xfrm>
            <a:off x="10010851" y="3650284"/>
            <a:ext cx="87782" cy="95098"/>
          </a:xfrm>
          <a:prstGeom prst="line">
            <a:avLst/>
          </a:prstGeom>
          <a:ln w="2540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49" name="M10-S07-Visuale-048"/>
          <p:cNvCxnSpPr/>
          <p:nvPr/>
        </p:nvCxnSpPr>
        <p:spPr>
          <a:xfrm flipV="1">
            <a:off x="10098633" y="3547872"/>
            <a:ext cx="168250" cy="197510"/>
          </a:xfrm>
          <a:prstGeom prst="line">
            <a:avLst/>
          </a:prstGeom>
          <a:ln w="2540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50" name="M10-S07-Testo-049"/>
          <p:cNvSpPr txBox="1"/>
          <p:nvPr/>
        </p:nvSpPr>
        <p:spPr>
          <a:xfrm>
            <a:off x="8275319" y="4325112"/>
            <a:ext cx="3127248" cy="594360"/>
          </a:xfrm>
          <a:prstGeom prst="rect">
            <a:avLst/>
          </a:prstGeom>
          <a:noFill/>
          <a:effectLst/>
        </p:spPr>
        <p:txBody>
          <a:bodyPr wrap="square" lIns="0" tIns="0" rIns="0" bIns="0" anchor="t">
            <a:spAutoFit/>
          </a:bodyPr>
          <a:lstStyle/>
          <a:p>
            <a:pPr algn="ctr">
              <a:lnSpc>
                <a:spcPct val="104000"/>
              </a:lnSpc>
              <a:spcBef>
                <a:spcPts val="0"/>
              </a:spcBef>
              <a:spcAft>
                <a:spcPts val="0"/>
              </a:spcAft>
            </a:pPr>
            <a:r>
              <a:rPr sz="1800" b="1">
                <a:solidFill>
                  <a:srgbClr val="13384C"/>
                </a:solidFill>
                <a:latin typeface="Lato"/>
              </a:rPr>
              <a:t>Compiti e responsabilità</a:t>
            </a:r>
          </a:p>
          <a:p>
            <a:pPr algn="ctr">
              <a:lnSpc>
                <a:spcPct val="104000"/>
              </a:lnSpc>
              <a:spcBef>
                <a:spcPts val="0"/>
              </a:spcBef>
              <a:spcAft>
                <a:spcPts val="0"/>
              </a:spcAft>
            </a:pPr>
            <a:r>
              <a:rPr sz="1800" b="1">
                <a:solidFill>
                  <a:srgbClr val="13384C"/>
                </a:solidFill>
                <a:latin typeface="Lato"/>
              </a:rPr>
              <a:t>Condizioni per la ripresa</a:t>
            </a:r>
          </a:p>
        </p:txBody>
      </p:sp>
      <p:sp>
        <p:nvSpPr>
          <p:cNvPr id="51" name="M10-S07-Visuale-050"/>
          <p:cNvSpPr/>
          <p:nvPr/>
        </p:nvSpPr>
        <p:spPr>
          <a:xfrm>
            <a:off x="594360" y="5394960"/>
            <a:ext cx="2560320" cy="402336"/>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10-S07-Testo-051"/>
          <p:cNvSpPr txBox="1"/>
          <p:nvPr/>
        </p:nvSpPr>
        <p:spPr>
          <a:xfrm>
            <a:off x="685800" y="5504688"/>
            <a:ext cx="2377440"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200" b="1">
                <a:solidFill>
                  <a:srgbClr val="008E89"/>
                </a:solidFill>
                <a:latin typeface="Lato"/>
              </a:rPr>
              <a:t>MISURA</a:t>
            </a:r>
          </a:p>
        </p:txBody>
      </p:sp>
      <p:sp>
        <p:nvSpPr>
          <p:cNvPr id="53" name="M10-S07-Visuale-052"/>
          <p:cNvSpPr/>
          <p:nvPr/>
        </p:nvSpPr>
        <p:spPr>
          <a:xfrm>
            <a:off x="3406140" y="5394960"/>
            <a:ext cx="2560320" cy="402336"/>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M10-S07-Testo-053"/>
          <p:cNvSpPr txBox="1"/>
          <p:nvPr/>
        </p:nvSpPr>
        <p:spPr>
          <a:xfrm>
            <a:off x="3497580" y="5504688"/>
            <a:ext cx="2377440"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200" b="1">
                <a:solidFill>
                  <a:srgbClr val="008E89"/>
                </a:solidFill>
                <a:latin typeface="Lato"/>
              </a:rPr>
              <a:t>RESPONSABILE</a:t>
            </a:r>
          </a:p>
        </p:txBody>
      </p:sp>
      <p:sp>
        <p:nvSpPr>
          <p:cNvPr id="55" name="M10-S07-Visuale-054"/>
          <p:cNvSpPr/>
          <p:nvPr/>
        </p:nvSpPr>
        <p:spPr>
          <a:xfrm>
            <a:off x="6217920" y="5394960"/>
            <a:ext cx="2560320" cy="402336"/>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10-S07-Testo-055"/>
          <p:cNvSpPr txBox="1"/>
          <p:nvPr/>
        </p:nvSpPr>
        <p:spPr>
          <a:xfrm>
            <a:off x="6309360" y="5504688"/>
            <a:ext cx="2377440"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200" b="1">
                <a:solidFill>
                  <a:srgbClr val="008E89"/>
                </a:solidFill>
                <a:latin typeface="Lato"/>
              </a:rPr>
              <a:t>EVIDENZA</a:t>
            </a:r>
          </a:p>
        </p:txBody>
      </p:sp>
      <p:sp>
        <p:nvSpPr>
          <p:cNvPr id="57" name="M10-S07-Visuale-056"/>
          <p:cNvSpPr/>
          <p:nvPr/>
        </p:nvSpPr>
        <p:spPr>
          <a:xfrm>
            <a:off x="9029700" y="5394960"/>
            <a:ext cx="2560320" cy="402336"/>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8" name="M10-S07-Testo-057"/>
          <p:cNvSpPr txBox="1"/>
          <p:nvPr/>
        </p:nvSpPr>
        <p:spPr>
          <a:xfrm>
            <a:off x="9121140" y="5504688"/>
            <a:ext cx="2377440"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200" b="1">
                <a:solidFill>
                  <a:srgbClr val="008E89"/>
                </a:solidFill>
                <a:latin typeface="Lato"/>
              </a:rPr>
              <a:t>RIESAME</a:t>
            </a:r>
          </a:p>
        </p:txBody>
      </p:sp>
      <p:sp>
        <p:nvSpPr>
          <p:cNvPr id="59" name="M10-S07-Visuale-058"/>
          <p:cNvSpPr/>
          <p:nvPr/>
        </p:nvSpPr>
        <p:spPr>
          <a:xfrm>
            <a:off x="594360" y="6062472"/>
            <a:ext cx="11000232" cy="329184"/>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M10-S07-Testo-059"/>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008E89"/>
                </a:solidFill>
                <a:latin typeface="Lato"/>
              </a:rPr>
              <a:t>La fascia di tracciabilità è una proposta organizzativa: non un nuovo registro imposto dal fact sheet.</a:t>
            </a:r>
          </a:p>
        </p:txBody>
      </p:sp>
      <p:sp>
        <p:nvSpPr>
          <p:cNvPr id="6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6F8F4"/>
        </a:solidFill>
        <a:effectLst/>
      </p:bgPr>
    </p:bg>
    <p:spTree>
      <p:nvGrpSpPr>
        <p:cNvPr id="1" name=""/>
        <p:cNvGrpSpPr/>
        <p:nvPr/>
      </p:nvGrpSpPr>
      <p:grpSpPr>
        <a:xfrm>
          <a:off x="0" y="0"/>
          <a:ext cx="0" cy="0"/>
          <a:chOff x="0" y="0"/>
          <a:chExt cx="0" cy="0"/>
        </a:xfrm>
      </p:grpSpPr>
      <p:cxnSp>
        <p:nvCxnSpPr>
          <p:cNvPr id="2" name="M10-S08-Visuale-001"/>
          <p:cNvCxnSpPr/>
          <p:nvPr/>
        </p:nvCxnSpPr>
        <p:spPr>
          <a:xfrm flipV="1">
            <a:off x="594360" y="393192"/>
            <a:ext cx="170992" cy="139903"/>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 name="M10-S08-Visuale-002"/>
          <p:cNvCxnSpPr/>
          <p:nvPr/>
        </p:nvCxnSpPr>
        <p:spPr>
          <a:xfrm>
            <a:off x="765352" y="393192"/>
            <a:ext cx="163221" cy="186537"/>
          </a:xfrm>
          <a:prstGeom prst="line">
            <a:avLst/>
          </a:prstGeom>
          <a:ln w="1143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 name="M10-S08-Visuale-003"/>
          <p:cNvSpPr/>
          <p:nvPr/>
        </p:nvSpPr>
        <p:spPr>
          <a:xfrm>
            <a:off x="573374" y="512109"/>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8-Visuale-004"/>
          <p:cNvSpPr/>
          <p:nvPr/>
        </p:nvSpPr>
        <p:spPr>
          <a:xfrm>
            <a:off x="744367" y="372206"/>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8-Visuale-005"/>
          <p:cNvSpPr/>
          <p:nvPr/>
        </p:nvSpPr>
        <p:spPr>
          <a:xfrm>
            <a:off x="907587" y="558744"/>
            <a:ext cx="41970" cy="4197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8-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008E89"/>
                </a:solidFill>
                <a:latin typeface="Lato"/>
              </a:rPr>
              <a:t>MODULO 10 / PREVENZIONE E PROTEZIONE</a:t>
            </a:r>
          </a:p>
        </p:txBody>
      </p:sp>
      <p:sp>
        <p:nvSpPr>
          <p:cNvPr id="8" name="M10-S08-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567886"/>
                </a:solidFill>
                <a:latin typeface="Lato"/>
              </a:rPr>
              <a:t>PROTEZIONE INDIVIDUALE</a:t>
            </a:r>
          </a:p>
        </p:txBody>
      </p:sp>
      <p:sp>
        <p:nvSpPr>
          <p:cNvPr id="9" name="M10-S08-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13384C"/>
                </a:solidFill>
                <a:latin typeface="Lato"/>
              </a:rPr>
              <a:t>DPI: scegliere per agente, compito e persona</a:t>
            </a:r>
          </a:p>
        </p:txBody>
      </p:sp>
      <p:sp>
        <p:nvSpPr>
          <p:cNvPr id="10" name="M10-S08-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567886"/>
                </a:solidFill>
                <a:latin typeface="Lato"/>
              </a:rPr>
              <a:t>Protezione individuale per il rischio non evitato o sufficientemente ridotto dalle altre misure.</a:t>
            </a:r>
          </a:p>
        </p:txBody>
      </p:sp>
      <p:cxnSp>
        <p:nvCxnSpPr>
          <p:cNvPr id="11" name="M10-S08-Visuale-010"/>
          <p:cNvCxnSpPr/>
          <p:nvPr/>
        </p:nvCxnSpPr>
        <p:spPr>
          <a:xfrm>
            <a:off x="548640" y="6419088"/>
            <a:ext cx="11091672" cy="0"/>
          </a:xfrm>
          <a:prstGeom prst="line">
            <a:avLst/>
          </a:prstGeom>
          <a:ln w="7620">
            <a:solidFill>
              <a:srgbClr val="D7E3E7"/>
            </a:solidFill>
          </a:ln>
          <a:effectLst/>
        </p:spPr>
        <p:style>
          <a:lnRef idx="2">
            <a:schemeClr val="accent1"/>
          </a:lnRef>
          <a:fillRef idx="0">
            <a:schemeClr val="accent1"/>
          </a:fillRef>
          <a:effectRef idx="0">
            <a:schemeClr val="accent1"/>
          </a:effectRef>
          <a:fontRef idx="minor">
            <a:schemeClr val="tx1"/>
          </a:fontRef>
        </p:style>
      </p:cxnSp>
      <p:sp>
        <p:nvSpPr>
          <p:cNvPr id="12" name="M10-S08-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M10-S08-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567886"/>
                </a:solidFill>
                <a:latin typeface="Lato"/>
              </a:rPr>
              <a:t>INAIL [I1] • DPI [N4] • Guanti e facciali [T4–T5] • Tavola [D]</a:t>
            </a:r>
          </a:p>
        </p:txBody>
      </p:sp>
      <p:sp>
        <p:nvSpPr>
          <p:cNvPr id="14" name="M10-S08-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567886"/>
                </a:solidFill>
                <a:latin typeface="Lato"/>
              </a:rPr>
              <a:t>08 / 10</a:t>
            </a:r>
          </a:p>
        </p:txBody>
      </p:sp>
      <p:sp>
        <p:nvSpPr>
          <p:cNvPr id="15" name="M10-S08-Visuale-014"/>
          <p:cNvSpPr/>
          <p:nvPr/>
        </p:nvSpPr>
        <p:spPr>
          <a:xfrm>
            <a:off x="54864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8-Visuale-015"/>
          <p:cNvSpPr/>
          <p:nvPr/>
        </p:nvSpPr>
        <p:spPr>
          <a:xfrm>
            <a:off x="772668"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8-Visuale-016"/>
          <p:cNvSpPr/>
          <p:nvPr/>
        </p:nvSpPr>
        <p:spPr>
          <a:xfrm>
            <a:off x="996695"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8-Visuale-017"/>
          <p:cNvSpPr/>
          <p:nvPr/>
        </p:nvSpPr>
        <p:spPr>
          <a:xfrm>
            <a:off x="1220724"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8-Visuale-018"/>
          <p:cNvSpPr/>
          <p:nvPr/>
        </p:nvSpPr>
        <p:spPr>
          <a:xfrm>
            <a:off x="1444752"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8-Visuale-019"/>
          <p:cNvSpPr/>
          <p:nvPr/>
        </p:nvSpPr>
        <p:spPr>
          <a:xfrm>
            <a:off x="1668780"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8-Visuale-020"/>
          <p:cNvSpPr/>
          <p:nvPr/>
        </p:nvSpPr>
        <p:spPr>
          <a:xfrm>
            <a:off x="1892807"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8-Visuale-021"/>
          <p:cNvSpPr/>
          <p:nvPr/>
        </p:nvSpPr>
        <p:spPr>
          <a:xfrm>
            <a:off x="2116836" y="6766560"/>
            <a:ext cx="182880" cy="16459"/>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8-Visuale-022"/>
          <p:cNvSpPr/>
          <p:nvPr/>
        </p:nvSpPr>
        <p:spPr>
          <a:xfrm>
            <a:off x="2340864"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8-Visuale-023"/>
          <p:cNvSpPr/>
          <p:nvPr/>
        </p:nvSpPr>
        <p:spPr>
          <a:xfrm>
            <a:off x="2564892" y="6766560"/>
            <a:ext cx="182880" cy="16459"/>
          </a:xfrm>
          <a:prstGeom prst="rect">
            <a:avLst/>
          </a:prstGeom>
          <a:solidFill>
            <a:srgbClr val="D7E3E7"/>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8-Visuale-024"/>
          <p:cNvSpPr/>
          <p:nvPr/>
        </p:nvSpPr>
        <p:spPr>
          <a:xfrm>
            <a:off x="594360" y="2414016"/>
            <a:ext cx="3493008" cy="2734056"/>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8-Testo-025"/>
          <p:cNvSpPr txBox="1"/>
          <p:nvPr/>
        </p:nvSpPr>
        <p:spPr>
          <a:xfrm>
            <a:off x="777240" y="2615184"/>
            <a:ext cx="3127248"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280" b="1">
                <a:solidFill>
                  <a:srgbClr val="008E89"/>
                </a:solidFill>
                <a:latin typeface="Lato"/>
              </a:rPr>
              <a:t>VIE RESPIRATORIE</a:t>
            </a:r>
          </a:p>
        </p:txBody>
      </p:sp>
      <p:sp>
        <p:nvSpPr>
          <p:cNvPr id="27" name="M10-S08-Visuale-026"/>
          <p:cNvSpPr/>
          <p:nvPr/>
        </p:nvSpPr>
        <p:spPr>
          <a:xfrm>
            <a:off x="1764792" y="3202686"/>
            <a:ext cx="868680" cy="668883"/>
          </a:xfrm>
          <a:custGeom>
            <a:avLst/>
            <a:gdLst/>
            <a:ahLst/>
            <a:cxnLst/>
            <a:rect l="l" t="t" r="r" b="b"/>
            <a:pathLst>
              <a:path w="868680" h="668883">
                <a:moveTo>
                  <a:pt x="173736" y="43434"/>
                </a:moveTo>
                <a:lnTo>
                  <a:pt x="608076" y="0"/>
                </a:lnTo>
                <a:lnTo>
                  <a:pt x="868680" y="286664"/>
                </a:lnTo>
                <a:lnTo>
                  <a:pt x="677570" y="668883"/>
                </a:lnTo>
                <a:lnTo>
                  <a:pt x="217170" y="668883"/>
                </a:lnTo>
                <a:lnTo>
                  <a:pt x="0" y="295351"/>
                </a:lnTo>
                <a:close/>
              </a:path>
            </a:pathLst>
          </a:custGeom>
          <a:solidFill>
            <a:srgbClr val="E1F3ED"/>
          </a:solidFill>
          <a:ln w="2159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M10-S08-Visuale-027"/>
          <p:cNvSpPr/>
          <p:nvPr/>
        </p:nvSpPr>
        <p:spPr>
          <a:xfrm>
            <a:off x="1677924" y="3463289"/>
            <a:ext cx="347472" cy="347472"/>
          </a:xfrm>
          <a:prstGeom prst="ellipse">
            <a:avLst/>
          </a:prstGeom>
          <a:solidFill>
            <a:srgbClr val="E1F3ED"/>
          </a:solidFill>
          <a:ln w="1905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M10-S08-Visuale-028"/>
          <p:cNvSpPr/>
          <p:nvPr/>
        </p:nvSpPr>
        <p:spPr>
          <a:xfrm>
            <a:off x="2451049" y="3463289"/>
            <a:ext cx="347472" cy="347472"/>
          </a:xfrm>
          <a:prstGeom prst="ellipse">
            <a:avLst/>
          </a:prstGeom>
          <a:solidFill>
            <a:srgbClr val="E1F3ED"/>
          </a:solidFill>
          <a:ln w="1905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M10-S08-Visuale-029"/>
          <p:cNvSpPr/>
          <p:nvPr/>
        </p:nvSpPr>
        <p:spPr>
          <a:xfrm>
            <a:off x="2112264" y="3602278"/>
            <a:ext cx="182422" cy="182422"/>
          </a:xfrm>
          <a:prstGeom prst="ellipse">
            <a:avLst/>
          </a:prstGeom>
          <a:noFill/>
          <a:ln w="1270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1" name="M10-S08-Visuale-030"/>
          <p:cNvCxnSpPr/>
          <p:nvPr/>
        </p:nvCxnSpPr>
        <p:spPr>
          <a:xfrm>
            <a:off x="2042769" y="3385108"/>
            <a:ext cx="356159" cy="0"/>
          </a:xfrm>
          <a:prstGeom prst="line">
            <a:avLst/>
          </a:prstGeom>
          <a:ln w="1016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2" name="M10-S08-Visuale-031"/>
          <p:cNvCxnSpPr/>
          <p:nvPr/>
        </p:nvCxnSpPr>
        <p:spPr>
          <a:xfrm>
            <a:off x="2042769" y="3458946"/>
            <a:ext cx="356159" cy="0"/>
          </a:xfrm>
          <a:prstGeom prst="line">
            <a:avLst/>
          </a:prstGeom>
          <a:ln w="1016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33" name="M10-S08-Visuale-032"/>
          <p:cNvCxnSpPr/>
          <p:nvPr/>
        </p:nvCxnSpPr>
        <p:spPr>
          <a:xfrm>
            <a:off x="2042769" y="3532784"/>
            <a:ext cx="356159" cy="0"/>
          </a:xfrm>
          <a:prstGeom prst="line">
            <a:avLst/>
          </a:prstGeom>
          <a:ln w="1016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34" name="M10-S08-Testo-033"/>
          <p:cNvSpPr txBox="1"/>
          <p:nvPr/>
        </p:nvSpPr>
        <p:spPr>
          <a:xfrm>
            <a:off x="777240" y="4434840"/>
            <a:ext cx="3127248" cy="530352"/>
          </a:xfrm>
          <a:prstGeom prst="rect">
            <a:avLst/>
          </a:prstGeom>
          <a:noFill/>
          <a:effectLst/>
        </p:spPr>
        <p:txBody>
          <a:bodyPr wrap="square" lIns="0" tIns="0" rIns="0" bIns="0" anchor="t">
            <a:spAutoFit/>
          </a:bodyPr>
          <a:lstStyle/>
          <a:p>
            <a:pPr algn="ctr">
              <a:lnSpc>
                <a:spcPct val="104000"/>
              </a:lnSpc>
              <a:spcBef>
                <a:spcPts val="0"/>
              </a:spcBef>
              <a:spcAft>
                <a:spcPts val="0"/>
              </a:spcAft>
            </a:pPr>
            <a:r>
              <a:rPr sz="1620" b="1">
                <a:solidFill>
                  <a:srgbClr val="13384C"/>
                </a:solidFill>
                <a:latin typeface="Lato"/>
              </a:rPr>
              <a:t>Agente e contaminante</a:t>
            </a:r>
          </a:p>
          <a:p>
            <a:pPr algn="ctr">
              <a:lnSpc>
                <a:spcPct val="104000"/>
              </a:lnSpc>
              <a:spcBef>
                <a:spcPts val="0"/>
              </a:spcBef>
              <a:spcAft>
                <a:spcPts val="0"/>
              </a:spcAft>
            </a:pPr>
            <a:r>
              <a:rPr sz="1620" b="1">
                <a:solidFill>
                  <a:srgbClr val="13384C"/>
                </a:solidFill>
                <a:latin typeface="Lato"/>
              </a:rPr>
              <a:t>Adattamento all’utilizzatore</a:t>
            </a:r>
          </a:p>
        </p:txBody>
      </p:sp>
      <p:sp>
        <p:nvSpPr>
          <p:cNvPr id="35" name="M10-S08-Visuale-034"/>
          <p:cNvSpPr/>
          <p:nvPr/>
        </p:nvSpPr>
        <p:spPr>
          <a:xfrm>
            <a:off x="4343400" y="2414016"/>
            <a:ext cx="3493008" cy="2734056"/>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10-S08-Testo-035"/>
          <p:cNvSpPr txBox="1"/>
          <p:nvPr/>
        </p:nvSpPr>
        <p:spPr>
          <a:xfrm>
            <a:off x="4526280" y="2615184"/>
            <a:ext cx="3127248"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280" b="1">
                <a:solidFill>
                  <a:srgbClr val="008E89"/>
                </a:solidFill>
                <a:latin typeface="Lato"/>
              </a:rPr>
              <a:t>CUTE E MANI</a:t>
            </a:r>
          </a:p>
        </p:txBody>
      </p:sp>
      <p:sp>
        <p:nvSpPr>
          <p:cNvPr id="37" name="M10-S08-Visuale-036"/>
          <p:cNvSpPr/>
          <p:nvPr/>
        </p:nvSpPr>
        <p:spPr>
          <a:xfrm>
            <a:off x="5669279" y="3054096"/>
            <a:ext cx="886969" cy="987552"/>
          </a:xfrm>
          <a:custGeom>
            <a:avLst/>
            <a:gdLst/>
            <a:ahLst/>
            <a:cxnLst/>
            <a:rect l="l" t="t" r="r" b="b"/>
            <a:pathLst>
              <a:path w="886969" h="987552">
                <a:moveTo>
                  <a:pt x="192025" y="987552"/>
                </a:moveTo>
                <a:lnTo>
                  <a:pt x="164593" y="713232"/>
                </a:lnTo>
                <a:lnTo>
                  <a:pt x="18289" y="484632"/>
                </a:lnTo>
                <a:lnTo>
                  <a:pt x="0" y="374904"/>
                </a:lnTo>
                <a:lnTo>
                  <a:pt x="91441" y="329183"/>
                </a:lnTo>
                <a:lnTo>
                  <a:pt x="246889" y="502919"/>
                </a:lnTo>
                <a:lnTo>
                  <a:pt x="256033" y="128016"/>
                </a:lnTo>
                <a:lnTo>
                  <a:pt x="310897" y="73152"/>
                </a:lnTo>
                <a:lnTo>
                  <a:pt x="374904" y="128016"/>
                </a:lnTo>
                <a:lnTo>
                  <a:pt x="374904" y="448056"/>
                </a:lnTo>
                <a:lnTo>
                  <a:pt x="420625" y="54864"/>
                </a:lnTo>
                <a:lnTo>
                  <a:pt x="475489" y="0"/>
                </a:lnTo>
                <a:lnTo>
                  <a:pt x="548641" y="54864"/>
                </a:lnTo>
                <a:lnTo>
                  <a:pt x="548641" y="438912"/>
                </a:lnTo>
                <a:lnTo>
                  <a:pt x="603504" y="100583"/>
                </a:lnTo>
                <a:lnTo>
                  <a:pt x="667513" y="73152"/>
                </a:lnTo>
                <a:lnTo>
                  <a:pt x="722377" y="137160"/>
                </a:lnTo>
                <a:lnTo>
                  <a:pt x="694945" y="502919"/>
                </a:lnTo>
                <a:lnTo>
                  <a:pt x="768097" y="256031"/>
                </a:lnTo>
                <a:lnTo>
                  <a:pt x="832104" y="246888"/>
                </a:lnTo>
                <a:lnTo>
                  <a:pt x="886969" y="310895"/>
                </a:lnTo>
                <a:lnTo>
                  <a:pt x="813817" y="740663"/>
                </a:lnTo>
                <a:lnTo>
                  <a:pt x="740665" y="987552"/>
                </a:lnTo>
                <a:close/>
              </a:path>
            </a:pathLst>
          </a:custGeom>
          <a:solidFill>
            <a:srgbClr val="E1F3ED"/>
          </a:solidFill>
          <a:ln w="2032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8" name="M10-S08-Visuale-037"/>
          <p:cNvCxnSpPr/>
          <p:nvPr/>
        </p:nvCxnSpPr>
        <p:spPr>
          <a:xfrm>
            <a:off x="5861304" y="3968496"/>
            <a:ext cx="576072" cy="0"/>
          </a:xfrm>
          <a:prstGeom prst="line">
            <a:avLst/>
          </a:prstGeom>
          <a:ln w="1270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39" name="M10-S08-Testo-038"/>
          <p:cNvSpPr txBox="1"/>
          <p:nvPr/>
        </p:nvSpPr>
        <p:spPr>
          <a:xfrm>
            <a:off x="4526280" y="4434840"/>
            <a:ext cx="3127248" cy="530352"/>
          </a:xfrm>
          <a:prstGeom prst="rect">
            <a:avLst/>
          </a:prstGeom>
          <a:noFill/>
          <a:effectLst/>
        </p:spPr>
        <p:txBody>
          <a:bodyPr wrap="square" lIns="0" tIns="0" rIns="0" bIns="0" anchor="t">
            <a:spAutoFit/>
          </a:bodyPr>
          <a:lstStyle/>
          <a:p>
            <a:pPr algn="ctr">
              <a:lnSpc>
                <a:spcPct val="104000"/>
              </a:lnSpc>
              <a:spcBef>
                <a:spcPts val="0"/>
              </a:spcBef>
              <a:spcAft>
                <a:spcPts val="0"/>
              </a:spcAft>
            </a:pPr>
            <a:r>
              <a:rPr sz="1620" b="1">
                <a:solidFill>
                  <a:srgbClr val="13384C"/>
                </a:solidFill>
                <a:latin typeface="Lato"/>
              </a:rPr>
              <a:t>Compatibilità del materiale</a:t>
            </a:r>
          </a:p>
          <a:p>
            <a:pPr algn="ctr">
              <a:lnSpc>
                <a:spcPct val="104000"/>
              </a:lnSpc>
              <a:spcBef>
                <a:spcPts val="0"/>
              </a:spcBef>
              <a:spcAft>
                <a:spcPts val="0"/>
              </a:spcAft>
            </a:pPr>
            <a:r>
              <a:rPr sz="1620" b="1">
                <a:solidFill>
                  <a:srgbClr val="13384C"/>
                </a:solidFill>
                <a:latin typeface="Lato"/>
              </a:rPr>
              <a:t>Tipo e durata del contatto</a:t>
            </a:r>
          </a:p>
        </p:txBody>
      </p:sp>
      <p:sp>
        <p:nvSpPr>
          <p:cNvPr id="40" name="M10-S08-Visuale-039"/>
          <p:cNvSpPr/>
          <p:nvPr/>
        </p:nvSpPr>
        <p:spPr>
          <a:xfrm>
            <a:off x="8092440" y="2414016"/>
            <a:ext cx="3493008" cy="2734056"/>
          </a:xfrm>
          <a:prstGeom prst="roundRect">
            <a:avLst>
              <a:gd name="adj" fmla="val 8000"/>
            </a:avLst>
          </a:prstGeom>
          <a:solidFill>
            <a:srgbClr val="FFFFFF"/>
          </a:solidFill>
          <a:ln w="10160">
            <a:solidFill>
              <a:srgbClr val="D7E3E7"/>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M10-S08-Testo-040"/>
          <p:cNvSpPr txBox="1"/>
          <p:nvPr/>
        </p:nvSpPr>
        <p:spPr>
          <a:xfrm>
            <a:off x="8275319" y="2615184"/>
            <a:ext cx="3127248"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280" b="1">
                <a:solidFill>
                  <a:srgbClr val="008E89"/>
                </a:solidFill>
                <a:latin typeface="Lato"/>
              </a:rPr>
              <a:t>OCCHI E CORPO</a:t>
            </a:r>
          </a:p>
        </p:txBody>
      </p:sp>
      <p:sp>
        <p:nvSpPr>
          <p:cNvPr id="42" name="M10-S08-Visuale-041"/>
          <p:cNvSpPr/>
          <p:nvPr/>
        </p:nvSpPr>
        <p:spPr>
          <a:xfrm>
            <a:off x="9262872" y="3099816"/>
            <a:ext cx="436168" cy="279806"/>
          </a:xfrm>
          <a:prstGeom prst="roundRect">
            <a:avLst>
              <a:gd name="adj" fmla="val 12000"/>
            </a:avLst>
          </a:prstGeom>
          <a:solidFill>
            <a:srgbClr val="E1F3ED"/>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M10-S08-Visuale-042"/>
          <p:cNvSpPr/>
          <p:nvPr/>
        </p:nvSpPr>
        <p:spPr>
          <a:xfrm>
            <a:off x="9781336" y="3099816"/>
            <a:ext cx="436168" cy="279806"/>
          </a:xfrm>
          <a:prstGeom prst="roundRect">
            <a:avLst>
              <a:gd name="adj" fmla="val 12000"/>
            </a:avLst>
          </a:prstGeom>
          <a:solidFill>
            <a:srgbClr val="E1F3ED"/>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4" name="M10-S08-Visuale-043"/>
          <p:cNvCxnSpPr/>
          <p:nvPr/>
        </p:nvCxnSpPr>
        <p:spPr>
          <a:xfrm>
            <a:off x="9699040" y="3198571"/>
            <a:ext cx="82296" cy="0"/>
          </a:xfrm>
          <a:prstGeom prst="line">
            <a:avLst/>
          </a:prstGeom>
          <a:ln w="1778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45" name="M10-S08-Visuale-044"/>
          <p:cNvCxnSpPr/>
          <p:nvPr/>
        </p:nvCxnSpPr>
        <p:spPr>
          <a:xfrm>
            <a:off x="9098280" y="3190341"/>
            <a:ext cx="164592" cy="0"/>
          </a:xfrm>
          <a:prstGeom prst="line">
            <a:avLst/>
          </a:prstGeom>
          <a:ln w="19050">
            <a:solidFill>
              <a:srgbClr val="008E89"/>
            </a:solidFill>
          </a:ln>
          <a:effectLst/>
        </p:spPr>
        <p:style>
          <a:lnRef idx="2">
            <a:schemeClr val="accent1"/>
          </a:lnRef>
          <a:fillRef idx="0">
            <a:schemeClr val="accent1"/>
          </a:fillRef>
          <a:effectRef idx="0">
            <a:schemeClr val="accent1"/>
          </a:effectRef>
          <a:fontRef idx="minor">
            <a:schemeClr val="tx1"/>
          </a:fontRef>
        </p:style>
      </p:cxnSp>
      <p:cxnSp>
        <p:nvCxnSpPr>
          <p:cNvPr id="46" name="M10-S08-Visuale-045"/>
          <p:cNvCxnSpPr/>
          <p:nvPr/>
        </p:nvCxnSpPr>
        <p:spPr>
          <a:xfrm>
            <a:off x="10217505" y="3190341"/>
            <a:ext cx="164592" cy="0"/>
          </a:xfrm>
          <a:prstGeom prst="line">
            <a:avLst/>
          </a:prstGeom>
          <a:ln w="19050">
            <a:solidFill>
              <a:srgbClr val="008E89"/>
            </a:solidFill>
          </a:ln>
          <a:effectLst/>
        </p:spPr>
        <p:style>
          <a:lnRef idx="2">
            <a:schemeClr val="accent1"/>
          </a:lnRef>
          <a:fillRef idx="0">
            <a:schemeClr val="accent1"/>
          </a:fillRef>
          <a:effectRef idx="0">
            <a:schemeClr val="accent1"/>
          </a:effectRef>
          <a:fontRef idx="minor">
            <a:schemeClr val="tx1"/>
          </a:fontRef>
        </p:style>
      </p:cxnSp>
      <p:sp>
        <p:nvSpPr>
          <p:cNvPr id="47" name="M10-S08-Visuale-046"/>
          <p:cNvSpPr/>
          <p:nvPr/>
        </p:nvSpPr>
        <p:spPr>
          <a:xfrm>
            <a:off x="9226296" y="3602736"/>
            <a:ext cx="1078992" cy="585216"/>
          </a:xfrm>
          <a:custGeom>
            <a:avLst/>
            <a:gdLst/>
            <a:ahLst/>
            <a:cxnLst/>
            <a:rect l="l" t="t" r="r" b="b"/>
            <a:pathLst>
              <a:path w="1078992" h="585216">
                <a:moveTo>
                  <a:pt x="201167" y="0"/>
                </a:moveTo>
                <a:lnTo>
                  <a:pt x="896112" y="0"/>
                </a:lnTo>
                <a:lnTo>
                  <a:pt x="1078992" y="219455"/>
                </a:lnTo>
                <a:lnTo>
                  <a:pt x="877824" y="365760"/>
                </a:lnTo>
                <a:lnTo>
                  <a:pt x="813816" y="246888"/>
                </a:lnTo>
                <a:lnTo>
                  <a:pt x="813816" y="585216"/>
                </a:lnTo>
                <a:lnTo>
                  <a:pt x="283464" y="585216"/>
                </a:lnTo>
                <a:lnTo>
                  <a:pt x="283464" y="246888"/>
                </a:lnTo>
                <a:lnTo>
                  <a:pt x="201167" y="365760"/>
                </a:lnTo>
                <a:lnTo>
                  <a:pt x="0" y="219455"/>
                </a:lnTo>
                <a:close/>
              </a:path>
            </a:pathLst>
          </a:custGeom>
          <a:solidFill>
            <a:srgbClr val="E1F3ED"/>
          </a:solidFill>
          <a:ln w="1651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M10-S08-Testo-047"/>
          <p:cNvSpPr txBox="1"/>
          <p:nvPr/>
        </p:nvSpPr>
        <p:spPr>
          <a:xfrm>
            <a:off x="8275319" y="4434840"/>
            <a:ext cx="3127248" cy="530352"/>
          </a:xfrm>
          <a:prstGeom prst="rect">
            <a:avLst/>
          </a:prstGeom>
          <a:noFill/>
          <a:effectLst/>
        </p:spPr>
        <p:txBody>
          <a:bodyPr wrap="square" lIns="0" tIns="0" rIns="0" bIns="0" anchor="t">
            <a:spAutoFit/>
          </a:bodyPr>
          <a:lstStyle/>
          <a:p>
            <a:pPr algn="ctr">
              <a:lnSpc>
                <a:spcPct val="104000"/>
              </a:lnSpc>
              <a:spcBef>
                <a:spcPts val="0"/>
              </a:spcBef>
              <a:spcAft>
                <a:spcPts val="0"/>
              </a:spcAft>
            </a:pPr>
            <a:r>
              <a:rPr sz="1620" b="1">
                <a:solidFill>
                  <a:srgbClr val="13384C"/>
                </a:solidFill>
                <a:latin typeface="Lato"/>
              </a:rPr>
              <a:t>Parti esposte e compito</a:t>
            </a:r>
          </a:p>
          <a:p>
            <a:pPr algn="ctr">
              <a:lnSpc>
                <a:spcPct val="104000"/>
              </a:lnSpc>
              <a:spcBef>
                <a:spcPts val="0"/>
              </a:spcBef>
              <a:spcAft>
                <a:spcPts val="0"/>
              </a:spcAft>
            </a:pPr>
            <a:r>
              <a:rPr sz="1620" b="1">
                <a:solidFill>
                  <a:srgbClr val="13384C"/>
                </a:solidFill>
                <a:latin typeface="Lato"/>
              </a:rPr>
              <a:t>Compatibilità fra dispositivi</a:t>
            </a:r>
          </a:p>
        </p:txBody>
      </p:sp>
      <p:sp>
        <p:nvSpPr>
          <p:cNvPr id="49" name="M10-S08-Testo-048"/>
          <p:cNvSpPr txBox="1"/>
          <p:nvPr/>
        </p:nvSpPr>
        <p:spPr>
          <a:xfrm>
            <a:off x="630936" y="5504688"/>
            <a:ext cx="2514600" cy="256032"/>
          </a:xfrm>
          <a:prstGeom prst="rect">
            <a:avLst/>
          </a:prstGeom>
          <a:noFill/>
          <a:effectLst/>
        </p:spPr>
        <p:txBody>
          <a:bodyPr wrap="square" lIns="0" tIns="0" rIns="0" bIns="0" anchor="t">
            <a:spAutoFit/>
          </a:bodyPr>
          <a:lstStyle/>
          <a:p>
            <a:pPr algn="ctr">
              <a:lnSpc>
                <a:spcPct val="104000"/>
              </a:lnSpc>
              <a:spcBef>
                <a:spcPts val="0"/>
              </a:spcBef>
              <a:spcAft>
                <a:spcPts val="0"/>
              </a:spcAft>
            </a:pPr>
            <a:r>
              <a:rPr sz="1250" b="1">
                <a:solidFill>
                  <a:srgbClr val="008E89"/>
                </a:solidFill>
                <a:latin typeface="Lato"/>
              </a:rPr>
              <a:t>SCELTA</a:t>
            </a:r>
          </a:p>
        </p:txBody>
      </p:sp>
      <p:cxnSp>
        <p:nvCxnSpPr>
          <p:cNvPr id="50" name="M10-S08-Visuale-049"/>
          <p:cNvCxnSpPr/>
          <p:nvPr/>
        </p:nvCxnSpPr>
        <p:spPr>
          <a:xfrm>
            <a:off x="3145536" y="5623560"/>
            <a:ext cx="219455" cy="0"/>
          </a:xfrm>
          <a:prstGeom prst="line">
            <a:avLst/>
          </a:prstGeom>
          <a:ln w="1651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1" name="M10-S08-Testo-050"/>
          <p:cNvSpPr txBox="1"/>
          <p:nvPr/>
        </p:nvSpPr>
        <p:spPr>
          <a:xfrm>
            <a:off x="3442716" y="5504688"/>
            <a:ext cx="2514600" cy="256032"/>
          </a:xfrm>
          <a:prstGeom prst="rect">
            <a:avLst/>
          </a:prstGeom>
          <a:noFill/>
          <a:effectLst/>
        </p:spPr>
        <p:txBody>
          <a:bodyPr wrap="square" lIns="0" tIns="0" rIns="0" bIns="0" anchor="t">
            <a:spAutoFit/>
          </a:bodyPr>
          <a:lstStyle/>
          <a:p>
            <a:pPr algn="ctr">
              <a:lnSpc>
                <a:spcPct val="104000"/>
              </a:lnSpc>
              <a:spcBef>
                <a:spcPts val="0"/>
              </a:spcBef>
              <a:spcAft>
                <a:spcPts val="0"/>
              </a:spcAft>
            </a:pPr>
            <a:r>
              <a:rPr sz="1250" b="1">
                <a:solidFill>
                  <a:srgbClr val="008E89"/>
                </a:solidFill>
                <a:latin typeface="Lato"/>
              </a:rPr>
              <a:t>IMPIEGO CORRETTO</a:t>
            </a:r>
          </a:p>
        </p:txBody>
      </p:sp>
      <p:cxnSp>
        <p:nvCxnSpPr>
          <p:cNvPr id="52" name="M10-S08-Visuale-051"/>
          <p:cNvCxnSpPr/>
          <p:nvPr/>
        </p:nvCxnSpPr>
        <p:spPr>
          <a:xfrm>
            <a:off x="5957316" y="5623560"/>
            <a:ext cx="219456" cy="0"/>
          </a:xfrm>
          <a:prstGeom prst="line">
            <a:avLst/>
          </a:prstGeom>
          <a:ln w="1651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3" name="M10-S08-Testo-052"/>
          <p:cNvSpPr txBox="1"/>
          <p:nvPr/>
        </p:nvSpPr>
        <p:spPr>
          <a:xfrm>
            <a:off x="6254496" y="5504688"/>
            <a:ext cx="2514600" cy="256032"/>
          </a:xfrm>
          <a:prstGeom prst="rect">
            <a:avLst/>
          </a:prstGeom>
          <a:noFill/>
          <a:effectLst/>
        </p:spPr>
        <p:txBody>
          <a:bodyPr wrap="square" lIns="0" tIns="0" rIns="0" bIns="0" anchor="t">
            <a:spAutoFit/>
          </a:bodyPr>
          <a:lstStyle/>
          <a:p>
            <a:pPr algn="ctr">
              <a:lnSpc>
                <a:spcPct val="104000"/>
              </a:lnSpc>
              <a:spcBef>
                <a:spcPts val="0"/>
              </a:spcBef>
              <a:spcAft>
                <a:spcPts val="0"/>
              </a:spcAft>
            </a:pPr>
            <a:r>
              <a:rPr sz="1250" b="1">
                <a:solidFill>
                  <a:srgbClr val="008E89"/>
                </a:solidFill>
                <a:latin typeface="Lato"/>
              </a:rPr>
              <a:t>CURA</a:t>
            </a:r>
          </a:p>
        </p:txBody>
      </p:sp>
      <p:cxnSp>
        <p:nvCxnSpPr>
          <p:cNvPr id="54" name="M10-S08-Visuale-053"/>
          <p:cNvCxnSpPr/>
          <p:nvPr/>
        </p:nvCxnSpPr>
        <p:spPr>
          <a:xfrm>
            <a:off x="8769096" y="5623560"/>
            <a:ext cx="219456" cy="0"/>
          </a:xfrm>
          <a:prstGeom prst="line">
            <a:avLst/>
          </a:prstGeom>
          <a:ln w="16510">
            <a:solidFill>
              <a:srgbClr val="008E89"/>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5" name="M10-S08-Testo-054"/>
          <p:cNvSpPr txBox="1"/>
          <p:nvPr/>
        </p:nvSpPr>
        <p:spPr>
          <a:xfrm>
            <a:off x="9066276" y="5504688"/>
            <a:ext cx="2514600" cy="256032"/>
          </a:xfrm>
          <a:prstGeom prst="rect">
            <a:avLst/>
          </a:prstGeom>
          <a:noFill/>
          <a:effectLst/>
        </p:spPr>
        <p:txBody>
          <a:bodyPr wrap="square" lIns="0" tIns="0" rIns="0" bIns="0" anchor="t">
            <a:spAutoFit/>
          </a:bodyPr>
          <a:lstStyle/>
          <a:p>
            <a:pPr algn="ctr">
              <a:lnSpc>
                <a:spcPct val="104000"/>
              </a:lnSpc>
              <a:spcBef>
                <a:spcPts val="0"/>
              </a:spcBef>
              <a:spcAft>
                <a:spcPts val="0"/>
              </a:spcAft>
            </a:pPr>
            <a:r>
              <a:rPr sz="1250" b="1">
                <a:solidFill>
                  <a:srgbClr val="008E89"/>
                </a:solidFill>
                <a:latin typeface="Lato"/>
              </a:rPr>
              <a:t>SOSTITUZIONE</a:t>
            </a:r>
          </a:p>
        </p:txBody>
      </p:sp>
      <p:sp>
        <p:nvSpPr>
          <p:cNvPr id="56" name="M10-S08-Visuale-055"/>
          <p:cNvSpPr/>
          <p:nvPr/>
        </p:nvSpPr>
        <p:spPr>
          <a:xfrm>
            <a:off x="594360" y="6062472"/>
            <a:ext cx="11000232" cy="329184"/>
          </a:xfrm>
          <a:prstGeom prst="roundRect">
            <a:avLst>
              <a:gd name="adj" fmla="val 6000"/>
            </a:avLst>
          </a:prstGeom>
          <a:solidFill>
            <a:srgbClr val="E1F3E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M10-S08-Testo-056"/>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008E89"/>
                </a:solidFill>
                <a:latin typeface="Lato"/>
              </a:rPr>
              <a:t>Nessun guanto, filtro o tempo d’uso è universale: servono dati pertinenti e istruzioni del fabbricante.</a:t>
            </a:r>
          </a:p>
        </p:txBody>
      </p:sp>
      <p:sp>
        <p:nvSpPr>
          <p:cNvPr id="5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10-S09-Visuale-001"/>
          <p:cNvCxnSpPr/>
          <p:nvPr/>
        </p:nvCxnSpPr>
        <p:spPr>
          <a:xfrm flipV="1">
            <a:off x="594360" y="393192"/>
            <a:ext cx="170992" cy="139903"/>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10-S09-Visuale-002"/>
          <p:cNvCxnSpPr/>
          <p:nvPr/>
        </p:nvCxnSpPr>
        <p:spPr>
          <a:xfrm>
            <a:off x="765352" y="393192"/>
            <a:ext cx="163221" cy="186537"/>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10-S09-Visuale-003"/>
          <p:cNvSpPr/>
          <p:nvPr/>
        </p:nvSpPr>
        <p:spPr>
          <a:xfrm>
            <a:off x="573374" y="512109"/>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09-Visuale-004"/>
          <p:cNvSpPr/>
          <p:nvPr/>
        </p:nvSpPr>
        <p:spPr>
          <a:xfrm>
            <a:off x="744367" y="372206"/>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09-Visuale-005"/>
          <p:cNvSpPr/>
          <p:nvPr/>
        </p:nvSpPr>
        <p:spPr>
          <a:xfrm>
            <a:off x="907587" y="558744"/>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09-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66DCC5"/>
                </a:solidFill>
                <a:latin typeface="Lato"/>
              </a:rPr>
              <a:t>MODULO 10 / PREVENZIONE E PROTEZIONE</a:t>
            </a:r>
          </a:p>
        </p:txBody>
      </p:sp>
      <p:sp>
        <p:nvSpPr>
          <p:cNvPr id="8" name="M10-S09-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BFD3DA"/>
                </a:solidFill>
                <a:latin typeface="Lato"/>
              </a:rPr>
              <a:t>INFORMAZIONE / COMPETENZE</a:t>
            </a:r>
          </a:p>
        </p:txBody>
      </p:sp>
      <p:sp>
        <p:nvSpPr>
          <p:cNvPr id="9" name="M10-S09-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FFFFFF"/>
                </a:solidFill>
                <a:latin typeface="Lato"/>
              </a:rPr>
              <a:t>Informare, formare, addestrare: funzioni distinte</a:t>
            </a:r>
          </a:p>
        </p:txBody>
      </p:sp>
      <p:sp>
        <p:nvSpPr>
          <p:cNvPr id="10" name="M10-S09-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BFD3DA"/>
                </a:solidFill>
                <a:latin typeface="Lato"/>
              </a:rPr>
              <a:t>Materiali didattici, istruzioni e capacità operative non sono intercambiabili.</a:t>
            </a:r>
          </a:p>
        </p:txBody>
      </p:sp>
      <p:cxnSp>
        <p:nvCxnSpPr>
          <p:cNvPr id="11" name="M10-S09-Visuale-010"/>
          <p:cNvCxnSpPr/>
          <p:nvPr/>
        </p:nvCxnSpPr>
        <p:spPr>
          <a:xfrm>
            <a:off x="548640" y="6419088"/>
            <a:ext cx="11091672" cy="0"/>
          </a:xfrm>
          <a:prstGeom prst="line">
            <a:avLst/>
          </a:prstGeom>
          <a:ln w="7620">
            <a:solidFill>
              <a:srgbClr val="244F61"/>
            </a:solidFill>
          </a:ln>
          <a:effectLst/>
        </p:spPr>
        <p:style>
          <a:lnRef idx="2">
            <a:schemeClr val="accent1"/>
          </a:lnRef>
          <a:fillRef idx="0">
            <a:schemeClr val="accent1"/>
          </a:fillRef>
          <a:effectRef idx="0">
            <a:schemeClr val="accent1"/>
          </a:effectRef>
          <a:fontRef idx="minor">
            <a:schemeClr val="tx1"/>
          </a:fontRef>
        </p:style>
      </p:cxnSp>
      <p:sp>
        <p:nvSpPr>
          <p:cNvPr id="12" name="M10-S09-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M10-S09-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BFD3DA"/>
                </a:solidFill>
                <a:latin typeface="Lato"/>
              </a:rPr>
              <a:t>Art. 239 [N3] • Formazione e addestramento DPI [N4] • Sintesi [D]</a:t>
            </a:r>
          </a:p>
        </p:txBody>
      </p:sp>
      <p:sp>
        <p:nvSpPr>
          <p:cNvPr id="14" name="M10-S09-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BFD3DA"/>
                </a:solidFill>
                <a:latin typeface="Lato"/>
              </a:rPr>
              <a:t>09 / 10</a:t>
            </a:r>
          </a:p>
        </p:txBody>
      </p:sp>
      <p:sp>
        <p:nvSpPr>
          <p:cNvPr id="15" name="M10-S09-Visuale-014"/>
          <p:cNvSpPr/>
          <p:nvPr/>
        </p:nvSpPr>
        <p:spPr>
          <a:xfrm>
            <a:off x="54864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09-Visuale-015"/>
          <p:cNvSpPr/>
          <p:nvPr/>
        </p:nvSpPr>
        <p:spPr>
          <a:xfrm>
            <a:off x="772668"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09-Visuale-016"/>
          <p:cNvSpPr/>
          <p:nvPr/>
        </p:nvSpPr>
        <p:spPr>
          <a:xfrm>
            <a:off x="996695"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09-Visuale-017"/>
          <p:cNvSpPr/>
          <p:nvPr/>
        </p:nvSpPr>
        <p:spPr>
          <a:xfrm>
            <a:off x="1220724"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09-Visuale-018"/>
          <p:cNvSpPr/>
          <p:nvPr/>
        </p:nvSpPr>
        <p:spPr>
          <a:xfrm>
            <a:off x="1444752"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09-Visuale-019"/>
          <p:cNvSpPr/>
          <p:nvPr/>
        </p:nvSpPr>
        <p:spPr>
          <a:xfrm>
            <a:off x="166878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09-Visuale-020"/>
          <p:cNvSpPr/>
          <p:nvPr/>
        </p:nvSpPr>
        <p:spPr>
          <a:xfrm>
            <a:off x="1892807"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09-Visuale-021"/>
          <p:cNvSpPr/>
          <p:nvPr/>
        </p:nvSpPr>
        <p:spPr>
          <a:xfrm>
            <a:off x="2116836"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09-Visuale-022"/>
          <p:cNvSpPr/>
          <p:nvPr/>
        </p:nvSpPr>
        <p:spPr>
          <a:xfrm>
            <a:off x="2340864"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09-Visuale-023"/>
          <p:cNvSpPr/>
          <p:nvPr/>
        </p:nvSpPr>
        <p:spPr>
          <a:xfrm>
            <a:off x="2564892" y="6766560"/>
            <a:ext cx="182880" cy="16459"/>
          </a:xfrm>
          <a:prstGeom prst="rect">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09-Visuale-024"/>
          <p:cNvSpPr/>
          <p:nvPr/>
        </p:nvSpPr>
        <p:spPr>
          <a:xfrm>
            <a:off x="594360" y="2414016"/>
            <a:ext cx="3493008" cy="2286000"/>
          </a:xfrm>
          <a:prstGeom prst="roundRect">
            <a:avLst>
              <a:gd name="adj" fmla="val 8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09-Visuale-025"/>
          <p:cNvSpPr/>
          <p:nvPr/>
        </p:nvSpPr>
        <p:spPr>
          <a:xfrm>
            <a:off x="786384" y="263347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M10-S09-Testo-026"/>
          <p:cNvSpPr txBox="1"/>
          <p:nvPr/>
        </p:nvSpPr>
        <p:spPr>
          <a:xfrm>
            <a:off x="786384" y="267462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1</a:t>
            </a:r>
          </a:p>
        </p:txBody>
      </p:sp>
      <p:sp>
        <p:nvSpPr>
          <p:cNvPr id="28" name="M10-S09-Testo-027"/>
          <p:cNvSpPr txBox="1"/>
          <p:nvPr/>
        </p:nvSpPr>
        <p:spPr>
          <a:xfrm>
            <a:off x="1280160" y="2670048"/>
            <a:ext cx="258775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400" b="1">
                <a:solidFill>
                  <a:srgbClr val="66DCC5"/>
                </a:solidFill>
                <a:latin typeface="Lato"/>
              </a:rPr>
              <a:t>INFORMARE</a:t>
            </a:r>
          </a:p>
        </p:txBody>
      </p:sp>
      <p:sp>
        <p:nvSpPr>
          <p:cNvPr id="29" name="M10-S09-Visuale-028"/>
          <p:cNvSpPr/>
          <p:nvPr/>
        </p:nvSpPr>
        <p:spPr>
          <a:xfrm>
            <a:off x="841248" y="3337560"/>
            <a:ext cx="543153" cy="720912"/>
          </a:xfrm>
          <a:prstGeom prst="roundRect">
            <a:avLst>
              <a:gd name="adj" fmla="val 6000"/>
            </a:avLst>
          </a:prstGeom>
          <a:solidFill>
            <a:srgbClr val="1B4052"/>
          </a:solidFill>
          <a:ln w="1270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0" name="M10-S09-Visuale-029"/>
          <p:cNvCxnSpPr/>
          <p:nvPr/>
        </p:nvCxnSpPr>
        <p:spPr>
          <a:xfrm>
            <a:off x="930127" y="3475817"/>
            <a:ext cx="177760" cy="0"/>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1" name="M10-S09-Visuale-030"/>
          <p:cNvCxnSpPr/>
          <p:nvPr/>
        </p:nvCxnSpPr>
        <p:spPr>
          <a:xfrm>
            <a:off x="930127" y="3604199"/>
            <a:ext cx="355519" cy="0"/>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2" name="M10-S09-Visuale-031"/>
          <p:cNvCxnSpPr/>
          <p:nvPr/>
        </p:nvCxnSpPr>
        <p:spPr>
          <a:xfrm>
            <a:off x="930127" y="3732580"/>
            <a:ext cx="355519" cy="0"/>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3" name="M10-S09-Visuale-032"/>
          <p:cNvCxnSpPr/>
          <p:nvPr/>
        </p:nvCxnSpPr>
        <p:spPr>
          <a:xfrm>
            <a:off x="930127" y="3860962"/>
            <a:ext cx="286390" cy="0"/>
          </a:xfrm>
          <a:prstGeom prst="line">
            <a:avLst/>
          </a:prstGeom>
          <a:ln w="1270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34" name="M10-S09-Testo-033"/>
          <p:cNvSpPr txBox="1"/>
          <p:nvPr/>
        </p:nvSpPr>
        <p:spPr>
          <a:xfrm>
            <a:off x="1618488" y="3364992"/>
            <a:ext cx="2240280" cy="822960"/>
          </a:xfrm>
          <a:prstGeom prst="rect">
            <a:avLst/>
          </a:prstGeom>
          <a:noFill/>
          <a:effectLst/>
        </p:spPr>
        <p:txBody>
          <a:bodyPr wrap="square" lIns="0" tIns="0" rIns="0" bIns="0" anchor="t">
            <a:spAutoFit/>
          </a:bodyPr>
          <a:lstStyle/>
          <a:p>
            <a:pPr algn="l">
              <a:lnSpc>
                <a:spcPct val="104000"/>
              </a:lnSpc>
              <a:spcBef>
                <a:spcPts val="0"/>
              </a:spcBef>
              <a:spcAft>
                <a:spcPts val="0"/>
              </a:spcAft>
            </a:pPr>
            <a:r>
              <a:rPr sz="1850" b="1">
                <a:solidFill>
                  <a:srgbClr val="FFFFFF"/>
                </a:solidFill>
                <a:latin typeface="Lato"/>
              </a:rPr>
              <a:t>Sostanze, rischi,</a:t>
            </a:r>
          </a:p>
          <a:p>
            <a:pPr algn="l">
              <a:lnSpc>
                <a:spcPct val="104000"/>
              </a:lnSpc>
              <a:spcBef>
                <a:spcPts val="0"/>
              </a:spcBef>
              <a:spcAft>
                <a:spcPts val="0"/>
              </a:spcAft>
            </a:pPr>
            <a:r>
              <a:rPr sz="1850" b="1">
                <a:solidFill>
                  <a:srgbClr val="FFFFFF"/>
                </a:solidFill>
                <a:latin typeface="Lato"/>
              </a:rPr>
              <a:t>etichette e istruzioni</a:t>
            </a:r>
          </a:p>
        </p:txBody>
      </p:sp>
      <p:sp>
        <p:nvSpPr>
          <p:cNvPr id="35" name="M10-S09-Visuale-034"/>
          <p:cNvSpPr/>
          <p:nvPr/>
        </p:nvSpPr>
        <p:spPr>
          <a:xfrm>
            <a:off x="4343400" y="2414016"/>
            <a:ext cx="3493008" cy="2286000"/>
          </a:xfrm>
          <a:prstGeom prst="roundRect">
            <a:avLst>
              <a:gd name="adj" fmla="val 8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M10-S09-Visuale-035"/>
          <p:cNvSpPr/>
          <p:nvPr/>
        </p:nvSpPr>
        <p:spPr>
          <a:xfrm>
            <a:off x="4535424" y="263347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M10-S09-Testo-036"/>
          <p:cNvSpPr txBox="1"/>
          <p:nvPr/>
        </p:nvSpPr>
        <p:spPr>
          <a:xfrm>
            <a:off x="4535424" y="267462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2</a:t>
            </a:r>
          </a:p>
        </p:txBody>
      </p:sp>
      <p:sp>
        <p:nvSpPr>
          <p:cNvPr id="38" name="M10-S09-Testo-037"/>
          <p:cNvSpPr txBox="1"/>
          <p:nvPr/>
        </p:nvSpPr>
        <p:spPr>
          <a:xfrm>
            <a:off x="5029200" y="2670048"/>
            <a:ext cx="258775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400" b="1">
                <a:solidFill>
                  <a:srgbClr val="66DCC5"/>
                </a:solidFill>
                <a:latin typeface="Lato"/>
              </a:rPr>
              <a:t>FORMARE</a:t>
            </a:r>
          </a:p>
        </p:txBody>
      </p:sp>
      <p:sp>
        <p:nvSpPr>
          <p:cNvPr id="39" name="M10-S09-Visuale-038"/>
          <p:cNvSpPr/>
          <p:nvPr/>
        </p:nvSpPr>
        <p:spPr>
          <a:xfrm>
            <a:off x="4608576" y="3401568"/>
            <a:ext cx="411480" cy="411480"/>
          </a:xfrm>
          <a:prstGeom prst="ellipse">
            <a:avLst/>
          </a:prstGeom>
          <a:no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0" name="M10-S09-Visuale-039"/>
          <p:cNvCxnSpPr/>
          <p:nvPr/>
        </p:nvCxnSpPr>
        <p:spPr>
          <a:xfrm>
            <a:off x="4782312" y="3803904"/>
            <a:ext cx="0" cy="329183"/>
          </a:xfrm>
          <a:prstGeom prst="line">
            <a:avLst/>
          </a:prstGeom>
          <a:ln w="1524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1" name="M10-S09-Visuale-040"/>
          <p:cNvCxnSpPr/>
          <p:nvPr/>
        </p:nvCxnSpPr>
        <p:spPr>
          <a:xfrm>
            <a:off x="4626864" y="4023360"/>
            <a:ext cx="320040" cy="0"/>
          </a:xfrm>
          <a:prstGeom prst="line">
            <a:avLst/>
          </a:prstGeom>
          <a:ln w="1524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2" name="M10-S09-Testo-041"/>
          <p:cNvSpPr txBox="1"/>
          <p:nvPr/>
        </p:nvSpPr>
        <p:spPr>
          <a:xfrm>
            <a:off x="5367528" y="3364992"/>
            <a:ext cx="2240280" cy="822960"/>
          </a:xfrm>
          <a:prstGeom prst="rect">
            <a:avLst/>
          </a:prstGeom>
          <a:noFill/>
          <a:effectLst/>
        </p:spPr>
        <p:txBody>
          <a:bodyPr wrap="square" lIns="0" tIns="0" rIns="0" bIns="0" anchor="t">
            <a:spAutoFit/>
          </a:bodyPr>
          <a:lstStyle/>
          <a:p>
            <a:pPr algn="l">
              <a:lnSpc>
                <a:spcPct val="104000"/>
              </a:lnSpc>
              <a:spcBef>
                <a:spcPts val="0"/>
              </a:spcBef>
              <a:spcAft>
                <a:spcPts val="0"/>
              </a:spcAft>
            </a:pPr>
            <a:r>
              <a:rPr sz="1850" b="1">
                <a:solidFill>
                  <a:srgbClr val="FFFFFF"/>
                </a:solidFill>
                <a:latin typeface="Lato"/>
              </a:rPr>
              <a:t>Ragioni, condizioni</a:t>
            </a:r>
          </a:p>
          <a:p>
            <a:pPr algn="l">
              <a:lnSpc>
                <a:spcPct val="104000"/>
              </a:lnSpc>
              <a:spcBef>
                <a:spcPts val="0"/>
              </a:spcBef>
              <a:spcAft>
                <a:spcPts val="0"/>
              </a:spcAft>
            </a:pPr>
            <a:r>
              <a:rPr sz="1850" b="1">
                <a:solidFill>
                  <a:srgbClr val="FFFFFF"/>
                </a:solidFill>
                <a:latin typeface="Lato"/>
              </a:rPr>
              <a:t>e limiti delle misure</a:t>
            </a:r>
          </a:p>
        </p:txBody>
      </p:sp>
      <p:sp>
        <p:nvSpPr>
          <p:cNvPr id="43" name="M10-S09-Visuale-042"/>
          <p:cNvSpPr/>
          <p:nvPr/>
        </p:nvSpPr>
        <p:spPr>
          <a:xfrm>
            <a:off x="8092440" y="2414016"/>
            <a:ext cx="3493008" cy="2286000"/>
          </a:xfrm>
          <a:prstGeom prst="roundRect">
            <a:avLst>
              <a:gd name="adj" fmla="val 8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10-S09-Visuale-043"/>
          <p:cNvSpPr/>
          <p:nvPr/>
        </p:nvSpPr>
        <p:spPr>
          <a:xfrm>
            <a:off x="8284464" y="263347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10-S09-Testo-044"/>
          <p:cNvSpPr txBox="1"/>
          <p:nvPr/>
        </p:nvSpPr>
        <p:spPr>
          <a:xfrm>
            <a:off x="8284464" y="267462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3</a:t>
            </a:r>
          </a:p>
        </p:txBody>
      </p:sp>
      <p:sp>
        <p:nvSpPr>
          <p:cNvPr id="46" name="M10-S09-Testo-045"/>
          <p:cNvSpPr txBox="1"/>
          <p:nvPr/>
        </p:nvSpPr>
        <p:spPr>
          <a:xfrm>
            <a:off x="8778240" y="2670048"/>
            <a:ext cx="258775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400" b="1">
                <a:solidFill>
                  <a:srgbClr val="66DCC5"/>
                </a:solidFill>
                <a:latin typeface="Lato"/>
              </a:rPr>
              <a:t>ADDESTRARE</a:t>
            </a:r>
          </a:p>
        </p:txBody>
      </p:sp>
      <p:sp>
        <p:nvSpPr>
          <p:cNvPr id="47" name="M10-S09-Visuale-046"/>
          <p:cNvSpPr/>
          <p:nvPr/>
        </p:nvSpPr>
        <p:spPr>
          <a:xfrm>
            <a:off x="8321040" y="3374136"/>
            <a:ext cx="564642" cy="738377"/>
          </a:xfrm>
          <a:custGeom>
            <a:avLst/>
            <a:gdLst/>
            <a:ahLst/>
            <a:cxnLst/>
            <a:rect l="l" t="t" r="r" b="b"/>
            <a:pathLst>
              <a:path w="564642" h="738377">
                <a:moveTo>
                  <a:pt x="0" y="0"/>
                </a:moveTo>
                <a:lnTo>
                  <a:pt x="564642" y="0"/>
                </a:lnTo>
                <a:lnTo>
                  <a:pt x="564642" y="373532"/>
                </a:lnTo>
                <a:lnTo>
                  <a:pt x="477773" y="590702"/>
                </a:lnTo>
                <a:lnTo>
                  <a:pt x="282321" y="738377"/>
                </a:lnTo>
                <a:lnTo>
                  <a:pt x="86868" y="590702"/>
                </a:lnTo>
                <a:lnTo>
                  <a:pt x="0" y="373532"/>
                </a:lnTo>
                <a:close/>
              </a:path>
            </a:pathLst>
          </a:custGeom>
          <a:solidFill>
            <a:srgbClr val="1B4052"/>
          </a:solidFill>
          <a:ln w="1905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8" name="M10-S09-Visuale-047"/>
          <p:cNvCxnSpPr/>
          <p:nvPr/>
        </p:nvCxnSpPr>
        <p:spPr>
          <a:xfrm>
            <a:off x="8460028" y="3712921"/>
            <a:ext cx="104242" cy="112928"/>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49" name="M10-S09-Visuale-048"/>
          <p:cNvCxnSpPr/>
          <p:nvPr/>
        </p:nvCxnSpPr>
        <p:spPr>
          <a:xfrm flipV="1">
            <a:off x="8564270" y="3591306"/>
            <a:ext cx="199796" cy="234543"/>
          </a:xfrm>
          <a:prstGeom prst="line">
            <a:avLst/>
          </a:prstGeom>
          <a:ln w="2540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50" name="M10-S09-Testo-049"/>
          <p:cNvSpPr txBox="1"/>
          <p:nvPr/>
        </p:nvSpPr>
        <p:spPr>
          <a:xfrm>
            <a:off x="9116567" y="3364992"/>
            <a:ext cx="2240280" cy="822960"/>
          </a:xfrm>
          <a:prstGeom prst="rect">
            <a:avLst/>
          </a:prstGeom>
          <a:noFill/>
          <a:effectLst/>
        </p:spPr>
        <p:txBody>
          <a:bodyPr wrap="square" lIns="0" tIns="0" rIns="0" bIns="0" anchor="t">
            <a:spAutoFit/>
          </a:bodyPr>
          <a:lstStyle/>
          <a:p>
            <a:pPr algn="l">
              <a:lnSpc>
                <a:spcPct val="104000"/>
              </a:lnSpc>
              <a:spcBef>
                <a:spcPts val="0"/>
              </a:spcBef>
              <a:spcAft>
                <a:spcPts val="0"/>
              </a:spcAft>
            </a:pPr>
            <a:r>
              <a:rPr sz="1850" b="1">
                <a:solidFill>
                  <a:srgbClr val="FFFFFF"/>
                </a:solidFill>
                <a:latin typeface="Lato"/>
              </a:rPr>
              <a:t>Impiego corretto</a:t>
            </a:r>
          </a:p>
          <a:p>
            <a:pPr algn="l">
              <a:lnSpc>
                <a:spcPct val="104000"/>
              </a:lnSpc>
              <a:spcBef>
                <a:spcPts val="0"/>
              </a:spcBef>
              <a:spcAft>
                <a:spcPts val="0"/>
              </a:spcAft>
            </a:pPr>
            <a:r>
              <a:rPr sz="1850" b="1">
                <a:solidFill>
                  <a:srgbClr val="FFFFFF"/>
                </a:solidFill>
                <a:latin typeface="Lato"/>
              </a:rPr>
              <a:t>nel contesto operativo</a:t>
            </a:r>
          </a:p>
        </p:txBody>
      </p:sp>
      <p:sp>
        <p:nvSpPr>
          <p:cNvPr id="51" name="M10-S09-Visuale-050"/>
          <p:cNvSpPr/>
          <p:nvPr/>
        </p:nvSpPr>
        <p:spPr>
          <a:xfrm>
            <a:off x="594360" y="4992624"/>
            <a:ext cx="11000232" cy="283464"/>
          </a:xfrm>
          <a:prstGeom prst="roundRect">
            <a:avLst>
              <a:gd name="adj" fmla="val 8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M10-S09-Testo-051"/>
          <p:cNvSpPr txBox="1"/>
          <p:nvPr/>
        </p:nvSpPr>
        <p:spPr>
          <a:xfrm>
            <a:off x="704088" y="5038344"/>
            <a:ext cx="10780776" cy="182880"/>
          </a:xfrm>
          <a:prstGeom prst="rect">
            <a:avLst/>
          </a:prstGeom>
          <a:noFill/>
          <a:effectLst/>
        </p:spPr>
        <p:txBody>
          <a:bodyPr wrap="square" lIns="0" tIns="0" rIns="0" bIns="0" anchor="t">
            <a:spAutoFit/>
          </a:bodyPr>
          <a:lstStyle/>
          <a:p>
            <a:pPr algn="l">
              <a:lnSpc>
                <a:spcPct val="104000"/>
              </a:lnSpc>
              <a:spcBef>
                <a:spcPts val="0"/>
              </a:spcBef>
              <a:spcAft>
                <a:spcPts val="0"/>
              </a:spcAft>
            </a:pPr>
            <a:r>
              <a:rPr sz="1050" b="0">
                <a:solidFill>
                  <a:srgbClr val="66DCC5"/>
                </a:solidFill>
                <a:latin typeface="Lato"/>
              </a:rPr>
              <a:t>INFORMAZIONE E FORMAZIONE / ART. 239</a:t>
            </a:r>
          </a:p>
        </p:txBody>
      </p:sp>
      <p:sp>
        <p:nvSpPr>
          <p:cNvPr id="53" name="M10-S09-Testo-052"/>
          <p:cNvSpPr txBox="1"/>
          <p:nvPr/>
        </p:nvSpPr>
        <p:spPr>
          <a:xfrm>
            <a:off x="594360" y="5468112"/>
            <a:ext cx="3493008"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PRIMA DELL’ADIBIZIONE</a:t>
            </a:r>
          </a:p>
        </p:txBody>
      </p:sp>
      <p:sp>
        <p:nvSpPr>
          <p:cNvPr id="54" name="M10-S09-Testo-053"/>
          <p:cNvSpPr txBox="1"/>
          <p:nvPr/>
        </p:nvSpPr>
        <p:spPr>
          <a:xfrm>
            <a:off x="594360" y="5760720"/>
            <a:ext cx="3493008"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130" b="0">
                <a:solidFill>
                  <a:srgbClr val="BFD3DA"/>
                </a:solidFill>
                <a:latin typeface="Lato"/>
              </a:rPr>
              <a:t>Contenuti pertinenti alle attività</a:t>
            </a:r>
          </a:p>
        </p:txBody>
      </p:sp>
      <p:sp>
        <p:nvSpPr>
          <p:cNvPr id="55" name="M10-S09-Testo-054"/>
          <p:cNvSpPr txBox="1"/>
          <p:nvPr/>
        </p:nvSpPr>
        <p:spPr>
          <a:xfrm>
            <a:off x="4343400" y="5468112"/>
            <a:ext cx="3493008"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ALMENO OGNI CINQUE ANNI</a:t>
            </a:r>
          </a:p>
        </p:txBody>
      </p:sp>
      <p:sp>
        <p:nvSpPr>
          <p:cNvPr id="56" name="M10-S09-Testo-055"/>
          <p:cNvSpPr txBox="1"/>
          <p:nvPr/>
        </p:nvSpPr>
        <p:spPr>
          <a:xfrm>
            <a:off x="4343400" y="5760720"/>
            <a:ext cx="3493008"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130" b="0">
                <a:solidFill>
                  <a:srgbClr val="BFD3DA"/>
                </a:solidFill>
                <a:latin typeface="Lato"/>
              </a:rPr>
              <a:t>Richiamo specifico dell’art. 239</a:t>
            </a:r>
          </a:p>
        </p:txBody>
      </p:sp>
      <p:sp>
        <p:nvSpPr>
          <p:cNvPr id="57" name="M10-S09-Testo-056"/>
          <p:cNvSpPr txBox="1"/>
          <p:nvPr/>
        </p:nvSpPr>
        <p:spPr>
          <a:xfrm>
            <a:off x="8092440" y="5468112"/>
            <a:ext cx="3493008"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QUANDO CAMBIA IL RISCHIO</a:t>
            </a:r>
          </a:p>
        </p:txBody>
      </p:sp>
      <p:sp>
        <p:nvSpPr>
          <p:cNvPr id="58" name="M10-S09-Testo-057"/>
          <p:cNvSpPr txBox="1"/>
          <p:nvPr/>
        </p:nvSpPr>
        <p:spPr>
          <a:xfrm>
            <a:off x="8092440" y="5760720"/>
            <a:ext cx="3493008" cy="210312"/>
          </a:xfrm>
          <a:prstGeom prst="rect">
            <a:avLst/>
          </a:prstGeom>
          <a:noFill/>
          <a:effectLst/>
        </p:spPr>
        <p:txBody>
          <a:bodyPr wrap="square" lIns="0" tIns="0" rIns="0" bIns="0" anchor="t">
            <a:spAutoFit/>
          </a:bodyPr>
          <a:lstStyle/>
          <a:p>
            <a:pPr algn="l">
              <a:lnSpc>
                <a:spcPct val="104000"/>
              </a:lnSpc>
              <a:spcBef>
                <a:spcPts val="0"/>
              </a:spcBef>
              <a:spcAft>
                <a:spcPts val="0"/>
              </a:spcAft>
            </a:pPr>
            <a:r>
              <a:rPr sz="1130" b="0">
                <a:solidFill>
                  <a:srgbClr val="BFD3DA"/>
                </a:solidFill>
                <a:latin typeface="Lato"/>
              </a:rPr>
              <a:t>Nuovi agenti o condizioni di lavoro</a:t>
            </a:r>
          </a:p>
        </p:txBody>
      </p:sp>
      <p:sp>
        <p:nvSpPr>
          <p:cNvPr id="59" name="M10-S09-Visuale-058"/>
          <p:cNvSpPr/>
          <p:nvPr/>
        </p:nvSpPr>
        <p:spPr>
          <a:xfrm>
            <a:off x="594360" y="6062472"/>
            <a:ext cx="11000232" cy="329184"/>
          </a:xfrm>
          <a:prstGeom prst="roundRect">
            <a:avLst>
              <a:gd name="adj" fmla="val 6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0" name="M10-S09-Testo-059"/>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66DCC5"/>
                </a:solidFill>
                <a:latin typeface="Lato"/>
              </a:rPr>
              <a:t>Il modulo non contiene esercitazioni e non sostituisce l’addestramento pratico o altri adempimenti applicabili.</a:t>
            </a:r>
          </a:p>
        </p:txBody>
      </p:sp>
      <p:sp>
        <p:nvSpPr>
          <p:cNvPr id="6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M10-S10-Visuale-001"/>
          <p:cNvCxnSpPr/>
          <p:nvPr/>
        </p:nvCxnSpPr>
        <p:spPr>
          <a:xfrm flipV="1">
            <a:off x="594360" y="393192"/>
            <a:ext cx="170992" cy="139903"/>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cxnSp>
        <p:nvCxnSpPr>
          <p:cNvPr id="3" name="M10-S10-Visuale-002"/>
          <p:cNvCxnSpPr/>
          <p:nvPr/>
        </p:nvCxnSpPr>
        <p:spPr>
          <a:xfrm>
            <a:off x="765352" y="393192"/>
            <a:ext cx="163221" cy="186537"/>
          </a:xfrm>
          <a:prstGeom prst="line">
            <a:avLst/>
          </a:prstGeom>
          <a:ln w="11430">
            <a:solidFill>
              <a:srgbClr val="66DCC5"/>
            </a:solidFill>
          </a:ln>
          <a:effectLst/>
        </p:spPr>
        <p:style>
          <a:lnRef idx="2">
            <a:schemeClr val="accent1"/>
          </a:lnRef>
          <a:fillRef idx="0">
            <a:schemeClr val="accent1"/>
          </a:fillRef>
          <a:effectRef idx="0">
            <a:schemeClr val="accent1"/>
          </a:effectRef>
          <a:fontRef idx="minor">
            <a:schemeClr val="tx1"/>
          </a:fontRef>
        </p:style>
      </p:cxnSp>
      <p:sp>
        <p:nvSpPr>
          <p:cNvPr id="4" name="M10-S10-Visuale-003"/>
          <p:cNvSpPr/>
          <p:nvPr/>
        </p:nvSpPr>
        <p:spPr>
          <a:xfrm>
            <a:off x="573374" y="512109"/>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M10-S10-Visuale-004"/>
          <p:cNvSpPr/>
          <p:nvPr/>
        </p:nvSpPr>
        <p:spPr>
          <a:xfrm>
            <a:off x="744367" y="372206"/>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M10-S10-Visuale-005"/>
          <p:cNvSpPr/>
          <p:nvPr/>
        </p:nvSpPr>
        <p:spPr>
          <a:xfrm>
            <a:off x="907587" y="558744"/>
            <a:ext cx="41970" cy="4197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M10-S10-Testo-006"/>
          <p:cNvSpPr txBox="1"/>
          <p:nvPr/>
        </p:nvSpPr>
        <p:spPr>
          <a:xfrm>
            <a:off x="1005840" y="365760"/>
            <a:ext cx="5486400" cy="219456"/>
          </a:xfrm>
          <a:prstGeom prst="rect">
            <a:avLst/>
          </a:prstGeom>
          <a:noFill/>
          <a:effectLst/>
        </p:spPr>
        <p:txBody>
          <a:bodyPr wrap="square" lIns="0" tIns="0" rIns="0" bIns="0" anchor="t">
            <a:spAutoFit/>
          </a:bodyPr>
          <a:lstStyle/>
          <a:p>
            <a:pPr algn="l">
              <a:lnSpc>
                <a:spcPct val="104000"/>
              </a:lnSpc>
              <a:spcBef>
                <a:spcPts val="0"/>
              </a:spcBef>
              <a:spcAft>
                <a:spcPts val="0"/>
              </a:spcAft>
            </a:pPr>
            <a:r>
              <a:rPr sz="900" b="0">
                <a:solidFill>
                  <a:srgbClr val="66DCC5"/>
                </a:solidFill>
                <a:latin typeface="Lato"/>
              </a:rPr>
              <a:t>MODULO 10 / PREVENZIONE E PROTEZIONE</a:t>
            </a:r>
          </a:p>
        </p:txBody>
      </p:sp>
      <p:sp>
        <p:nvSpPr>
          <p:cNvPr id="8" name="M10-S10-Testo-007"/>
          <p:cNvSpPr txBox="1"/>
          <p:nvPr/>
        </p:nvSpPr>
        <p:spPr>
          <a:xfrm>
            <a:off x="8229600" y="365760"/>
            <a:ext cx="3337560" cy="219456"/>
          </a:xfrm>
          <a:prstGeom prst="rect">
            <a:avLst/>
          </a:prstGeom>
          <a:noFill/>
          <a:effectLst/>
        </p:spPr>
        <p:txBody>
          <a:bodyPr wrap="square" lIns="0" tIns="0" rIns="0" bIns="0" anchor="t">
            <a:spAutoFit/>
          </a:bodyPr>
          <a:lstStyle/>
          <a:p>
            <a:pPr algn="r">
              <a:lnSpc>
                <a:spcPct val="104000"/>
              </a:lnSpc>
              <a:spcBef>
                <a:spcPts val="0"/>
              </a:spcBef>
              <a:spcAft>
                <a:spcPts val="0"/>
              </a:spcAft>
            </a:pPr>
            <a:r>
              <a:rPr sz="880" b="0">
                <a:solidFill>
                  <a:srgbClr val="BFD3DA"/>
                </a:solidFill>
                <a:latin typeface="Lato"/>
              </a:rPr>
              <a:t>MAPPA FINALE / GESTIONE</a:t>
            </a:r>
          </a:p>
        </p:txBody>
      </p:sp>
      <p:sp>
        <p:nvSpPr>
          <p:cNvPr id="9" name="M10-S10-Testo-008"/>
          <p:cNvSpPr txBox="1"/>
          <p:nvPr/>
        </p:nvSpPr>
        <p:spPr>
          <a:xfrm>
            <a:off x="566928" y="960120"/>
            <a:ext cx="11018520" cy="667512"/>
          </a:xfrm>
          <a:prstGeom prst="rect">
            <a:avLst/>
          </a:prstGeom>
          <a:noFill/>
          <a:effectLst/>
        </p:spPr>
        <p:txBody>
          <a:bodyPr wrap="square" lIns="0" tIns="0" rIns="0" bIns="0" anchor="t">
            <a:spAutoFit/>
          </a:bodyPr>
          <a:lstStyle/>
          <a:p>
            <a:pPr algn="l">
              <a:lnSpc>
                <a:spcPct val="104000"/>
              </a:lnSpc>
              <a:spcBef>
                <a:spcPts val="0"/>
              </a:spcBef>
              <a:spcAft>
                <a:spcPts val="0"/>
              </a:spcAft>
            </a:pPr>
            <a:r>
              <a:rPr sz="2900" b="1">
                <a:solidFill>
                  <a:srgbClr val="FFFFFF"/>
                </a:solidFill>
                <a:latin typeface="Lato"/>
              </a:rPr>
              <a:t>Dalla misura scelta al controllo mantenuto</a:t>
            </a:r>
          </a:p>
        </p:txBody>
      </p:sp>
      <p:sp>
        <p:nvSpPr>
          <p:cNvPr id="10" name="M10-S10-Testo-009"/>
          <p:cNvSpPr txBox="1"/>
          <p:nvPr/>
        </p:nvSpPr>
        <p:spPr>
          <a:xfrm>
            <a:off x="594360" y="1728216"/>
            <a:ext cx="10972800" cy="457200"/>
          </a:xfrm>
          <a:prstGeom prst="rect">
            <a:avLst/>
          </a:prstGeom>
          <a:noFill/>
          <a:effectLst/>
        </p:spPr>
        <p:txBody>
          <a:bodyPr wrap="square" lIns="0" tIns="0" rIns="0" bIns="0" anchor="t">
            <a:spAutoFit/>
          </a:bodyPr>
          <a:lstStyle/>
          <a:p>
            <a:pPr algn="l">
              <a:lnSpc>
                <a:spcPct val="104000"/>
              </a:lnSpc>
              <a:spcBef>
                <a:spcPts val="0"/>
              </a:spcBef>
              <a:spcAft>
                <a:spcPts val="0"/>
              </a:spcAft>
            </a:pPr>
            <a:r>
              <a:rPr sz="1450" b="0">
                <a:solidFill>
                  <a:srgbClr val="BFD3DA"/>
                </a:solidFill>
                <a:latin typeface="Lato"/>
              </a:rPr>
              <a:t>Mappa di attuazione complementare, non sostitutiva della procedura decisionale INAIL.</a:t>
            </a:r>
          </a:p>
        </p:txBody>
      </p:sp>
      <p:cxnSp>
        <p:nvCxnSpPr>
          <p:cNvPr id="11" name="M10-S10-Visuale-010"/>
          <p:cNvCxnSpPr/>
          <p:nvPr/>
        </p:nvCxnSpPr>
        <p:spPr>
          <a:xfrm>
            <a:off x="548640" y="6419088"/>
            <a:ext cx="11091672" cy="0"/>
          </a:xfrm>
          <a:prstGeom prst="line">
            <a:avLst/>
          </a:prstGeom>
          <a:ln w="7620">
            <a:solidFill>
              <a:srgbClr val="244F61"/>
            </a:solidFill>
          </a:ln>
          <a:effectLst/>
        </p:spPr>
        <p:style>
          <a:lnRef idx="2">
            <a:schemeClr val="accent1"/>
          </a:lnRef>
          <a:fillRef idx="0">
            <a:schemeClr val="accent1"/>
          </a:fillRef>
          <a:effectRef idx="0">
            <a:schemeClr val="accent1"/>
          </a:effectRef>
          <a:fontRef idx="minor">
            <a:schemeClr val="tx1"/>
          </a:fontRef>
        </p:style>
      </p:cxnSp>
      <p:sp>
        <p:nvSpPr>
          <p:cNvPr id="12" name="M10-S10-Testo-011"/>
          <p:cNvSpPr txBox="1"/>
          <p:nvPr/>
        </p:nvSpPr>
        <p:spPr>
          <a:xfrm>
            <a:off x="548640" y="6519672"/>
            <a:ext cx="3749039" cy="103170"/>
          </a:xfrm>
          <a:prstGeom prst="rect">
            <a:avLst/>
          </a:prstGeom>
          <a:noFill/>
          <a:effectLst/>
        </p:spPr>
        <p:txBody>
          <a:bodyPr wrap="square" lIns="0" tIns="0" rIns="0" bIns="0" anchor="t">
            <a:spAutoFit/>
          </a:bodyPr>
          <a:lstStyle/>
          <a:p>
            <a:pPr algn="l">
              <a:lnSpc>
                <a:spcPct val="104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M10-S10-Testo-012"/>
          <p:cNvSpPr txBox="1"/>
          <p:nvPr/>
        </p:nvSpPr>
        <p:spPr>
          <a:xfrm>
            <a:off x="3931920" y="6510528"/>
            <a:ext cx="6812280" cy="210312"/>
          </a:xfrm>
          <a:prstGeom prst="rect">
            <a:avLst/>
          </a:prstGeom>
          <a:noFill/>
          <a:effectLst/>
        </p:spPr>
        <p:txBody>
          <a:bodyPr wrap="square" lIns="0" tIns="0" rIns="0" bIns="0" anchor="t">
            <a:spAutoFit/>
          </a:bodyPr>
          <a:lstStyle/>
          <a:p>
            <a:pPr algn="r">
              <a:lnSpc>
                <a:spcPct val="104000"/>
              </a:lnSpc>
              <a:spcBef>
                <a:spcPts val="0"/>
              </a:spcBef>
              <a:spcAft>
                <a:spcPts val="0"/>
              </a:spcAft>
            </a:pPr>
            <a:r>
              <a:rPr sz="680" b="0">
                <a:solidFill>
                  <a:srgbClr val="BFD3DA"/>
                </a:solidFill>
                <a:latin typeface="Lato"/>
              </a:rPr>
              <a:t>INAIL 2026, pp. 1–4 [I1] • Mappa di attuazione originale [D]</a:t>
            </a:r>
          </a:p>
        </p:txBody>
      </p:sp>
      <p:sp>
        <p:nvSpPr>
          <p:cNvPr id="14" name="M10-S10-Testo-013"/>
          <p:cNvSpPr txBox="1"/>
          <p:nvPr/>
        </p:nvSpPr>
        <p:spPr>
          <a:xfrm>
            <a:off x="10972800" y="6501384"/>
            <a:ext cx="667512" cy="201168"/>
          </a:xfrm>
          <a:prstGeom prst="rect">
            <a:avLst/>
          </a:prstGeom>
          <a:noFill/>
          <a:effectLst/>
        </p:spPr>
        <p:txBody>
          <a:bodyPr wrap="square" lIns="0" tIns="0" rIns="0" bIns="0" anchor="t">
            <a:spAutoFit/>
          </a:bodyPr>
          <a:lstStyle/>
          <a:p>
            <a:pPr algn="r">
              <a:lnSpc>
                <a:spcPct val="104000"/>
              </a:lnSpc>
              <a:spcBef>
                <a:spcPts val="0"/>
              </a:spcBef>
              <a:spcAft>
                <a:spcPts val="0"/>
              </a:spcAft>
            </a:pPr>
            <a:r>
              <a:rPr sz="900" b="0">
                <a:solidFill>
                  <a:srgbClr val="BFD3DA"/>
                </a:solidFill>
                <a:latin typeface="Lato"/>
              </a:rPr>
              <a:t>10 / 10</a:t>
            </a:r>
          </a:p>
        </p:txBody>
      </p:sp>
      <p:sp>
        <p:nvSpPr>
          <p:cNvPr id="15" name="M10-S10-Visuale-014"/>
          <p:cNvSpPr/>
          <p:nvPr/>
        </p:nvSpPr>
        <p:spPr>
          <a:xfrm>
            <a:off x="54864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6" name="M10-S10-Visuale-015"/>
          <p:cNvSpPr/>
          <p:nvPr/>
        </p:nvSpPr>
        <p:spPr>
          <a:xfrm>
            <a:off x="772668"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7" name="M10-S10-Visuale-016"/>
          <p:cNvSpPr/>
          <p:nvPr/>
        </p:nvSpPr>
        <p:spPr>
          <a:xfrm>
            <a:off x="996695"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8" name="M10-S10-Visuale-017"/>
          <p:cNvSpPr/>
          <p:nvPr/>
        </p:nvSpPr>
        <p:spPr>
          <a:xfrm>
            <a:off x="1220724"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9" name="M10-S10-Visuale-018"/>
          <p:cNvSpPr/>
          <p:nvPr/>
        </p:nvSpPr>
        <p:spPr>
          <a:xfrm>
            <a:off x="1444752"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0" name="M10-S10-Visuale-019"/>
          <p:cNvSpPr/>
          <p:nvPr/>
        </p:nvSpPr>
        <p:spPr>
          <a:xfrm>
            <a:off x="1668780"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1" name="M10-S10-Visuale-020"/>
          <p:cNvSpPr/>
          <p:nvPr/>
        </p:nvSpPr>
        <p:spPr>
          <a:xfrm>
            <a:off x="1892807"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2" name="M10-S10-Visuale-021"/>
          <p:cNvSpPr/>
          <p:nvPr/>
        </p:nvSpPr>
        <p:spPr>
          <a:xfrm>
            <a:off x="2116836"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M10-S10-Visuale-022"/>
          <p:cNvSpPr/>
          <p:nvPr/>
        </p:nvSpPr>
        <p:spPr>
          <a:xfrm>
            <a:off x="2340864"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4" name="M10-S10-Visuale-023"/>
          <p:cNvSpPr/>
          <p:nvPr/>
        </p:nvSpPr>
        <p:spPr>
          <a:xfrm>
            <a:off x="2564892" y="6766560"/>
            <a:ext cx="182880" cy="16459"/>
          </a:xfrm>
          <a:prstGeom prst="rect">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M10-S10-Visuale-024"/>
          <p:cNvSpPr/>
          <p:nvPr/>
        </p:nvSpPr>
        <p:spPr>
          <a:xfrm>
            <a:off x="594360" y="2459736"/>
            <a:ext cx="11000232" cy="594360"/>
          </a:xfrm>
          <a:prstGeom prst="roundRect">
            <a:avLst>
              <a:gd name="adj" fmla="val 5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M10-S10-Testo-025"/>
          <p:cNvSpPr txBox="1"/>
          <p:nvPr/>
        </p:nvSpPr>
        <p:spPr>
          <a:xfrm>
            <a:off x="795528" y="2615184"/>
            <a:ext cx="1051560"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E7B747"/>
                </a:solidFill>
                <a:latin typeface="Lato"/>
              </a:rPr>
              <a:t>CASO A</a:t>
            </a:r>
          </a:p>
        </p:txBody>
      </p:sp>
      <p:sp>
        <p:nvSpPr>
          <p:cNvPr id="27" name="M10-S10-Testo-026"/>
          <p:cNvSpPr txBox="1"/>
          <p:nvPr/>
        </p:nvSpPr>
        <p:spPr>
          <a:xfrm>
            <a:off x="1865376" y="2596896"/>
            <a:ext cx="3721608"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400" b="0">
                <a:solidFill>
                  <a:srgbClr val="FFFFFF"/>
                </a:solidFill>
                <a:latin typeface="Lato"/>
              </a:rPr>
              <a:t>Più basso tecnicamente possibile</a:t>
            </a:r>
          </a:p>
        </p:txBody>
      </p:sp>
      <p:cxnSp>
        <p:nvCxnSpPr>
          <p:cNvPr id="28" name="M10-S10-Visuale-027"/>
          <p:cNvCxnSpPr/>
          <p:nvPr/>
        </p:nvCxnSpPr>
        <p:spPr>
          <a:xfrm>
            <a:off x="5742432" y="2569464"/>
            <a:ext cx="0" cy="356616"/>
          </a:xfrm>
          <a:prstGeom prst="line">
            <a:avLst/>
          </a:prstGeom>
          <a:ln w="10160">
            <a:solidFill>
              <a:srgbClr val="7CA8B5"/>
            </a:solidFill>
          </a:ln>
          <a:effectLst/>
        </p:spPr>
        <p:style>
          <a:lnRef idx="2">
            <a:schemeClr val="accent1"/>
          </a:lnRef>
          <a:fillRef idx="0">
            <a:schemeClr val="accent1"/>
          </a:fillRef>
          <a:effectRef idx="0">
            <a:schemeClr val="accent1"/>
          </a:effectRef>
          <a:fontRef idx="minor">
            <a:schemeClr val="tx1"/>
          </a:fontRef>
        </p:style>
      </p:cxnSp>
      <p:sp>
        <p:nvSpPr>
          <p:cNvPr id="29" name="M10-S10-Testo-028"/>
          <p:cNvSpPr txBox="1"/>
          <p:nvPr/>
        </p:nvSpPr>
        <p:spPr>
          <a:xfrm>
            <a:off x="5952744" y="2615184"/>
            <a:ext cx="1216152" cy="228600"/>
          </a:xfrm>
          <a:prstGeom prst="rect">
            <a:avLst/>
          </a:prstGeom>
          <a:noFill/>
          <a:effectLst/>
        </p:spPr>
        <p:txBody>
          <a:bodyPr wrap="square" lIns="0" tIns="0" rIns="0" bIns="0" anchor="t">
            <a:spAutoFit/>
          </a:bodyPr>
          <a:lstStyle/>
          <a:p>
            <a:pPr algn="l">
              <a:lnSpc>
                <a:spcPct val="104000"/>
              </a:lnSpc>
              <a:spcBef>
                <a:spcPts val="0"/>
              </a:spcBef>
              <a:spcAft>
                <a:spcPts val="0"/>
              </a:spcAft>
            </a:pPr>
            <a:r>
              <a:rPr sz="1180" b="1">
                <a:solidFill>
                  <a:srgbClr val="66DCC5"/>
                </a:solidFill>
                <a:latin typeface="Lato"/>
              </a:rPr>
              <a:t>CASI B–D</a:t>
            </a:r>
          </a:p>
        </p:txBody>
      </p:sp>
      <p:sp>
        <p:nvSpPr>
          <p:cNvPr id="30" name="M10-S10-Testo-029"/>
          <p:cNvSpPr txBox="1"/>
          <p:nvPr/>
        </p:nvSpPr>
        <p:spPr>
          <a:xfrm>
            <a:off x="7178040" y="2596896"/>
            <a:ext cx="4187952" cy="265176"/>
          </a:xfrm>
          <a:prstGeom prst="rect">
            <a:avLst/>
          </a:prstGeom>
          <a:noFill/>
          <a:effectLst/>
        </p:spPr>
        <p:txBody>
          <a:bodyPr wrap="square" lIns="0" tIns="0" rIns="0" bIns="0" anchor="t">
            <a:spAutoFit/>
          </a:bodyPr>
          <a:lstStyle/>
          <a:p>
            <a:pPr algn="l">
              <a:lnSpc>
                <a:spcPct val="104000"/>
              </a:lnSpc>
              <a:spcBef>
                <a:spcPts val="0"/>
              </a:spcBef>
              <a:spcAft>
                <a:spcPts val="0"/>
              </a:spcAft>
            </a:pPr>
            <a:r>
              <a:rPr sz="1350" b="0">
                <a:solidFill>
                  <a:srgbClr val="FFFFFF"/>
                </a:solidFill>
                <a:latin typeface="Lato"/>
              </a:rPr>
              <a:t>Minimizzazione + riferimento pertinente</a:t>
            </a:r>
          </a:p>
        </p:txBody>
      </p:sp>
      <p:sp>
        <p:nvSpPr>
          <p:cNvPr id="31" name="M10-S10-Visuale-030"/>
          <p:cNvSpPr/>
          <p:nvPr/>
        </p:nvSpPr>
        <p:spPr>
          <a:xfrm>
            <a:off x="594360" y="3438144"/>
            <a:ext cx="2002536" cy="1655064"/>
          </a:xfrm>
          <a:prstGeom prst="roundRect">
            <a:avLst>
              <a:gd name="adj" fmla="val 9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M10-S10-Visuale-031"/>
          <p:cNvSpPr/>
          <p:nvPr/>
        </p:nvSpPr>
        <p:spPr>
          <a:xfrm>
            <a:off x="768096" y="363931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M10-S10-Testo-032"/>
          <p:cNvSpPr txBox="1"/>
          <p:nvPr/>
        </p:nvSpPr>
        <p:spPr>
          <a:xfrm>
            <a:off x="768096" y="368046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1</a:t>
            </a:r>
          </a:p>
        </p:txBody>
      </p:sp>
      <p:sp>
        <p:nvSpPr>
          <p:cNvPr id="34" name="M10-S10-Testo-033"/>
          <p:cNvSpPr txBox="1"/>
          <p:nvPr/>
        </p:nvSpPr>
        <p:spPr>
          <a:xfrm>
            <a:off x="749808" y="4096512"/>
            <a:ext cx="1691640"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66DCC5"/>
                </a:solidFill>
                <a:latin typeface="Lato"/>
              </a:rPr>
              <a:t>SCEGLIERE</a:t>
            </a:r>
          </a:p>
        </p:txBody>
      </p:sp>
      <p:sp>
        <p:nvSpPr>
          <p:cNvPr id="35" name="M10-S10-Testo-034"/>
          <p:cNvSpPr txBox="1"/>
          <p:nvPr/>
        </p:nvSpPr>
        <p:spPr>
          <a:xfrm>
            <a:off x="749808" y="4471416"/>
            <a:ext cx="1691640" cy="530352"/>
          </a:xfrm>
          <a:prstGeom prst="rect">
            <a:avLst/>
          </a:prstGeom>
          <a:noFill/>
          <a:effectLst/>
        </p:spPr>
        <p:txBody>
          <a:bodyPr wrap="square" lIns="0" tIns="0" rIns="0" bIns="0" anchor="t">
            <a:spAutoFit/>
          </a:bodyPr>
          <a:lstStyle/>
          <a:p>
            <a:pPr algn="l">
              <a:lnSpc>
                <a:spcPct val="104000"/>
              </a:lnSpc>
              <a:spcBef>
                <a:spcPts val="0"/>
              </a:spcBef>
              <a:spcAft>
                <a:spcPts val="0"/>
              </a:spcAft>
            </a:pPr>
            <a:r>
              <a:rPr sz="1750" b="1">
                <a:solidFill>
                  <a:srgbClr val="FFFFFF"/>
                </a:solidFill>
                <a:latin typeface="Lato"/>
              </a:rPr>
              <a:t>Priorità e</a:t>
            </a:r>
          </a:p>
          <a:p>
            <a:pPr algn="l">
              <a:lnSpc>
                <a:spcPct val="104000"/>
              </a:lnSpc>
              <a:spcBef>
                <a:spcPts val="0"/>
              </a:spcBef>
              <a:spcAft>
                <a:spcPts val="0"/>
              </a:spcAft>
            </a:pPr>
            <a:r>
              <a:rPr sz="1750" b="1">
                <a:solidFill>
                  <a:srgbClr val="FFFFFF"/>
                </a:solidFill>
                <a:latin typeface="Lato"/>
              </a:rPr>
              <a:t>motivazioni</a:t>
            </a:r>
          </a:p>
        </p:txBody>
      </p:sp>
      <p:cxnSp>
        <p:nvCxnSpPr>
          <p:cNvPr id="36" name="M10-S10-Visuale-035"/>
          <p:cNvCxnSpPr/>
          <p:nvPr/>
        </p:nvCxnSpPr>
        <p:spPr>
          <a:xfrm>
            <a:off x="2624328" y="4279392"/>
            <a:ext cx="192024" cy="0"/>
          </a:xfrm>
          <a:prstGeom prst="line">
            <a:avLst/>
          </a:prstGeom>
          <a:ln w="1651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37" name="M10-S10-Visuale-036"/>
          <p:cNvSpPr/>
          <p:nvPr/>
        </p:nvSpPr>
        <p:spPr>
          <a:xfrm>
            <a:off x="2843784" y="3438144"/>
            <a:ext cx="2002536" cy="1655064"/>
          </a:xfrm>
          <a:prstGeom prst="roundRect">
            <a:avLst>
              <a:gd name="adj" fmla="val 9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M10-S10-Visuale-037"/>
          <p:cNvSpPr/>
          <p:nvPr/>
        </p:nvSpPr>
        <p:spPr>
          <a:xfrm>
            <a:off x="3017520" y="363931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M10-S10-Testo-038"/>
          <p:cNvSpPr txBox="1"/>
          <p:nvPr/>
        </p:nvSpPr>
        <p:spPr>
          <a:xfrm>
            <a:off x="3017520" y="368046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2</a:t>
            </a:r>
          </a:p>
        </p:txBody>
      </p:sp>
      <p:sp>
        <p:nvSpPr>
          <p:cNvPr id="40" name="M10-S10-Testo-039"/>
          <p:cNvSpPr txBox="1"/>
          <p:nvPr/>
        </p:nvSpPr>
        <p:spPr>
          <a:xfrm>
            <a:off x="2999232" y="4096512"/>
            <a:ext cx="1691640"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66DCC5"/>
                </a:solidFill>
                <a:latin typeface="Lato"/>
              </a:rPr>
              <a:t>ATTUARE</a:t>
            </a:r>
          </a:p>
        </p:txBody>
      </p:sp>
      <p:sp>
        <p:nvSpPr>
          <p:cNvPr id="41" name="M10-S10-Testo-040"/>
          <p:cNvSpPr txBox="1"/>
          <p:nvPr/>
        </p:nvSpPr>
        <p:spPr>
          <a:xfrm>
            <a:off x="2999232" y="4471416"/>
            <a:ext cx="1691640" cy="530352"/>
          </a:xfrm>
          <a:prstGeom prst="rect">
            <a:avLst/>
          </a:prstGeom>
          <a:noFill/>
          <a:effectLst/>
        </p:spPr>
        <p:txBody>
          <a:bodyPr wrap="square" lIns="0" tIns="0" rIns="0" bIns="0" anchor="t">
            <a:spAutoFit/>
          </a:bodyPr>
          <a:lstStyle/>
          <a:p>
            <a:pPr algn="l">
              <a:lnSpc>
                <a:spcPct val="104000"/>
              </a:lnSpc>
              <a:spcBef>
                <a:spcPts val="0"/>
              </a:spcBef>
              <a:spcAft>
                <a:spcPts val="0"/>
              </a:spcAft>
            </a:pPr>
            <a:r>
              <a:rPr sz="1750" b="1">
                <a:solidFill>
                  <a:srgbClr val="FFFFFF"/>
                </a:solidFill>
                <a:latin typeface="Lato"/>
              </a:rPr>
              <a:t>Condizioni e</a:t>
            </a:r>
          </a:p>
          <a:p>
            <a:pPr algn="l">
              <a:lnSpc>
                <a:spcPct val="104000"/>
              </a:lnSpc>
              <a:spcBef>
                <a:spcPts val="0"/>
              </a:spcBef>
              <a:spcAft>
                <a:spcPts val="0"/>
              </a:spcAft>
            </a:pPr>
            <a:r>
              <a:rPr sz="1750" b="1">
                <a:solidFill>
                  <a:srgbClr val="FFFFFF"/>
                </a:solidFill>
                <a:latin typeface="Lato"/>
              </a:rPr>
              <a:t>responsabili</a:t>
            </a:r>
          </a:p>
        </p:txBody>
      </p:sp>
      <p:cxnSp>
        <p:nvCxnSpPr>
          <p:cNvPr id="42" name="M10-S10-Visuale-041"/>
          <p:cNvCxnSpPr/>
          <p:nvPr/>
        </p:nvCxnSpPr>
        <p:spPr>
          <a:xfrm>
            <a:off x="4873752" y="4279392"/>
            <a:ext cx="192024" cy="0"/>
          </a:xfrm>
          <a:prstGeom prst="line">
            <a:avLst/>
          </a:prstGeom>
          <a:ln w="1651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3" name="M10-S10-Visuale-042"/>
          <p:cNvSpPr/>
          <p:nvPr/>
        </p:nvSpPr>
        <p:spPr>
          <a:xfrm>
            <a:off x="5093208" y="3438144"/>
            <a:ext cx="2002536" cy="1655064"/>
          </a:xfrm>
          <a:prstGeom prst="roundRect">
            <a:avLst>
              <a:gd name="adj" fmla="val 9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M10-S10-Visuale-043"/>
          <p:cNvSpPr/>
          <p:nvPr/>
        </p:nvSpPr>
        <p:spPr>
          <a:xfrm>
            <a:off x="5266944" y="363931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M10-S10-Testo-044"/>
          <p:cNvSpPr txBox="1"/>
          <p:nvPr/>
        </p:nvSpPr>
        <p:spPr>
          <a:xfrm>
            <a:off x="5266944" y="368046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3</a:t>
            </a:r>
          </a:p>
        </p:txBody>
      </p:sp>
      <p:sp>
        <p:nvSpPr>
          <p:cNvPr id="46" name="M10-S10-Testo-045"/>
          <p:cNvSpPr txBox="1"/>
          <p:nvPr/>
        </p:nvSpPr>
        <p:spPr>
          <a:xfrm>
            <a:off x="5248656" y="4096512"/>
            <a:ext cx="1691640"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66DCC5"/>
                </a:solidFill>
                <a:latin typeface="Lato"/>
              </a:rPr>
              <a:t>RISCONTRARE</a:t>
            </a:r>
          </a:p>
        </p:txBody>
      </p:sp>
      <p:sp>
        <p:nvSpPr>
          <p:cNvPr id="47" name="M10-S10-Testo-046"/>
          <p:cNvSpPr txBox="1"/>
          <p:nvPr/>
        </p:nvSpPr>
        <p:spPr>
          <a:xfrm>
            <a:off x="5248656" y="4471416"/>
            <a:ext cx="1691640" cy="530352"/>
          </a:xfrm>
          <a:prstGeom prst="rect">
            <a:avLst/>
          </a:prstGeom>
          <a:noFill/>
          <a:effectLst/>
        </p:spPr>
        <p:txBody>
          <a:bodyPr wrap="square" lIns="0" tIns="0" rIns="0" bIns="0" anchor="t">
            <a:spAutoFit/>
          </a:bodyPr>
          <a:lstStyle/>
          <a:p>
            <a:pPr algn="l">
              <a:lnSpc>
                <a:spcPct val="104000"/>
              </a:lnSpc>
              <a:spcBef>
                <a:spcPts val="0"/>
              </a:spcBef>
              <a:spcAft>
                <a:spcPts val="0"/>
              </a:spcAft>
            </a:pPr>
            <a:r>
              <a:rPr sz="1750" b="1">
                <a:solidFill>
                  <a:srgbClr val="FFFFFF"/>
                </a:solidFill>
                <a:latin typeface="Lato"/>
              </a:rPr>
              <a:t>Evidenze</a:t>
            </a:r>
          </a:p>
          <a:p>
            <a:pPr algn="l">
              <a:lnSpc>
                <a:spcPct val="104000"/>
              </a:lnSpc>
              <a:spcBef>
                <a:spcPts val="0"/>
              </a:spcBef>
              <a:spcAft>
                <a:spcPts val="0"/>
              </a:spcAft>
            </a:pPr>
            <a:r>
              <a:rPr sz="1750" b="1">
                <a:solidFill>
                  <a:srgbClr val="FFFFFF"/>
                </a:solidFill>
                <a:latin typeface="Lato"/>
              </a:rPr>
              <a:t>di efficacia</a:t>
            </a:r>
          </a:p>
        </p:txBody>
      </p:sp>
      <p:cxnSp>
        <p:nvCxnSpPr>
          <p:cNvPr id="48" name="M10-S10-Visuale-047"/>
          <p:cNvCxnSpPr/>
          <p:nvPr/>
        </p:nvCxnSpPr>
        <p:spPr>
          <a:xfrm>
            <a:off x="7123176" y="4279392"/>
            <a:ext cx="192024" cy="0"/>
          </a:xfrm>
          <a:prstGeom prst="line">
            <a:avLst/>
          </a:prstGeom>
          <a:ln w="1651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49" name="M10-S10-Visuale-048"/>
          <p:cNvSpPr/>
          <p:nvPr/>
        </p:nvSpPr>
        <p:spPr>
          <a:xfrm>
            <a:off x="7342631" y="3438144"/>
            <a:ext cx="2002536" cy="1655064"/>
          </a:xfrm>
          <a:prstGeom prst="roundRect">
            <a:avLst>
              <a:gd name="adj" fmla="val 9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M10-S10-Visuale-049"/>
          <p:cNvSpPr/>
          <p:nvPr/>
        </p:nvSpPr>
        <p:spPr>
          <a:xfrm>
            <a:off x="7516367" y="363931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M10-S10-Testo-050"/>
          <p:cNvSpPr txBox="1"/>
          <p:nvPr/>
        </p:nvSpPr>
        <p:spPr>
          <a:xfrm>
            <a:off x="7516367" y="368046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4</a:t>
            </a:r>
          </a:p>
        </p:txBody>
      </p:sp>
      <p:sp>
        <p:nvSpPr>
          <p:cNvPr id="52" name="M10-S10-Testo-051"/>
          <p:cNvSpPr txBox="1"/>
          <p:nvPr/>
        </p:nvSpPr>
        <p:spPr>
          <a:xfrm>
            <a:off x="7498079" y="4096512"/>
            <a:ext cx="1691640"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66DCC5"/>
                </a:solidFill>
                <a:latin typeface="Lato"/>
              </a:rPr>
              <a:t>MANTENERE</a:t>
            </a:r>
          </a:p>
        </p:txBody>
      </p:sp>
      <p:sp>
        <p:nvSpPr>
          <p:cNvPr id="53" name="M10-S10-Testo-052"/>
          <p:cNvSpPr txBox="1"/>
          <p:nvPr/>
        </p:nvSpPr>
        <p:spPr>
          <a:xfrm>
            <a:off x="7498079" y="4471416"/>
            <a:ext cx="1691640" cy="530352"/>
          </a:xfrm>
          <a:prstGeom prst="rect">
            <a:avLst/>
          </a:prstGeom>
          <a:noFill/>
          <a:effectLst/>
        </p:spPr>
        <p:txBody>
          <a:bodyPr wrap="square" lIns="0" tIns="0" rIns="0" bIns="0" anchor="t">
            <a:spAutoFit/>
          </a:bodyPr>
          <a:lstStyle/>
          <a:p>
            <a:pPr algn="l">
              <a:lnSpc>
                <a:spcPct val="104000"/>
              </a:lnSpc>
              <a:spcBef>
                <a:spcPts val="0"/>
              </a:spcBef>
              <a:spcAft>
                <a:spcPts val="0"/>
              </a:spcAft>
            </a:pPr>
            <a:r>
              <a:rPr sz="1750" b="1">
                <a:solidFill>
                  <a:srgbClr val="FFFFFF"/>
                </a:solidFill>
                <a:latin typeface="Lato"/>
              </a:rPr>
              <a:t>Controlli e</a:t>
            </a:r>
          </a:p>
          <a:p>
            <a:pPr algn="l">
              <a:lnSpc>
                <a:spcPct val="104000"/>
              </a:lnSpc>
              <a:spcBef>
                <a:spcPts val="0"/>
              </a:spcBef>
              <a:spcAft>
                <a:spcPts val="0"/>
              </a:spcAft>
            </a:pPr>
            <a:r>
              <a:rPr sz="1750" b="1">
                <a:solidFill>
                  <a:srgbClr val="FFFFFF"/>
                </a:solidFill>
                <a:latin typeface="Lato"/>
              </a:rPr>
              <a:t>manutenzione</a:t>
            </a:r>
          </a:p>
        </p:txBody>
      </p:sp>
      <p:cxnSp>
        <p:nvCxnSpPr>
          <p:cNvPr id="54" name="M10-S10-Visuale-053"/>
          <p:cNvCxnSpPr/>
          <p:nvPr/>
        </p:nvCxnSpPr>
        <p:spPr>
          <a:xfrm>
            <a:off x="9372600" y="4279392"/>
            <a:ext cx="192024" cy="0"/>
          </a:xfrm>
          <a:prstGeom prst="line">
            <a:avLst/>
          </a:prstGeom>
          <a:ln w="16510">
            <a:solidFill>
              <a:srgbClr val="66DCC5"/>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55" name="M10-S10-Visuale-054"/>
          <p:cNvSpPr/>
          <p:nvPr/>
        </p:nvSpPr>
        <p:spPr>
          <a:xfrm>
            <a:off x="9592056" y="3438144"/>
            <a:ext cx="2002536" cy="1655064"/>
          </a:xfrm>
          <a:prstGeom prst="roundRect">
            <a:avLst>
              <a:gd name="adj" fmla="val 9000"/>
            </a:avLst>
          </a:prstGeom>
          <a:solidFill>
            <a:srgbClr val="1B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M10-S10-Visuale-055"/>
          <p:cNvSpPr/>
          <p:nvPr/>
        </p:nvSpPr>
        <p:spPr>
          <a:xfrm>
            <a:off x="9765792" y="3639312"/>
            <a:ext cx="310896" cy="310896"/>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M10-S10-Testo-056"/>
          <p:cNvSpPr txBox="1"/>
          <p:nvPr/>
        </p:nvSpPr>
        <p:spPr>
          <a:xfrm>
            <a:off x="9765792" y="3680460"/>
            <a:ext cx="310896" cy="201168"/>
          </a:xfrm>
          <a:prstGeom prst="rect">
            <a:avLst/>
          </a:prstGeom>
          <a:noFill/>
          <a:effectLst/>
        </p:spPr>
        <p:txBody>
          <a:bodyPr wrap="square" lIns="0" tIns="0" rIns="0" bIns="0" anchor="t">
            <a:spAutoFit/>
          </a:bodyPr>
          <a:lstStyle/>
          <a:p>
            <a:pPr algn="ctr">
              <a:lnSpc>
                <a:spcPct val="104000"/>
              </a:lnSpc>
              <a:spcBef>
                <a:spcPts val="0"/>
              </a:spcBef>
              <a:spcAft>
                <a:spcPts val="0"/>
              </a:spcAft>
            </a:pPr>
            <a:r>
              <a:rPr sz="1000" b="1">
                <a:solidFill>
                  <a:srgbClr val="0B2538"/>
                </a:solidFill>
                <a:latin typeface="Lato"/>
              </a:rPr>
              <a:t>5</a:t>
            </a:r>
          </a:p>
        </p:txBody>
      </p:sp>
      <p:sp>
        <p:nvSpPr>
          <p:cNvPr id="58" name="M10-S10-Testo-057"/>
          <p:cNvSpPr txBox="1"/>
          <p:nvPr/>
        </p:nvSpPr>
        <p:spPr>
          <a:xfrm>
            <a:off x="9747504" y="4096512"/>
            <a:ext cx="1691640" cy="237744"/>
          </a:xfrm>
          <a:prstGeom prst="rect">
            <a:avLst/>
          </a:prstGeom>
          <a:noFill/>
          <a:effectLst/>
        </p:spPr>
        <p:txBody>
          <a:bodyPr wrap="square" lIns="0" tIns="0" rIns="0" bIns="0" anchor="t">
            <a:spAutoFit/>
          </a:bodyPr>
          <a:lstStyle/>
          <a:p>
            <a:pPr algn="l">
              <a:lnSpc>
                <a:spcPct val="104000"/>
              </a:lnSpc>
              <a:spcBef>
                <a:spcPts val="0"/>
              </a:spcBef>
              <a:spcAft>
                <a:spcPts val="0"/>
              </a:spcAft>
            </a:pPr>
            <a:r>
              <a:rPr sz="1150" b="1">
                <a:solidFill>
                  <a:srgbClr val="66DCC5"/>
                </a:solidFill>
                <a:latin typeface="Lato"/>
              </a:rPr>
              <a:t>RIESAMINARE</a:t>
            </a:r>
          </a:p>
        </p:txBody>
      </p:sp>
      <p:sp>
        <p:nvSpPr>
          <p:cNvPr id="59" name="M10-S10-Testo-058"/>
          <p:cNvSpPr txBox="1"/>
          <p:nvPr/>
        </p:nvSpPr>
        <p:spPr>
          <a:xfrm>
            <a:off x="9747504" y="4471416"/>
            <a:ext cx="1691640" cy="530352"/>
          </a:xfrm>
          <a:prstGeom prst="rect">
            <a:avLst/>
          </a:prstGeom>
          <a:noFill/>
          <a:effectLst/>
        </p:spPr>
        <p:txBody>
          <a:bodyPr wrap="square" lIns="0" tIns="0" rIns="0" bIns="0" anchor="t">
            <a:spAutoFit/>
          </a:bodyPr>
          <a:lstStyle/>
          <a:p>
            <a:pPr algn="l">
              <a:lnSpc>
                <a:spcPct val="104000"/>
              </a:lnSpc>
              <a:spcBef>
                <a:spcPts val="0"/>
              </a:spcBef>
              <a:spcAft>
                <a:spcPts val="0"/>
              </a:spcAft>
            </a:pPr>
            <a:r>
              <a:rPr sz="1750" b="1">
                <a:solidFill>
                  <a:srgbClr val="FFFFFF"/>
                </a:solidFill>
                <a:latin typeface="Lato"/>
              </a:rPr>
              <a:t>Modifiche e</a:t>
            </a:r>
          </a:p>
          <a:p>
            <a:pPr algn="l">
              <a:lnSpc>
                <a:spcPct val="104000"/>
              </a:lnSpc>
              <a:spcBef>
                <a:spcPts val="0"/>
              </a:spcBef>
              <a:spcAft>
                <a:spcPts val="0"/>
              </a:spcAft>
            </a:pPr>
            <a:r>
              <a:rPr sz="1750" b="1">
                <a:solidFill>
                  <a:srgbClr val="FFFFFF"/>
                </a:solidFill>
                <a:latin typeface="Lato"/>
              </a:rPr>
              <a:t>nuove evidenze</a:t>
            </a:r>
          </a:p>
        </p:txBody>
      </p:sp>
      <p:cxnSp>
        <p:nvCxnSpPr>
          <p:cNvPr id="60" name="M10-S10-Visuale-059"/>
          <p:cNvCxnSpPr/>
          <p:nvPr/>
        </p:nvCxnSpPr>
        <p:spPr>
          <a:xfrm>
            <a:off x="10579608" y="5166360"/>
            <a:ext cx="0" cy="347472"/>
          </a:xfrm>
          <a:prstGeom prst="line">
            <a:avLst/>
          </a:prstGeom>
          <a:ln w="10160">
            <a:solidFill>
              <a:srgbClr val="BFD3DA"/>
            </a:solidFill>
          </a:ln>
          <a:effectLst/>
        </p:spPr>
        <p:style>
          <a:lnRef idx="2">
            <a:schemeClr val="accent1"/>
          </a:lnRef>
          <a:fillRef idx="0">
            <a:schemeClr val="accent1"/>
          </a:fillRef>
          <a:effectRef idx="0">
            <a:schemeClr val="accent1"/>
          </a:effectRef>
          <a:fontRef idx="minor">
            <a:schemeClr val="tx1"/>
          </a:fontRef>
        </p:style>
      </p:cxnSp>
      <p:cxnSp>
        <p:nvCxnSpPr>
          <p:cNvPr id="61" name="M10-S10-Visuale-060"/>
          <p:cNvCxnSpPr/>
          <p:nvPr/>
        </p:nvCxnSpPr>
        <p:spPr>
          <a:xfrm flipH="1">
            <a:off x="8394192" y="5513832"/>
            <a:ext cx="2185416" cy="0"/>
          </a:xfrm>
          <a:prstGeom prst="line">
            <a:avLst/>
          </a:prstGeom>
          <a:ln w="10160">
            <a:solidFill>
              <a:srgbClr val="BFD3DA"/>
            </a:solidFill>
          </a:ln>
          <a:effectLst/>
        </p:spPr>
        <p:style>
          <a:lnRef idx="2">
            <a:schemeClr val="accent1"/>
          </a:lnRef>
          <a:fillRef idx="0">
            <a:schemeClr val="accent1"/>
          </a:fillRef>
          <a:effectRef idx="0">
            <a:schemeClr val="accent1"/>
          </a:effectRef>
          <a:fontRef idx="minor">
            <a:schemeClr val="tx1"/>
          </a:fontRef>
        </p:style>
      </p:cxnSp>
      <p:cxnSp>
        <p:nvCxnSpPr>
          <p:cNvPr id="62" name="M10-S10-Visuale-061"/>
          <p:cNvCxnSpPr/>
          <p:nvPr/>
        </p:nvCxnSpPr>
        <p:spPr>
          <a:xfrm flipH="1">
            <a:off x="1600200" y="5513832"/>
            <a:ext cx="2139696" cy="0"/>
          </a:xfrm>
          <a:prstGeom prst="line">
            <a:avLst/>
          </a:prstGeom>
          <a:ln w="10160">
            <a:solidFill>
              <a:srgbClr val="BFD3DA"/>
            </a:solidFill>
          </a:ln>
          <a:effectLst/>
        </p:spPr>
        <p:style>
          <a:lnRef idx="2">
            <a:schemeClr val="accent1"/>
          </a:lnRef>
          <a:fillRef idx="0">
            <a:schemeClr val="accent1"/>
          </a:fillRef>
          <a:effectRef idx="0">
            <a:schemeClr val="accent1"/>
          </a:effectRef>
          <a:fontRef idx="minor">
            <a:schemeClr val="tx1"/>
          </a:fontRef>
        </p:style>
      </p:cxnSp>
      <p:cxnSp>
        <p:nvCxnSpPr>
          <p:cNvPr id="63" name="M10-S10-Visuale-062"/>
          <p:cNvCxnSpPr/>
          <p:nvPr/>
        </p:nvCxnSpPr>
        <p:spPr>
          <a:xfrm flipV="1">
            <a:off x="1600200" y="5175504"/>
            <a:ext cx="0" cy="338328"/>
          </a:xfrm>
          <a:prstGeom prst="line">
            <a:avLst/>
          </a:prstGeom>
          <a:ln w="10160">
            <a:solidFill>
              <a:srgbClr val="BFD3DA"/>
            </a:solidFill>
            <a:tailEnd type="triangle" w="sm" len="sm"/>
          </a:ln>
          <a:effectLst/>
        </p:spPr>
        <p:style>
          <a:lnRef idx="2">
            <a:schemeClr val="accent1"/>
          </a:lnRef>
          <a:fillRef idx="0">
            <a:schemeClr val="accent1"/>
          </a:fillRef>
          <a:effectRef idx="0">
            <a:schemeClr val="accent1"/>
          </a:effectRef>
          <a:fontRef idx="minor">
            <a:schemeClr val="tx1"/>
          </a:fontRef>
        </p:style>
      </p:cxnSp>
      <p:sp>
        <p:nvSpPr>
          <p:cNvPr id="64" name="M10-S10-Testo-063"/>
          <p:cNvSpPr txBox="1"/>
          <p:nvPr/>
        </p:nvSpPr>
        <p:spPr>
          <a:xfrm>
            <a:off x="3794760" y="5404104"/>
            <a:ext cx="4590288" cy="283464"/>
          </a:xfrm>
          <a:prstGeom prst="rect">
            <a:avLst/>
          </a:prstGeom>
          <a:noFill/>
          <a:effectLst/>
        </p:spPr>
        <p:txBody>
          <a:bodyPr wrap="square" lIns="0" tIns="0" rIns="0" bIns="0" anchor="t">
            <a:spAutoFit/>
          </a:bodyPr>
          <a:lstStyle/>
          <a:p>
            <a:pPr algn="ctr">
              <a:lnSpc>
                <a:spcPct val="104000"/>
              </a:lnSpc>
              <a:spcBef>
                <a:spcPts val="0"/>
              </a:spcBef>
              <a:spcAft>
                <a:spcPts val="0"/>
              </a:spcAft>
            </a:pPr>
            <a:r>
              <a:rPr sz="1300" b="1">
                <a:solidFill>
                  <a:srgbClr val="66DCC5"/>
                </a:solidFill>
                <a:latin typeface="Lato"/>
              </a:rPr>
              <a:t>RIVALUTARE IN CASO DI MODIFICHE</a:t>
            </a:r>
          </a:p>
        </p:txBody>
      </p:sp>
      <p:sp>
        <p:nvSpPr>
          <p:cNvPr id="65" name="M10-S10-Testo-064"/>
          <p:cNvSpPr txBox="1"/>
          <p:nvPr/>
        </p:nvSpPr>
        <p:spPr>
          <a:xfrm>
            <a:off x="868680" y="5742432"/>
            <a:ext cx="10424160"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20" b="0">
                <a:solidFill>
                  <a:srgbClr val="BFD3DA"/>
                </a:solidFill>
                <a:latin typeface="Lato"/>
              </a:rPr>
              <a:t>Sempre: limiti applicabili, altre vie ed effetti pertinenti. Nessuna esenzione sanitaria automatica.</a:t>
            </a:r>
          </a:p>
        </p:txBody>
      </p:sp>
      <p:sp>
        <p:nvSpPr>
          <p:cNvPr id="66" name="M10-S10-Visuale-065"/>
          <p:cNvSpPr/>
          <p:nvPr/>
        </p:nvSpPr>
        <p:spPr>
          <a:xfrm>
            <a:off x="594360" y="6062472"/>
            <a:ext cx="11000232" cy="329184"/>
          </a:xfrm>
          <a:prstGeom prst="roundRect">
            <a:avLst>
              <a:gd name="adj" fmla="val 6000"/>
            </a:avLst>
          </a:prstGeom>
          <a:solidFill>
            <a:srgbClr val="244F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7" name="M10-S10-Testo-066"/>
          <p:cNvSpPr txBox="1"/>
          <p:nvPr/>
        </p:nvSpPr>
        <p:spPr>
          <a:xfrm>
            <a:off x="749808" y="6126480"/>
            <a:ext cx="10680192" cy="210312"/>
          </a:xfrm>
          <a:prstGeom prst="rect">
            <a:avLst/>
          </a:prstGeom>
          <a:noFill/>
          <a:effectLst/>
        </p:spPr>
        <p:txBody>
          <a:bodyPr wrap="square" lIns="0" tIns="0" rIns="0" bIns="0" anchor="t">
            <a:spAutoFit/>
          </a:bodyPr>
          <a:lstStyle/>
          <a:p>
            <a:pPr algn="ctr">
              <a:lnSpc>
                <a:spcPct val="104000"/>
              </a:lnSpc>
              <a:spcBef>
                <a:spcPts val="0"/>
              </a:spcBef>
              <a:spcAft>
                <a:spcPts val="0"/>
              </a:spcAft>
            </a:pPr>
            <a:r>
              <a:rPr sz="1110" b="0">
                <a:solidFill>
                  <a:srgbClr val="66DCC5"/>
                </a:solidFill>
                <a:latin typeface="Lato"/>
              </a:rPr>
              <a:t>PROSSIMO MODULO 11 / Sorveglianza sanitaria, registro CMR e documentazione</a:t>
            </a:r>
          </a:p>
        </p:txBody>
      </p:sp>
      <p:sp>
        <p:nvSpPr>
          <p:cNvPr id="6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Rectangle 1"/>
          <p:cNvSpPr/>
          <p:nvPr/>
        </p:nvSpPr>
        <p:spPr>
          <a:xfrm>
            <a:off x="6446520" y="0"/>
            <a:ext cx="5745449" cy="6437376"/>
          </a:xfrm>
          <a:prstGeom prst="rect">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 name="Connector 2"/>
          <p:cNvCxnSpPr/>
          <p:nvPr/>
        </p:nvCxnSpPr>
        <p:spPr>
          <a:xfrm flipV="1">
            <a:off x="658368" y="658368"/>
            <a:ext cx="182879" cy="146303"/>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841247" y="658368"/>
            <a:ext cx="182881" cy="201168"/>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638251" y="784555"/>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821131" y="638251"/>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Oval 6"/>
          <p:cNvSpPr/>
          <p:nvPr/>
        </p:nvSpPr>
        <p:spPr>
          <a:xfrm>
            <a:off x="1004011" y="839419"/>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1143000" y="493776"/>
            <a:ext cx="4572000" cy="347472"/>
          </a:xfrm>
          <a:prstGeom prst="rect">
            <a:avLst/>
          </a:prstGeom>
          <a:noFill/>
        </p:spPr>
        <p:txBody>
          <a:bodyPr wrap="square" lIns="0" tIns="0" rIns="0" bIns="0" anchor="t">
            <a:spAutoFit/>
          </a:bodyPr>
          <a:lstStyle/>
          <a:p>
            <a:pPr algn="l">
              <a:lnSpc>
                <a:spcPct val="105000"/>
              </a:lnSpc>
              <a:spcBef>
                <a:spcPts val="0"/>
              </a:spcBef>
              <a:spcAft>
                <a:spcPts val="0"/>
              </a:spcAft>
            </a:pPr>
            <a:r>
              <a:rPr sz="2100" b="1">
                <a:solidFill>
                  <a:srgbClr val="FFFFFF"/>
                </a:solidFill>
                <a:latin typeface="Lato"/>
              </a:rPr>
              <a:t>REPROTOSSICI</a:t>
            </a:r>
          </a:p>
        </p:txBody>
      </p:sp>
      <p:sp>
        <p:nvSpPr>
          <p:cNvPr id="9" name="TextBox 8"/>
          <p:cNvSpPr txBox="1"/>
          <p:nvPr/>
        </p:nvSpPr>
        <p:spPr>
          <a:xfrm>
            <a:off x="1143000" y="896112"/>
            <a:ext cx="4572000" cy="182880"/>
          </a:xfrm>
          <a:prstGeom prst="rect">
            <a:avLst/>
          </a:prstGeom>
          <a:noFill/>
        </p:spPr>
        <p:txBody>
          <a:bodyPr wrap="square" lIns="0" tIns="0" rIns="0" bIns="0" anchor="t">
            <a:spAutoFit/>
          </a:bodyPr>
          <a:lstStyle/>
          <a:p>
            <a:pPr algn="l">
              <a:lnSpc>
                <a:spcPct val="105000"/>
              </a:lnSpc>
              <a:spcBef>
                <a:spcPts val="0"/>
              </a:spcBef>
              <a:spcAft>
                <a:spcPts val="0"/>
              </a:spcAft>
            </a:pPr>
            <a:r>
              <a:rPr sz="1000" b="0">
                <a:solidFill>
                  <a:srgbClr val="BFD3DA"/>
                </a:solidFill>
                <a:latin typeface="Lato"/>
              </a:rPr>
              <a:t>PROFESSIONAL TRAINER 2026</a:t>
            </a:r>
          </a:p>
        </p:txBody>
      </p:sp>
      <p:sp>
        <p:nvSpPr>
          <p:cNvPr id="10" name="Rectangle 9"/>
          <p:cNvSpPr/>
          <p:nvPr/>
        </p:nvSpPr>
        <p:spPr>
          <a:xfrm>
            <a:off x="667512" y="1408176"/>
            <a:ext cx="2139696" cy="28346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11" name="TextBox 10"/>
          <p:cNvSpPr txBox="1"/>
          <p:nvPr/>
        </p:nvSpPr>
        <p:spPr>
          <a:xfrm>
            <a:off x="777240" y="1453896"/>
            <a:ext cx="1920240" cy="182880"/>
          </a:xfrm>
          <a:prstGeom prst="rect">
            <a:avLst/>
          </a:prstGeom>
          <a:noFill/>
        </p:spPr>
        <p:txBody>
          <a:bodyPr wrap="square" lIns="0" tIns="0" rIns="0" bIns="0" anchor="t">
            <a:spAutoFit/>
          </a:bodyPr>
          <a:lstStyle/>
          <a:p>
            <a:pPr algn="l">
              <a:lnSpc>
                <a:spcPct val="105000"/>
              </a:lnSpc>
              <a:spcBef>
                <a:spcPts val="0"/>
              </a:spcBef>
              <a:spcAft>
                <a:spcPts val="0"/>
              </a:spcAft>
            </a:pPr>
            <a:r>
              <a:rPr sz="1050" b="0">
                <a:solidFill>
                  <a:srgbClr val="66DCC5"/>
                </a:solidFill>
                <a:latin typeface="Lato"/>
              </a:rPr>
              <a:t>MODULO 11 / 12</a:t>
            </a:r>
          </a:p>
        </p:txBody>
      </p:sp>
      <p:sp>
        <p:nvSpPr>
          <p:cNvPr id="12" name="TextBox 11"/>
          <p:cNvSpPr txBox="1"/>
          <p:nvPr/>
        </p:nvSpPr>
        <p:spPr>
          <a:xfrm>
            <a:off x="667512" y="1993392"/>
            <a:ext cx="5532120" cy="1920240"/>
          </a:xfrm>
          <a:prstGeom prst="rect">
            <a:avLst/>
          </a:prstGeom>
          <a:noFill/>
        </p:spPr>
        <p:txBody>
          <a:bodyPr wrap="square" lIns="0" tIns="0" rIns="0" bIns="0" anchor="t">
            <a:spAutoFit/>
          </a:bodyPr>
          <a:lstStyle/>
          <a:p>
            <a:pPr algn="l">
              <a:lnSpc>
                <a:spcPct val="105000"/>
              </a:lnSpc>
              <a:spcBef>
                <a:spcPts val="0"/>
              </a:spcBef>
              <a:spcAft>
                <a:spcPts val="0"/>
              </a:spcAft>
            </a:pPr>
            <a:r>
              <a:rPr sz="3050" b="1">
                <a:solidFill>
                  <a:srgbClr val="FFFFFF"/>
                </a:solidFill>
                <a:latin typeface="Lato"/>
              </a:rPr>
              <a:t>Sorveglianza</a:t>
            </a:r>
          </a:p>
          <a:p>
            <a:pPr algn="l">
              <a:lnSpc>
                <a:spcPct val="105000"/>
              </a:lnSpc>
              <a:spcBef>
                <a:spcPts val="0"/>
              </a:spcBef>
              <a:spcAft>
                <a:spcPts val="0"/>
              </a:spcAft>
            </a:pPr>
            <a:r>
              <a:rPr sz="3050" b="1">
                <a:solidFill>
                  <a:srgbClr val="FFFFFF"/>
                </a:solidFill>
                <a:latin typeface="Lato"/>
              </a:rPr>
              <a:t>sanitaria, registro</a:t>
            </a:r>
          </a:p>
          <a:p>
            <a:pPr algn="l">
              <a:lnSpc>
                <a:spcPct val="105000"/>
              </a:lnSpc>
              <a:spcBef>
                <a:spcPts val="0"/>
              </a:spcBef>
              <a:spcAft>
                <a:spcPts val="0"/>
              </a:spcAft>
            </a:pPr>
            <a:r>
              <a:rPr sz="3050" b="1">
                <a:solidFill>
                  <a:srgbClr val="FFFFFF"/>
                </a:solidFill>
                <a:latin typeface="Lato"/>
              </a:rPr>
              <a:t>CMR e documentazione</a:t>
            </a:r>
          </a:p>
        </p:txBody>
      </p:sp>
      <p:sp>
        <p:nvSpPr>
          <p:cNvPr id="13" name="TextBox 12"/>
          <p:cNvSpPr txBox="1"/>
          <p:nvPr/>
        </p:nvSpPr>
        <p:spPr>
          <a:xfrm>
            <a:off x="685800" y="4251960"/>
            <a:ext cx="5212080" cy="731520"/>
          </a:xfrm>
          <a:prstGeom prst="rect">
            <a:avLst/>
          </a:prstGeom>
          <a:noFill/>
        </p:spPr>
        <p:txBody>
          <a:bodyPr wrap="square" lIns="0" tIns="0" rIns="0" bIns="0" anchor="t">
            <a:spAutoFit/>
          </a:bodyPr>
          <a:lstStyle/>
          <a:p>
            <a:pPr algn="l">
              <a:lnSpc>
                <a:spcPct val="105000"/>
              </a:lnSpc>
              <a:spcBef>
                <a:spcPts val="0"/>
              </a:spcBef>
              <a:spcAft>
                <a:spcPts val="0"/>
              </a:spcAft>
            </a:pPr>
            <a:r>
              <a:rPr sz="2100" b="0">
                <a:solidFill>
                  <a:srgbClr val="BFD3DA"/>
                </a:solidFill>
                <a:latin typeface="Lato"/>
              </a:rPr>
              <a:t>Dalla decisione sul rischio</a:t>
            </a:r>
          </a:p>
          <a:p>
            <a:pPr algn="l">
              <a:lnSpc>
                <a:spcPct val="105000"/>
              </a:lnSpc>
              <a:spcBef>
                <a:spcPts val="0"/>
              </a:spcBef>
              <a:spcAft>
                <a:spcPts val="0"/>
              </a:spcAft>
            </a:pPr>
            <a:r>
              <a:rPr sz="2100" b="0">
                <a:solidFill>
                  <a:srgbClr val="BFD3DA"/>
                </a:solidFill>
                <a:latin typeface="Lato"/>
              </a:rPr>
              <a:t>alla continuità della tutela.</a:t>
            </a:r>
          </a:p>
        </p:txBody>
      </p:sp>
      <p:cxnSp>
        <p:nvCxnSpPr>
          <p:cNvPr id="14" name="Connector 13"/>
          <p:cNvCxnSpPr/>
          <p:nvPr/>
        </p:nvCxnSpPr>
        <p:spPr>
          <a:xfrm>
            <a:off x="685800" y="5175504"/>
            <a:ext cx="5257800" cy="0"/>
          </a:xfrm>
          <a:prstGeom prst="line">
            <a:avLst/>
          </a:prstGeom>
          <a:ln w="12700">
            <a:solidFill>
              <a:srgbClr val="254F60"/>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85800" y="5468112"/>
            <a:ext cx="1773936" cy="256032"/>
          </a:xfrm>
          <a:prstGeom prst="rect">
            <a:avLst/>
          </a:prstGeom>
          <a:noFill/>
        </p:spPr>
        <p:txBody>
          <a:bodyPr wrap="square" lIns="0" tIns="0" rIns="0" bIns="0" anchor="t">
            <a:spAutoFit/>
          </a:bodyPr>
          <a:lstStyle/>
          <a:p>
            <a:pPr algn="l">
              <a:lnSpc>
                <a:spcPct val="105000"/>
              </a:lnSpc>
              <a:spcBef>
                <a:spcPts val="0"/>
              </a:spcBef>
              <a:spcAft>
                <a:spcPts val="0"/>
              </a:spcAft>
            </a:pPr>
            <a:r>
              <a:rPr sz="1240" b="0">
                <a:solidFill>
                  <a:srgbClr val="66DCC5"/>
                </a:solidFill>
                <a:latin typeface="Lato"/>
              </a:rPr>
              <a:t>VALUTARE</a:t>
            </a:r>
          </a:p>
        </p:txBody>
      </p:sp>
      <p:sp>
        <p:nvSpPr>
          <p:cNvPr id="16" name="TextBox 15"/>
          <p:cNvSpPr txBox="1"/>
          <p:nvPr/>
        </p:nvSpPr>
        <p:spPr>
          <a:xfrm>
            <a:off x="685800" y="5833872"/>
            <a:ext cx="1773936" cy="182880"/>
          </a:xfrm>
          <a:prstGeom prst="rect">
            <a:avLst/>
          </a:prstGeom>
          <a:noFill/>
        </p:spPr>
        <p:txBody>
          <a:bodyPr wrap="square" lIns="0" tIns="0" rIns="0" bIns="0" anchor="t">
            <a:spAutoFit/>
          </a:bodyPr>
          <a:lstStyle/>
          <a:p>
            <a:pPr algn="l">
              <a:lnSpc>
                <a:spcPct val="105000"/>
              </a:lnSpc>
              <a:spcBef>
                <a:spcPts val="0"/>
              </a:spcBef>
              <a:spcAft>
                <a:spcPts val="0"/>
              </a:spcAft>
            </a:pPr>
            <a:r>
              <a:rPr sz="840" b="0">
                <a:solidFill>
                  <a:srgbClr val="BFD3DA"/>
                </a:solidFill>
                <a:latin typeface="Lato"/>
              </a:rPr>
              <a:t>EVIDENZE</a:t>
            </a:r>
          </a:p>
        </p:txBody>
      </p:sp>
      <p:sp>
        <p:nvSpPr>
          <p:cNvPr id="17" name="TextBox 16"/>
          <p:cNvSpPr txBox="1"/>
          <p:nvPr/>
        </p:nvSpPr>
        <p:spPr>
          <a:xfrm>
            <a:off x="2505456" y="5468112"/>
            <a:ext cx="1773936" cy="256032"/>
          </a:xfrm>
          <a:prstGeom prst="rect">
            <a:avLst/>
          </a:prstGeom>
          <a:noFill/>
        </p:spPr>
        <p:txBody>
          <a:bodyPr wrap="square" lIns="0" tIns="0" rIns="0" bIns="0" anchor="t">
            <a:spAutoFit/>
          </a:bodyPr>
          <a:lstStyle/>
          <a:p>
            <a:pPr algn="l">
              <a:lnSpc>
                <a:spcPct val="105000"/>
              </a:lnSpc>
              <a:spcBef>
                <a:spcPts val="0"/>
              </a:spcBef>
              <a:spcAft>
                <a:spcPts val="0"/>
              </a:spcAft>
            </a:pPr>
            <a:r>
              <a:rPr sz="1240" b="0">
                <a:solidFill>
                  <a:srgbClr val="66DCC5"/>
                </a:solidFill>
                <a:latin typeface="Lato"/>
              </a:rPr>
              <a:t>PROTEGGERE</a:t>
            </a:r>
          </a:p>
        </p:txBody>
      </p:sp>
      <p:sp>
        <p:nvSpPr>
          <p:cNvPr id="18" name="TextBox 17"/>
          <p:cNvSpPr txBox="1"/>
          <p:nvPr/>
        </p:nvSpPr>
        <p:spPr>
          <a:xfrm>
            <a:off x="2505456" y="5833872"/>
            <a:ext cx="1773936" cy="182880"/>
          </a:xfrm>
          <a:prstGeom prst="rect">
            <a:avLst/>
          </a:prstGeom>
          <a:noFill/>
        </p:spPr>
        <p:txBody>
          <a:bodyPr wrap="square" lIns="0" tIns="0" rIns="0" bIns="0" anchor="t">
            <a:spAutoFit/>
          </a:bodyPr>
          <a:lstStyle/>
          <a:p>
            <a:pPr algn="l">
              <a:lnSpc>
                <a:spcPct val="105000"/>
              </a:lnSpc>
              <a:spcBef>
                <a:spcPts val="0"/>
              </a:spcBef>
              <a:spcAft>
                <a:spcPts val="0"/>
              </a:spcAft>
            </a:pPr>
            <a:r>
              <a:rPr sz="840" b="0">
                <a:solidFill>
                  <a:srgbClr val="BFD3DA"/>
                </a:solidFill>
                <a:latin typeface="Lato"/>
              </a:rPr>
              <a:t>SALUTE</a:t>
            </a:r>
          </a:p>
        </p:txBody>
      </p:sp>
      <p:sp>
        <p:nvSpPr>
          <p:cNvPr id="19" name="TextBox 18"/>
          <p:cNvSpPr txBox="1"/>
          <p:nvPr/>
        </p:nvSpPr>
        <p:spPr>
          <a:xfrm>
            <a:off x="4325112" y="5468112"/>
            <a:ext cx="1773936" cy="256032"/>
          </a:xfrm>
          <a:prstGeom prst="rect">
            <a:avLst/>
          </a:prstGeom>
          <a:noFill/>
        </p:spPr>
        <p:txBody>
          <a:bodyPr wrap="square" lIns="0" tIns="0" rIns="0" bIns="0" anchor="t">
            <a:spAutoFit/>
          </a:bodyPr>
          <a:lstStyle/>
          <a:p>
            <a:pPr algn="l">
              <a:lnSpc>
                <a:spcPct val="105000"/>
              </a:lnSpc>
              <a:spcBef>
                <a:spcPts val="0"/>
              </a:spcBef>
              <a:spcAft>
                <a:spcPts val="0"/>
              </a:spcAft>
            </a:pPr>
            <a:r>
              <a:rPr sz="1240" b="0">
                <a:solidFill>
                  <a:srgbClr val="66DCC5"/>
                </a:solidFill>
                <a:latin typeface="Lato"/>
              </a:rPr>
              <a:t>TRACCIARE</a:t>
            </a:r>
          </a:p>
        </p:txBody>
      </p:sp>
      <p:sp>
        <p:nvSpPr>
          <p:cNvPr id="20" name="TextBox 19"/>
          <p:cNvSpPr txBox="1"/>
          <p:nvPr/>
        </p:nvSpPr>
        <p:spPr>
          <a:xfrm>
            <a:off x="4325112" y="5833872"/>
            <a:ext cx="1773936" cy="182880"/>
          </a:xfrm>
          <a:prstGeom prst="rect">
            <a:avLst/>
          </a:prstGeom>
          <a:noFill/>
        </p:spPr>
        <p:txBody>
          <a:bodyPr wrap="square" lIns="0" tIns="0" rIns="0" bIns="0" anchor="t">
            <a:spAutoFit/>
          </a:bodyPr>
          <a:lstStyle/>
          <a:p>
            <a:pPr algn="l">
              <a:lnSpc>
                <a:spcPct val="105000"/>
              </a:lnSpc>
              <a:spcBef>
                <a:spcPts val="0"/>
              </a:spcBef>
              <a:spcAft>
                <a:spcPts val="0"/>
              </a:spcAft>
            </a:pPr>
            <a:r>
              <a:rPr sz="840" b="0">
                <a:solidFill>
                  <a:srgbClr val="BFD3DA"/>
                </a:solidFill>
                <a:latin typeface="Lato"/>
              </a:rPr>
              <a:t>ESPOSIZIONE</a:t>
            </a:r>
          </a:p>
        </p:txBody>
      </p:sp>
      <p:sp>
        <p:nvSpPr>
          <p:cNvPr id="21" name="TextBox 20"/>
          <p:cNvSpPr txBox="1"/>
          <p:nvPr/>
        </p:nvSpPr>
        <p:spPr>
          <a:xfrm>
            <a:off x="685800" y="6163056"/>
            <a:ext cx="5440680" cy="265176"/>
          </a:xfrm>
          <a:prstGeom prst="rect">
            <a:avLst/>
          </a:prstGeom>
          <a:noFill/>
        </p:spPr>
        <p:txBody>
          <a:bodyPr wrap="square" lIns="0" tIns="0" rIns="0" bIns="0" anchor="t">
            <a:spAutoFit/>
          </a:bodyPr>
          <a:lstStyle/>
          <a:p>
            <a:pPr algn="l">
              <a:lnSpc>
                <a:spcPct val="105000"/>
              </a:lnSpc>
              <a:spcBef>
                <a:spcPts val="0"/>
              </a:spcBef>
              <a:spcAft>
                <a:spcPts val="0"/>
              </a:spcAft>
            </a:pPr>
            <a:r>
              <a:rPr sz="750" b="0">
                <a:solidFill>
                  <a:srgbClr val="BFD3DA"/>
                </a:solidFill>
                <a:latin typeface="Lato"/>
              </a:rPr>
              <a:t>Base: fact sheet INAIL 2026. Elaborazione indipendente.</a:t>
            </a:r>
          </a:p>
          <a:p>
            <a:pPr algn="l">
              <a:lnSpc>
                <a:spcPct val="105000"/>
              </a:lnSpc>
              <a:spcBef>
                <a:spcPts val="0"/>
              </a:spcBef>
              <a:spcAft>
                <a:spcPts val="0"/>
              </a:spcAft>
            </a:pPr>
            <a:r>
              <a:rPr sz="750" b="0">
                <a:solidFill>
                  <a:srgbClr val="BFD3DA"/>
                </a:solidFill>
                <a:latin typeface="Lato"/>
              </a:rPr>
              <a:t>Integrazioni normative e sulla riservatezza identificate nelle note.</a:t>
            </a:r>
          </a:p>
        </p:txBody>
      </p:sp>
      <p:sp>
        <p:nvSpPr>
          <p:cNvPr id="22" name="Rectangle 21"/>
          <p:cNvSpPr/>
          <p:nvPr/>
        </p:nvSpPr>
        <p:spPr>
          <a:xfrm>
            <a:off x="6931152" y="585216"/>
            <a:ext cx="4626864" cy="28346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3" name="TextBox 22"/>
          <p:cNvSpPr txBox="1"/>
          <p:nvPr/>
        </p:nvSpPr>
        <p:spPr>
          <a:xfrm>
            <a:off x="7031736" y="640080"/>
            <a:ext cx="4498848" cy="182880"/>
          </a:xfrm>
          <a:prstGeom prst="rect">
            <a:avLst/>
          </a:prstGeom>
          <a:noFill/>
        </p:spPr>
        <p:txBody>
          <a:bodyPr wrap="square" lIns="0" tIns="0" rIns="0" bIns="0" anchor="t">
            <a:spAutoFit/>
          </a:bodyPr>
          <a:lstStyle/>
          <a:p>
            <a:pPr algn="l">
              <a:lnSpc>
                <a:spcPct val="105000"/>
              </a:lnSpc>
              <a:spcBef>
                <a:spcPts val="0"/>
              </a:spcBef>
              <a:spcAft>
                <a:spcPts val="0"/>
              </a:spcAft>
            </a:pPr>
            <a:r>
              <a:rPr sz="1050" b="0">
                <a:solidFill>
                  <a:srgbClr val="66DCC5"/>
                </a:solidFill>
                <a:latin typeface="Lato"/>
              </a:rPr>
              <a:t>ESPOSIZIONE → TUTELA → DOCUMENTAZIONE</a:t>
            </a:r>
          </a:p>
        </p:txBody>
      </p:sp>
      <p:sp>
        <p:nvSpPr>
          <p:cNvPr id="24" name="Rounded Rectangle 23"/>
          <p:cNvSpPr/>
          <p:nvPr/>
        </p:nvSpPr>
        <p:spPr>
          <a:xfrm>
            <a:off x="6967728" y="1234440"/>
            <a:ext cx="4590288" cy="3246120"/>
          </a:xfrm>
          <a:prstGeom prst="roundRect">
            <a:avLst>
              <a:gd name="adj" fmla="val 13000"/>
            </a:avLst>
          </a:prstGeom>
          <a:noFill/>
          <a:ln w="6350">
            <a:solidFill>
              <a:srgbClr val="BFD3DA"/>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5" name="Rounded Rectangle 24"/>
          <p:cNvSpPr/>
          <p:nvPr/>
        </p:nvSpPr>
        <p:spPr>
          <a:xfrm>
            <a:off x="7260336" y="1874519"/>
            <a:ext cx="731520" cy="1188720"/>
          </a:xfrm>
          <a:prstGeom prst="roundRect">
            <a:avLst>
              <a:gd name="adj" fmla="val 13000"/>
            </a:avLst>
          </a:prstGeom>
          <a:solidFill>
            <a:srgbClr val="1C4052"/>
          </a:solidFill>
          <a:ln w="1778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ounded Rectangle 25"/>
          <p:cNvSpPr/>
          <p:nvPr/>
        </p:nvSpPr>
        <p:spPr>
          <a:xfrm>
            <a:off x="7355433" y="1837943"/>
            <a:ext cx="321868" cy="118872"/>
          </a:xfrm>
          <a:prstGeom prst="roundRect">
            <a:avLst>
              <a:gd name="adj" fmla="val 13000"/>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7" name="Connector 26"/>
          <p:cNvCxnSpPr/>
          <p:nvPr/>
        </p:nvCxnSpPr>
        <p:spPr>
          <a:xfrm>
            <a:off x="7392009" y="2195474"/>
            <a:ext cx="468173"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7392009" y="2373782"/>
            <a:ext cx="468173"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7392009" y="2552090"/>
            <a:ext cx="468173"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7392009" y="2730398"/>
            <a:ext cx="468173"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077456" y="3182111"/>
            <a:ext cx="1097280" cy="320040"/>
          </a:xfrm>
          <a:prstGeom prst="rect">
            <a:avLst/>
          </a:prstGeom>
          <a:noFill/>
        </p:spPr>
        <p:txBody>
          <a:bodyPr wrap="square" lIns="0" tIns="0" rIns="0" bIns="0" anchor="t">
            <a:spAutoFit/>
          </a:bodyPr>
          <a:lstStyle/>
          <a:p>
            <a:pPr algn="ctr">
              <a:lnSpc>
                <a:spcPct val="105000"/>
              </a:lnSpc>
              <a:spcBef>
                <a:spcPts val="0"/>
              </a:spcBef>
              <a:spcAft>
                <a:spcPts val="0"/>
              </a:spcAft>
            </a:pPr>
            <a:r>
              <a:rPr sz="1200" b="0">
                <a:solidFill>
                  <a:srgbClr val="BFD3DA"/>
                </a:solidFill>
                <a:latin typeface="Lato"/>
              </a:rPr>
              <a:t>Evidenze</a:t>
            </a:r>
          </a:p>
        </p:txBody>
      </p:sp>
      <p:sp>
        <p:nvSpPr>
          <p:cNvPr id="32" name="Oval 31"/>
          <p:cNvSpPr/>
          <p:nvPr/>
        </p:nvSpPr>
        <p:spPr>
          <a:xfrm>
            <a:off x="8894368" y="1627632"/>
            <a:ext cx="326440" cy="373075"/>
          </a:xfrm>
          <a:prstGeom prst="ellipse">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Trapezoid 32"/>
          <p:cNvSpPr/>
          <p:nvPr/>
        </p:nvSpPr>
        <p:spPr>
          <a:xfrm rot="10800000">
            <a:off x="8746693" y="2109520"/>
            <a:ext cx="645109" cy="847191"/>
          </a:xfrm>
          <a:prstGeom prst="trapezoid">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4" name="Connector 33"/>
          <p:cNvCxnSpPr/>
          <p:nvPr/>
        </p:nvCxnSpPr>
        <p:spPr>
          <a:xfrm>
            <a:off x="9057589" y="2171700"/>
            <a:ext cx="0" cy="738378"/>
          </a:xfrm>
          <a:prstGeom prst="line">
            <a:avLst/>
          </a:prstGeom>
          <a:ln w="1524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flipH="1">
            <a:off x="8583472" y="2187244"/>
            <a:ext cx="155448" cy="559613"/>
          </a:xfrm>
          <a:prstGeom prst="line">
            <a:avLst/>
          </a:prstGeom>
          <a:ln w="64769">
            <a:solidFill>
              <a:srgbClr val="BFD3DA"/>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9360712" y="2187244"/>
            <a:ext cx="139903" cy="559613"/>
          </a:xfrm>
          <a:prstGeom prst="line">
            <a:avLst/>
          </a:prstGeom>
          <a:ln w="64769">
            <a:solidFill>
              <a:srgbClr val="BFD3DA"/>
            </a:solidFill>
          </a:ln>
        </p:spPr>
        <p:style>
          <a:lnRef idx="2">
            <a:schemeClr val="accent1"/>
          </a:lnRef>
          <a:fillRef idx="0">
            <a:schemeClr val="accent1"/>
          </a:fillRef>
          <a:effectRef idx="1">
            <a:schemeClr val="accent1"/>
          </a:effectRef>
          <a:fontRef idx="minor">
            <a:schemeClr val="tx1"/>
          </a:fontRef>
        </p:style>
      </p:cxnSp>
      <p:sp>
        <p:nvSpPr>
          <p:cNvPr id="37" name="Rectangle 36"/>
          <p:cNvSpPr/>
          <p:nvPr/>
        </p:nvSpPr>
        <p:spPr>
          <a:xfrm>
            <a:off x="8855506" y="2948939"/>
            <a:ext cx="139903" cy="481888"/>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Rectangle 37"/>
          <p:cNvSpPr/>
          <p:nvPr/>
        </p:nvSpPr>
        <p:spPr>
          <a:xfrm>
            <a:off x="9143085" y="2948939"/>
            <a:ext cx="139903" cy="481888"/>
          </a:xfrm>
          <a:prstGeom prst="rect">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9" name="Connector 38"/>
          <p:cNvCxnSpPr/>
          <p:nvPr/>
        </p:nvCxnSpPr>
        <p:spPr>
          <a:xfrm>
            <a:off x="8894368" y="2163927"/>
            <a:ext cx="0" cy="334213"/>
          </a:xfrm>
          <a:prstGeom prst="line">
            <a:avLst/>
          </a:prstGeom>
          <a:ln w="1778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9189719" y="2163927"/>
            <a:ext cx="0" cy="334213"/>
          </a:xfrm>
          <a:prstGeom prst="line">
            <a:avLst/>
          </a:prstGeom>
          <a:ln w="17780">
            <a:solidFill>
              <a:srgbClr val="66DCC5"/>
            </a:solidFill>
          </a:ln>
        </p:spPr>
        <p:style>
          <a:lnRef idx="2">
            <a:schemeClr val="accent1"/>
          </a:lnRef>
          <a:fillRef idx="0">
            <a:schemeClr val="accent1"/>
          </a:fillRef>
          <a:effectRef idx="1">
            <a:schemeClr val="accent1"/>
          </a:effectRef>
          <a:fontRef idx="minor">
            <a:schemeClr val="tx1"/>
          </a:fontRef>
        </p:style>
      </p:cxnSp>
      <p:sp>
        <p:nvSpPr>
          <p:cNvPr id="41" name="Arc 40"/>
          <p:cNvSpPr/>
          <p:nvPr/>
        </p:nvSpPr>
        <p:spPr>
          <a:xfrm>
            <a:off x="8909913" y="2397099"/>
            <a:ext cx="279806" cy="225399"/>
          </a:xfrm>
          <a:prstGeom prst="arc">
            <a:avLst/>
          </a:prstGeom>
          <a:noFill/>
          <a:ln w="1651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Oval 41"/>
          <p:cNvSpPr/>
          <p:nvPr/>
        </p:nvSpPr>
        <p:spPr>
          <a:xfrm>
            <a:off x="9135313" y="2552547"/>
            <a:ext cx="93268" cy="93268"/>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Rectangle 42"/>
          <p:cNvSpPr/>
          <p:nvPr/>
        </p:nvSpPr>
        <p:spPr>
          <a:xfrm>
            <a:off x="9150857" y="2700223"/>
            <a:ext cx="155448" cy="116586"/>
          </a:xfrm>
          <a:prstGeom prst="rect">
            <a:avLst/>
          </a:prstGeom>
          <a:noFill/>
          <a:ln w="6350">
            <a:solidFill>
              <a:srgbClr val="254F60"/>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Rounded Rectangle 43"/>
          <p:cNvSpPr/>
          <p:nvPr/>
        </p:nvSpPr>
        <p:spPr>
          <a:xfrm>
            <a:off x="10515600" y="1874519"/>
            <a:ext cx="685800" cy="1188720"/>
          </a:xfrm>
          <a:prstGeom prst="roundRect">
            <a:avLst>
              <a:gd name="adj" fmla="val 13000"/>
            </a:avLst>
          </a:prstGeom>
          <a:solidFill>
            <a:srgbClr val="1C4052"/>
          </a:solidFill>
          <a:ln w="1778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Rounded Rectangle 44"/>
          <p:cNvSpPr/>
          <p:nvPr/>
        </p:nvSpPr>
        <p:spPr>
          <a:xfrm>
            <a:off x="10604754" y="1837943"/>
            <a:ext cx="301752" cy="118872"/>
          </a:xfrm>
          <a:prstGeom prst="roundRect">
            <a:avLst>
              <a:gd name="adj" fmla="val 13000"/>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6" name="Connector 45"/>
          <p:cNvCxnSpPr/>
          <p:nvPr/>
        </p:nvCxnSpPr>
        <p:spPr>
          <a:xfrm>
            <a:off x="10639044" y="2195474"/>
            <a:ext cx="438912"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10639044" y="2373782"/>
            <a:ext cx="438912"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10639044" y="2552090"/>
            <a:ext cx="438912"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a:off x="10639044" y="2730398"/>
            <a:ext cx="438912"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10332720" y="3182111"/>
            <a:ext cx="1051560" cy="320040"/>
          </a:xfrm>
          <a:prstGeom prst="rect">
            <a:avLst/>
          </a:prstGeom>
          <a:noFill/>
        </p:spPr>
        <p:txBody>
          <a:bodyPr wrap="square" lIns="0" tIns="0" rIns="0" bIns="0" anchor="t">
            <a:spAutoFit/>
          </a:bodyPr>
          <a:lstStyle/>
          <a:p>
            <a:pPr algn="ctr">
              <a:lnSpc>
                <a:spcPct val="105000"/>
              </a:lnSpc>
              <a:spcBef>
                <a:spcPts val="0"/>
              </a:spcBef>
              <a:spcAft>
                <a:spcPts val="0"/>
              </a:spcAft>
            </a:pPr>
            <a:r>
              <a:rPr sz="1200" b="0">
                <a:solidFill>
                  <a:srgbClr val="BFD3DA"/>
                </a:solidFill>
                <a:latin typeface="Lato"/>
              </a:rPr>
              <a:t>Registro</a:t>
            </a:r>
          </a:p>
        </p:txBody>
      </p:sp>
      <p:cxnSp>
        <p:nvCxnSpPr>
          <p:cNvPr id="51" name="Connector 50"/>
          <p:cNvCxnSpPr/>
          <p:nvPr/>
        </p:nvCxnSpPr>
        <p:spPr>
          <a:xfrm>
            <a:off x="8119872" y="2542032"/>
            <a:ext cx="283464" cy="0"/>
          </a:xfrm>
          <a:prstGeom prst="line">
            <a:avLst/>
          </a:prstGeom>
          <a:ln w="1778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a:off x="9738360" y="2542032"/>
            <a:ext cx="576072" cy="0"/>
          </a:xfrm>
          <a:prstGeom prst="line">
            <a:avLst/>
          </a:prstGeom>
          <a:ln w="1778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8321040" y="3730752"/>
            <a:ext cx="1783080" cy="274320"/>
          </a:xfrm>
          <a:prstGeom prst="rect">
            <a:avLst/>
          </a:prstGeom>
          <a:noFill/>
        </p:spPr>
        <p:txBody>
          <a:bodyPr wrap="square" lIns="0" tIns="0" rIns="0" bIns="0" anchor="t">
            <a:spAutoFit/>
          </a:bodyPr>
          <a:lstStyle/>
          <a:p>
            <a:pPr algn="ctr">
              <a:lnSpc>
                <a:spcPct val="105000"/>
              </a:lnSpc>
              <a:spcBef>
                <a:spcPts val="0"/>
              </a:spcBef>
              <a:spcAft>
                <a:spcPts val="0"/>
              </a:spcAft>
            </a:pPr>
            <a:r>
              <a:rPr sz="1200" b="0">
                <a:solidFill>
                  <a:srgbClr val="BFD3DA"/>
                </a:solidFill>
                <a:latin typeface="Lato"/>
              </a:rPr>
              <a:t>Medico competente</a:t>
            </a:r>
          </a:p>
        </p:txBody>
      </p:sp>
      <p:sp>
        <p:nvSpPr>
          <p:cNvPr id="54" name="Rounded Rectangle 53"/>
          <p:cNvSpPr/>
          <p:nvPr/>
        </p:nvSpPr>
        <p:spPr>
          <a:xfrm>
            <a:off x="10028407" y="3438144"/>
            <a:ext cx="206288" cy="219456"/>
          </a:xfrm>
          <a:prstGeom prst="roundRect">
            <a:avLst>
              <a:gd name="adj" fmla="val 13000"/>
            </a:avLst>
          </a:prstGeom>
          <a:noFill/>
          <a:ln w="2286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Rounded Rectangle 54"/>
          <p:cNvSpPr/>
          <p:nvPr/>
        </p:nvSpPr>
        <p:spPr>
          <a:xfrm>
            <a:off x="9966960" y="3561039"/>
            <a:ext cx="333573" cy="241401"/>
          </a:xfrm>
          <a:prstGeom prst="roundRect">
            <a:avLst>
              <a:gd name="adj" fmla="val 13000"/>
            </a:avLst>
          </a:prstGeom>
          <a:solidFill>
            <a:srgbClr val="1C4052"/>
          </a:solidFill>
          <a:ln w="17780">
            <a:solidFill>
              <a:srgbClr val="66DCC5"/>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Oval 55"/>
          <p:cNvSpPr/>
          <p:nvPr/>
        </p:nvSpPr>
        <p:spPr>
          <a:xfrm>
            <a:off x="10111800" y="3626876"/>
            <a:ext cx="43891" cy="43891"/>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7" name="Connector 56"/>
          <p:cNvCxnSpPr/>
          <p:nvPr/>
        </p:nvCxnSpPr>
        <p:spPr>
          <a:xfrm>
            <a:off x="10133746" y="3657600"/>
            <a:ext cx="0" cy="65836"/>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58" name="Oval 57"/>
          <p:cNvSpPr/>
          <p:nvPr/>
        </p:nvSpPr>
        <p:spPr>
          <a:xfrm>
            <a:off x="7022592" y="466344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9" name="TextBox 58"/>
          <p:cNvSpPr txBox="1"/>
          <p:nvPr/>
        </p:nvSpPr>
        <p:spPr>
          <a:xfrm>
            <a:off x="7022592" y="469544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01</a:t>
            </a:r>
          </a:p>
        </p:txBody>
      </p:sp>
      <p:sp>
        <p:nvSpPr>
          <p:cNvPr id="60" name="TextBox 59"/>
          <p:cNvSpPr txBox="1"/>
          <p:nvPr/>
        </p:nvSpPr>
        <p:spPr>
          <a:xfrm>
            <a:off x="7479792" y="4700016"/>
            <a:ext cx="3931920" cy="228600"/>
          </a:xfrm>
          <a:prstGeom prst="rect">
            <a:avLst/>
          </a:prstGeom>
          <a:noFill/>
        </p:spPr>
        <p:txBody>
          <a:bodyPr wrap="square" lIns="0" tIns="0" rIns="0" bIns="0" anchor="t">
            <a:spAutoFit/>
          </a:bodyPr>
          <a:lstStyle/>
          <a:p>
            <a:pPr algn="l">
              <a:lnSpc>
                <a:spcPct val="105000"/>
              </a:lnSpc>
              <a:spcBef>
                <a:spcPts val="0"/>
              </a:spcBef>
              <a:spcAft>
                <a:spcPts val="0"/>
              </a:spcAft>
            </a:pPr>
            <a:r>
              <a:rPr sz="1250" b="0">
                <a:solidFill>
                  <a:srgbClr val="FFFFFF"/>
                </a:solidFill>
                <a:latin typeface="Lato"/>
              </a:rPr>
              <a:t>DECISIONE MOTIVATA</a:t>
            </a:r>
          </a:p>
        </p:txBody>
      </p:sp>
      <p:sp>
        <p:nvSpPr>
          <p:cNvPr id="61" name="Oval 60"/>
          <p:cNvSpPr/>
          <p:nvPr/>
        </p:nvSpPr>
        <p:spPr>
          <a:xfrm>
            <a:off x="7022592" y="5056631"/>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TextBox 61"/>
          <p:cNvSpPr txBox="1"/>
          <p:nvPr/>
        </p:nvSpPr>
        <p:spPr>
          <a:xfrm>
            <a:off x="7022592" y="5088636"/>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02</a:t>
            </a:r>
          </a:p>
        </p:txBody>
      </p:sp>
      <p:sp>
        <p:nvSpPr>
          <p:cNvPr id="63" name="TextBox 62"/>
          <p:cNvSpPr txBox="1"/>
          <p:nvPr/>
        </p:nvSpPr>
        <p:spPr>
          <a:xfrm>
            <a:off x="7479792" y="5093207"/>
            <a:ext cx="3931920" cy="228600"/>
          </a:xfrm>
          <a:prstGeom prst="rect">
            <a:avLst/>
          </a:prstGeom>
          <a:noFill/>
        </p:spPr>
        <p:txBody>
          <a:bodyPr wrap="square" lIns="0" tIns="0" rIns="0" bIns="0" anchor="t">
            <a:spAutoFit/>
          </a:bodyPr>
          <a:lstStyle/>
          <a:p>
            <a:pPr algn="l">
              <a:lnSpc>
                <a:spcPct val="105000"/>
              </a:lnSpc>
              <a:spcBef>
                <a:spcPts val="0"/>
              </a:spcBef>
              <a:spcAft>
                <a:spcPts val="0"/>
              </a:spcAft>
            </a:pPr>
            <a:r>
              <a:rPr sz="1250" b="0">
                <a:solidFill>
                  <a:srgbClr val="FFFFFF"/>
                </a:solidFill>
                <a:latin typeface="Lato"/>
              </a:rPr>
              <a:t>DATI CLINICI PROTETTI</a:t>
            </a:r>
          </a:p>
        </p:txBody>
      </p:sp>
      <p:sp>
        <p:nvSpPr>
          <p:cNvPr id="64" name="Oval 63"/>
          <p:cNvSpPr/>
          <p:nvPr/>
        </p:nvSpPr>
        <p:spPr>
          <a:xfrm>
            <a:off x="7022592" y="5449824"/>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5" name="TextBox 64"/>
          <p:cNvSpPr txBox="1"/>
          <p:nvPr/>
        </p:nvSpPr>
        <p:spPr>
          <a:xfrm>
            <a:off x="7022592" y="5481828"/>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03</a:t>
            </a:r>
          </a:p>
        </p:txBody>
      </p:sp>
      <p:sp>
        <p:nvSpPr>
          <p:cNvPr id="66" name="TextBox 65"/>
          <p:cNvSpPr txBox="1"/>
          <p:nvPr/>
        </p:nvSpPr>
        <p:spPr>
          <a:xfrm>
            <a:off x="7479792" y="5486400"/>
            <a:ext cx="3931920" cy="228600"/>
          </a:xfrm>
          <a:prstGeom prst="rect">
            <a:avLst/>
          </a:prstGeom>
          <a:noFill/>
        </p:spPr>
        <p:txBody>
          <a:bodyPr wrap="square" lIns="0" tIns="0" rIns="0" bIns="0" anchor="t">
            <a:spAutoFit/>
          </a:bodyPr>
          <a:lstStyle/>
          <a:p>
            <a:pPr algn="l">
              <a:lnSpc>
                <a:spcPct val="105000"/>
              </a:lnSpc>
              <a:spcBef>
                <a:spcPts val="0"/>
              </a:spcBef>
              <a:spcAft>
                <a:spcPts val="0"/>
              </a:spcAft>
            </a:pPr>
            <a:r>
              <a:rPr sz="1250" b="0">
                <a:solidFill>
                  <a:srgbClr val="FFFFFF"/>
                </a:solidFill>
                <a:latin typeface="Lato"/>
              </a:rPr>
              <a:t>DOCUMENTI COERENTI</a:t>
            </a:r>
          </a:p>
        </p:txBody>
      </p:sp>
      <p:sp>
        <p:nvSpPr>
          <p:cNvPr id="67" name="TextBox 66"/>
          <p:cNvSpPr txBox="1"/>
          <p:nvPr/>
        </p:nvSpPr>
        <p:spPr>
          <a:xfrm>
            <a:off x="6931152" y="6062472"/>
            <a:ext cx="4645152" cy="256032"/>
          </a:xfrm>
          <a:prstGeom prst="rect">
            <a:avLst/>
          </a:prstGeom>
          <a:noFill/>
        </p:spPr>
        <p:txBody>
          <a:bodyPr wrap="square" lIns="0" tIns="0" rIns="0" bIns="0" anchor="t">
            <a:spAutoFit/>
          </a:bodyPr>
          <a:lstStyle/>
          <a:p>
            <a:pPr algn="ctr">
              <a:lnSpc>
                <a:spcPct val="105000"/>
              </a:lnSpc>
              <a:spcBef>
                <a:spcPts val="0"/>
              </a:spcBef>
              <a:spcAft>
                <a:spcPts val="0"/>
              </a:spcAft>
            </a:pPr>
            <a:r>
              <a:rPr sz="810" b="0">
                <a:solidFill>
                  <a:srgbClr val="BFD3DA"/>
                </a:solidFill>
                <a:latin typeface="Lato"/>
              </a:rPr>
              <a:t>Illustrazione originale; nessun dato personale reale.</a:t>
            </a:r>
          </a:p>
        </p:txBody>
      </p:sp>
      <p:cxnSp>
        <p:nvCxnSpPr>
          <p:cNvPr id="68" name="Connector 67"/>
          <p:cNvCxnSpPr/>
          <p:nvPr/>
        </p:nvCxnSpPr>
        <p:spPr>
          <a:xfrm>
            <a:off x="548640" y="6437376"/>
            <a:ext cx="11091672" cy="0"/>
          </a:xfrm>
          <a:prstGeom prst="line">
            <a:avLst/>
          </a:prstGeom>
          <a:ln w="6350">
            <a:solidFill>
              <a:srgbClr val="254F60"/>
            </a:solidFill>
          </a:ln>
        </p:spPr>
        <p:style>
          <a:lnRef idx="2">
            <a:schemeClr val="accent1"/>
          </a:lnRef>
          <a:fillRef idx="0">
            <a:schemeClr val="accent1"/>
          </a:fillRef>
          <a:effectRef idx="1">
            <a:schemeClr val="accent1"/>
          </a:effectRef>
          <a:fontRef idx="minor">
            <a:schemeClr val="tx1"/>
          </a:fontRef>
        </p:style>
      </p:cxnSp>
      <p:sp>
        <p:nvSpPr>
          <p:cNvPr id="69" name="TextBox 68"/>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70" name="TextBox 69"/>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BFD3DA"/>
                </a:solidFill>
                <a:latin typeface="Lato"/>
              </a:rPr>
              <a:t>INAIL 2026 [I1] • Artt. 242–243 [N1–N2] • Tavola [D]</a:t>
            </a:r>
          </a:p>
        </p:txBody>
      </p:sp>
      <p:sp>
        <p:nvSpPr>
          <p:cNvPr id="71" name="TextBox 70"/>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BFD3DA"/>
                </a:solidFill>
                <a:latin typeface="Lato"/>
              </a:rPr>
              <a:t>01 / 10</a:t>
            </a:r>
          </a:p>
        </p:txBody>
      </p:sp>
      <p:cxnSp>
        <p:nvCxnSpPr>
          <p:cNvPr id="72" name="Connector 71"/>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73" name="Connector 72"/>
          <p:cNvCxnSpPr/>
          <p:nvPr/>
        </p:nvCxnSpPr>
        <p:spPr>
          <a:xfrm>
            <a:off x="768096"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74" name="Connector 73"/>
          <p:cNvCxnSpPr/>
          <p:nvPr/>
        </p:nvCxnSpPr>
        <p:spPr>
          <a:xfrm>
            <a:off x="987552"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75" name="Connector 74"/>
          <p:cNvCxnSpPr/>
          <p:nvPr/>
        </p:nvCxnSpPr>
        <p:spPr>
          <a:xfrm>
            <a:off x="1207007"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76" name="Connector 75"/>
          <p:cNvCxnSpPr/>
          <p:nvPr/>
        </p:nvCxnSpPr>
        <p:spPr>
          <a:xfrm>
            <a:off x="1426464"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77" name="Connector 76"/>
          <p:cNvCxnSpPr/>
          <p:nvPr/>
        </p:nvCxnSpPr>
        <p:spPr>
          <a:xfrm>
            <a:off x="1645919"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78" name="Connector 77"/>
          <p:cNvCxnSpPr/>
          <p:nvPr/>
        </p:nvCxnSpPr>
        <p:spPr>
          <a:xfrm>
            <a:off x="1865376"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79" name="Connector 78"/>
          <p:cNvCxnSpPr/>
          <p:nvPr/>
        </p:nvCxnSpPr>
        <p:spPr>
          <a:xfrm>
            <a:off x="2084831"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80" name="Connector 79"/>
          <p:cNvCxnSpPr/>
          <p:nvPr/>
        </p:nvCxnSpPr>
        <p:spPr>
          <a:xfrm>
            <a:off x="2304288"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81" name="Connector 80"/>
          <p:cNvCxnSpPr/>
          <p:nvPr/>
        </p:nvCxnSpPr>
        <p:spPr>
          <a:xfrm>
            <a:off x="2523744"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sp>
        <p:nvSpPr>
          <p:cNvPr id="8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008E89"/>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567886"/>
                </a:solidFill>
                <a:latin typeface="Lato"/>
              </a:rPr>
              <a:t>RUOLO E AUTONOMIA</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13384C"/>
                </a:solidFill>
                <a:latin typeface="Lato"/>
              </a:rPr>
              <a:t>Il medico competente: raccordo tra lavoro e salute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567886"/>
                </a:solidFill>
                <a:latin typeface="Lato"/>
              </a:rPr>
              <a:t>Le informazioni espositive alimentano la valutazione sanitaria; le indicazioni ritornano alla prevenzione.</a:t>
            </a:r>
          </a:p>
        </p:txBody>
      </p:sp>
      <p:cxnSp>
        <p:nvCxnSpPr>
          <p:cNvPr id="11" name="Connector 10"/>
          <p:cNvCxnSpPr/>
          <p:nvPr/>
        </p:nvCxnSpPr>
        <p:spPr>
          <a:xfrm>
            <a:off x="548640" y="6437376"/>
            <a:ext cx="11091672"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567886"/>
                </a:solidFill>
                <a:latin typeface="Lato"/>
              </a:rPr>
              <a:t>Art. 242 [N1] • Art. 243 [N2] • Garante [T1] • Mappa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567886"/>
                </a:solidFill>
                <a:latin typeface="Lato"/>
              </a:rPr>
              <a:t>02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478024"/>
            <a:ext cx="3319272" cy="2688336"/>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Oval 25"/>
          <p:cNvSpPr/>
          <p:nvPr/>
        </p:nvSpPr>
        <p:spPr>
          <a:xfrm>
            <a:off x="786384" y="2697480"/>
            <a:ext cx="320040" cy="3200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786384" y="272948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01</a:t>
            </a:r>
          </a:p>
        </p:txBody>
      </p:sp>
      <p:sp>
        <p:nvSpPr>
          <p:cNvPr id="28" name="TextBox 27"/>
          <p:cNvSpPr txBox="1"/>
          <p:nvPr/>
        </p:nvSpPr>
        <p:spPr>
          <a:xfrm>
            <a:off x="804672" y="3182112"/>
            <a:ext cx="2916936"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008E89"/>
                </a:solidFill>
                <a:latin typeface="Lato"/>
              </a:rPr>
              <a:t>CONOSCERE IL LAVORO</a:t>
            </a:r>
          </a:p>
        </p:txBody>
      </p:sp>
      <p:sp>
        <p:nvSpPr>
          <p:cNvPr id="29" name="TextBox 28"/>
          <p:cNvSpPr txBox="1"/>
          <p:nvPr/>
        </p:nvSpPr>
        <p:spPr>
          <a:xfrm>
            <a:off x="804672" y="3547872"/>
            <a:ext cx="2916936" cy="1536191"/>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13384C"/>
                </a:solidFill>
                <a:latin typeface="Lato"/>
              </a:rPr>
              <a:t>Sostanze e attività</a:t>
            </a:r>
          </a:p>
          <a:p>
            <a:pPr algn="l">
              <a:lnSpc>
                <a:spcPct val="105000"/>
              </a:lnSpc>
              <a:spcBef>
                <a:spcPts val="0"/>
              </a:spcBef>
              <a:spcAft>
                <a:spcPts val="0"/>
              </a:spcAft>
            </a:pPr>
            <a:r>
              <a:rPr sz="1700" b="1">
                <a:solidFill>
                  <a:srgbClr val="13384C"/>
                </a:solidFill>
                <a:latin typeface="Lato"/>
              </a:rPr>
              <a:t>Tempi e modalità</a:t>
            </a:r>
          </a:p>
          <a:p>
            <a:pPr algn="l">
              <a:lnSpc>
                <a:spcPct val="105000"/>
              </a:lnSpc>
              <a:spcBef>
                <a:spcPts val="0"/>
              </a:spcBef>
              <a:spcAft>
                <a:spcPts val="0"/>
              </a:spcAft>
            </a:pPr>
            <a:r>
              <a:rPr sz="1700" b="1">
                <a:solidFill>
                  <a:srgbClr val="13384C"/>
                </a:solidFill>
                <a:latin typeface="Lato"/>
              </a:rPr>
              <a:t>Vie di assorbimento</a:t>
            </a:r>
          </a:p>
          <a:p>
            <a:pPr algn="l">
              <a:lnSpc>
                <a:spcPct val="105000"/>
              </a:lnSpc>
              <a:spcBef>
                <a:spcPts val="0"/>
              </a:spcBef>
              <a:spcAft>
                <a:spcPts val="0"/>
              </a:spcAft>
            </a:pPr>
            <a:r>
              <a:rPr sz="1700" b="1">
                <a:solidFill>
                  <a:srgbClr val="13384C"/>
                </a:solidFill>
                <a:latin typeface="Lato"/>
              </a:rPr>
              <a:t>Misure in uso</a:t>
            </a:r>
          </a:p>
        </p:txBody>
      </p:sp>
      <p:sp>
        <p:nvSpPr>
          <p:cNvPr id="30" name="Rounded Rectangle 29"/>
          <p:cNvSpPr/>
          <p:nvPr/>
        </p:nvSpPr>
        <p:spPr>
          <a:xfrm>
            <a:off x="4434840" y="2478024"/>
            <a:ext cx="3319272" cy="2688336"/>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Oval 30"/>
          <p:cNvSpPr/>
          <p:nvPr/>
        </p:nvSpPr>
        <p:spPr>
          <a:xfrm>
            <a:off x="4617720" y="2697480"/>
            <a:ext cx="320040" cy="3200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TextBox 31"/>
          <p:cNvSpPr txBox="1"/>
          <p:nvPr/>
        </p:nvSpPr>
        <p:spPr>
          <a:xfrm>
            <a:off x="4617720" y="272948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02</a:t>
            </a:r>
          </a:p>
        </p:txBody>
      </p:sp>
      <p:sp>
        <p:nvSpPr>
          <p:cNvPr id="33" name="TextBox 32"/>
          <p:cNvSpPr txBox="1"/>
          <p:nvPr/>
        </p:nvSpPr>
        <p:spPr>
          <a:xfrm>
            <a:off x="4636007" y="3182112"/>
            <a:ext cx="2916936"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008E89"/>
                </a:solidFill>
                <a:latin typeface="Lato"/>
              </a:rPr>
              <a:t>VALUTARE E PROGRAMMARE</a:t>
            </a:r>
          </a:p>
        </p:txBody>
      </p:sp>
      <p:sp>
        <p:nvSpPr>
          <p:cNvPr id="34" name="TextBox 33"/>
          <p:cNvSpPr txBox="1"/>
          <p:nvPr/>
        </p:nvSpPr>
        <p:spPr>
          <a:xfrm>
            <a:off x="4636007" y="3547872"/>
            <a:ext cx="2916936" cy="1536191"/>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13384C"/>
                </a:solidFill>
                <a:latin typeface="Lato"/>
              </a:rPr>
              <a:t>Protocollo pertinente</a:t>
            </a:r>
          </a:p>
          <a:p>
            <a:pPr algn="l">
              <a:lnSpc>
                <a:spcPct val="105000"/>
              </a:lnSpc>
              <a:spcBef>
                <a:spcPts val="0"/>
              </a:spcBef>
              <a:spcAft>
                <a:spcPts val="0"/>
              </a:spcAft>
            </a:pPr>
            <a:r>
              <a:rPr sz="1700" b="1">
                <a:solidFill>
                  <a:srgbClr val="13384C"/>
                </a:solidFill>
                <a:latin typeface="Lato"/>
              </a:rPr>
              <a:t>Accertamenti appropriati</a:t>
            </a:r>
          </a:p>
          <a:p>
            <a:pPr algn="l">
              <a:lnSpc>
                <a:spcPct val="105000"/>
              </a:lnSpc>
              <a:spcBef>
                <a:spcPts val="0"/>
              </a:spcBef>
              <a:spcAft>
                <a:spcPts val="0"/>
              </a:spcAft>
            </a:pPr>
            <a:r>
              <a:rPr sz="1700" b="1">
                <a:solidFill>
                  <a:srgbClr val="13384C"/>
                </a:solidFill>
                <a:latin typeface="Lato"/>
              </a:rPr>
              <a:t>Cartella sanitaria</a:t>
            </a:r>
          </a:p>
          <a:p>
            <a:pPr algn="l">
              <a:lnSpc>
                <a:spcPct val="105000"/>
              </a:lnSpc>
              <a:spcBef>
                <a:spcPts val="0"/>
              </a:spcBef>
              <a:spcAft>
                <a:spcPts val="0"/>
              </a:spcAft>
            </a:pPr>
            <a:r>
              <a:rPr sz="1700" b="1">
                <a:solidFill>
                  <a:srgbClr val="13384C"/>
                </a:solidFill>
                <a:latin typeface="Lato"/>
              </a:rPr>
              <a:t>Autonomia professionale</a:t>
            </a:r>
          </a:p>
        </p:txBody>
      </p:sp>
      <p:sp>
        <p:nvSpPr>
          <p:cNvPr id="35" name="Rounded Rectangle 34"/>
          <p:cNvSpPr/>
          <p:nvPr/>
        </p:nvSpPr>
        <p:spPr>
          <a:xfrm>
            <a:off x="8257031" y="2478024"/>
            <a:ext cx="3319272" cy="2688336"/>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Oval 35"/>
          <p:cNvSpPr/>
          <p:nvPr/>
        </p:nvSpPr>
        <p:spPr>
          <a:xfrm>
            <a:off x="8439911" y="2697480"/>
            <a:ext cx="320040" cy="320040"/>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8439911" y="272948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03</a:t>
            </a:r>
          </a:p>
        </p:txBody>
      </p:sp>
      <p:sp>
        <p:nvSpPr>
          <p:cNvPr id="38" name="TextBox 37"/>
          <p:cNvSpPr txBox="1"/>
          <p:nvPr/>
        </p:nvSpPr>
        <p:spPr>
          <a:xfrm>
            <a:off x="8458200" y="3182112"/>
            <a:ext cx="2916936"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008E89"/>
                </a:solidFill>
                <a:latin typeface="Lato"/>
              </a:rPr>
              <a:t>RESTITUIRE PREVENZIONE</a:t>
            </a:r>
          </a:p>
        </p:txBody>
      </p:sp>
      <p:sp>
        <p:nvSpPr>
          <p:cNvPr id="39" name="TextBox 38"/>
          <p:cNvSpPr txBox="1"/>
          <p:nvPr/>
        </p:nvSpPr>
        <p:spPr>
          <a:xfrm>
            <a:off x="8458200" y="3547872"/>
            <a:ext cx="2916936" cy="1536191"/>
          </a:xfrm>
          <a:prstGeom prst="rect">
            <a:avLst/>
          </a:prstGeom>
          <a:noFill/>
        </p:spPr>
        <p:txBody>
          <a:bodyPr wrap="square" lIns="0" tIns="0" rIns="0" bIns="0" anchor="t">
            <a:spAutoFit/>
          </a:bodyPr>
          <a:lstStyle/>
          <a:p>
            <a:pPr algn="l">
              <a:lnSpc>
                <a:spcPct val="105000"/>
              </a:lnSpc>
              <a:spcBef>
                <a:spcPts val="0"/>
              </a:spcBef>
              <a:spcAft>
                <a:spcPts val="0"/>
              </a:spcAft>
            </a:pPr>
            <a:r>
              <a:rPr sz="1600" b="1">
                <a:solidFill>
                  <a:srgbClr val="13384C"/>
                </a:solidFill>
                <a:latin typeface="Lato"/>
              </a:rPr>
              <a:t>Giudizio e prescrizioni</a:t>
            </a:r>
          </a:p>
          <a:p>
            <a:pPr algn="l">
              <a:lnSpc>
                <a:spcPct val="105000"/>
              </a:lnSpc>
              <a:spcBef>
                <a:spcPts val="0"/>
              </a:spcBef>
              <a:spcAft>
                <a:spcPts val="0"/>
              </a:spcAft>
            </a:pPr>
            <a:r>
              <a:rPr sz="1600" b="1">
                <a:solidFill>
                  <a:srgbClr val="13384C"/>
                </a:solidFill>
                <a:latin typeface="Lato"/>
              </a:rPr>
              <a:t>Indicazioni preventive</a:t>
            </a:r>
          </a:p>
          <a:p>
            <a:pPr algn="l">
              <a:lnSpc>
                <a:spcPct val="105000"/>
              </a:lnSpc>
              <a:spcBef>
                <a:spcPts val="0"/>
              </a:spcBef>
              <a:spcAft>
                <a:spcPts val="0"/>
              </a:spcAft>
            </a:pPr>
            <a:r>
              <a:rPr sz="1600" b="1">
                <a:solidFill>
                  <a:srgbClr val="13384C"/>
                </a:solidFill>
                <a:latin typeface="Lato"/>
              </a:rPr>
              <a:t>Informazione al lavoratore</a:t>
            </a:r>
          </a:p>
          <a:p>
            <a:pPr algn="l">
              <a:lnSpc>
                <a:spcPct val="105000"/>
              </a:lnSpc>
              <a:spcBef>
                <a:spcPts val="0"/>
              </a:spcBef>
              <a:spcAft>
                <a:spcPts val="0"/>
              </a:spcAft>
            </a:pPr>
            <a:r>
              <a:rPr sz="1600" b="1">
                <a:solidFill>
                  <a:srgbClr val="13384C"/>
                </a:solidFill>
                <a:latin typeface="Lato"/>
              </a:rPr>
              <a:t>Riesame quando necessario</a:t>
            </a:r>
          </a:p>
        </p:txBody>
      </p:sp>
      <p:cxnSp>
        <p:nvCxnSpPr>
          <p:cNvPr id="40" name="Connector 39"/>
          <p:cNvCxnSpPr/>
          <p:nvPr/>
        </p:nvCxnSpPr>
        <p:spPr>
          <a:xfrm>
            <a:off x="3968496" y="3822191"/>
            <a:ext cx="393192" cy="0"/>
          </a:xfrm>
          <a:prstGeom prst="line">
            <a:avLst/>
          </a:prstGeom>
          <a:ln w="1778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7799831" y="3822191"/>
            <a:ext cx="393193" cy="0"/>
          </a:xfrm>
          <a:prstGeom prst="line">
            <a:avLst/>
          </a:prstGeom>
          <a:ln w="1778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795528" y="5458968"/>
            <a:ext cx="2926080" cy="228600"/>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008E89"/>
                </a:solidFill>
                <a:latin typeface="Lato"/>
              </a:rPr>
              <a:t>DATI SUL LAVORO</a:t>
            </a:r>
          </a:p>
        </p:txBody>
      </p:sp>
      <p:sp>
        <p:nvSpPr>
          <p:cNvPr id="43" name="TextBox 42"/>
          <p:cNvSpPr txBox="1"/>
          <p:nvPr/>
        </p:nvSpPr>
        <p:spPr>
          <a:xfrm>
            <a:off x="4608576" y="5458968"/>
            <a:ext cx="2834640" cy="228600"/>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008E89"/>
                </a:solidFill>
                <a:latin typeface="Lato"/>
              </a:rPr>
              <a:t>COMPETENZA SANITARIA</a:t>
            </a:r>
          </a:p>
        </p:txBody>
      </p:sp>
      <p:sp>
        <p:nvSpPr>
          <p:cNvPr id="44" name="TextBox 43"/>
          <p:cNvSpPr txBox="1"/>
          <p:nvPr/>
        </p:nvSpPr>
        <p:spPr>
          <a:xfrm>
            <a:off x="8439912" y="5458968"/>
            <a:ext cx="2971800" cy="256032"/>
          </a:xfrm>
          <a:prstGeom prst="rect">
            <a:avLst/>
          </a:prstGeom>
          <a:noFill/>
        </p:spPr>
        <p:txBody>
          <a:bodyPr wrap="square" lIns="0" tIns="0" rIns="0" bIns="0" anchor="t">
            <a:spAutoFit/>
          </a:bodyPr>
          <a:lstStyle/>
          <a:p>
            <a:pPr algn="l">
              <a:lnSpc>
                <a:spcPct val="105000"/>
              </a:lnSpc>
              <a:spcBef>
                <a:spcPts val="0"/>
              </a:spcBef>
              <a:spcAft>
                <a:spcPts val="0"/>
              </a:spcAft>
            </a:pPr>
            <a:r>
              <a:rPr sz="1019" b="1">
                <a:solidFill>
                  <a:srgbClr val="008E89"/>
                </a:solidFill>
                <a:latin typeface="Lato"/>
              </a:rPr>
              <a:t>MISURE DI COMPETENZA AZIENDALE</a:t>
            </a:r>
          </a:p>
        </p:txBody>
      </p:sp>
      <p:sp>
        <p:nvSpPr>
          <p:cNvPr id="45" name="Rectangle 44"/>
          <p:cNvSpPr/>
          <p:nvPr/>
        </p:nvSpPr>
        <p:spPr>
          <a:xfrm>
            <a:off x="603504" y="6053328"/>
            <a:ext cx="10972800" cy="329184"/>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TextBox 45"/>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20" b="0">
                <a:solidFill>
                  <a:srgbClr val="13384C"/>
                </a:solidFill>
                <a:latin typeface="Lato"/>
              </a:rPr>
              <a:t>Il fact sheet non stabilisce un pannello di esami o una periodicità sanitaria universale.</a:t>
            </a:r>
          </a:p>
        </p:txBody>
      </p:sp>
      <p:sp>
        <p:nvSpPr>
          <p:cNvPr id="4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66DCC5"/>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BFD3DA"/>
                </a:solidFill>
                <a:latin typeface="Lato"/>
              </a:rPr>
              <a:t>ACCERTAMENTI SANITARI</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FFFFFF"/>
                </a:solidFill>
                <a:latin typeface="Lato"/>
              </a:rPr>
              <a:t>Articolo 242: il presupposto è il rischio per la salute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BFD3DA"/>
                </a:solidFill>
                <a:latin typeface="Lato"/>
              </a:rPr>
              <a:t>La valutazione dell’articolo 236 collega scenario espositivo, rischio e tutela sanitaria.</a:t>
            </a:r>
          </a:p>
        </p:txBody>
      </p:sp>
      <p:cxnSp>
        <p:nvCxnSpPr>
          <p:cNvPr id="11" name="Connector 10"/>
          <p:cNvCxnSpPr/>
          <p:nvPr/>
        </p:nvCxnSpPr>
        <p:spPr>
          <a:xfrm>
            <a:off x="548640" y="6437376"/>
            <a:ext cx="11091672" cy="0"/>
          </a:xfrm>
          <a:prstGeom prst="line">
            <a:avLst/>
          </a:prstGeom>
          <a:ln w="6350">
            <a:solidFill>
              <a:srgbClr val="254F6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BFD3DA"/>
                </a:solidFill>
                <a:latin typeface="Lato"/>
              </a:rPr>
              <a:t>Art. 242, commi 1–3 e 6 [N1] • Art. 236 [N3] • Schema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BFD3DA"/>
                </a:solidFill>
                <a:latin typeface="Lato"/>
              </a:rPr>
              <a:t>03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523744"/>
            <a:ext cx="3246120"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Oval 25"/>
          <p:cNvSpPr/>
          <p:nvPr/>
        </p:nvSpPr>
        <p:spPr>
          <a:xfrm>
            <a:off x="786384" y="274320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786384" y="277520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01</a:t>
            </a:r>
          </a:p>
        </p:txBody>
      </p:sp>
      <p:sp>
        <p:nvSpPr>
          <p:cNvPr id="28" name="TextBox 27"/>
          <p:cNvSpPr txBox="1"/>
          <p:nvPr/>
        </p:nvSpPr>
        <p:spPr>
          <a:xfrm>
            <a:off x="804672" y="3227832"/>
            <a:ext cx="2843784"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VALUTAZIONE</a:t>
            </a:r>
          </a:p>
        </p:txBody>
      </p:sp>
      <p:sp>
        <p:nvSpPr>
          <p:cNvPr id="29" name="TextBox 28"/>
          <p:cNvSpPr txBox="1"/>
          <p:nvPr/>
        </p:nvSpPr>
        <p:spPr>
          <a:xfrm>
            <a:off x="804672" y="3593592"/>
            <a:ext cx="2843784" cy="786383"/>
          </a:xfrm>
          <a:prstGeom prst="rect">
            <a:avLst/>
          </a:prstGeom>
          <a:noFill/>
        </p:spPr>
        <p:txBody>
          <a:bodyPr wrap="square" lIns="0" tIns="0" rIns="0" bIns="0" anchor="t">
            <a:spAutoFit/>
          </a:bodyPr>
          <a:lstStyle/>
          <a:p>
            <a:pPr algn="l">
              <a:lnSpc>
                <a:spcPct val="105000"/>
              </a:lnSpc>
              <a:spcBef>
                <a:spcPts val="0"/>
              </a:spcBef>
              <a:spcAft>
                <a:spcPts val="0"/>
              </a:spcAft>
            </a:pPr>
            <a:r>
              <a:rPr sz="1900" b="1">
                <a:solidFill>
                  <a:srgbClr val="FFFFFF"/>
                </a:solidFill>
                <a:latin typeface="Lato"/>
              </a:rPr>
              <a:t>Esposizione e condizioni</a:t>
            </a:r>
          </a:p>
          <a:p>
            <a:pPr algn="l">
              <a:lnSpc>
                <a:spcPct val="105000"/>
              </a:lnSpc>
              <a:spcBef>
                <a:spcPts val="0"/>
              </a:spcBef>
              <a:spcAft>
                <a:spcPts val="0"/>
              </a:spcAft>
            </a:pPr>
            <a:r>
              <a:rPr sz="1900" b="1">
                <a:solidFill>
                  <a:srgbClr val="FFFFFF"/>
                </a:solidFill>
                <a:latin typeface="Lato"/>
              </a:rPr>
              <a:t>di lavoro documentate</a:t>
            </a:r>
          </a:p>
        </p:txBody>
      </p:sp>
      <p:sp>
        <p:nvSpPr>
          <p:cNvPr id="30" name="Rounded Rectangle 29"/>
          <p:cNvSpPr/>
          <p:nvPr/>
        </p:nvSpPr>
        <p:spPr>
          <a:xfrm>
            <a:off x="4407408" y="2523744"/>
            <a:ext cx="2880360"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Oval 30"/>
          <p:cNvSpPr/>
          <p:nvPr/>
        </p:nvSpPr>
        <p:spPr>
          <a:xfrm>
            <a:off x="4590288" y="274320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TextBox 31"/>
          <p:cNvSpPr txBox="1"/>
          <p:nvPr/>
        </p:nvSpPr>
        <p:spPr>
          <a:xfrm>
            <a:off x="4590288" y="277520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02</a:t>
            </a:r>
          </a:p>
        </p:txBody>
      </p:sp>
      <p:sp>
        <p:nvSpPr>
          <p:cNvPr id="33" name="TextBox 32"/>
          <p:cNvSpPr txBox="1"/>
          <p:nvPr/>
        </p:nvSpPr>
        <p:spPr>
          <a:xfrm>
            <a:off x="4608576" y="3227832"/>
            <a:ext cx="2478024"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RISCHIO PER LA SALUTE</a:t>
            </a:r>
          </a:p>
        </p:txBody>
      </p:sp>
      <p:sp>
        <p:nvSpPr>
          <p:cNvPr id="34" name="TextBox 33"/>
          <p:cNvSpPr txBox="1"/>
          <p:nvPr/>
        </p:nvSpPr>
        <p:spPr>
          <a:xfrm>
            <a:off x="4608576" y="3593592"/>
            <a:ext cx="2478024" cy="786383"/>
          </a:xfrm>
          <a:prstGeom prst="rect">
            <a:avLst/>
          </a:prstGeom>
          <a:noFill/>
        </p:spPr>
        <p:txBody>
          <a:bodyPr wrap="square" lIns="0" tIns="0" rIns="0" bIns="0" anchor="t">
            <a:spAutoFit/>
          </a:bodyPr>
          <a:lstStyle/>
          <a:p>
            <a:pPr algn="l">
              <a:lnSpc>
                <a:spcPct val="105000"/>
              </a:lnSpc>
              <a:spcBef>
                <a:spcPts val="0"/>
              </a:spcBef>
              <a:spcAft>
                <a:spcPts val="0"/>
              </a:spcAft>
            </a:pPr>
            <a:r>
              <a:rPr sz="1900" b="1">
                <a:solidFill>
                  <a:srgbClr val="FFFFFF"/>
                </a:solidFill>
                <a:latin typeface="Lato"/>
              </a:rPr>
              <a:t>Evidenziato dalla</a:t>
            </a:r>
          </a:p>
          <a:p>
            <a:pPr algn="l">
              <a:lnSpc>
                <a:spcPct val="105000"/>
              </a:lnSpc>
              <a:spcBef>
                <a:spcPts val="0"/>
              </a:spcBef>
              <a:spcAft>
                <a:spcPts val="0"/>
              </a:spcAft>
            </a:pPr>
            <a:r>
              <a:rPr sz="1900" b="1">
                <a:solidFill>
                  <a:srgbClr val="FFFFFF"/>
                </a:solidFill>
                <a:latin typeface="Lato"/>
              </a:rPr>
              <a:t>valutazione</a:t>
            </a:r>
          </a:p>
        </p:txBody>
      </p:sp>
      <p:sp>
        <p:nvSpPr>
          <p:cNvPr id="35" name="Rounded Rectangle 34"/>
          <p:cNvSpPr/>
          <p:nvPr/>
        </p:nvSpPr>
        <p:spPr>
          <a:xfrm>
            <a:off x="7845552" y="2523744"/>
            <a:ext cx="3730752"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Oval 35"/>
          <p:cNvSpPr/>
          <p:nvPr/>
        </p:nvSpPr>
        <p:spPr>
          <a:xfrm>
            <a:off x="8028431" y="274320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8028431" y="277520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03</a:t>
            </a:r>
          </a:p>
        </p:txBody>
      </p:sp>
      <p:sp>
        <p:nvSpPr>
          <p:cNvPr id="38" name="TextBox 37"/>
          <p:cNvSpPr txBox="1"/>
          <p:nvPr/>
        </p:nvSpPr>
        <p:spPr>
          <a:xfrm>
            <a:off x="8046720" y="3227832"/>
            <a:ext cx="3328416"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SORVEGLIANZA SANITARIA</a:t>
            </a:r>
          </a:p>
        </p:txBody>
      </p:sp>
      <p:sp>
        <p:nvSpPr>
          <p:cNvPr id="39" name="TextBox 38"/>
          <p:cNvSpPr txBox="1"/>
          <p:nvPr/>
        </p:nvSpPr>
        <p:spPr>
          <a:xfrm>
            <a:off x="8046720" y="3593592"/>
            <a:ext cx="3328416" cy="786383"/>
          </a:xfrm>
          <a:prstGeom prst="rect">
            <a:avLst/>
          </a:prstGeom>
          <a:noFill/>
        </p:spPr>
        <p:txBody>
          <a:bodyPr wrap="square" lIns="0" tIns="0" rIns="0" bIns="0" anchor="t">
            <a:spAutoFit/>
          </a:bodyPr>
          <a:lstStyle/>
          <a:p>
            <a:pPr algn="l">
              <a:lnSpc>
                <a:spcPct val="105000"/>
              </a:lnSpc>
              <a:spcBef>
                <a:spcPts val="0"/>
              </a:spcBef>
              <a:spcAft>
                <a:spcPts val="0"/>
              </a:spcAft>
            </a:pPr>
            <a:r>
              <a:rPr sz="1900" b="1">
                <a:solidFill>
                  <a:srgbClr val="FFFFFF"/>
                </a:solidFill>
                <a:latin typeface="Lato"/>
              </a:rPr>
              <a:t>Per i lavoratori</a:t>
            </a:r>
          </a:p>
          <a:p>
            <a:pPr algn="l">
              <a:lnSpc>
                <a:spcPct val="105000"/>
              </a:lnSpc>
              <a:spcBef>
                <a:spcPts val="0"/>
              </a:spcBef>
              <a:spcAft>
                <a:spcPts val="0"/>
              </a:spcAft>
            </a:pPr>
            <a:r>
              <a:rPr sz="1900" b="1">
                <a:solidFill>
                  <a:srgbClr val="FFFFFF"/>
                </a:solidFill>
                <a:latin typeface="Lato"/>
              </a:rPr>
              <a:t>individuati dalla valutazione</a:t>
            </a:r>
          </a:p>
        </p:txBody>
      </p:sp>
      <p:cxnSp>
        <p:nvCxnSpPr>
          <p:cNvPr id="40" name="Connector 39"/>
          <p:cNvCxnSpPr/>
          <p:nvPr/>
        </p:nvCxnSpPr>
        <p:spPr>
          <a:xfrm>
            <a:off x="3886200" y="3493008"/>
            <a:ext cx="411480" cy="0"/>
          </a:xfrm>
          <a:prstGeom prst="line">
            <a:avLst/>
          </a:prstGeom>
          <a:ln w="1905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a:off x="7351775" y="3493008"/>
            <a:ext cx="402337" cy="0"/>
          </a:xfrm>
          <a:prstGeom prst="line">
            <a:avLst/>
          </a:prstGeom>
          <a:ln w="1905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42" name="Rounded Rectangle 41"/>
          <p:cNvSpPr/>
          <p:nvPr/>
        </p:nvSpPr>
        <p:spPr>
          <a:xfrm>
            <a:off x="603504" y="4709160"/>
            <a:ext cx="3474720" cy="1014984"/>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TextBox 42"/>
          <p:cNvSpPr txBox="1"/>
          <p:nvPr/>
        </p:nvSpPr>
        <p:spPr>
          <a:xfrm>
            <a:off x="768096" y="4846320"/>
            <a:ext cx="3127248" cy="201168"/>
          </a:xfrm>
          <a:prstGeom prst="rect">
            <a:avLst/>
          </a:prstGeom>
          <a:noFill/>
        </p:spPr>
        <p:txBody>
          <a:bodyPr wrap="square" lIns="0" tIns="0" rIns="0" bIns="0" anchor="t">
            <a:spAutoFit/>
          </a:bodyPr>
          <a:lstStyle/>
          <a:p>
            <a:pPr algn="l">
              <a:lnSpc>
                <a:spcPct val="105000"/>
              </a:lnSpc>
              <a:spcBef>
                <a:spcPts val="0"/>
              </a:spcBef>
              <a:spcAft>
                <a:spcPts val="0"/>
              </a:spcAft>
            </a:pPr>
            <a:r>
              <a:rPr sz="1060" b="1">
                <a:solidFill>
                  <a:srgbClr val="66DCC5"/>
                </a:solidFill>
                <a:latin typeface="Lato"/>
              </a:rPr>
              <a:t>MISURE INDIVIDUALI</a:t>
            </a:r>
          </a:p>
        </p:txBody>
      </p:sp>
      <p:sp>
        <p:nvSpPr>
          <p:cNvPr id="44" name="TextBox 43"/>
          <p:cNvSpPr txBox="1"/>
          <p:nvPr/>
        </p:nvSpPr>
        <p:spPr>
          <a:xfrm>
            <a:off x="768096" y="5157216"/>
            <a:ext cx="3127248" cy="457200"/>
          </a:xfrm>
          <a:prstGeom prst="rect">
            <a:avLst/>
          </a:prstGeom>
          <a:noFill/>
        </p:spPr>
        <p:txBody>
          <a:bodyPr wrap="square" lIns="0" tIns="0" rIns="0" bIns="0" anchor="t">
            <a:spAutoFit/>
          </a:bodyPr>
          <a:lstStyle/>
          <a:p>
            <a:pPr algn="l">
              <a:lnSpc>
                <a:spcPct val="105000"/>
              </a:lnSpc>
              <a:spcBef>
                <a:spcPts val="0"/>
              </a:spcBef>
              <a:spcAft>
                <a:spcPts val="0"/>
              </a:spcAft>
            </a:pPr>
            <a:r>
              <a:rPr sz="1440" b="0">
                <a:solidFill>
                  <a:srgbClr val="FFFFFF"/>
                </a:solidFill>
                <a:latin typeface="Lato"/>
              </a:rPr>
              <a:t>Datore di lavoro su conforme</a:t>
            </a:r>
          </a:p>
          <a:p>
            <a:pPr algn="l">
              <a:lnSpc>
                <a:spcPct val="105000"/>
              </a:lnSpc>
              <a:spcBef>
                <a:spcPts val="0"/>
              </a:spcBef>
              <a:spcAft>
                <a:spcPts val="0"/>
              </a:spcAft>
            </a:pPr>
            <a:r>
              <a:rPr sz="1440" b="0">
                <a:solidFill>
                  <a:srgbClr val="FFFFFF"/>
                </a:solidFill>
                <a:latin typeface="Lato"/>
              </a:rPr>
              <a:t>parere del medico competente.</a:t>
            </a:r>
          </a:p>
        </p:txBody>
      </p:sp>
      <p:sp>
        <p:nvSpPr>
          <p:cNvPr id="45" name="Rounded Rectangle 44"/>
          <p:cNvSpPr/>
          <p:nvPr/>
        </p:nvSpPr>
        <p:spPr>
          <a:xfrm>
            <a:off x="4352544" y="4709160"/>
            <a:ext cx="3474720" cy="1014984"/>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TextBox 45"/>
          <p:cNvSpPr txBox="1"/>
          <p:nvPr/>
        </p:nvSpPr>
        <p:spPr>
          <a:xfrm>
            <a:off x="4517136" y="4846320"/>
            <a:ext cx="3127248" cy="201168"/>
          </a:xfrm>
          <a:prstGeom prst="rect">
            <a:avLst/>
          </a:prstGeom>
          <a:noFill/>
        </p:spPr>
        <p:txBody>
          <a:bodyPr wrap="square" lIns="0" tIns="0" rIns="0" bIns="0" anchor="t">
            <a:spAutoFit/>
          </a:bodyPr>
          <a:lstStyle/>
          <a:p>
            <a:pPr algn="l">
              <a:lnSpc>
                <a:spcPct val="105000"/>
              </a:lnSpc>
              <a:spcBef>
                <a:spcPts val="0"/>
              </a:spcBef>
              <a:spcAft>
                <a:spcPts val="0"/>
              </a:spcAft>
            </a:pPr>
            <a:r>
              <a:rPr sz="1060" b="1">
                <a:solidFill>
                  <a:srgbClr val="66DCC5"/>
                </a:solidFill>
                <a:latin typeface="Lato"/>
              </a:rPr>
              <a:t>INFORMAZIONE</a:t>
            </a:r>
          </a:p>
        </p:txBody>
      </p:sp>
      <p:sp>
        <p:nvSpPr>
          <p:cNvPr id="47" name="TextBox 46"/>
          <p:cNvSpPr txBox="1"/>
          <p:nvPr/>
        </p:nvSpPr>
        <p:spPr>
          <a:xfrm>
            <a:off x="4517136" y="5157216"/>
            <a:ext cx="3127248" cy="457200"/>
          </a:xfrm>
          <a:prstGeom prst="rect">
            <a:avLst/>
          </a:prstGeom>
          <a:noFill/>
        </p:spPr>
        <p:txBody>
          <a:bodyPr wrap="square" lIns="0" tIns="0" rIns="0" bIns="0" anchor="t">
            <a:spAutoFit/>
          </a:bodyPr>
          <a:lstStyle/>
          <a:p>
            <a:pPr algn="l">
              <a:lnSpc>
                <a:spcPct val="105000"/>
              </a:lnSpc>
              <a:spcBef>
                <a:spcPts val="0"/>
              </a:spcBef>
              <a:spcAft>
                <a:spcPts val="0"/>
              </a:spcAft>
            </a:pPr>
            <a:r>
              <a:rPr sz="1440" b="0">
                <a:solidFill>
                  <a:srgbClr val="FFFFFF"/>
                </a:solidFill>
                <a:latin typeface="Lato"/>
              </a:rPr>
              <a:t>Spiegare al lavoratore</a:t>
            </a:r>
          </a:p>
          <a:p>
            <a:pPr algn="l">
              <a:lnSpc>
                <a:spcPct val="105000"/>
              </a:lnSpc>
              <a:spcBef>
                <a:spcPts val="0"/>
              </a:spcBef>
              <a:spcAft>
                <a:spcPts val="0"/>
              </a:spcAft>
            </a:pPr>
            <a:r>
              <a:rPr sz="1440" b="0">
                <a:solidFill>
                  <a:srgbClr val="FFFFFF"/>
                </a:solidFill>
                <a:latin typeface="Lato"/>
              </a:rPr>
              <a:t>la sorveglianza e le indicazioni.</a:t>
            </a:r>
          </a:p>
        </p:txBody>
      </p:sp>
      <p:sp>
        <p:nvSpPr>
          <p:cNvPr id="48" name="Rounded Rectangle 47"/>
          <p:cNvSpPr/>
          <p:nvPr/>
        </p:nvSpPr>
        <p:spPr>
          <a:xfrm>
            <a:off x="8101583" y="4709160"/>
            <a:ext cx="3474720" cy="1014984"/>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TextBox 48"/>
          <p:cNvSpPr txBox="1"/>
          <p:nvPr/>
        </p:nvSpPr>
        <p:spPr>
          <a:xfrm>
            <a:off x="8266175" y="4846320"/>
            <a:ext cx="3127248" cy="201168"/>
          </a:xfrm>
          <a:prstGeom prst="rect">
            <a:avLst/>
          </a:prstGeom>
          <a:noFill/>
        </p:spPr>
        <p:txBody>
          <a:bodyPr wrap="square" lIns="0" tIns="0" rIns="0" bIns="0" anchor="t">
            <a:spAutoFit/>
          </a:bodyPr>
          <a:lstStyle/>
          <a:p>
            <a:pPr algn="l">
              <a:lnSpc>
                <a:spcPct val="105000"/>
              </a:lnSpc>
              <a:spcBef>
                <a:spcPts val="0"/>
              </a:spcBef>
              <a:spcAft>
                <a:spcPts val="0"/>
              </a:spcAft>
            </a:pPr>
            <a:r>
              <a:rPr sz="1060" b="1">
                <a:solidFill>
                  <a:srgbClr val="66DCC5"/>
                </a:solidFill>
                <a:latin typeface="Lato"/>
              </a:rPr>
              <a:t>CONTINUITÀ</a:t>
            </a:r>
          </a:p>
        </p:txBody>
      </p:sp>
      <p:sp>
        <p:nvSpPr>
          <p:cNvPr id="50" name="TextBox 49"/>
          <p:cNvSpPr txBox="1"/>
          <p:nvPr/>
        </p:nvSpPr>
        <p:spPr>
          <a:xfrm>
            <a:off x="8266175" y="5157216"/>
            <a:ext cx="3127248" cy="457200"/>
          </a:xfrm>
          <a:prstGeom prst="rect">
            <a:avLst/>
          </a:prstGeom>
          <a:noFill/>
        </p:spPr>
        <p:txBody>
          <a:bodyPr wrap="square" lIns="0" tIns="0" rIns="0" bIns="0" anchor="t">
            <a:spAutoFit/>
          </a:bodyPr>
          <a:lstStyle/>
          <a:p>
            <a:pPr algn="l">
              <a:lnSpc>
                <a:spcPct val="105000"/>
              </a:lnSpc>
              <a:spcBef>
                <a:spcPts val="0"/>
              </a:spcBef>
              <a:spcAft>
                <a:spcPts val="0"/>
              </a:spcAft>
            </a:pPr>
            <a:r>
              <a:rPr sz="1440" b="0">
                <a:solidFill>
                  <a:srgbClr val="FFFFFF"/>
                </a:solidFill>
                <a:latin typeface="Lato"/>
              </a:rPr>
              <a:t>Valutare la prosecuzione dopo</a:t>
            </a:r>
          </a:p>
          <a:p>
            <a:pPr algn="l">
              <a:lnSpc>
                <a:spcPct val="105000"/>
              </a:lnSpc>
              <a:spcBef>
                <a:spcPts val="0"/>
              </a:spcBef>
              <a:spcAft>
                <a:spcPts val="0"/>
              </a:spcAft>
            </a:pPr>
            <a:r>
              <a:rPr sz="1440" b="0">
                <a:solidFill>
                  <a:srgbClr val="FFFFFF"/>
                </a:solidFill>
                <a:latin typeface="Lato"/>
              </a:rPr>
              <a:t>l’esposizione, quando pertinente.</a:t>
            </a:r>
          </a:p>
        </p:txBody>
      </p:sp>
      <p:sp>
        <p:nvSpPr>
          <p:cNvPr id="51" name="Rectangle 50"/>
          <p:cNvSpPr/>
          <p:nvPr/>
        </p:nvSpPr>
        <p:spPr>
          <a:xfrm>
            <a:off x="603504" y="6053328"/>
            <a:ext cx="10972800" cy="32918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TextBox 51"/>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20" b="0">
                <a:solidFill>
                  <a:srgbClr val="66DCC5"/>
                </a:solidFill>
                <a:latin typeface="Lato"/>
              </a:rPr>
              <a:t>La sorveglianza sanitaria non sostituisce il controllo dell’esposizione.</a:t>
            </a:r>
          </a:p>
        </p:txBody>
      </p:sp>
      <p:sp>
        <p:nvSpPr>
          <p:cNvPr id="5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008E89"/>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567886"/>
                </a:solidFill>
                <a:latin typeface="Lato"/>
              </a:rPr>
              <a:t>CRITERI NEL DIAGRAMMA INAIL</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13384C"/>
                </a:solidFill>
                <a:latin typeface="Lato"/>
              </a:rPr>
              <a:t>Tre esiti da leggere senza automatismi</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567886"/>
                </a:solidFill>
                <a:latin typeface="Lato"/>
              </a:rPr>
              <a:t>Sintesi delle sole ricadute sanitarie della Figura 1; non sostituisce la sequenza decisionale completa.</a:t>
            </a:r>
          </a:p>
        </p:txBody>
      </p:sp>
      <p:cxnSp>
        <p:nvCxnSpPr>
          <p:cNvPr id="11" name="Connector 10"/>
          <p:cNvCxnSpPr/>
          <p:nvPr/>
        </p:nvCxnSpPr>
        <p:spPr>
          <a:xfrm>
            <a:off x="548640" y="6437376"/>
            <a:ext cx="11091672"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567886"/>
                </a:solidFill>
                <a:latin typeface="Lato"/>
              </a:rPr>
              <a:t>INAIL 2026, Figura 1 [I1] • Artt. 242–243 [N1–N2] • Sintesi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567886"/>
                </a:solidFill>
                <a:latin typeface="Lato"/>
              </a:rPr>
              <a:t>04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487168"/>
            <a:ext cx="10972800" cy="914400"/>
          </a:xfrm>
          <a:prstGeom prst="roundRect">
            <a:avLst>
              <a:gd name="adj" fmla="val 13000"/>
            </a:avLst>
          </a:prstGeom>
          <a:solidFill>
            <a:srgbClr val="E6F4E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ectangle 25"/>
          <p:cNvSpPr/>
          <p:nvPr/>
        </p:nvSpPr>
        <p:spPr>
          <a:xfrm>
            <a:off x="603504" y="2596896"/>
            <a:ext cx="64008" cy="694944"/>
          </a:xfrm>
          <a:prstGeom prst="rect">
            <a:avLst/>
          </a:prstGeom>
          <a:solidFill>
            <a:srgbClr val="16876E"/>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832104" y="2633472"/>
            <a:ext cx="2267712" cy="411480"/>
          </a:xfrm>
          <a:prstGeom prst="rect">
            <a:avLst/>
          </a:prstGeom>
          <a:noFill/>
        </p:spPr>
        <p:txBody>
          <a:bodyPr wrap="square" lIns="0" tIns="0" rIns="0" bIns="0" anchor="ctr">
            <a:spAutoFit/>
          </a:bodyPr>
          <a:lstStyle/>
          <a:p>
            <a:pPr algn="l">
              <a:lnSpc>
                <a:spcPct val="105000"/>
              </a:lnSpc>
              <a:spcBef>
                <a:spcPts val="0"/>
              </a:spcBef>
              <a:spcAft>
                <a:spcPts val="0"/>
              </a:spcAft>
            </a:pPr>
            <a:r>
              <a:rPr sz="1700" b="1">
                <a:solidFill>
                  <a:srgbClr val="16876E"/>
                </a:solidFill>
                <a:latin typeface="Lato"/>
              </a:rPr>
              <a:t>RAMO PRELIMINARE</a:t>
            </a:r>
          </a:p>
        </p:txBody>
      </p:sp>
      <p:sp>
        <p:nvSpPr>
          <p:cNvPr id="28" name="TextBox 27"/>
          <p:cNvSpPr txBox="1"/>
          <p:nvPr/>
        </p:nvSpPr>
        <p:spPr>
          <a:xfrm>
            <a:off x="3300984" y="2633472"/>
            <a:ext cx="3063240" cy="457200"/>
          </a:xfrm>
          <a:prstGeom prst="rect">
            <a:avLst/>
          </a:prstGeom>
          <a:noFill/>
        </p:spPr>
        <p:txBody>
          <a:bodyPr wrap="square" lIns="0" tIns="0" rIns="0" bIns="0" anchor="ctr">
            <a:spAutoFit/>
          </a:bodyPr>
          <a:lstStyle/>
          <a:p>
            <a:pPr algn="l">
              <a:lnSpc>
                <a:spcPct val="105000"/>
              </a:lnSpc>
              <a:spcBef>
                <a:spcPts val="0"/>
              </a:spcBef>
              <a:spcAft>
                <a:spcPts val="0"/>
              </a:spcAft>
            </a:pPr>
            <a:r>
              <a:rPr sz="1700" b="1">
                <a:solidFill>
                  <a:srgbClr val="16876E"/>
                </a:solidFill>
                <a:latin typeface="Lato"/>
              </a:rPr>
              <a:t>NON ATTIVO</a:t>
            </a:r>
          </a:p>
        </p:txBody>
      </p:sp>
      <p:cxnSp>
        <p:nvCxnSpPr>
          <p:cNvPr id="29" name="Connector 28"/>
          <p:cNvCxnSpPr/>
          <p:nvPr/>
        </p:nvCxnSpPr>
        <p:spPr>
          <a:xfrm>
            <a:off x="6446520" y="2651760"/>
            <a:ext cx="0" cy="585216"/>
          </a:xfrm>
          <a:prstGeom prst="line">
            <a:avLst/>
          </a:prstGeom>
          <a:ln w="7620">
            <a:solidFill>
              <a:srgbClr val="16876E"/>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6684264" y="2670048"/>
            <a:ext cx="4599432" cy="557784"/>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3384C"/>
                </a:solidFill>
                <a:latin typeface="Lato"/>
              </a:rPr>
              <a:t>Sorveglianza sanitaria e registro CMR</a:t>
            </a:r>
          </a:p>
          <a:p>
            <a:pPr algn="l">
              <a:lnSpc>
                <a:spcPct val="105000"/>
              </a:lnSpc>
              <a:spcBef>
                <a:spcPts val="0"/>
              </a:spcBef>
              <a:spcAft>
                <a:spcPts val="0"/>
              </a:spcAft>
            </a:pPr>
            <a:r>
              <a:rPr sz="1500" b="0">
                <a:solidFill>
                  <a:srgbClr val="13384C"/>
                </a:solidFill>
                <a:latin typeface="Lato"/>
              </a:rPr>
              <a:t>per la situazione favorevole esaminata.</a:t>
            </a:r>
          </a:p>
        </p:txBody>
      </p:sp>
      <p:sp>
        <p:nvSpPr>
          <p:cNvPr id="31" name="Rounded Rectangle 30"/>
          <p:cNvSpPr/>
          <p:nvPr/>
        </p:nvSpPr>
        <p:spPr>
          <a:xfrm>
            <a:off x="603504" y="3502152"/>
            <a:ext cx="10972800" cy="914400"/>
          </a:xfrm>
          <a:prstGeom prst="roundRect">
            <a:avLst>
              <a:gd name="adj" fmla="val 13000"/>
            </a:avLst>
          </a:prstGeom>
          <a:solidFill>
            <a:srgbClr val="FBEAEC"/>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Rectangle 31"/>
          <p:cNvSpPr/>
          <p:nvPr/>
        </p:nvSpPr>
        <p:spPr>
          <a:xfrm>
            <a:off x="603504" y="3611880"/>
            <a:ext cx="64008" cy="694944"/>
          </a:xfrm>
          <a:prstGeom prst="rect">
            <a:avLst/>
          </a:prstGeom>
          <a:solidFill>
            <a:srgbClr val="C65861"/>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TextBox 32"/>
          <p:cNvSpPr txBox="1"/>
          <p:nvPr/>
        </p:nvSpPr>
        <p:spPr>
          <a:xfrm>
            <a:off x="832104" y="3648456"/>
            <a:ext cx="2267712" cy="411480"/>
          </a:xfrm>
          <a:prstGeom prst="rect">
            <a:avLst/>
          </a:prstGeom>
          <a:noFill/>
        </p:spPr>
        <p:txBody>
          <a:bodyPr wrap="square" lIns="0" tIns="0" rIns="0" bIns="0" anchor="ctr">
            <a:spAutoFit/>
          </a:bodyPr>
          <a:lstStyle/>
          <a:p>
            <a:pPr algn="l">
              <a:lnSpc>
                <a:spcPct val="105000"/>
              </a:lnSpc>
              <a:spcBef>
                <a:spcPts val="0"/>
              </a:spcBef>
              <a:spcAft>
                <a:spcPts val="0"/>
              </a:spcAft>
            </a:pPr>
            <a:r>
              <a:rPr sz="1700" b="1">
                <a:solidFill>
                  <a:srgbClr val="C65861"/>
                </a:solidFill>
                <a:latin typeface="Lato"/>
              </a:rPr>
              <a:t>CASO A</a:t>
            </a:r>
          </a:p>
        </p:txBody>
      </p:sp>
      <p:sp>
        <p:nvSpPr>
          <p:cNvPr id="34" name="TextBox 33"/>
          <p:cNvSpPr txBox="1"/>
          <p:nvPr/>
        </p:nvSpPr>
        <p:spPr>
          <a:xfrm>
            <a:off x="3300984" y="3648456"/>
            <a:ext cx="3063240" cy="457200"/>
          </a:xfrm>
          <a:prstGeom prst="rect">
            <a:avLst/>
          </a:prstGeom>
          <a:noFill/>
        </p:spPr>
        <p:txBody>
          <a:bodyPr wrap="square" lIns="0" tIns="0" rIns="0" bIns="0" anchor="ctr">
            <a:spAutoFit/>
          </a:bodyPr>
          <a:lstStyle/>
          <a:p>
            <a:pPr algn="l">
              <a:lnSpc>
                <a:spcPct val="105000"/>
              </a:lnSpc>
              <a:spcBef>
                <a:spcPts val="0"/>
              </a:spcBef>
              <a:spcAft>
                <a:spcPts val="0"/>
              </a:spcAft>
            </a:pPr>
            <a:r>
              <a:rPr sz="1700" b="1">
                <a:solidFill>
                  <a:srgbClr val="C65861"/>
                </a:solidFill>
                <a:latin typeface="Lato"/>
              </a:rPr>
              <a:t>ATTIVAZIONE</a:t>
            </a:r>
          </a:p>
        </p:txBody>
      </p:sp>
      <p:cxnSp>
        <p:nvCxnSpPr>
          <p:cNvPr id="35" name="Connector 34"/>
          <p:cNvCxnSpPr/>
          <p:nvPr/>
        </p:nvCxnSpPr>
        <p:spPr>
          <a:xfrm>
            <a:off x="6446520" y="3666744"/>
            <a:ext cx="0" cy="585216"/>
          </a:xfrm>
          <a:prstGeom prst="line">
            <a:avLst/>
          </a:prstGeom>
          <a:ln w="7620">
            <a:solidFill>
              <a:srgbClr val="C65861"/>
            </a:solidFill>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6684264" y="3685032"/>
            <a:ext cx="4599432" cy="557784"/>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3384C"/>
                </a:solidFill>
                <a:latin typeface="Lato"/>
              </a:rPr>
              <a:t>Sorveglianza sanitaria</a:t>
            </a:r>
          </a:p>
          <a:p>
            <a:pPr algn="l">
              <a:lnSpc>
                <a:spcPct val="105000"/>
              </a:lnSpc>
              <a:spcBef>
                <a:spcPts val="0"/>
              </a:spcBef>
              <a:spcAft>
                <a:spcPts val="0"/>
              </a:spcAft>
            </a:pPr>
            <a:r>
              <a:rPr sz="1500" b="0">
                <a:solidFill>
                  <a:srgbClr val="13384C"/>
                </a:solidFill>
                <a:latin typeface="Lato"/>
              </a:rPr>
              <a:t>e registro CMR.</a:t>
            </a:r>
          </a:p>
        </p:txBody>
      </p:sp>
      <p:sp>
        <p:nvSpPr>
          <p:cNvPr id="37" name="Rounded Rectangle 36"/>
          <p:cNvSpPr/>
          <p:nvPr/>
        </p:nvSpPr>
        <p:spPr>
          <a:xfrm>
            <a:off x="603504" y="4517136"/>
            <a:ext cx="10972800" cy="914400"/>
          </a:xfrm>
          <a:prstGeom prst="roundRect">
            <a:avLst>
              <a:gd name="adj" fmla="val 13000"/>
            </a:avLst>
          </a:prstGeom>
          <a:solidFill>
            <a:srgbClr val="FFF3D8"/>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Rectangle 37"/>
          <p:cNvSpPr/>
          <p:nvPr/>
        </p:nvSpPr>
        <p:spPr>
          <a:xfrm>
            <a:off x="603504" y="4626864"/>
            <a:ext cx="64008" cy="694944"/>
          </a:xfrm>
          <a:prstGeom prst="rect">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TextBox 38"/>
          <p:cNvSpPr txBox="1"/>
          <p:nvPr/>
        </p:nvSpPr>
        <p:spPr>
          <a:xfrm>
            <a:off x="832104" y="4663440"/>
            <a:ext cx="2267712" cy="411480"/>
          </a:xfrm>
          <a:prstGeom prst="rect">
            <a:avLst/>
          </a:prstGeom>
          <a:noFill/>
        </p:spPr>
        <p:txBody>
          <a:bodyPr wrap="square" lIns="0" tIns="0" rIns="0" bIns="0" anchor="ctr">
            <a:spAutoFit/>
          </a:bodyPr>
          <a:lstStyle/>
          <a:p>
            <a:pPr algn="l">
              <a:lnSpc>
                <a:spcPct val="105000"/>
              </a:lnSpc>
              <a:spcBef>
                <a:spcPts val="0"/>
              </a:spcBef>
              <a:spcAft>
                <a:spcPts val="0"/>
              </a:spcAft>
            </a:pPr>
            <a:r>
              <a:rPr sz="1700" b="1">
                <a:solidFill>
                  <a:srgbClr val="008E89"/>
                </a:solidFill>
                <a:latin typeface="Lato"/>
              </a:rPr>
              <a:t>CASI B · C · D</a:t>
            </a:r>
          </a:p>
        </p:txBody>
      </p:sp>
      <p:sp>
        <p:nvSpPr>
          <p:cNvPr id="40" name="TextBox 39"/>
          <p:cNvSpPr txBox="1"/>
          <p:nvPr/>
        </p:nvSpPr>
        <p:spPr>
          <a:xfrm>
            <a:off x="3300984" y="4663440"/>
            <a:ext cx="3063240" cy="457200"/>
          </a:xfrm>
          <a:prstGeom prst="rect">
            <a:avLst/>
          </a:prstGeom>
          <a:noFill/>
        </p:spPr>
        <p:txBody>
          <a:bodyPr wrap="square" lIns="0" tIns="0" rIns="0" bIns="0" anchor="ctr">
            <a:spAutoFit/>
          </a:bodyPr>
          <a:lstStyle/>
          <a:p>
            <a:pPr algn="l">
              <a:lnSpc>
                <a:spcPct val="105000"/>
              </a:lnSpc>
              <a:spcBef>
                <a:spcPts val="0"/>
              </a:spcBef>
              <a:spcAft>
                <a:spcPts val="0"/>
              </a:spcAft>
            </a:pPr>
            <a:r>
              <a:rPr sz="1700" b="1">
                <a:solidFill>
                  <a:srgbClr val="008E89"/>
                </a:solidFill>
                <a:latin typeface="Lato"/>
              </a:rPr>
              <a:t>EVENTUALE ATTIVAZIONE</a:t>
            </a:r>
          </a:p>
        </p:txBody>
      </p:sp>
      <p:cxnSp>
        <p:nvCxnSpPr>
          <p:cNvPr id="41" name="Connector 40"/>
          <p:cNvCxnSpPr/>
          <p:nvPr/>
        </p:nvCxnSpPr>
        <p:spPr>
          <a:xfrm>
            <a:off x="6446520" y="4681728"/>
            <a:ext cx="0" cy="585216"/>
          </a:xfrm>
          <a:prstGeom prst="line">
            <a:avLst/>
          </a:prstGeom>
          <a:ln w="7620">
            <a:solidFill>
              <a:srgbClr val="008E89"/>
            </a:solidFill>
          </a:ln>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684264" y="4700016"/>
            <a:ext cx="4599432" cy="557784"/>
          </a:xfrm>
          <a:prstGeom prst="rect">
            <a:avLst/>
          </a:prstGeom>
          <a:noFill/>
        </p:spPr>
        <p:txBody>
          <a:bodyPr wrap="square" lIns="0" tIns="0" rIns="0" bIns="0" anchor="t">
            <a:spAutoFit/>
          </a:bodyPr>
          <a:lstStyle/>
          <a:p>
            <a:pPr algn="l">
              <a:lnSpc>
                <a:spcPct val="105000"/>
              </a:lnSpc>
              <a:spcBef>
                <a:spcPts val="0"/>
              </a:spcBef>
              <a:spcAft>
                <a:spcPts val="0"/>
              </a:spcAft>
            </a:pPr>
            <a:r>
              <a:rPr sz="1500" b="0">
                <a:solidFill>
                  <a:srgbClr val="13384C"/>
                </a:solidFill>
                <a:latin typeface="Lato"/>
              </a:rPr>
              <a:t>Da raccordare alla valutazione del rischio</a:t>
            </a:r>
          </a:p>
          <a:p>
            <a:pPr algn="l">
              <a:lnSpc>
                <a:spcPct val="105000"/>
              </a:lnSpc>
              <a:spcBef>
                <a:spcPts val="0"/>
              </a:spcBef>
              <a:spcAft>
                <a:spcPts val="0"/>
              </a:spcAft>
            </a:pPr>
            <a:r>
              <a:rPr sz="1500" b="0">
                <a:solidFill>
                  <a:srgbClr val="13384C"/>
                </a:solidFill>
                <a:latin typeface="Lato"/>
              </a:rPr>
              <a:t>e alle disposizioni applicabili.</a:t>
            </a:r>
          </a:p>
        </p:txBody>
      </p:sp>
      <p:sp>
        <p:nvSpPr>
          <p:cNvPr id="43" name="TextBox 42"/>
          <p:cNvSpPr txBox="1"/>
          <p:nvPr/>
        </p:nvSpPr>
        <p:spPr>
          <a:xfrm>
            <a:off x="786384" y="5596128"/>
            <a:ext cx="10789920" cy="237744"/>
          </a:xfrm>
          <a:prstGeom prst="rect">
            <a:avLst/>
          </a:prstGeom>
          <a:noFill/>
        </p:spPr>
        <p:txBody>
          <a:bodyPr wrap="square" lIns="0" tIns="0" rIns="0" bIns="0" anchor="t">
            <a:spAutoFit/>
          </a:bodyPr>
          <a:lstStyle/>
          <a:p>
            <a:pPr algn="l">
              <a:lnSpc>
                <a:spcPct val="105000"/>
              </a:lnSpc>
              <a:spcBef>
                <a:spcPts val="0"/>
              </a:spcBef>
              <a:spcAft>
                <a:spcPts val="0"/>
              </a:spcAft>
            </a:pPr>
            <a:r>
              <a:rPr sz="1130" b="0">
                <a:solidFill>
                  <a:srgbClr val="567886"/>
                </a:solidFill>
                <a:latin typeface="Lato"/>
              </a:rPr>
              <a:t>Il ramo verde mantiene misure preventive e rivalutazione. Non esclude obblighi dovuti ad altri rischi.</a:t>
            </a:r>
          </a:p>
        </p:txBody>
      </p:sp>
      <p:sp>
        <p:nvSpPr>
          <p:cNvPr id="44" name="Rectangle 43"/>
          <p:cNvSpPr/>
          <p:nvPr/>
        </p:nvSpPr>
        <p:spPr>
          <a:xfrm>
            <a:off x="603504" y="6053328"/>
            <a:ext cx="10972800" cy="329184"/>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TextBox 44"/>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20" b="0">
                <a:solidFill>
                  <a:srgbClr val="13384C"/>
                </a:solidFill>
                <a:latin typeface="Lato"/>
              </a:rPr>
              <a:t>«Eventuale» non significa facoltativa. Un VLEP rispettato non decide, da solo, l’attivazione.</a:t>
            </a:r>
          </a:p>
        </p:txBody>
      </p:sp>
      <p:sp>
        <p:nvSpPr>
          <p:cNvPr id="4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008E89"/>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567886"/>
                </a:solidFill>
                <a:latin typeface="Lato"/>
              </a:rPr>
              <a:t>CONTENUTO E RESPONSABILITÀ</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13384C"/>
                </a:solidFill>
                <a:latin typeface="Lato"/>
              </a:rPr>
              <a:t>Registro CMR: tracciare l’esposizione, non le diagnosi</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567886"/>
                </a:solidFill>
                <a:latin typeface="Lato"/>
              </a:rPr>
              <a:t>Articolo 243: iscrizione dei lavoratori dell’articolo 242 e contenuti riferiti alla loro esposizione.</a:t>
            </a:r>
          </a:p>
        </p:txBody>
      </p:sp>
      <p:cxnSp>
        <p:nvCxnSpPr>
          <p:cNvPr id="11" name="Connector 10"/>
          <p:cNvCxnSpPr/>
          <p:nvPr/>
        </p:nvCxnSpPr>
        <p:spPr>
          <a:xfrm>
            <a:off x="548640" y="6437376"/>
            <a:ext cx="11091672"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567886"/>
                </a:solidFill>
                <a:latin typeface="Lato"/>
              </a:rPr>
              <a:t>Art. 243, commi 1–3 [N2] • Riservatezza [T1] • Scheda didattica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567886"/>
                </a:solidFill>
                <a:latin typeface="Lato"/>
              </a:rPr>
              <a:t>05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459736"/>
            <a:ext cx="6153912" cy="3337560"/>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ectangle 25"/>
          <p:cNvSpPr/>
          <p:nvPr/>
        </p:nvSpPr>
        <p:spPr>
          <a:xfrm>
            <a:off x="914400" y="2688336"/>
            <a:ext cx="173736" cy="2715768"/>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Rectangle 26"/>
          <p:cNvSpPr/>
          <p:nvPr/>
        </p:nvSpPr>
        <p:spPr>
          <a:xfrm>
            <a:off x="1088136" y="2688336"/>
            <a:ext cx="5303520" cy="2715768"/>
          </a:xfrm>
          <a:prstGeom prst="rect">
            <a:avLst/>
          </a:prstGeom>
          <a:solidFill>
            <a:srgbClr val="F3F7F8"/>
          </a:solidFill>
          <a:ln w="10160">
            <a:solidFill>
              <a:srgbClr val="D6E5E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Rounded Rectangle 27"/>
          <p:cNvSpPr/>
          <p:nvPr/>
        </p:nvSpPr>
        <p:spPr>
          <a:xfrm>
            <a:off x="978408" y="3063240"/>
            <a:ext cx="246888" cy="137160"/>
          </a:xfrm>
          <a:prstGeom prst="roundRect">
            <a:avLst>
              <a:gd name="adj" fmla="val 13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Rounded Rectangle 28"/>
          <p:cNvSpPr/>
          <p:nvPr/>
        </p:nvSpPr>
        <p:spPr>
          <a:xfrm>
            <a:off x="978408" y="3950208"/>
            <a:ext cx="246888" cy="137160"/>
          </a:xfrm>
          <a:prstGeom prst="roundRect">
            <a:avLst>
              <a:gd name="adj" fmla="val 13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0" name="Rounded Rectangle 29"/>
          <p:cNvSpPr/>
          <p:nvPr/>
        </p:nvSpPr>
        <p:spPr>
          <a:xfrm>
            <a:off x="978408" y="4837176"/>
            <a:ext cx="246888" cy="137160"/>
          </a:xfrm>
          <a:prstGeom prst="roundRect">
            <a:avLst>
              <a:gd name="adj" fmla="val 13000"/>
            </a:avLst>
          </a:prstGeom>
          <a:solidFill>
            <a:srgbClr val="BFD3DA"/>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TextBox 30"/>
          <p:cNvSpPr txBox="1"/>
          <p:nvPr/>
        </p:nvSpPr>
        <p:spPr>
          <a:xfrm>
            <a:off x="1417320" y="2880360"/>
            <a:ext cx="4572000" cy="219456"/>
          </a:xfrm>
          <a:prstGeom prst="rect">
            <a:avLst/>
          </a:prstGeom>
          <a:noFill/>
        </p:spPr>
        <p:txBody>
          <a:bodyPr wrap="square" lIns="0" tIns="0" rIns="0" bIns="0" anchor="t">
            <a:spAutoFit/>
          </a:bodyPr>
          <a:lstStyle/>
          <a:p>
            <a:pPr algn="l">
              <a:lnSpc>
                <a:spcPct val="105000"/>
              </a:lnSpc>
              <a:spcBef>
                <a:spcPts val="0"/>
              </a:spcBef>
              <a:spcAft>
                <a:spcPts val="0"/>
              </a:spcAft>
            </a:pPr>
            <a:r>
              <a:rPr sz="1200" b="1">
                <a:solidFill>
                  <a:srgbClr val="008E89"/>
                </a:solidFill>
                <a:latin typeface="Lato"/>
              </a:rPr>
              <a:t>REGISTRO DI ESPOSIZIONE</a:t>
            </a:r>
          </a:p>
        </p:txBody>
      </p:sp>
      <p:sp>
        <p:nvSpPr>
          <p:cNvPr id="32" name="TextBox 31"/>
          <p:cNvSpPr txBox="1"/>
          <p:nvPr/>
        </p:nvSpPr>
        <p:spPr>
          <a:xfrm>
            <a:off x="1435608" y="3337560"/>
            <a:ext cx="1399032" cy="301752"/>
          </a:xfrm>
          <a:prstGeom prst="rect">
            <a:avLst/>
          </a:prstGeom>
          <a:noFill/>
        </p:spPr>
        <p:txBody>
          <a:bodyPr wrap="square" lIns="0" tIns="0" rIns="0" bIns="0" anchor="t">
            <a:spAutoFit/>
          </a:bodyPr>
          <a:lstStyle/>
          <a:p>
            <a:pPr algn="l">
              <a:lnSpc>
                <a:spcPct val="105000"/>
              </a:lnSpc>
              <a:spcBef>
                <a:spcPts val="0"/>
              </a:spcBef>
              <a:spcAft>
                <a:spcPts val="0"/>
              </a:spcAft>
            </a:pPr>
            <a:r>
              <a:rPr sz="940" b="1">
                <a:solidFill>
                  <a:srgbClr val="008E89"/>
                </a:solidFill>
                <a:latin typeface="Lato"/>
              </a:rPr>
              <a:t>ATTIVITÀ</a:t>
            </a:r>
          </a:p>
        </p:txBody>
      </p:sp>
      <p:sp>
        <p:nvSpPr>
          <p:cNvPr id="33" name="TextBox 32"/>
          <p:cNvSpPr txBox="1"/>
          <p:nvPr/>
        </p:nvSpPr>
        <p:spPr>
          <a:xfrm>
            <a:off x="2880360" y="3337560"/>
            <a:ext cx="3200400" cy="365760"/>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13384C"/>
                </a:solidFill>
                <a:latin typeface="Lato"/>
              </a:rPr>
              <a:t>Lavorazione svolta dal lavoratore</a:t>
            </a:r>
          </a:p>
        </p:txBody>
      </p:sp>
      <p:cxnSp>
        <p:nvCxnSpPr>
          <p:cNvPr id="34" name="Connector 33"/>
          <p:cNvCxnSpPr/>
          <p:nvPr/>
        </p:nvCxnSpPr>
        <p:spPr>
          <a:xfrm>
            <a:off x="1435608" y="3776472"/>
            <a:ext cx="4654296"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1435608" y="3950208"/>
            <a:ext cx="1399032" cy="301752"/>
          </a:xfrm>
          <a:prstGeom prst="rect">
            <a:avLst/>
          </a:prstGeom>
          <a:noFill/>
        </p:spPr>
        <p:txBody>
          <a:bodyPr wrap="square" lIns="0" tIns="0" rIns="0" bIns="0" anchor="t">
            <a:spAutoFit/>
          </a:bodyPr>
          <a:lstStyle/>
          <a:p>
            <a:pPr algn="l">
              <a:lnSpc>
                <a:spcPct val="105000"/>
              </a:lnSpc>
              <a:spcBef>
                <a:spcPts val="0"/>
              </a:spcBef>
              <a:spcAft>
                <a:spcPts val="0"/>
              </a:spcAft>
            </a:pPr>
            <a:r>
              <a:rPr sz="940" b="1">
                <a:solidFill>
                  <a:srgbClr val="008E89"/>
                </a:solidFill>
                <a:latin typeface="Lato"/>
              </a:rPr>
              <a:t>AGENTE / SOSTANZA</a:t>
            </a:r>
          </a:p>
        </p:txBody>
      </p:sp>
      <p:sp>
        <p:nvSpPr>
          <p:cNvPr id="36" name="TextBox 35"/>
          <p:cNvSpPr txBox="1"/>
          <p:nvPr/>
        </p:nvSpPr>
        <p:spPr>
          <a:xfrm>
            <a:off x="2880360" y="3950208"/>
            <a:ext cx="3200400" cy="365760"/>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13384C"/>
                </a:solidFill>
                <a:latin typeface="Lato"/>
              </a:rPr>
              <a:t>Identificazione dell’agente utilizzato</a:t>
            </a:r>
          </a:p>
        </p:txBody>
      </p:sp>
      <p:cxnSp>
        <p:nvCxnSpPr>
          <p:cNvPr id="37" name="Connector 36"/>
          <p:cNvCxnSpPr/>
          <p:nvPr/>
        </p:nvCxnSpPr>
        <p:spPr>
          <a:xfrm>
            <a:off x="1435608" y="4389120"/>
            <a:ext cx="4654296"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1435608" y="4562856"/>
            <a:ext cx="1399032" cy="301752"/>
          </a:xfrm>
          <a:prstGeom prst="rect">
            <a:avLst/>
          </a:prstGeom>
          <a:noFill/>
        </p:spPr>
        <p:txBody>
          <a:bodyPr wrap="square" lIns="0" tIns="0" rIns="0" bIns="0" anchor="t">
            <a:spAutoFit/>
          </a:bodyPr>
          <a:lstStyle/>
          <a:p>
            <a:pPr algn="l">
              <a:lnSpc>
                <a:spcPct val="105000"/>
              </a:lnSpc>
              <a:spcBef>
                <a:spcPts val="0"/>
              </a:spcBef>
              <a:spcAft>
                <a:spcPts val="0"/>
              </a:spcAft>
            </a:pPr>
            <a:r>
              <a:rPr sz="940" b="1">
                <a:solidFill>
                  <a:srgbClr val="008E89"/>
                </a:solidFill>
                <a:latin typeface="Lato"/>
              </a:rPr>
              <a:t>ESPOSIZIONE</a:t>
            </a:r>
          </a:p>
        </p:txBody>
      </p:sp>
      <p:sp>
        <p:nvSpPr>
          <p:cNvPr id="39" name="TextBox 38"/>
          <p:cNvSpPr txBox="1"/>
          <p:nvPr/>
        </p:nvSpPr>
        <p:spPr>
          <a:xfrm>
            <a:off x="2880360" y="4562856"/>
            <a:ext cx="3200400" cy="365760"/>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13384C"/>
                </a:solidFill>
                <a:latin typeface="Lato"/>
              </a:rPr>
              <a:t>Valore ove noto; non inventare il dato</a:t>
            </a:r>
          </a:p>
        </p:txBody>
      </p:sp>
      <p:cxnSp>
        <p:nvCxnSpPr>
          <p:cNvPr id="40" name="Connector 39"/>
          <p:cNvCxnSpPr/>
          <p:nvPr/>
        </p:nvCxnSpPr>
        <p:spPr>
          <a:xfrm>
            <a:off x="1435608" y="5001768"/>
            <a:ext cx="4654296"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1289304" y="5522976"/>
            <a:ext cx="5038344" cy="201168"/>
          </a:xfrm>
          <a:prstGeom prst="rect">
            <a:avLst/>
          </a:prstGeom>
          <a:noFill/>
        </p:spPr>
        <p:txBody>
          <a:bodyPr wrap="square" lIns="0" tIns="0" rIns="0" bIns="0" anchor="t">
            <a:spAutoFit/>
          </a:bodyPr>
          <a:lstStyle/>
          <a:p>
            <a:pPr algn="ctr">
              <a:lnSpc>
                <a:spcPct val="105000"/>
              </a:lnSpc>
              <a:spcBef>
                <a:spcPts val="0"/>
              </a:spcBef>
              <a:spcAft>
                <a:spcPts val="0"/>
              </a:spcAft>
            </a:pPr>
            <a:r>
              <a:rPr sz="1000" b="0">
                <a:solidFill>
                  <a:srgbClr val="567886"/>
                </a:solidFill>
                <a:latin typeface="Lato"/>
              </a:rPr>
              <a:t>Schema illustrativo, non modulistica ufficiale.</a:t>
            </a:r>
          </a:p>
        </p:txBody>
      </p:sp>
      <p:sp>
        <p:nvSpPr>
          <p:cNvPr id="42" name="Rounded Rectangle 41"/>
          <p:cNvSpPr/>
          <p:nvPr/>
        </p:nvSpPr>
        <p:spPr>
          <a:xfrm>
            <a:off x="7022592" y="2459736"/>
            <a:ext cx="4553712" cy="987552"/>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TextBox 42"/>
          <p:cNvSpPr txBox="1"/>
          <p:nvPr/>
        </p:nvSpPr>
        <p:spPr>
          <a:xfrm>
            <a:off x="7223760" y="2606040"/>
            <a:ext cx="4133087" cy="201168"/>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008E89"/>
                </a:solidFill>
                <a:latin typeface="Lato"/>
              </a:rPr>
              <a:t>DATORE DI LAVORO</a:t>
            </a:r>
          </a:p>
        </p:txBody>
      </p:sp>
      <p:sp>
        <p:nvSpPr>
          <p:cNvPr id="44" name="TextBox 43"/>
          <p:cNvSpPr txBox="1"/>
          <p:nvPr/>
        </p:nvSpPr>
        <p:spPr>
          <a:xfrm>
            <a:off x="7223760" y="2916936"/>
            <a:ext cx="4133087" cy="448056"/>
          </a:xfrm>
          <a:prstGeom prst="rect">
            <a:avLst/>
          </a:prstGeom>
          <a:noFill/>
        </p:spPr>
        <p:txBody>
          <a:bodyPr wrap="square" lIns="0" tIns="0" rIns="0" bIns="0" anchor="t">
            <a:spAutoFit/>
          </a:bodyPr>
          <a:lstStyle/>
          <a:p>
            <a:pPr algn="l">
              <a:lnSpc>
                <a:spcPct val="105000"/>
              </a:lnSpc>
              <a:spcBef>
                <a:spcPts val="0"/>
              </a:spcBef>
              <a:spcAft>
                <a:spcPts val="0"/>
              </a:spcAft>
            </a:pPr>
            <a:r>
              <a:rPr sz="1530" b="0">
                <a:solidFill>
                  <a:srgbClr val="13384C"/>
                </a:solidFill>
                <a:latin typeface="Lato"/>
              </a:rPr>
              <a:t>Istituisce e aggiorna il registro.</a:t>
            </a:r>
          </a:p>
        </p:txBody>
      </p:sp>
      <p:sp>
        <p:nvSpPr>
          <p:cNvPr id="45" name="Rounded Rectangle 44"/>
          <p:cNvSpPr/>
          <p:nvPr/>
        </p:nvSpPr>
        <p:spPr>
          <a:xfrm>
            <a:off x="7022592" y="3547872"/>
            <a:ext cx="4553712" cy="987552"/>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TextBox 45"/>
          <p:cNvSpPr txBox="1"/>
          <p:nvPr/>
        </p:nvSpPr>
        <p:spPr>
          <a:xfrm>
            <a:off x="7223760" y="3694176"/>
            <a:ext cx="4133087" cy="201168"/>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008E89"/>
                </a:solidFill>
                <a:latin typeface="Lato"/>
              </a:rPr>
              <a:t>MEDICO COMPETENTE</a:t>
            </a:r>
          </a:p>
        </p:txBody>
      </p:sp>
      <p:sp>
        <p:nvSpPr>
          <p:cNvPr id="47" name="TextBox 46"/>
          <p:cNvSpPr txBox="1"/>
          <p:nvPr/>
        </p:nvSpPr>
        <p:spPr>
          <a:xfrm>
            <a:off x="7223760" y="4005072"/>
            <a:ext cx="4133087" cy="448056"/>
          </a:xfrm>
          <a:prstGeom prst="rect">
            <a:avLst/>
          </a:prstGeom>
          <a:noFill/>
        </p:spPr>
        <p:txBody>
          <a:bodyPr wrap="square" lIns="0" tIns="0" rIns="0" bIns="0" anchor="t">
            <a:spAutoFit/>
          </a:bodyPr>
          <a:lstStyle/>
          <a:p>
            <a:pPr algn="l">
              <a:lnSpc>
                <a:spcPct val="105000"/>
              </a:lnSpc>
              <a:spcBef>
                <a:spcPts val="0"/>
              </a:spcBef>
              <a:spcAft>
                <a:spcPts val="0"/>
              </a:spcAft>
            </a:pPr>
            <a:r>
              <a:rPr sz="1530" b="0">
                <a:solidFill>
                  <a:srgbClr val="13384C"/>
                </a:solidFill>
                <a:latin typeface="Lato"/>
              </a:rPr>
              <a:t>Ne cura la tenuta per il tramite</a:t>
            </a:r>
          </a:p>
          <a:p>
            <a:pPr algn="l">
              <a:lnSpc>
                <a:spcPct val="105000"/>
              </a:lnSpc>
              <a:spcBef>
                <a:spcPts val="0"/>
              </a:spcBef>
              <a:spcAft>
                <a:spcPts val="0"/>
              </a:spcAft>
            </a:pPr>
            <a:r>
              <a:rPr sz="1530" b="0">
                <a:solidFill>
                  <a:srgbClr val="13384C"/>
                </a:solidFill>
                <a:latin typeface="Lato"/>
              </a:rPr>
              <a:t>previsto dalla norma.</a:t>
            </a:r>
          </a:p>
        </p:txBody>
      </p:sp>
      <p:sp>
        <p:nvSpPr>
          <p:cNvPr id="48" name="Rounded Rectangle 47"/>
          <p:cNvSpPr/>
          <p:nvPr/>
        </p:nvSpPr>
        <p:spPr>
          <a:xfrm>
            <a:off x="7022592" y="4636008"/>
            <a:ext cx="4553712" cy="987552"/>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TextBox 48"/>
          <p:cNvSpPr txBox="1"/>
          <p:nvPr/>
        </p:nvSpPr>
        <p:spPr>
          <a:xfrm>
            <a:off x="7223760" y="4782312"/>
            <a:ext cx="4133087" cy="201168"/>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008E89"/>
                </a:solidFill>
                <a:latin typeface="Lato"/>
              </a:rPr>
              <a:t>ACCESSI PREVISTI</a:t>
            </a:r>
          </a:p>
        </p:txBody>
      </p:sp>
      <p:sp>
        <p:nvSpPr>
          <p:cNvPr id="50" name="TextBox 49"/>
          <p:cNvSpPr txBox="1"/>
          <p:nvPr/>
        </p:nvSpPr>
        <p:spPr>
          <a:xfrm>
            <a:off x="7223760" y="5093208"/>
            <a:ext cx="4133087" cy="448056"/>
          </a:xfrm>
          <a:prstGeom prst="rect">
            <a:avLst/>
          </a:prstGeom>
          <a:noFill/>
        </p:spPr>
        <p:txBody>
          <a:bodyPr wrap="square" lIns="0" tIns="0" rIns="0" bIns="0" anchor="t">
            <a:spAutoFit/>
          </a:bodyPr>
          <a:lstStyle/>
          <a:p>
            <a:pPr algn="l">
              <a:lnSpc>
                <a:spcPct val="105000"/>
              </a:lnSpc>
              <a:spcBef>
                <a:spcPts val="0"/>
              </a:spcBef>
              <a:spcAft>
                <a:spcPts val="0"/>
              </a:spcAft>
            </a:pPr>
            <a:r>
              <a:rPr sz="1530" b="0">
                <a:solidFill>
                  <a:srgbClr val="13384C"/>
                </a:solidFill>
                <a:latin typeface="Lato"/>
              </a:rPr>
              <a:t>RSPP e rappresentanti per la sicurezza;</a:t>
            </a:r>
          </a:p>
          <a:p>
            <a:pPr algn="l">
              <a:lnSpc>
                <a:spcPct val="105000"/>
              </a:lnSpc>
              <a:spcBef>
                <a:spcPts val="0"/>
              </a:spcBef>
              <a:spcAft>
                <a:spcPts val="0"/>
              </a:spcAft>
            </a:pPr>
            <a:r>
              <a:rPr sz="1530" b="0">
                <a:solidFill>
                  <a:srgbClr val="13384C"/>
                </a:solidFill>
                <a:latin typeface="Lato"/>
              </a:rPr>
              <a:t>al lavoratore le proprie annotazioni.</a:t>
            </a:r>
          </a:p>
        </p:txBody>
      </p:sp>
      <p:sp>
        <p:nvSpPr>
          <p:cNvPr id="51" name="Rectangle 50"/>
          <p:cNvSpPr/>
          <p:nvPr/>
        </p:nvSpPr>
        <p:spPr>
          <a:xfrm>
            <a:off x="603504" y="6053328"/>
            <a:ext cx="10972800" cy="329184"/>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TextBox 51"/>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20" b="0">
                <a:solidFill>
                  <a:srgbClr val="13384C"/>
                </a:solidFill>
                <a:latin typeface="Lato"/>
              </a:rPr>
              <a:t>Dato di esposizione non disponibile ≠ esposizione nulla. Diagnosi e referti non appartengono al registro.</a:t>
            </a:r>
          </a:p>
        </p:txBody>
      </p:sp>
      <p:sp>
        <p:nvSpPr>
          <p:cNvPr id="5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66DCC5"/>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BFD3DA"/>
                </a:solidFill>
                <a:latin typeface="Lato"/>
              </a:rPr>
              <a:t>CICLO DI VITA DOCUMENTALE</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FFFFFF"/>
                </a:solidFill>
                <a:latin typeface="Lato"/>
              </a:rPr>
              <a:t>Articolo 243: flussi, cessazioni e conservazione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BFD3DA"/>
                </a:solidFill>
                <a:latin typeface="Lato"/>
              </a:rPr>
              <a:t>Distinguere gli eventi, i documenti da trasmettere e il soggetto che li conserva.</a:t>
            </a:r>
          </a:p>
        </p:txBody>
      </p:sp>
      <p:cxnSp>
        <p:nvCxnSpPr>
          <p:cNvPr id="11" name="Connector 10"/>
          <p:cNvCxnSpPr/>
          <p:nvPr/>
        </p:nvCxnSpPr>
        <p:spPr>
          <a:xfrm>
            <a:off x="548640" y="6437376"/>
            <a:ext cx="11091672" cy="0"/>
          </a:xfrm>
          <a:prstGeom prst="line">
            <a:avLst/>
          </a:prstGeom>
          <a:ln w="6350">
            <a:solidFill>
              <a:srgbClr val="254F6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BFD3DA"/>
                </a:solidFill>
                <a:latin typeface="Lato"/>
              </a:rPr>
              <a:t>Art. 243, commi 4–6 e 8 [N2] • Segreto professionale [T1] • Flussi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BFD3DA"/>
                </a:solidFill>
                <a:latin typeface="Lato"/>
              </a:rPr>
              <a:t>06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432304"/>
            <a:ext cx="3474720" cy="1993392"/>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Oval 25"/>
          <p:cNvSpPr/>
          <p:nvPr/>
        </p:nvSpPr>
        <p:spPr>
          <a:xfrm>
            <a:off x="786384" y="265176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TextBox 26"/>
          <p:cNvSpPr txBox="1"/>
          <p:nvPr/>
        </p:nvSpPr>
        <p:spPr>
          <a:xfrm>
            <a:off x="786384" y="268376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01</a:t>
            </a:r>
          </a:p>
        </p:txBody>
      </p:sp>
      <p:sp>
        <p:nvSpPr>
          <p:cNvPr id="28" name="TextBox 27"/>
          <p:cNvSpPr txBox="1"/>
          <p:nvPr/>
        </p:nvSpPr>
        <p:spPr>
          <a:xfrm>
            <a:off x="804672" y="3136392"/>
            <a:ext cx="3072384"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DURANTE L’ATTIVITÀ</a:t>
            </a:r>
          </a:p>
        </p:txBody>
      </p:sp>
      <p:sp>
        <p:nvSpPr>
          <p:cNvPr id="29" name="TextBox 28"/>
          <p:cNvSpPr txBox="1"/>
          <p:nvPr/>
        </p:nvSpPr>
        <p:spPr>
          <a:xfrm>
            <a:off x="804672" y="3502152"/>
            <a:ext cx="3072384" cy="841247"/>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FFFFFF"/>
                </a:solidFill>
                <a:latin typeface="Lato"/>
              </a:rPr>
              <a:t>Registro aggiornato</a:t>
            </a:r>
          </a:p>
          <a:p>
            <a:pPr algn="l">
              <a:lnSpc>
                <a:spcPct val="105000"/>
              </a:lnSpc>
              <a:spcBef>
                <a:spcPts val="0"/>
              </a:spcBef>
              <a:spcAft>
                <a:spcPts val="0"/>
              </a:spcAft>
            </a:pPr>
            <a:r>
              <a:rPr sz="1700" b="1">
                <a:solidFill>
                  <a:srgbClr val="FFFFFF"/>
                </a:solidFill>
                <a:latin typeface="Lato"/>
              </a:rPr>
              <a:t>Trasmissioni a INAIL</a:t>
            </a:r>
          </a:p>
          <a:p>
            <a:pPr algn="l">
              <a:lnSpc>
                <a:spcPct val="105000"/>
              </a:lnSpc>
              <a:spcBef>
                <a:spcPts val="0"/>
              </a:spcBef>
              <a:spcAft>
                <a:spcPts val="0"/>
              </a:spcAft>
            </a:pPr>
            <a:r>
              <a:rPr sz="1700" b="1">
                <a:solidFill>
                  <a:srgbClr val="FFFFFF"/>
                </a:solidFill>
                <a:latin typeface="Lato"/>
              </a:rPr>
              <a:t>e organo di vigilanza</a:t>
            </a:r>
          </a:p>
        </p:txBody>
      </p:sp>
      <p:sp>
        <p:nvSpPr>
          <p:cNvPr id="30" name="Rounded Rectangle 29"/>
          <p:cNvSpPr/>
          <p:nvPr/>
        </p:nvSpPr>
        <p:spPr>
          <a:xfrm>
            <a:off x="4352544" y="2432304"/>
            <a:ext cx="3474720" cy="1993392"/>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Oval 30"/>
          <p:cNvSpPr/>
          <p:nvPr/>
        </p:nvSpPr>
        <p:spPr>
          <a:xfrm>
            <a:off x="4535424" y="265176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TextBox 31"/>
          <p:cNvSpPr txBox="1"/>
          <p:nvPr/>
        </p:nvSpPr>
        <p:spPr>
          <a:xfrm>
            <a:off x="4535424" y="268376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02</a:t>
            </a:r>
          </a:p>
        </p:txBody>
      </p:sp>
      <p:sp>
        <p:nvSpPr>
          <p:cNvPr id="33" name="TextBox 32"/>
          <p:cNvSpPr txBox="1"/>
          <p:nvPr/>
        </p:nvSpPr>
        <p:spPr>
          <a:xfrm>
            <a:off x="4553712" y="3136392"/>
            <a:ext cx="3072384"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CESSAZIONE RAPPORTO</a:t>
            </a:r>
          </a:p>
        </p:txBody>
      </p:sp>
      <p:sp>
        <p:nvSpPr>
          <p:cNvPr id="34" name="TextBox 33"/>
          <p:cNvSpPr txBox="1"/>
          <p:nvPr/>
        </p:nvSpPr>
        <p:spPr>
          <a:xfrm>
            <a:off x="4553712" y="3502152"/>
            <a:ext cx="3072384" cy="841247"/>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FFFFFF"/>
                </a:solidFill>
                <a:latin typeface="Lato"/>
              </a:rPr>
              <a:t>Cartella + annotazioni</a:t>
            </a:r>
          </a:p>
          <a:p>
            <a:pPr algn="l">
              <a:lnSpc>
                <a:spcPct val="105000"/>
              </a:lnSpc>
              <a:spcBef>
                <a:spcPts val="0"/>
              </a:spcBef>
              <a:spcAft>
                <a:spcPts val="0"/>
              </a:spcAft>
            </a:pPr>
            <a:r>
              <a:rPr sz="1700" b="1">
                <a:solidFill>
                  <a:srgbClr val="FFFFFF"/>
                </a:solidFill>
                <a:latin typeface="Lato"/>
              </a:rPr>
              <a:t>a INAIL tramite il medico</a:t>
            </a:r>
          </a:p>
          <a:p>
            <a:pPr algn="l">
              <a:lnSpc>
                <a:spcPct val="105000"/>
              </a:lnSpc>
              <a:spcBef>
                <a:spcPts val="0"/>
              </a:spcBef>
              <a:spcAft>
                <a:spcPts val="0"/>
              </a:spcAft>
            </a:pPr>
            <a:r>
              <a:rPr sz="1700" b="1">
                <a:solidFill>
                  <a:srgbClr val="FFFFFF"/>
                </a:solidFill>
                <a:latin typeface="Lato"/>
              </a:rPr>
              <a:t>Copia al lavoratore</a:t>
            </a:r>
          </a:p>
        </p:txBody>
      </p:sp>
      <p:sp>
        <p:nvSpPr>
          <p:cNvPr id="35" name="Rounded Rectangle 34"/>
          <p:cNvSpPr/>
          <p:nvPr/>
        </p:nvSpPr>
        <p:spPr>
          <a:xfrm>
            <a:off x="8101583" y="2432304"/>
            <a:ext cx="3474720" cy="1993392"/>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Oval 35"/>
          <p:cNvSpPr/>
          <p:nvPr/>
        </p:nvSpPr>
        <p:spPr>
          <a:xfrm>
            <a:off x="8284463" y="2651760"/>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8284463" y="2683764"/>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03</a:t>
            </a:r>
          </a:p>
        </p:txBody>
      </p:sp>
      <p:sp>
        <p:nvSpPr>
          <p:cNvPr id="38" name="TextBox 37"/>
          <p:cNvSpPr txBox="1"/>
          <p:nvPr/>
        </p:nvSpPr>
        <p:spPr>
          <a:xfrm>
            <a:off x="8302752" y="3136392"/>
            <a:ext cx="3072384"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CESSAZIONE AZIENDA</a:t>
            </a:r>
          </a:p>
        </p:txBody>
      </p:sp>
      <p:sp>
        <p:nvSpPr>
          <p:cNvPr id="39" name="TextBox 38"/>
          <p:cNvSpPr txBox="1"/>
          <p:nvPr/>
        </p:nvSpPr>
        <p:spPr>
          <a:xfrm>
            <a:off x="8302752" y="3502152"/>
            <a:ext cx="3072384" cy="841247"/>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FFFFFF"/>
                </a:solidFill>
                <a:latin typeface="Lato"/>
              </a:rPr>
              <a:t>Registro e cartelle</a:t>
            </a:r>
          </a:p>
          <a:p>
            <a:pPr algn="l">
              <a:lnSpc>
                <a:spcPct val="105000"/>
              </a:lnSpc>
              <a:spcBef>
                <a:spcPts val="0"/>
              </a:spcBef>
              <a:spcAft>
                <a:spcPts val="0"/>
              </a:spcAft>
            </a:pPr>
            <a:r>
              <a:rPr sz="1700" b="1">
                <a:solidFill>
                  <a:srgbClr val="FFFFFF"/>
                </a:solidFill>
                <a:latin typeface="Lato"/>
              </a:rPr>
              <a:t>sanitarie e di rischio</a:t>
            </a:r>
          </a:p>
          <a:p>
            <a:pPr algn="l">
              <a:lnSpc>
                <a:spcPct val="105000"/>
              </a:lnSpc>
              <a:spcBef>
                <a:spcPts val="0"/>
              </a:spcBef>
              <a:spcAft>
                <a:spcPts val="0"/>
              </a:spcAft>
            </a:pPr>
            <a:r>
              <a:rPr sz="1700" b="1">
                <a:solidFill>
                  <a:srgbClr val="FFFFFF"/>
                </a:solidFill>
                <a:latin typeface="Lato"/>
              </a:rPr>
              <a:t>a INAIL</a:t>
            </a:r>
          </a:p>
        </p:txBody>
      </p:sp>
      <p:sp>
        <p:nvSpPr>
          <p:cNvPr id="40" name="TextBox 39"/>
          <p:cNvSpPr txBox="1"/>
          <p:nvPr/>
        </p:nvSpPr>
        <p:spPr>
          <a:xfrm>
            <a:off x="640080" y="4608576"/>
            <a:ext cx="10515600" cy="219456"/>
          </a:xfrm>
          <a:prstGeom prst="rect">
            <a:avLst/>
          </a:prstGeom>
          <a:noFill/>
        </p:spPr>
        <p:txBody>
          <a:bodyPr wrap="square" lIns="0" tIns="0" rIns="0" bIns="0" anchor="t">
            <a:spAutoFit/>
          </a:bodyPr>
          <a:lstStyle/>
          <a:p>
            <a:pPr algn="l">
              <a:lnSpc>
                <a:spcPct val="105000"/>
              </a:lnSpc>
              <a:spcBef>
                <a:spcPts val="0"/>
              </a:spcBef>
              <a:spcAft>
                <a:spcPts val="0"/>
              </a:spcAft>
            </a:pPr>
            <a:r>
              <a:rPr sz="1060" b="1">
                <a:solidFill>
                  <a:srgbClr val="66DCC5"/>
                </a:solidFill>
                <a:latin typeface="Lato"/>
              </a:rPr>
              <a:t>CONSERVAZIONE PRESSO INAIL · ART. 243, COMMA 6</a:t>
            </a:r>
          </a:p>
        </p:txBody>
      </p:sp>
      <p:sp>
        <p:nvSpPr>
          <p:cNvPr id="41" name="Rounded Rectangle 40"/>
          <p:cNvSpPr/>
          <p:nvPr/>
        </p:nvSpPr>
        <p:spPr>
          <a:xfrm>
            <a:off x="603504" y="4965192"/>
            <a:ext cx="5349240" cy="841248"/>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TextBox 41"/>
          <p:cNvSpPr txBox="1"/>
          <p:nvPr/>
        </p:nvSpPr>
        <p:spPr>
          <a:xfrm>
            <a:off x="768096" y="5111496"/>
            <a:ext cx="969264" cy="484632"/>
          </a:xfrm>
          <a:prstGeom prst="rect">
            <a:avLst/>
          </a:prstGeom>
          <a:noFill/>
        </p:spPr>
        <p:txBody>
          <a:bodyPr wrap="square" lIns="0" tIns="0" rIns="0" bIns="0" anchor="t">
            <a:spAutoFit/>
          </a:bodyPr>
          <a:lstStyle/>
          <a:p>
            <a:pPr algn="ctr">
              <a:lnSpc>
                <a:spcPct val="105000"/>
              </a:lnSpc>
              <a:spcBef>
                <a:spcPts val="0"/>
              </a:spcBef>
              <a:spcAft>
                <a:spcPts val="0"/>
              </a:spcAft>
            </a:pPr>
            <a:r>
              <a:rPr sz="2900" b="1">
                <a:solidFill>
                  <a:srgbClr val="66DCC5"/>
                </a:solidFill>
                <a:latin typeface="Lato"/>
              </a:rPr>
              <a:t>≥ 5</a:t>
            </a:r>
          </a:p>
        </p:txBody>
      </p:sp>
      <p:sp>
        <p:nvSpPr>
          <p:cNvPr id="43" name="TextBox 42"/>
          <p:cNvSpPr txBox="1"/>
          <p:nvPr/>
        </p:nvSpPr>
        <p:spPr>
          <a:xfrm>
            <a:off x="1929384" y="5074920"/>
            <a:ext cx="3822191" cy="219456"/>
          </a:xfrm>
          <a:prstGeom prst="rect">
            <a:avLst/>
          </a:prstGeom>
          <a:noFill/>
        </p:spPr>
        <p:txBody>
          <a:bodyPr wrap="square" lIns="0" tIns="0" rIns="0" bIns="0" anchor="t">
            <a:spAutoFit/>
          </a:bodyPr>
          <a:lstStyle/>
          <a:p>
            <a:pPr algn="l">
              <a:lnSpc>
                <a:spcPct val="105000"/>
              </a:lnSpc>
              <a:spcBef>
                <a:spcPts val="0"/>
              </a:spcBef>
              <a:spcAft>
                <a:spcPts val="0"/>
              </a:spcAft>
            </a:pPr>
            <a:r>
              <a:rPr sz="1050" b="1">
                <a:solidFill>
                  <a:srgbClr val="66DCC5"/>
                </a:solidFill>
                <a:latin typeface="Lato"/>
              </a:rPr>
              <a:t>ANNI / REPROTOSSICI</a:t>
            </a:r>
          </a:p>
        </p:txBody>
      </p:sp>
      <p:sp>
        <p:nvSpPr>
          <p:cNvPr id="44" name="TextBox 43"/>
          <p:cNvSpPr txBox="1"/>
          <p:nvPr/>
        </p:nvSpPr>
        <p:spPr>
          <a:xfrm>
            <a:off x="1929384" y="5440680"/>
            <a:ext cx="3822191" cy="246888"/>
          </a:xfrm>
          <a:prstGeom prst="rect">
            <a:avLst/>
          </a:prstGeom>
          <a:noFill/>
        </p:spPr>
        <p:txBody>
          <a:bodyPr wrap="square" lIns="0" tIns="0" rIns="0" bIns="0" anchor="t">
            <a:spAutoFit/>
          </a:bodyPr>
          <a:lstStyle/>
          <a:p>
            <a:pPr algn="l">
              <a:lnSpc>
                <a:spcPct val="105000"/>
              </a:lnSpc>
              <a:spcBef>
                <a:spcPts val="0"/>
              </a:spcBef>
              <a:spcAft>
                <a:spcPts val="0"/>
              </a:spcAft>
            </a:pPr>
            <a:r>
              <a:rPr sz="1200" b="0">
                <a:solidFill>
                  <a:srgbClr val="FFFFFF"/>
                </a:solidFill>
                <a:latin typeface="Lato"/>
              </a:rPr>
              <a:t>Dalla cessazione dell’attività espositiva.</a:t>
            </a:r>
          </a:p>
        </p:txBody>
      </p:sp>
      <p:sp>
        <p:nvSpPr>
          <p:cNvPr id="45" name="Rounded Rectangle 44"/>
          <p:cNvSpPr/>
          <p:nvPr/>
        </p:nvSpPr>
        <p:spPr>
          <a:xfrm>
            <a:off x="6227064" y="4965192"/>
            <a:ext cx="5349240" cy="841248"/>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TextBox 45"/>
          <p:cNvSpPr txBox="1"/>
          <p:nvPr/>
        </p:nvSpPr>
        <p:spPr>
          <a:xfrm>
            <a:off x="6391655" y="5111496"/>
            <a:ext cx="969264" cy="484632"/>
          </a:xfrm>
          <a:prstGeom prst="rect">
            <a:avLst/>
          </a:prstGeom>
          <a:noFill/>
        </p:spPr>
        <p:txBody>
          <a:bodyPr wrap="square" lIns="0" tIns="0" rIns="0" bIns="0" anchor="t">
            <a:spAutoFit/>
          </a:bodyPr>
          <a:lstStyle/>
          <a:p>
            <a:pPr algn="ctr">
              <a:lnSpc>
                <a:spcPct val="105000"/>
              </a:lnSpc>
              <a:spcBef>
                <a:spcPts val="0"/>
              </a:spcBef>
              <a:spcAft>
                <a:spcPts val="0"/>
              </a:spcAft>
            </a:pPr>
            <a:r>
              <a:rPr sz="2900" b="1">
                <a:solidFill>
                  <a:srgbClr val="E7B747"/>
                </a:solidFill>
                <a:latin typeface="Lato"/>
              </a:rPr>
              <a:t>40</a:t>
            </a:r>
          </a:p>
        </p:txBody>
      </p:sp>
      <p:sp>
        <p:nvSpPr>
          <p:cNvPr id="47" name="TextBox 46"/>
          <p:cNvSpPr txBox="1"/>
          <p:nvPr/>
        </p:nvSpPr>
        <p:spPr>
          <a:xfrm>
            <a:off x="7552944" y="5074920"/>
            <a:ext cx="3822191" cy="219456"/>
          </a:xfrm>
          <a:prstGeom prst="rect">
            <a:avLst/>
          </a:prstGeom>
          <a:noFill/>
        </p:spPr>
        <p:txBody>
          <a:bodyPr wrap="square" lIns="0" tIns="0" rIns="0" bIns="0" anchor="t">
            <a:spAutoFit/>
          </a:bodyPr>
          <a:lstStyle/>
          <a:p>
            <a:pPr algn="l">
              <a:lnSpc>
                <a:spcPct val="105000"/>
              </a:lnSpc>
              <a:spcBef>
                <a:spcPts val="0"/>
              </a:spcBef>
              <a:spcAft>
                <a:spcPts val="0"/>
              </a:spcAft>
            </a:pPr>
            <a:r>
              <a:rPr sz="1050" b="1">
                <a:solidFill>
                  <a:srgbClr val="E7B747"/>
                </a:solidFill>
                <a:latin typeface="Lato"/>
              </a:rPr>
              <a:t>ANNI / CANCEROGENI O MUTAGENI</a:t>
            </a:r>
          </a:p>
        </p:txBody>
      </p:sp>
      <p:sp>
        <p:nvSpPr>
          <p:cNvPr id="48" name="TextBox 47"/>
          <p:cNvSpPr txBox="1"/>
          <p:nvPr/>
        </p:nvSpPr>
        <p:spPr>
          <a:xfrm>
            <a:off x="7552944" y="5440680"/>
            <a:ext cx="3822191" cy="246888"/>
          </a:xfrm>
          <a:prstGeom prst="rect">
            <a:avLst/>
          </a:prstGeom>
          <a:noFill/>
        </p:spPr>
        <p:txBody>
          <a:bodyPr wrap="square" lIns="0" tIns="0" rIns="0" bIns="0" anchor="t">
            <a:spAutoFit/>
          </a:bodyPr>
          <a:lstStyle/>
          <a:p>
            <a:pPr algn="l">
              <a:lnSpc>
                <a:spcPct val="105000"/>
              </a:lnSpc>
              <a:spcBef>
                <a:spcPts val="0"/>
              </a:spcBef>
              <a:spcAft>
                <a:spcPts val="0"/>
              </a:spcAft>
            </a:pPr>
            <a:r>
              <a:rPr sz="1200" b="0">
                <a:solidFill>
                  <a:srgbClr val="FFFFFF"/>
                </a:solidFill>
                <a:latin typeface="Lato"/>
              </a:rPr>
              <a:t>Ambito distinto: non applicare il termine breve.</a:t>
            </a:r>
          </a:p>
        </p:txBody>
      </p:sp>
      <p:sp>
        <p:nvSpPr>
          <p:cNvPr id="49" name="Rectangle 48"/>
          <p:cNvSpPr/>
          <p:nvPr/>
        </p:nvSpPr>
        <p:spPr>
          <a:xfrm>
            <a:off x="603504" y="6053328"/>
            <a:ext cx="10972800" cy="32918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0" name="TextBox 49"/>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080" b="0">
                <a:solidFill>
                  <a:srgbClr val="66DCC5"/>
                </a:solidFill>
                <a:latin typeface="Lato"/>
              </a:rPr>
              <a:t>Non è una scadenza automatica di cancellazione aziendale. Coordinare gli ulteriori obblighi di conservazione.</a:t>
            </a:r>
          </a:p>
        </p:txBody>
      </p:sp>
      <p:sp>
        <p:nvSpPr>
          <p:cNvPr id="51"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008E89"/>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567886"/>
                </a:solidFill>
                <a:latin typeface="Lato"/>
              </a:rPr>
              <a:t>TRACCIABILITÀ E RISERVATEZZA</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13384C"/>
                </a:solidFill>
                <a:latin typeface="Lato"/>
              </a:rPr>
              <a:t>DVR, registro e cartella: tre funzioni distinte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567886"/>
                </a:solidFill>
                <a:latin typeface="Lato"/>
              </a:rPr>
              <a:t>Documenti coerenti tra loro, con contenuti e regole di accesso differenti.</a:t>
            </a:r>
          </a:p>
        </p:txBody>
      </p:sp>
      <p:cxnSp>
        <p:nvCxnSpPr>
          <p:cNvPr id="11" name="Connector 10"/>
          <p:cNvCxnSpPr/>
          <p:nvPr/>
        </p:nvCxnSpPr>
        <p:spPr>
          <a:xfrm>
            <a:off x="548640" y="6437376"/>
            <a:ext cx="11091672"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567886"/>
                </a:solidFill>
                <a:latin typeface="Lato"/>
              </a:rPr>
              <a:t>Art. 236 [N3] • Art. 243 [N2] • Garante, pp. 2–4 [T1] • Architettura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567886"/>
                </a:solidFill>
                <a:latin typeface="Lato"/>
              </a:rPr>
              <a:t>07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487168"/>
            <a:ext cx="3474720" cy="2697480"/>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Rounded Rectangle 25"/>
          <p:cNvSpPr/>
          <p:nvPr/>
        </p:nvSpPr>
        <p:spPr>
          <a:xfrm>
            <a:off x="859536" y="2761488"/>
            <a:ext cx="530352" cy="758952"/>
          </a:xfrm>
          <a:prstGeom prst="roundRect">
            <a:avLst>
              <a:gd name="adj" fmla="val 13000"/>
            </a:avLst>
          </a:prstGeom>
          <a:solidFill>
            <a:srgbClr val="FFFFFF"/>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7" name="Rounded Rectangle 26"/>
          <p:cNvSpPr/>
          <p:nvPr/>
        </p:nvSpPr>
        <p:spPr>
          <a:xfrm>
            <a:off x="928481" y="2724912"/>
            <a:ext cx="233354" cy="118872"/>
          </a:xfrm>
          <a:prstGeom prst="roundRect">
            <a:avLst>
              <a:gd name="adj" fmla="val 13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28" name="Connector 27"/>
          <p:cNvCxnSpPr/>
          <p:nvPr/>
        </p:nvCxnSpPr>
        <p:spPr>
          <a:xfrm>
            <a:off x="954999" y="2966405"/>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954999" y="3080247"/>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954999" y="3194090"/>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954999" y="3307933"/>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32" name="TextBox 31"/>
          <p:cNvSpPr txBox="1"/>
          <p:nvPr/>
        </p:nvSpPr>
        <p:spPr>
          <a:xfrm>
            <a:off x="1591056" y="2770632"/>
            <a:ext cx="2231136" cy="493776"/>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13384C"/>
                </a:solidFill>
                <a:latin typeface="Lato"/>
              </a:rPr>
              <a:t>DVR</a:t>
            </a:r>
          </a:p>
        </p:txBody>
      </p:sp>
      <p:sp>
        <p:nvSpPr>
          <p:cNvPr id="33" name="TextBox 32"/>
          <p:cNvSpPr txBox="1"/>
          <p:nvPr/>
        </p:nvSpPr>
        <p:spPr>
          <a:xfrm>
            <a:off x="859536" y="3831336"/>
            <a:ext cx="2962656" cy="1005840"/>
          </a:xfrm>
          <a:prstGeom prst="rect">
            <a:avLst/>
          </a:prstGeom>
          <a:noFill/>
        </p:spPr>
        <p:txBody>
          <a:bodyPr wrap="square" lIns="0" tIns="0" rIns="0" bIns="0" anchor="t">
            <a:spAutoFit/>
          </a:bodyPr>
          <a:lstStyle/>
          <a:p>
            <a:pPr algn="l">
              <a:lnSpc>
                <a:spcPct val="105000"/>
              </a:lnSpc>
              <a:spcBef>
                <a:spcPts val="0"/>
              </a:spcBef>
              <a:spcAft>
                <a:spcPts val="0"/>
              </a:spcAft>
            </a:pPr>
            <a:r>
              <a:rPr sz="1700" b="0">
                <a:solidFill>
                  <a:srgbClr val="13384C"/>
                </a:solidFill>
                <a:latin typeface="Lato"/>
              </a:rPr>
              <a:t>Scenario e valutazione</a:t>
            </a:r>
          </a:p>
          <a:p>
            <a:pPr algn="l">
              <a:lnSpc>
                <a:spcPct val="105000"/>
              </a:lnSpc>
              <a:spcBef>
                <a:spcPts val="0"/>
              </a:spcBef>
              <a:spcAft>
                <a:spcPts val="0"/>
              </a:spcAft>
            </a:pPr>
            <a:r>
              <a:rPr sz="1700" b="0">
                <a:solidFill>
                  <a:srgbClr val="13384C"/>
                </a:solidFill>
                <a:latin typeface="Lato"/>
              </a:rPr>
              <a:t>Esposizione e misure</a:t>
            </a:r>
          </a:p>
          <a:p>
            <a:pPr algn="l">
              <a:lnSpc>
                <a:spcPct val="105000"/>
              </a:lnSpc>
              <a:spcBef>
                <a:spcPts val="0"/>
              </a:spcBef>
              <a:spcAft>
                <a:spcPts val="0"/>
              </a:spcAft>
            </a:pPr>
            <a:r>
              <a:rPr sz="1700" b="0">
                <a:solidFill>
                  <a:srgbClr val="13384C"/>
                </a:solidFill>
                <a:latin typeface="Lato"/>
              </a:rPr>
              <a:t>Motivazioni delle scelte</a:t>
            </a:r>
          </a:p>
        </p:txBody>
      </p:sp>
      <p:sp>
        <p:nvSpPr>
          <p:cNvPr id="34" name="Rounded Rectangle 33"/>
          <p:cNvSpPr/>
          <p:nvPr/>
        </p:nvSpPr>
        <p:spPr>
          <a:xfrm>
            <a:off x="4352544" y="2487168"/>
            <a:ext cx="3474720" cy="2697480"/>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Rounded Rectangle 34"/>
          <p:cNvSpPr/>
          <p:nvPr/>
        </p:nvSpPr>
        <p:spPr>
          <a:xfrm>
            <a:off x="4608576" y="2761488"/>
            <a:ext cx="530352" cy="758952"/>
          </a:xfrm>
          <a:prstGeom prst="roundRect">
            <a:avLst>
              <a:gd name="adj" fmla="val 13000"/>
            </a:avLst>
          </a:prstGeom>
          <a:solidFill>
            <a:srgbClr val="FFFFFF"/>
          </a:solidFill>
          <a:ln w="17780">
            <a:solidFill>
              <a:srgbClr val="418FBD"/>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Rounded Rectangle 35"/>
          <p:cNvSpPr/>
          <p:nvPr/>
        </p:nvSpPr>
        <p:spPr>
          <a:xfrm>
            <a:off x="4677521" y="2724912"/>
            <a:ext cx="233354" cy="118872"/>
          </a:xfrm>
          <a:prstGeom prst="roundRect">
            <a:avLst>
              <a:gd name="adj" fmla="val 13000"/>
            </a:avLst>
          </a:prstGeom>
          <a:solidFill>
            <a:srgbClr val="418FBD"/>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37" name="Connector 36"/>
          <p:cNvCxnSpPr/>
          <p:nvPr/>
        </p:nvCxnSpPr>
        <p:spPr>
          <a:xfrm>
            <a:off x="4704039" y="2966405"/>
            <a:ext cx="339425" cy="0"/>
          </a:xfrm>
          <a:prstGeom prst="line">
            <a:avLst/>
          </a:prstGeom>
          <a:ln w="12700">
            <a:solidFill>
              <a:srgbClr val="418FBD"/>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4704039" y="3080247"/>
            <a:ext cx="339425" cy="0"/>
          </a:xfrm>
          <a:prstGeom prst="line">
            <a:avLst/>
          </a:prstGeom>
          <a:ln w="12700">
            <a:solidFill>
              <a:srgbClr val="418FBD"/>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4704039" y="3194090"/>
            <a:ext cx="339425" cy="0"/>
          </a:xfrm>
          <a:prstGeom prst="line">
            <a:avLst/>
          </a:prstGeom>
          <a:ln w="12700">
            <a:solidFill>
              <a:srgbClr val="418FBD"/>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4704039" y="3307933"/>
            <a:ext cx="339425" cy="0"/>
          </a:xfrm>
          <a:prstGeom prst="line">
            <a:avLst/>
          </a:prstGeom>
          <a:ln w="12700">
            <a:solidFill>
              <a:srgbClr val="418FBD"/>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5340096" y="2770632"/>
            <a:ext cx="2231136" cy="493776"/>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13384C"/>
                </a:solidFill>
                <a:latin typeface="Lato"/>
              </a:rPr>
              <a:t>REGISTRO CMR</a:t>
            </a:r>
          </a:p>
        </p:txBody>
      </p:sp>
      <p:sp>
        <p:nvSpPr>
          <p:cNvPr id="42" name="TextBox 41"/>
          <p:cNvSpPr txBox="1"/>
          <p:nvPr/>
        </p:nvSpPr>
        <p:spPr>
          <a:xfrm>
            <a:off x="4608576" y="3831336"/>
            <a:ext cx="2962656" cy="1005840"/>
          </a:xfrm>
          <a:prstGeom prst="rect">
            <a:avLst/>
          </a:prstGeom>
          <a:noFill/>
        </p:spPr>
        <p:txBody>
          <a:bodyPr wrap="square" lIns="0" tIns="0" rIns="0" bIns="0" anchor="t">
            <a:spAutoFit/>
          </a:bodyPr>
          <a:lstStyle/>
          <a:p>
            <a:pPr algn="l">
              <a:lnSpc>
                <a:spcPct val="105000"/>
              </a:lnSpc>
              <a:spcBef>
                <a:spcPts val="0"/>
              </a:spcBef>
              <a:spcAft>
                <a:spcPts val="0"/>
              </a:spcAft>
            </a:pPr>
            <a:r>
              <a:rPr sz="1700" b="0">
                <a:solidFill>
                  <a:srgbClr val="13384C"/>
                </a:solidFill>
                <a:latin typeface="Lato"/>
              </a:rPr>
              <a:t>Attività del lavoratore</a:t>
            </a:r>
          </a:p>
          <a:p>
            <a:pPr algn="l">
              <a:lnSpc>
                <a:spcPct val="105000"/>
              </a:lnSpc>
              <a:spcBef>
                <a:spcPts val="0"/>
              </a:spcBef>
              <a:spcAft>
                <a:spcPts val="0"/>
              </a:spcAft>
            </a:pPr>
            <a:r>
              <a:rPr sz="1700" b="0">
                <a:solidFill>
                  <a:srgbClr val="13384C"/>
                </a:solidFill>
                <a:latin typeface="Lato"/>
              </a:rPr>
              <a:t>Agente utilizzato</a:t>
            </a:r>
          </a:p>
          <a:p>
            <a:pPr algn="l">
              <a:lnSpc>
                <a:spcPct val="105000"/>
              </a:lnSpc>
              <a:spcBef>
                <a:spcPts val="0"/>
              </a:spcBef>
              <a:spcAft>
                <a:spcPts val="0"/>
              </a:spcAft>
            </a:pPr>
            <a:r>
              <a:rPr sz="1700" b="0">
                <a:solidFill>
                  <a:srgbClr val="13384C"/>
                </a:solidFill>
                <a:latin typeface="Lato"/>
              </a:rPr>
              <a:t>Esposizione ove nota</a:t>
            </a:r>
          </a:p>
        </p:txBody>
      </p:sp>
      <p:sp>
        <p:nvSpPr>
          <p:cNvPr id="43" name="Rounded Rectangle 42"/>
          <p:cNvSpPr/>
          <p:nvPr/>
        </p:nvSpPr>
        <p:spPr>
          <a:xfrm>
            <a:off x="8101583" y="2487168"/>
            <a:ext cx="3474720" cy="2697480"/>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Rounded Rectangle 43"/>
          <p:cNvSpPr/>
          <p:nvPr/>
        </p:nvSpPr>
        <p:spPr>
          <a:xfrm>
            <a:off x="8357615" y="2761488"/>
            <a:ext cx="530352" cy="758952"/>
          </a:xfrm>
          <a:prstGeom prst="roundRect">
            <a:avLst>
              <a:gd name="adj" fmla="val 13000"/>
            </a:avLst>
          </a:prstGeom>
          <a:solidFill>
            <a:srgbClr val="FFFFFF"/>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Rounded Rectangle 44"/>
          <p:cNvSpPr/>
          <p:nvPr/>
        </p:nvSpPr>
        <p:spPr>
          <a:xfrm>
            <a:off x="8426561" y="2724912"/>
            <a:ext cx="233354" cy="118872"/>
          </a:xfrm>
          <a:prstGeom prst="roundRect">
            <a:avLst>
              <a:gd name="adj" fmla="val 13000"/>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46" name="Connector 45"/>
          <p:cNvCxnSpPr/>
          <p:nvPr/>
        </p:nvCxnSpPr>
        <p:spPr>
          <a:xfrm>
            <a:off x="8453079" y="2966405"/>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8453079" y="3080247"/>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8453079" y="3194090"/>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a:off x="8453079" y="3307933"/>
            <a:ext cx="339425"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50" name="TextBox 49"/>
          <p:cNvSpPr txBox="1"/>
          <p:nvPr/>
        </p:nvSpPr>
        <p:spPr>
          <a:xfrm>
            <a:off x="9089136" y="2770632"/>
            <a:ext cx="2231136" cy="493776"/>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13384C"/>
                </a:solidFill>
                <a:latin typeface="Lato"/>
              </a:rPr>
              <a:t>CARTELLA SANITARIA</a:t>
            </a:r>
          </a:p>
        </p:txBody>
      </p:sp>
      <p:sp>
        <p:nvSpPr>
          <p:cNvPr id="51" name="TextBox 50"/>
          <p:cNvSpPr txBox="1"/>
          <p:nvPr/>
        </p:nvSpPr>
        <p:spPr>
          <a:xfrm>
            <a:off x="8357615" y="3831336"/>
            <a:ext cx="2962656" cy="1005840"/>
          </a:xfrm>
          <a:prstGeom prst="rect">
            <a:avLst/>
          </a:prstGeom>
          <a:noFill/>
        </p:spPr>
        <p:txBody>
          <a:bodyPr wrap="square" lIns="0" tIns="0" rIns="0" bIns="0" anchor="t">
            <a:spAutoFit/>
          </a:bodyPr>
          <a:lstStyle/>
          <a:p>
            <a:pPr algn="l">
              <a:lnSpc>
                <a:spcPct val="105000"/>
              </a:lnSpc>
              <a:spcBef>
                <a:spcPts val="0"/>
              </a:spcBef>
              <a:spcAft>
                <a:spcPts val="0"/>
              </a:spcAft>
            </a:pPr>
            <a:r>
              <a:rPr sz="1700" b="0">
                <a:solidFill>
                  <a:srgbClr val="13384C"/>
                </a:solidFill>
                <a:latin typeface="Lato"/>
              </a:rPr>
              <a:t>Documentazione sanitaria</a:t>
            </a:r>
          </a:p>
          <a:p>
            <a:pPr algn="l">
              <a:lnSpc>
                <a:spcPct val="105000"/>
              </a:lnSpc>
              <a:spcBef>
                <a:spcPts val="0"/>
              </a:spcBef>
              <a:spcAft>
                <a:spcPts val="0"/>
              </a:spcAft>
            </a:pPr>
            <a:r>
              <a:rPr sz="1700" b="0">
                <a:solidFill>
                  <a:srgbClr val="13384C"/>
                </a:solidFill>
                <a:latin typeface="Lato"/>
              </a:rPr>
              <a:t>Istituita e aggiornata</a:t>
            </a:r>
          </a:p>
          <a:p>
            <a:pPr algn="l">
              <a:lnSpc>
                <a:spcPct val="105000"/>
              </a:lnSpc>
              <a:spcBef>
                <a:spcPts val="0"/>
              </a:spcBef>
              <a:spcAft>
                <a:spcPts val="0"/>
              </a:spcAft>
            </a:pPr>
            <a:r>
              <a:rPr sz="1700" b="0">
                <a:solidFill>
                  <a:srgbClr val="13384C"/>
                </a:solidFill>
                <a:latin typeface="Lato"/>
              </a:rPr>
              <a:t>dal medico competente</a:t>
            </a:r>
          </a:p>
        </p:txBody>
      </p:sp>
      <p:cxnSp>
        <p:nvCxnSpPr>
          <p:cNvPr id="52" name="Connector 51"/>
          <p:cNvCxnSpPr/>
          <p:nvPr/>
        </p:nvCxnSpPr>
        <p:spPr>
          <a:xfrm>
            <a:off x="4096512" y="3749039"/>
            <a:ext cx="201168" cy="0"/>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3" name="Connector 52"/>
          <p:cNvCxnSpPr/>
          <p:nvPr/>
        </p:nvCxnSpPr>
        <p:spPr>
          <a:xfrm>
            <a:off x="7845552" y="3749039"/>
            <a:ext cx="201168" cy="0"/>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54" name="Rectangle 53"/>
          <p:cNvSpPr/>
          <p:nvPr/>
        </p:nvSpPr>
        <p:spPr>
          <a:xfrm>
            <a:off x="603504" y="5394960"/>
            <a:ext cx="10972800" cy="466344"/>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Rounded Rectangle 54"/>
          <p:cNvSpPr/>
          <p:nvPr/>
        </p:nvSpPr>
        <p:spPr>
          <a:xfrm>
            <a:off x="858438" y="5431536"/>
            <a:ext cx="180502" cy="192024"/>
          </a:xfrm>
          <a:prstGeom prst="roundRect">
            <a:avLst>
              <a:gd name="adj" fmla="val 13000"/>
            </a:avLst>
          </a:prstGeom>
          <a:noFill/>
          <a:ln w="2286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Rounded Rectangle 55"/>
          <p:cNvSpPr/>
          <p:nvPr/>
        </p:nvSpPr>
        <p:spPr>
          <a:xfrm>
            <a:off x="804672" y="5539069"/>
            <a:ext cx="291876" cy="211226"/>
          </a:xfrm>
          <a:prstGeom prst="roundRect">
            <a:avLst>
              <a:gd name="adj" fmla="val 13000"/>
            </a:avLst>
          </a:prstGeom>
          <a:solidFill>
            <a:srgbClr val="FFFFFF"/>
          </a:solidFill>
          <a:ln w="17780">
            <a:solidFill>
              <a:srgbClr val="008E89"/>
            </a:solid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Oval 56"/>
          <p:cNvSpPr/>
          <p:nvPr/>
        </p:nvSpPr>
        <p:spPr>
          <a:xfrm>
            <a:off x="931407" y="5596676"/>
            <a:ext cx="38404" cy="3840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cxnSp>
        <p:nvCxnSpPr>
          <p:cNvPr id="58" name="Connector 57"/>
          <p:cNvCxnSpPr/>
          <p:nvPr/>
        </p:nvCxnSpPr>
        <p:spPr>
          <a:xfrm>
            <a:off x="950610" y="5623560"/>
            <a:ext cx="0" cy="57607"/>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1344168" y="5522976"/>
            <a:ext cx="5212080" cy="210312"/>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008E89"/>
                </a:solidFill>
                <a:latin typeface="Lato"/>
              </a:rPr>
              <a:t>AL DATORE: GIUDIZIO E PRESCRIZIONI</a:t>
            </a:r>
          </a:p>
        </p:txBody>
      </p:sp>
      <p:sp>
        <p:nvSpPr>
          <p:cNvPr id="60" name="TextBox 59"/>
          <p:cNvSpPr txBox="1"/>
          <p:nvPr/>
        </p:nvSpPr>
        <p:spPr>
          <a:xfrm>
            <a:off x="6729984" y="5522976"/>
            <a:ext cx="4572000" cy="210312"/>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13384C"/>
                </a:solidFill>
                <a:latin typeface="Lato"/>
              </a:rPr>
              <a:t>NON DIAGNOSI E REFERTI CLINICI</a:t>
            </a:r>
          </a:p>
        </p:txBody>
      </p:sp>
      <p:sp>
        <p:nvSpPr>
          <p:cNvPr id="61" name="Rectangle 60"/>
          <p:cNvSpPr/>
          <p:nvPr/>
        </p:nvSpPr>
        <p:spPr>
          <a:xfrm>
            <a:off x="603504" y="6053328"/>
            <a:ext cx="10972800" cy="329184"/>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TextBox 61"/>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20" b="0">
                <a:solidFill>
                  <a:srgbClr val="13384C"/>
                </a:solidFill>
                <a:latin typeface="Lato"/>
              </a:rPr>
              <a:t>L’accesso al registro non si estende automaticamente alla cartella sanitaria.</a:t>
            </a:r>
          </a:p>
        </p:txBody>
      </p:sp>
      <p:sp>
        <p:nvSpPr>
          <p:cNvPr id="6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66DCC5"/>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BFD3DA"/>
                </a:solidFill>
                <a:latin typeface="Lato"/>
              </a:rPr>
              <a:t>GESTIONE DELLE VARIAZIONI</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FFFFFF"/>
                </a:solidFill>
                <a:latin typeface="Lato"/>
              </a:rPr>
              <a:t>Un segnale sanitario riapre la valutazione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BFD3DA"/>
                </a:solidFill>
                <a:latin typeface="Lato"/>
              </a:rPr>
              <a:t>L’articolo 242 collega specifiche evidenze sanitarie al riesame del rischio e delle misure.</a:t>
            </a:r>
          </a:p>
        </p:txBody>
      </p:sp>
      <p:cxnSp>
        <p:nvCxnSpPr>
          <p:cNvPr id="11" name="Connector 10"/>
          <p:cNvCxnSpPr/>
          <p:nvPr/>
        </p:nvCxnSpPr>
        <p:spPr>
          <a:xfrm>
            <a:off x="548640" y="6437376"/>
            <a:ext cx="11091672" cy="0"/>
          </a:xfrm>
          <a:prstGeom prst="line">
            <a:avLst/>
          </a:prstGeom>
          <a:ln w="6350">
            <a:solidFill>
              <a:srgbClr val="254F6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BFD3DA"/>
                </a:solidFill>
                <a:latin typeface="Lato"/>
              </a:rPr>
              <a:t>Art. 242, commi 4–5 [N1] • Art. 236 [N3] • INAIL, p. 4 [I1] • Ciclo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BFD3DA"/>
                </a:solidFill>
                <a:latin typeface="Lato"/>
              </a:rPr>
              <a:t>08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254F60"/>
            </a:solidFill>
          </a:ln>
        </p:spPr>
        <p:style>
          <a:lnRef idx="2">
            <a:schemeClr val="accent1"/>
          </a:lnRef>
          <a:fillRef idx="0">
            <a:schemeClr val="accent1"/>
          </a:fillRef>
          <a:effectRef idx="1">
            <a:schemeClr val="accent1"/>
          </a:effectRef>
          <a:fontRef idx="minor">
            <a:schemeClr val="tx1"/>
          </a:fontRef>
        </p:style>
      </p:cxnSp>
      <p:sp>
        <p:nvSpPr>
          <p:cNvPr id="25" name="Rounded Rectangle 24"/>
          <p:cNvSpPr/>
          <p:nvPr/>
        </p:nvSpPr>
        <p:spPr>
          <a:xfrm>
            <a:off x="603504" y="2441448"/>
            <a:ext cx="5349240" cy="914400"/>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786384" y="2578608"/>
            <a:ext cx="4983480" cy="347472"/>
          </a:xfrm>
          <a:prstGeom prst="rect">
            <a:avLst/>
          </a:prstGeom>
          <a:noFill/>
        </p:spPr>
        <p:txBody>
          <a:bodyPr wrap="square" lIns="0" tIns="0" rIns="0" bIns="0" anchor="t">
            <a:spAutoFit/>
          </a:bodyPr>
          <a:lstStyle/>
          <a:p>
            <a:pPr algn="l">
              <a:lnSpc>
                <a:spcPct val="105000"/>
              </a:lnSpc>
              <a:spcBef>
                <a:spcPts val="0"/>
              </a:spcBef>
              <a:spcAft>
                <a:spcPts val="0"/>
              </a:spcAft>
            </a:pPr>
            <a:r>
              <a:rPr sz="1140" b="1">
                <a:solidFill>
                  <a:srgbClr val="E7B747"/>
                </a:solidFill>
                <a:latin typeface="Lato"/>
              </a:rPr>
              <a:t>ANOMALIA IMPUTABILE ALL’ESPOSIZIONE</a:t>
            </a:r>
          </a:p>
        </p:txBody>
      </p:sp>
      <p:sp>
        <p:nvSpPr>
          <p:cNvPr id="27" name="TextBox 26"/>
          <p:cNvSpPr txBox="1"/>
          <p:nvPr/>
        </p:nvSpPr>
        <p:spPr>
          <a:xfrm>
            <a:off x="786384" y="2980944"/>
            <a:ext cx="4983480" cy="274320"/>
          </a:xfrm>
          <a:prstGeom prst="rect">
            <a:avLst/>
          </a:prstGeom>
          <a:noFill/>
        </p:spPr>
        <p:txBody>
          <a:bodyPr wrap="square" lIns="0" tIns="0" rIns="0" bIns="0" anchor="t">
            <a:spAutoFit/>
          </a:bodyPr>
          <a:lstStyle/>
          <a:p>
            <a:pPr algn="l">
              <a:lnSpc>
                <a:spcPct val="105000"/>
              </a:lnSpc>
              <a:spcBef>
                <a:spcPts val="0"/>
              </a:spcBef>
              <a:spcAft>
                <a:spcPts val="0"/>
              </a:spcAft>
            </a:pPr>
            <a:r>
              <a:rPr sz="1240" b="0">
                <a:solidFill>
                  <a:srgbClr val="FFFFFF"/>
                </a:solidFill>
                <a:latin typeface="Lato"/>
              </a:rPr>
              <a:t>Lavoratori esposti in modo analogo allo stesso agente.</a:t>
            </a:r>
          </a:p>
        </p:txBody>
      </p:sp>
      <p:sp>
        <p:nvSpPr>
          <p:cNvPr id="28" name="Rounded Rectangle 27"/>
          <p:cNvSpPr/>
          <p:nvPr/>
        </p:nvSpPr>
        <p:spPr>
          <a:xfrm>
            <a:off x="6227064" y="2441448"/>
            <a:ext cx="5349240" cy="914400"/>
          </a:xfrm>
          <a:prstGeom prst="roundRect">
            <a:avLst>
              <a:gd name="adj" fmla="val 13000"/>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TextBox 28"/>
          <p:cNvSpPr txBox="1"/>
          <p:nvPr/>
        </p:nvSpPr>
        <p:spPr>
          <a:xfrm>
            <a:off x="6409944" y="2578608"/>
            <a:ext cx="4983480" cy="347472"/>
          </a:xfrm>
          <a:prstGeom prst="rect">
            <a:avLst/>
          </a:prstGeom>
          <a:noFill/>
        </p:spPr>
        <p:txBody>
          <a:bodyPr wrap="square" lIns="0" tIns="0" rIns="0" bIns="0" anchor="t">
            <a:spAutoFit/>
          </a:bodyPr>
          <a:lstStyle/>
          <a:p>
            <a:pPr algn="l">
              <a:lnSpc>
                <a:spcPct val="105000"/>
              </a:lnSpc>
              <a:spcBef>
                <a:spcPts val="0"/>
              </a:spcBef>
              <a:spcAft>
                <a:spcPts val="0"/>
              </a:spcAft>
            </a:pPr>
            <a:r>
              <a:rPr sz="1140" b="1">
                <a:solidFill>
                  <a:srgbClr val="E7B747"/>
                </a:solidFill>
                <a:latin typeface="Lato"/>
              </a:rPr>
              <a:t>SUPERAMENTO DI UN VALORE LIMITE BIOLOGICO</a:t>
            </a:r>
          </a:p>
        </p:txBody>
      </p:sp>
      <p:sp>
        <p:nvSpPr>
          <p:cNvPr id="30" name="TextBox 29"/>
          <p:cNvSpPr txBox="1"/>
          <p:nvPr/>
        </p:nvSpPr>
        <p:spPr>
          <a:xfrm>
            <a:off x="6409944" y="2980944"/>
            <a:ext cx="4983480" cy="274320"/>
          </a:xfrm>
          <a:prstGeom prst="rect">
            <a:avLst/>
          </a:prstGeom>
          <a:noFill/>
        </p:spPr>
        <p:txBody>
          <a:bodyPr wrap="square" lIns="0" tIns="0" rIns="0" bIns="0" anchor="t">
            <a:spAutoFit/>
          </a:bodyPr>
          <a:lstStyle/>
          <a:p>
            <a:pPr algn="l">
              <a:lnSpc>
                <a:spcPct val="105000"/>
              </a:lnSpc>
              <a:spcBef>
                <a:spcPts val="0"/>
              </a:spcBef>
              <a:spcAft>
                <a:spcPts val="0"/>
              </a:spcAft>
            </a:pPr>
            <a:r>
              <a:rPr sz="1240" b="0">
                <a:solidFill>
                  <a:srgbClr val="FFFFFF"/>
                </a:solidFill>
                <a:latin typeface="Lato"/>
              </a:rPr>
              <a:t>Condizione distinta dal confronto con VLEP o DNEL.</a:t>
            </a:r>
          </a:p>
        </p:txBody>
      </p:sp>
      <p:cxnSp>
        <p:nvCxnSpPr>
          <p:cNvPr id="31" name="Connector 30"/>
          <p:cNvCxnSpPr/>
          <p:nvPr/>
        </p:nvCxnSpPr>
        <p:spPr>
          <a:xfrm>
            <a:off x="3291840" y="3383280"/>
            <a:ext cx="0" cy="246888"/>
          </a:xfrm>
          <a:prstGeom prst="line">
            <a:avLst/>
          </a:prstGeom>
          <a:ln w="1651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8915400" y="3383280"/>
            <a:ext cx="0" cy="246888"/>
          </a:xfrm>
          <a:prstGeom prst="line">
            <a:avLst/>
          </a:prstGeom>
          <a:ln w="1651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3" name="Rounded Rectangle 32"/>
          <p:cNvSpPr/>
          <p:nvPr/>
        </p:nvSpPr>
        <p:spPr>
          <a:xfrm>
            <a:off x="603504" y="3776472"/>
            <a:ext cx="3182112" cy="1691640"/>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Oval 33"/>
          <p:cNvSpPr/>
          <p:nvPr/>
        </p:nvSpPr>
        <p:spPr>
          <a:xfrm>
            <a:off x="786384" y="3995928"/>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5" name="TextBox 34"/>
          <p:cNvSpPr txBox="1"/>
          <p:nvPr/>
        </p:nvSpPr>
        <p:spPr>
          <a:xfrm>
            <a:off x="786384" y="4027932"/>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01</a:t>
            </a:r>
          </a:p>
        </p:txBody>
      </p:sp>
      <p:sp>
        <p:nvSpPr>
          <p:cNvPr id="36" name="TextBox 35"/>
          <p:cNvSpPr txBox="1"/>
          <p:nvPr/>
        </p:nvSpPr>
        <p:spPr>
          <a:xfrm>
            <a:off x="804672" y="4480560"/>
            <a:ext cx="2779776"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MEDICO COMPETENTE</a:t>
            </a:r>
          </a:p>
        </p:txBody>
      </p:sp>
      <p:sp>
        <p:nvSpPr>
          <p:cNvPr id="37" name="TextBox 36"/>
          <p:cNvSpPr txBox="1"/>
          <p:nvPr/>
        </p:nvSpPr>
        <p:spPr>
          <a:xfrm>
            <a:off x="804672" y="4846320"/>
            <a:ext cx="2779776" cy="539495"/>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FFFFFF"/>
                </a:solidFill>
                <a:latin typeface="Lato"/>
              </a:rPr>
              <a:t>Informa il datore</a:t>
            </a:r>
          </a:p>
          <a:p>
            <a:pPr algn="l">
              <a:lnSpc>
                <a:spcPct val="105000"/>
              </a:lnSpc>
              <a:spcBef>
                <a:spcPts val="0"/>
              </a:spcBef>
              <a:spcAft>
                <a:spcPts val="0"/>
              </a:spcAft>
            </a:pPr>
            <a:r>
              <a:rPr sz="1700" b="1">
                <a:solidFill>
                  <a:srgbClr val="FFFFFF"/>
                </a:solidFill>
                <a:latin typeface="Lato"/>
              </a:rPr>
              <a:t>di lavoro</a:t>
            </a:r>
          </a:p>
        </p:txBody>
      </p:sp>
      <p:sp>
        <p:nvSpPr>
          <p:cNvPr id="38" name="Rounded Rectangle 37"/>
          <p:cNvSpPr/>
          <p:nvPr/>
        </p:nvSpPr>
        <p:spPr>
          <a:xfrm>
            <a:off x="4206240" y="3776472"/>
            <a:ext cx="3182112" cy="1691640"/>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Oval 38"/>
          <p:cNvSpPr/>
          <p:nvPr/>
        </p:nvSpPr>
        <p:spPr>
          <a:xfrm>
            <a:off x="4389120" y="3995928"/>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0" name="TextBox 39"/>
          <p:cNvSpPr txBox="1"/>
          <p:nvPr/>
        </p:nvSpPr>
        <p:spPr>
          <a:xfrm>
            <a:off x="4389120" y="4027932"/>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02</a:t>
            </a:r>
          </a:p>
        </p:txBody>
      </p:sp>
      <p:sp>
        <p:nvSpPr>
          <p:cNvPr id="41" name="TextBox 40"/>
          <p:cNvSpPr txBox="1"/>
          <p:nvPr/>
        </p:nvSpPr>
        <p:spPr>
          <a:xfrm>
            <a:off x="4407407" y="4480560"/>
            <a:ext cx="2779776"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DATORE DI LAVORO</a:t>
            </a:r>
          </a:p>
        </p:txBody>
      </p:sp>
      <p:sp>
        <p:nvSpPr>
          <p:cNvPr id="42" name="TextBox 41"/>
          <p:cNvSpPr txBox="1"/>
          <p:nvPr/>
        </p:nvSpPr>
        <p:spPr>
          <a:xfrm>
            <a:off x="4407407" y="4846320"/>
            <a:ext cx="2779776" cy="539495"/>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FFFFFF"/>
                </a:solidFill>
                <a:latin typeface="Lato"/>
              </a:rPr>
              <a:t>Nuova valutazione</a:t>
            </a:r>
          </a:p>
          <a:p>
            <a:pPr algn="l">
              <a:lnSpc>
                <a:spcPct val="105000"/>
              </a:lnSpc>
              <a:spcBef>
                <a:spcPts val="0"/>
              </a:spcBef>
              <a:spcAft>
                <a:spcPts val="0"/>
              </a:spcAft>
            </a:pPr>
            <a:r>
              <a:rPr sz="1700" b="1">
                <a:solidFill>
                  <a:srgbClr val="FFFFFF"/>
                </a:solidFill>
                <a:latin typeface="Lato"/>
              </a:rPr>
              <a:t>del rischio</a:t>
            </a:r>
          </a:p>
        </p:txBody>
      </p:sp>
      <p:sp>
        <p:nvSpPr>
          <p:cNvPr id="43" name="Rounded Rectangle 42"/>
          <p:cNvSpPr/>
          <p:nvPr/>
        </p:nvSpPr>
        <p:spPr>
          <a:xfrm>
            <a:off x="7808975" y="3776472"/>
            <a:ext cx="3767328" cy="1691640"/>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Oval 43"/>
          <p:cNvSpPr/>
          <p:nvPr/>
        </p:nvSpPr>
        <p:spPr>
          <a:xfrm>
            <a:off x="7991855" y="3995928"/>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5" name="TextBox 44"/>
          <p:cNvSpPr txBox="1"/>
          <p:nvPr/>
        </p:nvSpPr>
        <p:spPr>
          <a:xfrm>
            <a:off x="7991855" y="4027932"/>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03</a:t>
            </a:r>
          </a:p>
        </p:txBody>
      </p:sp>
      <p:sp>
        <p:nvSpPr>
          <p:cNvPr id="46" name="TextBox 45"/>
          <p:cNvSpPr txBox="1"/>
          <p:nvPr/>
        </p:nvSpPr>
        <p:spPr>
          <a:xfrm>
            <a:off x="8010144" y="4480560"/>
            <a:ext cx="3364992"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ESPOSIZIONE E MISURE</a:t>
            </a:r>
          </a:p>
        </p:txBody>
      </p:sp>
      <p:sp>
        <p:nvSpPr>
          <p:cNvPr id="47" name="TextBox 46"/>
          <p:cNvSpPr txBox="1"/>
          <p:nvPr/>
        </p:nvSpPr>
        <p:spPr>
          <a:xfrm>
            <a:off x="8010144" y="4846320"/>
            <a:ext cx="3364992" cy="539495"/>
          </a:xfrm>
          <a:prstGeom prst="rect">
            <a:avLst/>
          </a:prstGeom>
          <a:noFill/>
        </p:spPr>
        <p:txBody>
          <a:bodyPr wrap="square" lIns="0" tIns="0" rIns="0" bIns="0" anchor="t">
            <a:spAutoFit/>
          </a:bodyPr>
          <a:lstStyle/>
          <a:p>
            <a:pPr algn="l">
              <a:lnSpc>
                <a:spcPct val="105000"/>
              </a:lnSpc>
              <a:spcBef>
                <a:spcPts val="0"/>
              </a:spcBef>
              <a:spcAft>
                <a:spcPts val="0"/>
              </a:spcAft>
            </a:pPr>
            <a:r>
              <a:rPr sz="1700" b="1">
                <a:solidFill>
                  <a:srgbClr val="FFFFFF"/>
                </a:solidFill>
                <a:latin typeface="Lato"/>
              </a:rPr>
              <a:t>Tutte le vie rilevanti</a:t>
            </a:r>
          </a:p>
          <a:p>
            <a:pPr algn="l">
              <a:lnSpc>
                <a:spcPct val="105000"/>
              </a:lnSpc>
              <a:spcBef>
                <a:spcPts val="0"/>
              </a:spcBef>
              <a:spcAft>
                <a:spcPts val="0"/>
              </a:spcAft>
            </a:pPr>
            <a:r>
              <a:rPr sz="1700" b="1">
                <a:solidFill>
                  <a:srgbClr val="FFFFFF"/>
                </a:solidFill>
                <a:latin typeface="Lato"/>
              </a:rPr>
              <a:t>Efficacia da riscontrare</a:t>
            </a:r>
          </a:p>
        </p:txBody>
      </p:sp>
      <p:cxnSp>
        <p:nvCxnSpPr>
          <p:cNvPr id="48" name="Connector 47"/>
          <p:cNvCxnSpPr/>
          <p:nvPr/>
        </p:nvCxnSpPr>
        <p:spPr>
          <a:xfrm>
            <a:off x="3822191" y="4617720"/>
            <a:ext cx="301753" cy="0"/>
          </a:xfrm>
          <a:prstGeom prst="line">
            <a:avLst/>
          </a:prstGeom>
          <a:ln w="1651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49" name="Connector 48"/>
          <p:cNvCxnSpPr/>
          <p:nvPr/>
        </p:nvCxnSpPr>
        <p:spPr>
          <a:xfrm>
            <a:off x="7424927" y="4617720"/>
            <a:ext cx="301752" cy="0"/>
          </a:xfrm>
          <a:prstGeom prst="line">
            <a:avLst/>
          </a:prstGeom>
          <a:ln w="1651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50" name="Connector 49"/>
          <p:cNvCxnSpPr/>
          <p:nvPr/>
        </p:nvCxnSpPr>
        <p:spPr>
          <a:xfrm>
            <a:off x="9738360" y="5559552"/>
            <a:ext cx="0" cy="201168"/>
          </a:xfrm>
          <a:prstGeom prst="line">
            <a:avLst/>
          </a:prstGeom>
          <a:ln w="12700">
            <a:solidFill>
              <a:srgbClr val="BFD3DA"/>
            </a:solidFill>
          </a:ln>
        </p:spPr>
        <p:style>
          <a:lnRef idx="2">
            <a:schemeClr val="accent1"/>
          </a:lnRef>
          <a:fillRef idx="0">
            <a:schemeClr val="accent1"/>
          </a:fillRef>
          <a:effectRef idx="1">
            <a:schemeClr val="accent1"/>
          </a:effectRef>
          <a:fontRef idx="minor">
            <a:schemeClr val="tx1"/>
          </a:fontRef>
        </p:style>
      </p:cxnSp>
      <p:cxnSp>
        <p:nvCxnSpPr>
          <p:cNvPr id="51" name="Connector 50"/>
          <p:cNvCxnSpPr/>
          <p:nvPr/>
        </p:nvCxnSpPr>
        <p:spPr>
          <a:xfrm flipH="1">
            <a:off x="2194560" y="5760720"/>
            <a:ext cx="7543800" cy="0"/>
          </a:xfrm>
          <a:prstGeom prst="line">
            <a:avLst/>
          </a:prstGeom>
          <a:ln w="12700">
            <a:solidFill>
              <a:srgbClr val="BFD3DA"/>
            </a:solidFill>
          </a:ln>
        </p:spPr>
        <p:style>
          <a:lnRef idx="2">
            <a:schemeClr val="accent1"/>
          </a:lnRef>
          <a:fillRef idx="0">
            <a:schemeClr val="accent1"/>
          </a:fillRef>
          <a:effectRef idx="1">
            <a:schemeClr val="accent1"/>
          </a:effectRef>
          <a:fontRef idx="minor">
            <a:schemeClr val="tx1"/>
          </a:fontRef>
        </p:style>
      </p:cxnSp>
      <p:cxnSp>
        <p:nvCxnSpPr>
          <p:cNvPr id="52" name="Connector 51"/>
          <p:cNvCxnSpPr/>
          <p:nvPr/>
        </p:nvCxnSpPr>
        <p:spPr>
          <a:xfrm flipV="1">
            <a:off x="2194560" y="5550408"/>
            <a:ext cx="0" cy="210312"/>
          </a:xfrm>
          <a:prstGeom prst="line">
            <a:avLst/>
          </a:prstGeom>
          <a:ln w="12700">
            <a:solidFill>
              <a:srgbClr val="BFD3DA"/>
            </a:solidFill>
            <a:tailEnd type="triangle" w="sm" len="sm"/>
          </a:ln>
        </p:spPr>
        <p:style>
          <a:lnRef idx="2">
            <a:schemeClr val="accent1"/>
          </a:lnRef>
          <a:fillRef idx="0">
            <a:schemeClr val="accent1"/>
          </a:fillRef>
          <a:effectRef idx="1">
            <a:schemeClr val="accent1"/>
          </a:effectRef>
          <a:fontRef idx="minor">
            <a:schemeClr val="tx1"/>
          </a:fontRef>
        </p:style>
      </p:cxnSp>
      <p:sp>
        <p:nvSpPr>
          <p:cNvPr id="53" name="Rectangle 52"/>
          <p:cNvSpPr/>
          <p:nvPr/>
        </p:nvSpPr>
        <p:spPr>
          <a:xfrm>
            <a:off x="603504" y="6053328"/>
            <a:ext cx="10972800" cy="32918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4" name="TextBox 53"/>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20" b="0">
                <a:solidFill>
                  <a:srgbClr val="66DCC5"/>
                </a:solidFill>
                <a:latin typeface="Lato"/>
              </a:rPr>
              <a:t>Anche modifiche di sostanze, attività e condizioni richiedono il riesame dello scenario pertinente.</a:t>
            </a:r>
          </a:p>
        </p:txBody>
      </p:sp>
      <p:sp>
        <p:nvSpPr>
          <p:cNvPr id="5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008E89"/>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567886"/>
                </a:solidFill>
                <a:latin typeface="Lato"/>
              </a:rPr>
              <a:t>COERENZA DOCUMENTALE</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13384C"/>
                </a:solidFill>
                <a:latin typeface="Lato"/>
              </a:rPr>
              <a:t>Aggiornare il DVR: rendere verificabile la decisione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567886"/>
                </a:solidFill>
                <a:latin typeface="Lato"/>
              </a:rPr>
              <a:t>Le sei aree informative dell’articolo 236, comma 4, sostengono una revisione motivata.</a:t>
            </a:r>
          </a:p>
        </p:txBody>
      </p:sp>
      <p:cxnSp>
        <p:nvCxnSpPr>
          <p:cNvPr id="11" name="Connector 10"/>
          <p:cNvCxnSpPr/>
          <p:nvPr/>
        </p:nvCxnSpPr>
        <p:spPr>
          <a:xfrm>
            <a:off x="548640" y="6437376"/>
            <a:ext cx="11091672" cy="0"/>
          </a:xfrm>
          <a:prstGeom prst="line">
            <a:avLst/>
          </a:prstGeom>
          <a:ln w="6350">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567886"/>
                </a:solidFill>
                <a:latin typeface="Lato"/>
              </a:rPr>
              <a:t>REPROTOSSICI </a:t>
            </a:r>
            <a:r>
              <a:rPr lang="it-IT" sz="700" b="0" dirty="0">
                <a:solidFill>
                  <a:srgbClr val="567886"/>
                </a:solidFill>
                <a:latin typeface="Lato"/>
              </a:rPr>
              <a:t> </a:t>
            </a:r>
            <a:r>
              <a:rPr sz="700" b="0" dirty="0">
                <a:solidFill>
                  <a:srgbClr val="567886"/>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567886"/>
                </a:solidFill>
                <a:latin typeface="Lato"/>
              </a:rPr>
              <a:t>Art. 236, comma 4 [N3] • Artt. 242–243 [N1–N2] • INAIL [I1] • Versioni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567886"/>
                </a:solidFill>
                <a:latin typeface="Lato"/>
              </a:rPr>
              <a:t>09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D6E5E9"/>
            </a:solidFill>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603504" y="2386584"/>
            <a:ext cx="10972800" cy="438912"/>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795528" y="2523744"/>
            <a:ext cx="2880360" cy="182880"/>
          </a:xfrm>
          <a:prstGeom prst="rect">
            <a:avLst/>
          </a:prstGeom>
          <a:noFill/>
        </p:spPr>
        <p:txBody>
          <a:bodyPr wrap="square" lIns="0" tIns="0" rIns="0" bIns="0" anchor="t">
            <a:spAutoFit/>
          </a:bodyPr>
          <a:lstStyle/>
          <a:p>
            <a:pPr algn="l">
              <a:lnSpc>
                <a:spcPct val="105000"/>
              </a:lnSpc>
              <a:spcBef>
                <a:spcPts val="0"/>
              </a:spcBef>
              <a:spcAft>
                <a:spcPts val="0"/>
              </a:spcAft>
            </a:pPr>
            <a:r>
              <a:rPr sz="1050" b="1">
                <a:solidFill>
                  <a:srgbClr val="567886"/>
                </a:solidFill>
                <a:latin typeface="Lato"/>
              </a:rPr>
              <a:t>REVISIONE PRECEDENTE</a:t>
            </a:r>
          </a:p>
        </p:txBody>
      </p:sp>
      <p:cxnSp>
        <p:nvCxnSpPr>
          <p:cNvPr id="27" name="Connector 26"/>
          <p:cNvCxnSpPr/>
          <p:nvPr/>
        </p:nvCxnSpPr>
        <p:spPr>
          <a:xfrm>
            <a:off x="3803904" y="2615184"/>
            <a:ext cx="1115568" cy="0"/>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102352" y="2523744"/>
            <a:ext cx="3931920" cy="182880"/>
          </a:xfrm>
          <a:prstGeom prst="rect">
            <a:avLst/>
          </a:prstGeom>
          <a:noFill/>
        </p:spPr>
        <p:txBody>
          <a:bodyPr wrap="square" lIns="0" tIns="0" rIns="0" bIns="0" anchor="t">
            <a:spAutoFit/>
          </a:bodyPr>
          <a:lstStyle/>
          <a:p>
            <a:pPr algn="l">
              <a:lnSpc>
                <a:spcPct val="105000"/>
              </a:lnSpc>
              <a:spcBef>
                <a:spcPts val="0"/>
              </a:spcBef>
              <a:spcAft>
                <a:spcPts val="0"/>
              </a:spcAft>
            </a:pPr>
            <a:r>
              <a:rPr sz="1050" b="1">
                <a:solidFill>
                  <a:srgbClr val="008E89"/>
                </a:solidFill>
                <a:latin typeface="Lato"/>
              </a:rPr>
              <a:t>NUOVA EVIDENZA / CAMBIAMENTO</a:t>
            </a:r>
          </a:p>
        </p:txBody>
      </p:sp>
      <p:sp>
        <p:nvSpPr>
          <p:cNvPr id="29" name="TextBox 28"/>
          <p:cNvSpPr txBox="1"/>
          <p:nvPr/>
        </p:nvSpPr>
        <p:spPr>
          <a:xfrm>
            <a:off x="9162288" y="2523744"/>
            <a:ext cx="2221992" cy="182880"/>
          </a:xfrm>
          <a:prstGeom prst="rect">
            <a:avLst/>
          </a:prstGeom>
          <a:noFill/>
        </p:spPr>
        <p:txBody>
          <a:bodyPr wrap="square" lIns="0" tIns="0" rIns="0" bIns="0" anchor="t">
            <a:spAutoFit/>
          </a:bodyPr>
          <a:lstStyle/>
          <a:p>
            <a:pPr algn="r">
              <a:lnSpc>
                <a:spcPct val="105000"/>
              </a:lnSpc>
              <a:spcBef>
                <a:spcPts val="0"/>
              </a:spcBef>
              <a:spcAft>
                <a:spcPts val="0"/>
              </a:spcAft>
            </a:pPr>
            <a:r>
              <a:rPr sz="1000" b="1">
                <a:solidFill>
                  <a:srgbClr val="13384C"/>
                </a:solidFill>
                <a:latin typeface="Lato"/>
              </a:rPr>
              <a:t>REVISIONE MOTIVATA</a:t>
            </a:r>
          </a:p>
        </p:txBody>
      </p:sp>
      <p:sp>
        <p:nvSpPr>
          <p:cNvPr id="30" name="Rounded Rectangle 29"/>
          <p:cNvSpPr/>
          <p:nvPr/>
        </p:nvSpPr>
        <p:spPr>
          <a:xfrm>
            <a:off x="603504" y="3054096"/>
            <a:ext cx="3474720" cy="1069848"/>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1" name="Oval 30"/>
          <p:cNvSpPr/>
          <p:nvPr/>
        </p:nvSpPr>
        <p:spPr>
          <a:xfrm>
            <a:off x="768096" y="3218688"/>
            <a:ext cx="283464" cy="28346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2" name="TextBox 31"/>
          <p:cNvSpPr txBox="1"/>
          <p:nvPr/>
        </p:nvSpPr>
        <p:spPr>
          <a:xfrm>
            <a:off x="768096" y="3250692"/>
            <a:ext cx="283464" cy="246888"/>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1</a:t>
            </a:r>
          </a:p>
        </p:txBody>
      </p:sp>
      <p:sp>
        <p:nvSpPr>
          <p:cNvPr id="33" name="TextBox 32"/>
          <p:cNvSpPr txBox="1"/>
          <p:nvPr/>
        </p:nvSpPr>
        <p:spPr>
          <a:xfrm>
            <a:off x="1179576" y="3236976"/>
            <a:ext cx="2715768" cy="256032"/>
          </a:xfrm>
          <a:prstGeom prst="rect">
            <a:avLst/>
          </a:prstGeom>
          <a:noFill/>
        </p:spPr>
        <p:txBody>
          <a:bodyPr wrap="square" lIns="0" tIns="0" rIns="0" bIns="0" anchor="t">
            <a:spAutoFit/>
          </a:bodyPr>
          <a:lstStyle/>
          <a:p>
            <a:pPr algn="l">
              <a:lnSpc>
                <a:spcPct val="105000"/>
              </a:lnSpc>
              <a:spcBef>
                <a:spcPts val="0"/>
              </a:spcBef>
              <a:spcAft>
                <a:spcPts val="0"/>
              </a:spcAft>
            </a:pPr>
            <a:r>
              <a:rPr sz="1110" b="1">
                <a:solidFill>
                  <a:srgbClr val="008E89"/>
                </a:solidFill>
                <a:latin typeface="Lato"/>
              </a:rPr>
              <a:t>ATTIVITÀ E MOTIVI</a:t>
            </a:r>
          </a:p>
        </p:txBody>
      </p:sp>
      <p:sp>
        <p:nvSpPr>
          <p:cNvPr id="34" name="TextBox 33"/>
          <p:cNvSpPr txBox="1"/>
          <p:nvPr/>
        </p:nvSpPr>
        <p:spPr>
          <a:xfrm>
            <a:off x="804672" y="3566160"/>
            <a:ext cx="3072384" cy="493776"/>
          </a:xfrm>
          <a:prstGeom prst="rect">
            <a:avLst/>
          </a:prstGeom>
          <a:noFill/>
        </p:spPr>
        <p:txBody>
          <a:bodyPr wrap="square" lIns="0" tIns="0" rIns="0" bIns="0" anchor="t">
            <a:spAutoFit/>
          </a:bodyPr>
          <a:lstStyle/>
          <a:p>
            <a:pPr algn="l">
              <a:lnSpc>
                <a:spcPct val="105000"/>
              </a:lnSpc>
              <a:spcBef>
                <a:spcPts val="0"/>
              </a:spcBef>
              <a:spcAft>
                <a:spcPts val="0"/>
              </a:spcAft>
            </a:pPr>
            <a:r>
              <a:rPr sz="1520" b="0">
                <a:solidFill>
                  <a:srgbClr val="13384C"/>
                </a:solidFill>
                <a:latin typeface="Lato"/>
              </a:rPr>
              <a:t>Lavorazioni e ragioni</a:t>
            </a:r>
          </a:p>
          <a:p>
            <a:pPr algn="l">
              <a:lnSpc>
                <a:spcPct val="105000"/>
              </a:lnSpc>
              <a:spcBef>
                <a:spcPts val="0"/>
              </a:spcBef>
              <a:spcAft>
                <a:spcPts val="0"/>
              </a:spcAft>
            </a:pPr>
            <a:r>
              <a:rPr sz="1520" b="0">
                <a:solidFill>
                  <a:srgbClr val="13384C"/>
                </a:solidFill>
                <a:latin typeface="Lato"/>
              </a:rPr>
              <a:t>dell’impiego</a:t>
            </a:r>
          </a:p>
        </p:txBody>
      </p:sp>
      <p:sp>
        <p:nvSpPr>
          <p:cNvPr id="35" name="Rounded Rectangle 34"/>
          <p:cNvSpPr/>
          <p:nvPr/>
        </p:nvSpPr>
        <p:spPr>
          <a:xfrm>
            <a:off x="4352544" y="3054096"/>
            <a:ext cx="3474720" cy="1069848"/>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6" name="Oval 35"/>
          <p:cNvSpPr/>
          <p:nvPr/>
        </p:nvSpPr>
        <p:spPr>
          <a:xfrm>
            <a:off x="4517136" y="3218688"/>
            <a:ext cx="283464" cy="28346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7" name="TextBox 36"/>
          <p:cNvSpPr txBox="1"/>
          <p:nvPr/>
        </p:nvSpPr>
        <p:spPr>
          <a:xfrm>
            <a:off x="4517136" y="3250692"/>
            <a:ext cx="283464" cy="246888"/>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2</a:t>
            </a:r>
          </a:p>
        </p:txBody>
      </p:sp>
      <p:sp>
        <p:nvSpPr>
          <p:cNvPr id="38" name="TextBox 37"/>
          <p:cNvSpPr txBox="1"/>
          <p:nvPr/>
        </p:nvSpPr>
        <p:spPr>
          <a:xfrm>
            <a:off x="4928616" y="3236976"/>
            <a:ext cx="2715768" cy="256032"/>
          </a:xfrm>
          <a:prstGeom prst="rect">
            <a:avLst/>
          </a:prstGeom>
          <a:noFill/>
        </p:spPr>
        <p:txBody>
          <a:bodyPr wrap="square" lIns="0" tIns="0" rIns="0" bIns="0" anchor="t">
            <a:spAutoFit/>
          </a:bodyPr>
          <a:lstStyle/>
          <a:p>
            <a:pPr algn="l">
              <a:lnSpc>
                <a:spcPct val="105000"/>
              </a:lnSpc>
              <a:spcBef>
                <a:spcPts val="0"/>
              </a:spcBef>
              <a:spcAft>
                <a:spcPts val="0"/>
              </a:spcAft>
            </a:pPr>
            <a:r>
              <a:rPr sz="1110" b="1">
                <a:solidFill>
                  <a:srgbClr val="008E89"/>
                </a:solidFill>
                <a:latin typeface="Lato"/>
              </a:rPr>
              <a:t>QUANTITATIVI</a:t>
            </a:r>
          </a:p>
        </p:txBody>
      </p:sp>
      <p:sp>
        <p:nvSpPr>
          <p:cNvPr id="39" name="TextBox 38"/>
          <p:cNvSpPr txBox="1"/>
          <p:nvPr/>
        </p:nvSpPr>
        <p:spPr>
          <a:xfrm>
            <a:off x="4553712" y="3566160"/>
            <a:ext cx="3072384" cy="493776"/>
          </a:xfrm>
          <a:prstGeom prst="rect">
            <a:avLst/>
          </a:prstGeom>
          <a:noFill/>
        </p:spPr>
        <p:txBody>
          <a:bodyPr wrap="square" lIns="0" tIns="0" rIns="0" bIns="0" anchor="t">
            <a:spAutoFit/>
          </a:bodyPr>
          <a:lstStyle/>
          <a:p>
            <a:pPr algn="l">
              <a:lnSpc>
                <a:spcPct val="105000"/>
              </a:lnSpc>
              <a:spcBef>
                <a:spcPts val="0"/>
              </a:spcBef>
              <a:spcAft>
                <a:spcPts val="0"/>
              </a:spcAft>
            </a:pPr>
            <a:r>
              <a:rPr sz="1520" b="0">
                <a:solidFill>
                  <a:srgbClr val="13384C"/>
                </a:solidFill>
                <a:latin typeface="Lato"/>
              </a:rPr>
              <a:t>Prodotti, utilizzati, impurità</a:t>
            </a:r>
          </a:p>
          <a:p>
            <a:pPr algn="l">
              <a:lnSpc>
                <a:spcPct val="105000"/>
              </a:lnSpc>
              <a:spcBef>
                <a:spcPts val="0"/>
              </a:spcBef>
              <a:spcAft>
                <a:spcPts val="0"/>
              </a:spcAft>
            </a:pPr>
            <a:r>
              <a:rPr sz="1520" b="0">
                <a:solidFill>
                  <a:srgbClr val="13384C"/>
                </a:solidFill>
                <a:latin typeface="Lato"/>
              </a:rPr>
              <a:t>o sottoprodotti</a:t>
            </a:r>
          </a:p>
        </p:txBody>
      </p:sp>
      <p:sp>
        <p:nvSpPr>
          <p:cNvPr id="40" name="Rounded Rectangle 39"/>
          <p:cNvSpPr/>
          <p:nvPr/>
        </p:nvSpPr>
        <p:spPr>
          <a:xfrm>
            <a:off x="8101583" y="3054096"/>
            <a:ext cx="3474720" cy="1069848"/>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1" name="Oval 40"/>
          <p:cNvSpPr/>
          <p:nvPr/>
        </p:nvSpPr>
        <p:spPr>
          <a:xfrm>
            <a:off x="8266175" y="3218688"/>
            <a:ext cx="283464" cy="28346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2" name="TextBox 41"/>
          <p:cNvSpPr txBox="1"/>
          <p:nvPr/>
        </p:nvSpPr>
        <p:spPr>
          <a:xfrm>
            <a:off x="8266175" y="3250692"/>
            <a:ext cx="283464" cy="246888"/>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3</a:t>
            </a:r>
          </a:p>
        </p:txBody>
      </p:sp>
      <p:sp>
        <p:nvSpPr>
          <p:cNvPr id="43" name="TextBox 42"/>
          <p:cNvSpPr txBox="1"/>
          <p:nvPr/>
        </p:nvSpPr>
        <p:spPr>
          <a:xfrm>
            <a:off x="8677656" y="3236976"/>
            <a:ext cx="2715768" cy="256032"/>
          </a:xfrm>
          <a:prstGeom prst="rect">
            <a:avLst/>
          </a:prstGeom>
          <a:noFill/>
        </p:spPr>
        <p:txBody>
          <a:bodyPr wrap="square" lIns="0" tIns="0" rIns="0" bIns="0" anchor="t">
            <a:spAutoFit/>
          </a:bodyPr>
          <a:lstStyle/>
          <a:p>
            <a:pPr algn="l">
              <a:lnSpc>
                <a:spcPct val="105000"/>
              </a:lnSpc>
              <a:spcBef>
                <a:spcPts val="0"/>
              </a:spcBef>
              <a:spcAft>
                <a:spcPts val="0"/>
              </a:spcAft>
            </a:pPr>
            <a:r>
              <a:rPr sz="1110" b="1">
                <a:solidFill>
                  <a:srgbClr val="008E89"/>
                </a:solidFill>
                <a:latin typeface="Lato"/>
              </a:rPr>
              <a:t>LAVORATORI</a:t>
            </a:r>
          </a:p>
        </p:txBody>
      </p:sp>
      <p:sp>
        <p:nvSpPr>
          <p:cNvPr id="44" name="TextBox 43"/>
          <p:cNvSpPr txBox="1"/>
          <p:nvPr/>
        </p:nvSpPr>
        <p:spPr>
          <a:xfrm>
            <a:off x="8302752" y="3566160"/>
            <a:ext cx="3072384" cy="493776"/>
          </a:xfrm>
          <a:prstGeom prst="rect">
            <a:avLst/>
          </a:prstGeom>
          <a:noFill/>
        </p:spPr>
        <p:txBody>
          <a:bodyPr wrap="square" lIns="0" tIns="0" rIns="0" bIns="0" anchor="t">
            <a:spAutoFit/>
          </a:bodyPr>
          <a:lstStyle/>
          <a:p>
            <a:pPr algn="l">
              <a:lnSpc>
                <a:spcPct val="105000"/>
              </a:lnSpc>
              <a:spcBef>
                <a:spcPts val="0"/>
              </a:spcBef>
              <a:spcAft>
                <a:spcPts val="0"/>
              </a:spcAft>
            </a:pPr>
            <a:r>
              <a:rPr sz="1520" b="0">
                <a:solidFill>
                  <a:srgbClr val="13384C"/>
                </a:solidFill>
                <a:latin typeface="Lato"/>
              </a:rPr>
              <a:t>Numero degli esposti</a:t>
            </a:r>
          </a:p>
          <a:p>
            <a:pPr algn="l">
              <a:lnSpc>
                <a:spcPct val="105000"/>
              </a:lnSpc>
              <a:spcBef>
                <a:spcPts val="0"/>
              </a:spcBef>
              <a:spcAft>
                <a:spcPts val="0"/>
              </a:spcAft>
            </a:pPr>
            <a:r>
              <a:rPr sz="1520" b="0">
                <a:solidFill>
                  <a:srgbClr val="13384C"/>
                </a:solidFill>
                <a:latin typeface="Lato"/>
              </a:rPr>
              <a:t>o potenzialmente esposti</a:t>
            </a:r>
          </a:p>
        </p:txBody>
      </p:sp>
      <p:sp>
        <p:nvSpPr>
          <p:cNvPr id="45" name="Rounded Rectangle 44"/>
          <p:cNvSpPr/>
          <p:nvPr/>
        </p:nvSpPr>
        <p:spPr>
          <a:xfrm>
            <a:off x="603504" y="4288536"/>
            <a:ext cx="3474720" cy="1069848"/>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6" name="Oval 45"/>
          <p:cNvSpPr/>
          <p:nvPr/>
        </p:nvSpPr>
        <p:spPr>
          <a:xfrm>
            <a:off x="768096" y="4453127"/>
            <a:ext cx="283464" cy="28346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7" name="TextBox 46"/>
          <p:cNvSpPr txBox="1"/>
          <p:nvPr/>
        </p:nvSpPr>
        <p:spPr>
          <a:xfrm>
            <a:off x="768096" y="4485131"/>
            <a:ext cx="283464" cy="246888"/>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4</a:t>
            </a:r>
          </a:p>
        </p:txBody>
      </p:sp>
      <p:sp>
        <p:nvSpPr>
          <p:cNvPr id="48" name="TextBox 47"/>
          <p:cNvSpPr txBox="1"/>
          <p:nvPr/>
        </p:nvSpPr>
        <p:spPr>
          <a:xfrm>
            <a:off x="1179576" y="4471416"/>
            <a:ext cx="2715768" cy="256032"/>
          </a:xfrm>
          <a:prstGeom prst="rect">
            <a:avLst/>
          </a:prstGeom>
          <a:noFill/>
        </p:spPr>
        <p:txBody>
          <a:bodyPr wrap="square" lIns="0" tIns="0" rIns="0" bIns="0" anchor="t">
            <a:spAutoFit/>
          </a:bodyPr>
          <a:lstStyle/>
          <a:p>
            <a:pPr algn="l">
              <a:lnSpc>
                <a:spcPct val="105000"/>
              </a:lnSpc>
              <a:spcBef>
                <a:spcPts val="0"/>
              </a:spcBef>
              <a:spcAft>
                <a:spcPts val="0"/>
              </a:spcAft>
            </a:pPr>
            <a:r>
              <a:rPr sz="1110" b="1">
                <a:solidFill>
                  <a:srgbClr val="008E89"/>
                </a:solidFill>
                <a:latin typeface="Lato"/>
              </a:rPr>
              <a:t>ESPOSIZIONE</a:t>
            </a:r>
          </a:p>
        </p:txBody>
      </p:sp>
      <p:sp>
        <p:nvSpPr>
          <p:cNvPr id="49" name="TextBox 48"/>
          <p:cNvSpPr txBox="1"/>
          <p:nvPr/>
        </p:nvSpPr>
        <p:spPr>
          <a:xfrm>
            <a:off x="804672" y="4800600"/>
            <a:ext cx="3072384" cy="493776"/>
          </a:xfrm>
          <a:prstGeom prst="rect">
            <a:avLst/>
          </a:prstGeom>
          <a:noFill/>
        </p:spPr>
        <p:txBody>
          <a:bodyPr wrap="square" lIns="0" tIns="0" rIns="0" bIns="0" anchor="t">
            <a:spAutoFit/>
          </a:bodyPr>
          <a:lstStyle/>
          <a:p>
            <a:pPr algn="l">
              <a:lnSpc>
                <a:spcPct val="105000"/>
              </a:lnSpc>
              <a:spcBef>
                <a:spcPts val="0"/>
              </a:spcBef>
              <a:spcAft>
                <a:spcPts val="0"/>
              </a:spcAft>
            </a:pPr>
            <a:r>
              <a:rPr sz="1520" b="0">
                <a:solidFill>
                  <a:srgbClr val="13384C"/>
                </a:solidFill>
                <a:latin typeface="Lato"/>
              </a:rPr>
              <a:t>Valore ove noto</a:t>
            </a:r>
          </a:p>
          <a:p>
            <a:pPr algn="l">
              <a:lnSpc>
                <a:spcPct val="105000"/>
              </a:lnSpc>
              <a:spcBef>
                <a:spcPts val="0"/>
              </a:spcBef>
              <a:spcAft>
                <a:spcPts val="0"/>
              </a:spcAft>
            </a:pPr>
            <a:r>
              <a:rPr sz="1520" b="0">
                <a:solidFill>
                  <a:srgbClr val="13384C"/>
                </a:solidFill>
                <a:latin typeface="Lato"/>
              </a:rPr>
              <a:t>e relativo grado</a:t>
            </a:r>
          </a:p>
        </p:txBody>
      </p:sp>
      <p:sp>
        <p:nvSpPr>
          <p:cNvPr id="50" name="Rounded Rectangle 49"/>
          <p:cNvSpPr/>
          <p:nvPr/>
        </p:nvSpPr>
        <p:spPr>
          <a:xfrm>
            <a:off x="4352544" y="4288536"/>
            <a:ext cx="3474720" cy="1069848"/>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1" name="Oval 50"/>
          <p:cNvSpPr/>
          <p:nvPr/>
        </p:nvSpPr>
        <p:spPr>
          <a:xfrm>
            <a:off x="4517136" y="4453127"/>
            <a:ext cx="283464" cy="28346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2" name="TextBox 51"/>
          <p:cNvSpPr txBox="1"/>
          <p:nvPr/>
        </p:nvSpPr>
        <p:spPr>
          <a:xfrm>
            <a:off x="4517136" y="4485131"/>
            <a:ext cx="283464" cy="246888"/>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5</a:t>
            </a:r>
          </a:p>
        </p:txBody>
      </p:sp>
      <p:sp>
        <p:nvSpPr>
          <p:cNvPr id="53" name="TextBox 52"/>
          <p:cNvSpPr txBox="1"/>
          <p:nvPr/>
        </p:nvSpPr>
        <p:spPr>
          <a:xfrm>
            <a:off x="4928616" y="4471416"/>
            <a:ext cx="2715768" cy="256032"/>
          </a:xfrm>
          <a:prstGeom prst="rect">
            <a:avLst/>
          </a:prstGeom>
          <a:noFill/>
        </p:spPr>
        <p:txBody>
          <a:bodyPr wrap="square" lIns="0" tIns="0" rIns="0" bIns="0" anchor="t">
            <a:spAutoFit/>
          </a:bodyPr>
          <a:lstStyle/>
          <a:p>
            <a:pPr algn="l">
              <a:lnSpc>
                <a:spcPct val="105000"/>
              </a:lnSpc>
              <a:spcBef>
                <a:spcPts val="0"/>
              </a:spcBef>
              <a:spcAft>
                <a:spcPts val="0"/>
              </a:spcAft>
            </a:pPr>
            <a:r>
              <a:rPr sz="1110" b="1">
                <a:solidFill>
                  <a:srgbClr val="008E89"/>
                </a:solidFill>
                <a:latin typeface="Lato"/>
              </a:rPr>
              <a:t>MISURE E DPI</a:t>
            </a:r>
          </a:p>
        </p:txBody>
      </p:sp>
      <p:sp>
        <p:nvSpPr>
          <p:cNvPr id="54" name="TextBox 53"/>
          <p:cNvSpPr txBox="1"/>
          <p:nvPr/>
        </p:nvSpPr>
        <p:spPr>
          <a:xfrm>
            <a:off x="4553712" y="4800600"/>
            <a:ext cx="3072384" cy="493776"/>
          </a:xfrm>
          <a:prstGeom prst="rect">
            <a:avLst/>
          </a:prstGeom>
          <a:noFill/>
        </p:spPr>
        <p:txBody>
          <a:bodyPr wrap="square" lIns="0" tIns="0" rIns="0" bIns="0" anchor="t">
            <a:spAutoFit/>
          </a:bodyPr>
          <a:lstStyle/>
          <a:p>
            <a:pPr algn="l">
              <a:lnSpc>
                <a:spcPct val="105000"/>
              </a:lnSpc>
              <a:spcBef>
                <a:spcPts val="0"/>
              </a:spcBef>
              <a:spcAft>
                <a:spcPts val="0"/>
              </a:spcAft>
            </a:pPr>
            <a:r>
              <a:rPr sz="1520" b="0">
                <a:solidFill>
                  <a:srgbClr val="13384C"/>
                </a:solidFill>
                <a:latin typeface="Lato"/>
              </a:rPr>
              <a:t>Prevenzione e protezione</a:t>
            </a:r>
          </a:p>
          <a:p>
            <a:pPr algn="l">
              <a:lnSpc>
                <a:spcPct val="105000"/>
              </a:lnSpc>
              <a:spcBef>
                <a:spcPts val="0"/>
              </a:spcBef>
              <a:spcAft>
                <a:spcPts val="0"/>
              </a:spcAft>
            </a:pPr>
            <a:r>
              <a:rPr sz="1520" b="0">
                <a:solidFill>
                  <a:srgbClr val="13384C"/>
                </a:solidFill>
                <a:latin typeface="Lato"/>
              </a:rPr>
              <a:t>applicate</a:t>
            </a:r>
          </a:p>
        </p:txBody>
      </p:sp>
      <p:sp>
        <p:nvSpPr>
          <p:cNvPr id="55" name="Rounded Rectangle 54"/>
          <p:cNvSpPr/>
          <p:nvPr/>
        </p:nvSpPr>
        <p:spPr>
          <a:xfrm>
            <a:off x="8101583" y="4288536"/>
            <a:ext cx="3474720" cy="1069848"/>
          </a:xfrm>
          <a:prstGeom prst="roundRect">
            <a:avLst>
              <a:gd name="adj" fmla="val 13000"/>
            </a:avLst>
          </a:prstGeom>
          <a:solidFill>
            <a:srgbClr val="FFFFFF"/>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6" name="Oval 55"/>
          <p:cNvSpPr/>
          <p:nvPr/>
        </p:nvSpPr>
        <p:spPr>
          <a:xfrm>
            <a:off x="8266175" y="4453127"/>
            <a:ext cx="283464" cy="283464"/>
          </a:xfrm>
          <a:prstGeom prst="ellipse">
            <a:avLst/>
          </a:prstGeom>
          <a:solidFill>
            <a:srgbClr val="008E8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7" name="TextBox 56"/>
          <p:cNvSpPr txBox="1"/>
          <p:nvPr/>
        </p:nvSpPr>
        <p:spPr>
          <a:xfrm>
            <a:off x="8266175" y="4485131"/>
            <a:ext cx="283464" cy="246888"/>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FFFFFF"/>
                </a:solidFill>
                <a:latin typeface="Lato"/>
              </a:rPr>
              <a:t>6</a:t>
            </a:r>
          </a:p>
        </p:txBody>
      </p:sp>
      <p:sp>
        <p:nvSpPr>
          <p:cNvPr id="58" name="TextBox 57"/>
          <p:cNvSpPr txBox="1"/>
          <p:nvPr/>
        </p:nvSpPr>
        <p:spPr>
          <a:xfrm>
            <a:off x="8677656" y="4471416"/>
            <a:ext cx="2715768" cy="256032"/>
          </a:xfrm>
          <a:prstGeom prst="rect">
            <a:avLst/>
          </a:prstGeom>
          <a:noFill/>
        </p:spPr>
        <p:txBody>
          <a:bodyPr wrap="square" lIns="0" tIns="0" rIns="0" bIns="0" anchor="t">
            <a:spAutoFit/>
          </a:bodyPr>
          <a:lstStyle/>
          <a:p>
            <a:pPr algn="l">
              <a:lnSpc>
                <a:spcPct val="105000"/>
              </a:lnSpc>
              <a:spcBef>
                <a:spcPts val="0"/>
              </a:spcBef>
              <a:spcAft>
                <a:spcPts val="0"/>
              </a:spcAft>
            </a:pPr>
            <a:r>
              <a:rPr sz="1110" b="1">
                <a:solidFill>
                  <a:srgbClr val="008E89"/>
                </a:solidFill>
                <a:latin typeface="Lato"/>
              </a:rPr>
              <a:t>SOSTITUZIONE</a:t>
            </a:r>
          </a:p>
        </p:txBody>
      </p:sp>
      <p:sp>
        <p:nvSpPr>
          <p:cNvPr id="59" name="TextBox 58"/>
          <p:cNvSpPr txBox="1"/>
          <p:nvPr/>
        </p:nvSpPr>
        <p:spPr>
          <a:xfrm>
            <a:off x="8302752" y="4800600"/>
            <a:ext cx="3072384" cy="493776"/>
          </a:xfrm>
          <a:prstGeom prst="rect">
            <a:avLst/>
          </a:prstGeom>
          <a:noFill/>
        </p:spPr>
        <p:txBody>
          <a:bodyPr wrap="square" lIns="0" tIns="0" rIns="0" bIns="0" anchor="t">
            <a:spAutoFit/>
          </a:bodyPr>
          <a:lstStyle/>
          <a:p>
            <a:pPr algn="l">
              <a:lnSpc>
                <a:spcPct val="105000"/>
              </a:lnSpc>
              <a:spcBef>
                <a:spcPts val="0"/>
              </a:spcBef>
              <a:spcAft>
                <a:spcPts val="0"/>
              </a:spcAft>
            </a:pPr>
            <a:r>
              <a:rPr sz="1520" b="0">
                <a:solidFill>
                  <a:srgbClr val="13384C"/>
                </a:solidFill>
                <a:latin typeface="Lato"/>
              </a:rPr>
              <a:t>Indagini svolte e sostituti</a:t>
            </a:r>
          </a:p>
          <a:p>
            <a:pPr algn="l">
              <a:lnSpc>
                <a:spcPct val="105000"/>
              </a:lnSpc>
              <a:spcBef>
                <a:spcPts val="0"/>
              </a:spcBef>
              <a:spcAft>
                <a:spcPts val="0"/>
              </a:spcAft>
            </a:pPr>
            <a:r>
              <a:rPr sz="1520" b="0">
                <a:solidFill>
                  <a:srgbClr val="13384C"/>
                </a:solidFill>
                <a:latin typeface="Lato"/>
              </a:rPr>
              <a:t>eventualmente utilizzati</a:t>
            </a:r>
          </a:p>
        </p:txBody>
      </p:sp>
      <p:sp>
        <p:nvSpPr>
          <p:cNvPr id="60" name="TextBox 59"/>
          <p:cNvSpPr txBox="1"/>
          <p:nvPr/>
        </p:nvSpPr>
        <p:spPr>
          <a:xfrm>
            <a:off x="777240" y="5623560"/>
            <a:ext cx="10607040" cy="256032"/>
          </a:xfrm>
          <a:prstGeom prst="rect">
            <a:avLst/>
          </a:prstGeom>
          <a:noFill/>
        </p:spPr>
        <p:txBody>
          <a:bodyPr wrap="square" lIns="0" tIns="0" rIns="0" bIns="0" anchor="t">
            <a:spAutoFit/>
          </a:bodyPr>
          <a:lstStyle/>
          <a:p>
            <a:pPr algn="ctr">
              <a:lnSpc>
                <a:spcPct val="105000"/>
              </a:lnSpc>
              <a:spcBef>
                <a:spcPts val="0"/>
              </a:spcBef>
              <a:spcAft>
                <a:spcPts val="0"/>
              </a:spcAft>
            </a:pPr>
            <a:r>
              <a:rPr sz="1350" b="0">
                <a:solidFill>
                  <a:srgbClr val="567886"/>
                </a:solidFill>
                <a:latin typeface="Lato"/>
              </a:rPr>
              <a:t>Riallineare, quando necessario: registro, protocollo sanitario e istruzioni operative.</a:t>
            </a:r>
          </a:p>
        </p:txBody>
      </p:sp>
      <p:sp>
        <p:nvSpPr>
          <p:cNvPr id="61" name="Rectangle 60"/>
          <p:cNvSpPr/>
          <p:nvPr/>
        </p:nvSpPr>
        <p:spPr>
          <a:xfrm>
            <a:off x="603504" y="6053328"/>
            <a:ext cx="10972800" cy="329184"/>
          </a:xfrm>
          <a:prstGeom prst="rect">
            <a:avLst/>
          </a:prstGeom>
          <a:solidFill>
            <a:srgbClr val="D6E5E9"/>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2" name="TextBox 61"/>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080" b="0">
                <a:solidFill>
                  <a:srgbClr val="13384C"/>
                </a:solidFill>
                <a:latin typeface="Lato"/>
              </a:rPr>
              <a:t>Riesaminare in caso di modifiche e secondo le disposizioni applicabili; rendere rintracciabili fonti e motivazioni.</a:t>
            </a:r>
          </a:p>
        </p:txBody>
      </p:sp>
      <p:sp>
        <p:nvSpPr>
          <p:cNvPr id="63"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46304"/>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74243" y="555955"/>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 name="Oval 4"/>
          <p:cNvSpPr/>
          <p:nvPr/>
        </p:nvSpPr>
        <p:spPr>
          <a:xfrm>
            <a:off x="757123" y="409651"/>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6" name="Oval 5"/>
          <p:cNvSpPr/>
          <p:nvPr/>
        </p:nvSpPr>
        <p:spPr>
          <a:xfrm>
            <a:off x="940003" y="610819"/>
            <a:ext cx="40233" cy="40233"/>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05000"/>
              </a:lnSpc>
              <a:spcBef>
                <a:spcPts val="0"/>
              </a:spcBef>
              <a:spcAft>
                <a:spcPts val="0"/>
              </a:spcAft>
            </a:pPr>
            <a:r>
              <a:rPr sz="900" b="0">
                <a:solidFill>
                  <a:srgbClr val="66DCC5"/>
                </a:solidFill>
                <a:latin typeface="Lato"/>
              </a:rPr>
              <a:t>MODULO 11 / SORVEGLIANZA E DOCUMENTAZIONE</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05000"/>
              </a:lnSpc>
              <a:spcBef>
                <a:spcPts val="0"/>
              </a:spcBef>
              <a:spcAft>
                <a:spcPts val="0"/>
              </a:spcAft>
            </a:pPr>
            <a:r>
              <a:rPr sz="880" b="0">
                <a:solidFill>
                  <a:srgbClr val="BFD3DA"/>
                </a:solidFill>
                <a:latin typeface="Lato"/>
              </a:rPr>
              <a:t>MAPPA CONCLUSIVA / ORGANIZZAZIONE</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05000"/>
              </a:lnSpc>
              <a:spcBef>
                <a:spcPts val="0"/>
              </a:spcBef>
              <a:spcAft>
                <a:spcPts val="0"/>
              </a:spcAft>
            </a:pPr>
            <a:r>
              <a:rPr sz="2800" b="1">
                <a:solidFill>
                  <a:srgbClr val="FFFFFF"/>
                </a:solidFill>
                <a:latin typeface="Lato"/>
              </a:rPr>
              <a:t>Responsabilità coordinate, informazioni protette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05000"/>
              </a:lnSpc>
              <a:spcBef>
                <a:spcPts val="0"/>
              </a:spcBef>
              <a:spcAft>
                <a:spcPts val="0"/>
              </a:spcAft>
            </a:pPr>
            <a:r>
              <a:rPr sz="1450" b="0">
                <a:solidFill>
                  <a:srgbClr val="BFD3DA"/>
                </a:solidFill>
                <a:latin typeface="Lato"/>
              </a:rPr>
              <a:t>Una mappa di raccordo tra valutazione, tutela sanitaria e documentazione: non una matrice esaustiva degli obblighi.</a:t>
            </a:r>
          </a:p>
        </p:txBody>
      </p:sp>
      <p:cxnSp>
        <p:nvCxnSpPr>
          <p:cNvPr id="11" name="Connector 10"/>
          <p:cNvCxnSpPr/>
          <p:nvPr/>
        </p:nvCxnSpPr>
        <p:spPr>
          <a:xfrm>
            <a:off x="548640" y="6437376"/>
            <a:ext cx="11091672" cy="0"/>
          </a:xfrm>
          <a:prstGeom prst="line">
            <a:avLst/>
          </a:prstGeom>
          <a:ln w="6350">
            <a:solidFill>
              <a:srgbClr val="254F6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47104"/>
            <a:ext cx="3657600" cy="103939"/>
          </a:xfrm>
          <a:prstGeom prst="rect">
            <a:avLst/>
          </a:prstGeom>
          <a:noFill/>
        </p:spPr>
        <p:txBody>
          <a:bodyPr wrap="square" lIns="0" tIns="0" rIns="0" bIns="0" anchor="t">
            <a:spAutoFit/>
          </a:bodyPr>
          <a:lstStyle/>
          <a:p>
            <a:pPr algn="l">
              <a:lnSpc>
                <a:spcPct val="105000"/>
              </a:lnSpc>
              <a:spcBef>
                <a:spcPts val="0"/>
              </a:spcBef>
              <a:spcAft>
                <a:spcPts val="0"/>
              </a:spcAft>
            </a:pPr>
            <a:r>
              <a:rPr sz="700" b="0" dirty="0">
                <a:solidFill>
                  <a:srgbClr val="BFD3DA"/>
                </a:solidFill>
                <a:latin typeface="Lato"/>
              </a:rPr>
              <a:t>REPROTOSSICI </a:t>
            </a:r>
            <a:r>
              <a:rPr lang="it-IT" sz="700" b="0" dirty="0">
                <a:solidFill>
                  <a:srgbClr val="BFD3DA"/>
                </a:solidFill>
                <a:latin typeface="Lato"/>
              </a:rPr>
              <a:t> </a:t>
            </a:r>
            <a:r>
              <a:rPr sz="700" b="0" dirty="0">
                <a:solidFill>
                  <a:srgbClr val="BFD3DA"/>
                </a:solidFill>
                <a:latin typeface="Lato"/>
              </a:rPr>
              <a:t>2026</a:t>
            </a:r>
          </a:p>
        </p:txBody>
      </p:sp>
      <p:sp>
        <p:nvSpPr>
          <p:cNvPr id="13" name="TextBox 12"/>
          <p:cNvSpPr txBox="1"/>
          <p:nvPr/>
        </p:nvSpPr>
        <p:spPr>
          <a:xfrm>
            <a:off x="4160520" y="6533388"/>
            <a:ext cx="6537960" cy="192024"/>
          </a:xfrm>
          <a:prstGeom prst="rect">
            <a:avLst/>
          </a:prstGeom>
          <a:noFill/>
        </p:spPr>
        <p:txBody>
          <a:bodyPr wrap="square" lIns="0" tIns="0" rIns="0" bIns="0" anchor="t">
            <a:spAutoFit/>
          </a:bodyPr>
          <a:lstStyle/>
          <a:p>
            <a:pPr algn="r">
              <a:lnSpc>
                <a:spcPct val="105000"/>
              </a:lnSpc>
              <a:spcBef>
                <a:spcPts val="0"/>
              </a:spcBef>
              <a:spcAft>
                <a:spcPts val="0"/>
              </a:spcAft>
            </a:pPr>
            <a:r>
              <a:rPr sz="680" b="0">
                <a:solidFill>
                  <a:srgbClr val="BFD3DA"/>
                </a:solidFill>
                <a:latin typeface="Lato"/>
              </a:rPr>
              <a:t>INAIL [I1] • Artt. 236, 242, 243 [N1–N3] • Garante [T1] • Mappa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05000"/>
              </a:lnSpc>
              <a:spcBef>
                <a:spcPts val="0"/>
              </a:spcBef>
              <a:spcAft>
                <a:spcPts val="0"/>
              </a:spcAft>
            </a:pPr>
            <a:r>
              <a:rPr sz="900" b="0">
                <a:solidFill>
                  <a:srgbClr val="BFD3DA"/>
                </a:solidFill>
                <a:latin typeface="Lato"/>
              </a:rPr>
              <a:t>10 / 10</a:t>
            </a:r>
          </a:p>
        </p:txBody>
      </p:sp>
      <p:cxnSp>
        <p:nvCxnSpPr>
          <p:cNvPr id="15" name="Connector 14"/>
          <p:cNvCxnSpPr/>
          <p:nvPr/>
        </p:nvCxnSpPr>
        <p:spPr>
          <a:xfrm>
            <a:off x="548640"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6" name="Connector 15"/>
          <p:cNvCxnSpPr/>
          <p:nvPr/>
        </p:nvCxnSpPr>
        <p:spPr>
          <a:xfrm>
            <a:off x="76809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7" name="Connector 16"/>
          <p:cNvCxnSpPr/>
          <p:nvPr/>
        </p:nvCxnSpPr>
        <p:spPr>
          <a:xfrm>
            <a:off x="987552"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8" name="Connector 17"/>
          <p:cNvCxnSpPr/>
          <p:nvPr/>
        </p:nvCxnSpPr>
        <p:spPr>
          <a:xfrm>
            <a:off x="1207007"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19" name="Connector 18"/>
          <p:cNvCxnSpPr/>
          <p:nvPr/>
        </p:nvCxnSpPr>
        <p:spPr>
          <a:xfrm>
            <a:off x="142646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0" name="Connector 19"/>
          <p:cNvCxnSpPr/>
          <p:nvPr/>
        </p:nvCxnSpPr>
        <p:spPr>
          <a:xfrm>
            <a:off x="1645919"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1" name="Connector 20"/>
          <p:cNvCxnSpPr/>
          <p:nvPr/>
        </p:nvCxnSpPr>
        <p:spPr>
          <a:xfrm>
            <a:off x="1865376"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2084831" y="6793992"/>
            <a:ext cx="182881"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2304288"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2523744" y="6793992"/>
            <a:ext cx="182880" cy="0"/>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603504" y="2459736"/>
            <a:ext cx="10972800" cy="42062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6" name="TextBox 25"/>
          <p:cNvSpPr txBox="1"/>
          <p:nvPr/>
        </p:nvSpPr>
        <p:spPr>
          <a:xfrm>
            <a:off x="822960" y="2587752"/>
            <a:ext cx="10533888" cy="210312"/>
          </a:xfrm>
          <a:prstGeom prst="rect">
            <a:avLst/>
          </a:prstGeom>
          <a:noFill/>
        </p:spPr>
        <p:txBody>
          <a:bodyPr wrap="square" lIns="0" tIns="0" rIns="0" bIns="0" anchor="t">
            <a:spAutoFit/>
          </a:bodyPr>
          <a:lstStyle/>
          <a:p>
            <a:pPr algn="ctr">
              <a:lnSpc>
                <a:spcPct val="105000"/>
              </a:lnSpc>
              <a:spcBef>
                <a:spcPts val="0"/>
              </a:spcBef>
              <a:spcAft>
                <a:spcPts val="0"/>
              </a:spcAft>
            </a:pPr>
            <a:r>
              <a:rPr sz="1220" b="0">
                <a:solidFill>
                  <a:srgbClr val="66DCC5"/>
                </a:solidFill>
                <a:latin typeface="Lato"/>
              </a:rPr>
              <a:t>VALUTARE   →   DECIDERE   →   ATTUARE   →   DOCUMENTARE   →   RIESAMINARE</a:t>
            </a:r>
          </a:p>
        </p:txBody>
      </p:sp>
      <p:sp>
        <p:nvSpPr>
          <p:cNvPr id="27" name="Rounded Rectangle 26"/>
          <p:cNvSpPr/>
          <p:nvPr/>
        </p:nvSpPr>
        <p:spPr>
          <a:xfrm>
            <a:off x="603504" y="3246120"/>
            <a:ext cx="2048256"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8" name="Oval 27"/>
          <p:cNvSpPr/>
          <p:nvPr/>
        </p:nvSpPr>
        <p:spPr>
          <a:xfrm>
            <a:off x="786384" y="3465576"/>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29" name="TextBox 28"/>
          <p:cNvSpPr txBox="1"/>
          <p:nvPr/>
        </p:nvSpPr>
        <p:spPr>
          <a:xfrm>
            <a:off x="786384" y="3497580"/>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1</a:t>
            </a:r>
          </a:p>
        </p:txBody>
      </p:sp>
      <p:sp>
        <p:nvSpPr>
          <p:cNvPr id="30" name="TextBox 29"/>
          <p:cNvSpPr txBox="1"/>
          <p:nvPr/>
        </p:nvSpPr>
        <p:spPr>
          <a:xfrm>
            <a:off x="804672" y="3950208"/>
            <a:ext cx="1645920"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DATORE</a:t>
            </a:r>
          </a:p>
        </p:txBody>
      </p:sp>
      <p:sp>
        <p:nvSpPr>
          <p:cNvPr id="31" name="TextBox 30"/>
          <p:cNvSpPr txBox="1"/>
          <p:nvPr/>
        </p:nvSpPr>
        <p:spPr>
          <a:xfrm>
            <a:off x="804672" y="4315968"/>
            <a:ext cx="1645920" cy="786383"/>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FFFFFF"/>
                </a:solidFill>
                <a:latin typeface="Lato"/>
              </a:rPr>
              <a:t>Valutazione</a:t>
            </a:r>
          </a:p>
          <a:p>
            <a:pPr algn="l">
              <a:lnSpc>
                <a:spcPct val="105000"/>
              </a:lnSpc>
              <a:spcBef>
                <a:spcPts val="0"/>
              </a:spcBef>
              <a:spcAft>
                <a:spcPts val="0"/>
              </a:spcAft>
            </a:pPr>
            <a:r>
              <a:rPr sz="1650" b="1">
                <a:solidFill>
                  <a:srgbClr val="FFFFFF"/>
                </a:solidFill>
                <a:latin typeface="Lato"/>
              </a:rPr>
              <a:t>Misure</a:t>
            </a:r>
          </a:p>
          <a:p>
            <a:pPr algn="l">
              <a:lnSpc>
                <a:spcPct val="105000"/>
              </a:lnSpc>
              <a:spcBef>
                <a:spcPts val="0"/>
              </a:spcBef>
              <a:spcAft>
                <a:spcPts val="0"/>
              </a:spcAft>
            </a:pPr>
            <a:r>
              <a:rPr sz="1650" b="1">
                <a:solidFill>
                  <a:srgbClr val="FFFFFF"/>
                </a:solidFill>
                <a:latin typeface="Lato"/>
              </a:rPr>
              <a:t>Registro</a:t>
            </a:r>
          </a:p>
        </p:txBody>
      </p:sp>
      <p:sp>
        <p:nvSpPr>
          <p:cNvPr id="32" name="Rounded Rectangle 31"/>
          <p:cNvSpPr/>
          <p:nvPr/>
        </p:nvSpPr>
        <p:spPr>
          <a:xfrm>
            <a:off x="2834640" y="3246120"/>
            <a:ext cx="2048256"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3" name="Oval 32"/>
          <p:cNvSpPr/>
          <p:nvPr/>
        </p:nvSpPr>
        <p:spPr>
          <a:xfrm>
            <a:off x="3017520" y="3465576"/>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4" name="TextBox 33"/>
          <p:cNvSpPr txBox="1"/>
          <p:nvPr/>
        </p:nvSpPr>
        <p:spPr>
          <a:xfrm>
            <a:off x="3017520" y="3497580"/>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2</a:t>
            </a:r>
          </a:p>
        </p:txBody>
      </p:sp>
      <p:sp>
        <p:nvSpPr>
          <p:cNvPr id="35" name="TextBox 34"/>
          <p:cNvSpPr txBox="1"/>
          <p:nvPr/>
        </p:nvSpPr>
        <p:spPr>
          <a:xfrm>
            <a:off x="3035808" y="3950208"/>
            <a:ext cx="1645920"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MEDICO</a:t>
            </a:r>
          </a:p>
        </p:txBody>
      </p:sp>
      <p:sp>
        <p:nvSpPr>
          <p:cNvPr id="36" name="TextBox 35"/>
          <p:cNvSpPr txBox="1"/>
          <p:nvPr/>
        </p:nvSpPr>
        <p:spPr>
          <a:xfrm>
            <a:off x="3035808" y="4315968"/>
            <a:ext cx="1645920" cy="786383"/>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FFFFFF"/>
                </a:solidFill>
                <a:latin typeface="Lato"/>
              </a:rPr>
              <a:t>Sorveglianza</a:t>
            </a:r>
          </a:p>
          <a:p>
            <a:pPr algn="l">
              <a:lnSpc>
                <a:spcPct val="105000"/>
              </a:lnSpc>
              <a:spcBef>
                <a:spcPts val="0"/>
              </a:spcBef>
              <a:spcAft>
                <a:spcPts val="0"/>
              </a:spcAft>
            </a:pPr>
            <a:r>
              <a:rPr sz="1650" b="1">
                <a:solidFill>
                  <a:srgbClr val="FFFFFF"/>
                </a:solidFill>
                <a:latin typeface="Lato"/>
              </a:rPr>
              <a:t>Cartella</a:t>
            </a:r>
          </a:p>
          <a:p>
            <a:pPr algn="l">
              <a:lnSpc>
                <a:spcPct val="105000"/>
              </a:lnSpc>
              <a:spcBef>
                <a:spcPts val="0"/>
              </a:spcBef>
              <a:spcAft>
                <a:spcPts val="0"/>
              </a:spcAft>
            </a:pPr>
            <a:r>
              <a:rPr sz="1650" b="1">
                <a:solidFill>
                  <a:srgbClr val="FFFFFF"/>
                </a:solidFill>
                <a:latin typeface="Lato"/>
              </a:rPr>
              <a:t>Registro</a:t>
            </a:r>
          </a:p>
        </p:txBody>
      </p:sp>
      <p:sp>
        <p:nvSpPr>
          <p:cNvPr id="37" name="Rounded Rectangle 36"/>
          <p:cNvSpPr/>
          <p:nvPr/>
        </p:nvSpPr>
        <p:spPr>
          <a:xfrm>
            <a:off x="5065776" y="3246120"/>
            <a:ext cx="2048256"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8" name="Oval 37"/>
          <p:cNvSpPr/>
          <p:nvPr/>
        </p:nvSpPr>
        <p:spPr>
          <a:xfrm>
            <a:off x="5248656" y="3465576"/>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39" name="TextBox 38"/>
          <p:cNvSpPr txBox="1"/>
          <p:nvPr/>
        </p:nvSpPr>
        <p:spPr>
          <a:xfrm>
            <a:off x="5248656" y="3497580"/>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3</a:t>
            </a:r>
          </a:p>
        </p:txBody>
      </p:sp>
      <p:sp>
        <p:nvSpPr>
          <p:cNvPr id="40" name="TextBox 39"/>
          <p:cNvSpPr txBox="1"/>
          <p:nvPr/>
        </p:nvSpPr>
        <p:spPr>
          <a:xfrm>
            <a:off x="5266944" y="3950208"/>
            <a:ext cx="1645920"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RSPP / TECNICI</a:t>
            </a:r>
          </a:p>
        </p:txBody>
      </p:sp>
      <p:sp>
        <p:nvSpPr>
          <p:cNvPr id="41" name="TextBox 40"/>
          <p:cNvSpPr txBox="1"/>
          <p:nvPr/>
        </p:nvSpPr>
        <p:spPr>
          <a:xfrm>
            <a:off x="5266944" y="4315968"/>
            <a:ext cx="1645920" cy="786383"/>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FFFFFF"/>
                </a:solidFill>
                <a:latin typeface="Lato"/>
              </a:rPr>
              <a:t>Supporto su</a:t>
            </a:r>
          </a:p>
          <a:p>
            <a:pPr algn="l">
              <a:lnSpc>
                <a:spcPct val="105000"/>
              </a:lnSpc>
              <a:spcBef>
                <a:spcPts val="0"/>
              </a:spcBef>
              <a:spcAft>
                <a:spcPts val="0"/>
              </a:spcAft>
            </a:pPr>
            <a:r>
              <a:rPr sz="1650" b="1">
                <a:solidFill>
                  <a:srgbClr val="FFFFFF"/>
                </a:solidFill>
                <a:latin typeface="Lato"/>
              </a:rPr>
              <a:t>processi ed</a:t>
            </a:r>
          </a:p>
          <a:p>
            <a:pPr algn="l">
              <a:lnSpc>
                <a:spcPct val="105000"/>
              </a:lnSpc>
              <a:spcBef>
                <a:spcPts val="0"/>
              </a:spcBef>
              <a:spcAft>
                <a:spcPts val="0"/>
              </a:spcAft>
            </a:pPr>
            <a:r>
              <a:rPr sz="1650" b="1">
                <a:solidFill>
                  <a:srgbClr val="FFFFFF"/>
                </a:solidFill>
                <a:latin typeface="Lato"/>
              </a:rPr>
              <a:t>esposizione</a:t>
            </a:r>
          </a:p>
        </p:txBody>
      </p:sp>
      <p:sp>
        <p:nvSpPr>
          <p:cNvPr id="42" name="Rounded Rectangle 41"/>
          <p:cNvSpPr/>
          <p:nvPr/>
        </p:nvSpPr>
        <p:spPr>
          <a:xfrm>
            <a:off x="7296912" y="3246120"/>
            <a:ext cx="2048256"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3" name="Oval 42"/>
          <p:cNvSpPr/>
          <p:nvPr/>
        </p:nvSpPr>
        <p:spPr>
          <a:xfrm>
            <a:off x="7479792" y="3465576"/>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4" name="TextBox 43"/>
          <p:cNvSpPr txBox="1"/>
          <p:nvPr/>
        </p:nvSpPr>
        <p:spPr>
          <a:xfrm>
            <a:off x="7479792" y="3497580"/>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4</a:t>
            </a:r>
          </a:p>
        </p:txBody>
      </p:sp>
      <p:sp>
        <p:nvSpPr>
          <p:cNvPr id="45" name="TextBox 44"/>
          <p:cNvSpPr txBox="1"/>
          <p:nvPr/>
        </p:nvSpPr>
        <p:spPr>
          <a:xfrm>
            <a:off x="7498080" y="3950208"/>
            <a:ext cx="1645920"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LAVORATORE</a:t>
            </a:r>
          </a:p>
        </p:txBody>
      </p:sp>
      <p:sp>
        <p:nvSpPr>
          <p:cNvPr id="46" name="TextBox 45"/>
          <p:cNvSpPr txBox="1"/>
          <p:nvPr/>
        </p:nvSpPr>
        <p:spPr>
          <a:xfrm>
            <a:off x="7498080" y="4315968"/>
            <a:ext cx="1645920" cy="786383"/>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FFFFFF"/>
                </a:solidFill>
                <a:latin typeface="Lato"/>
              </a:rPr>
              <a:t>Informazioni</a:t>
            </a:r>
          </a:p>
          <a:p>
            <a:pPr algn="l">
              <a:lnSpc>
                <a:spcPct val="105000"/>
              </a:lnSpc>
              <a:spcBef>
                <a:spcPts val="0"/>
              </a:spcBef>
              <a:spcAft>
                <a:spcPts val="0"/>
              </a:spcAft>
            </a:pPr>
            <a:r>
              <a:rPr sz="1650" b="1">
                <a:solidFill>
                  <a:srgbClr val="FFFFFF"/>
                </a:solidFill>
                <a:latin typeface="Lato"/>
              </a:rPr>
              <a:t>Propri dati</a:t>
            </a:r>
          </a:p>
          <a:p>
            <a:pPr algn="l">
              <a:lnSpc>
                <a:spcPct val="105000"/>
              </a:lnSpc>
              <a:spcBef>
                <a:spcPts val="0"/>
              </a:spcBef>
              <a:spcAft>
                <a:spcPts val="0"/>
              </a:spcAft>
            </a:pPr>
            <a:r>
              <a:rPr sz="1650" b="1">
                <a:solidFill>
                  <a:srgbClr val="FFFFFF"/>
                </a:solidFill>
                <a:latin typeface="Lato"/>
              </a:rPr>
              <a:t>Tutela</a:t>
            </a:r>
          </a:p>
        </p:txBody>
      </p:sp>
      <p:sp>
        <p:nvSpPr>
          <p:cNvPr id="47" name="Rounded Rectangle 46"/>
          <p:cNvSpPr/>
          <p:nvPr/>
        </p:nvSpPr>
        <p:spPr>
          <a:xfrm>
            <a:off x="9528048" y="3246120"/>
            <a:ext cx="2048256" cy="1938528"/>
          </a:xfrm>
          <a:prstGeom prst="roundRect">
            <a:avLst>
              <a:gd name="adj" fmla="val 13000"/>
            </a:avLst>
          </a:prstGeom>
          <a:solidFill>
            <a:srgbClr val="1C4052"/>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8" name="Oval 47"/>
          <p:cNvSpPr/>
          <p:nvPr/>
        </p:nvSpPr>
        <p:spPr>
          <a:xfrm>
            <a:off x="9710928" y="3465576"/>
            <a:ext cx="320040" cy="320040"/>
          </a:xfrm>
          <a:prstGeom prst="ellipse">
            <a:avLst/>
          </a:prstGeom>
          <a:solidFill>
            <a:srgbClr val="66DCC5"/>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49" name="TextBox 48"/>
          <p:cNvSpPr txBox="1"/>
          <p:nvPr/>
        </p:nvSpPr>
        <p:spPr>
          <a:xfrm>
            <a:off x="9710928" y="3497580"/>
            <a:ext cx="320040" cy="283464"/>
          </a:xfrm>
          <a:prstGeom prst="rect">
            <a:avLst/>
          </a:prstGeom>
          <a:noFill/>
        </p:spPr>
        <p:txBody>
          <a:bodyPr wrap="square" lIns="0" tIns="0" rIns="0" bIns="0" anchor="ctr">
            <a:spAutoFit/>
          </a:bodyPr>
          <a:lstStyle/>
          <a:p>
            <a:pPr algn="ctr">
              <a:lnSpc>
                <a:spcPct val="105000"/>
              </a:lnSpc>
              <a:spcBef>
                <a:spcPts val="0"/>
              </a:spcBef>
              <a:spcAft>
                <a:spcPts val="0"/>
              </a:spcAft>
            </a:pPr>
            <a:r>
              <a:rPr sz="1050" b="0">
                <a:solidFill>
                  <a:srgbClr val="0B2538"/>
                </a:solidFill>
                <a:latin typeface="Lato"/>
              </a:rPr>
              <a:t>5</a:t>
            </a:r>
          </a:p>
        </p:txBody>
      </p:sp>
      <p:sp>
        <p:nvSpPr>
          <p:cNvPr id="50" name="TextBox 49"/>
          <p:cNvSpPr txBox="1"/>
          <p:nvPr/>
        </p:nvSpPr>
        <p:spPr>
          <a:xfrm>
            <a:off x="9729216" y="3950208"/>
            <a:ext cx="1645920" cy="457200"/>
          </a:xfrm>
          <a:prstGeom prst="rect">
            <a:avLst/>
          </a:prstGeom>
          <a:noFill/>
        </p:spPr>
        <p:txBody>
          <a:bodyPr wrap="square" lIns="0" tIns="0" rIns="0" bIns="0" anchor="t">
            <a:spAutoFit/>
          </a:bodyPr>
          <a:lstStyle/>
          <a:p>
            <a:pPr algn="l">
              <a:lnSpc>
                <a:spcPct val="105000"/>
              </a:lnSpc>
              <a:spcBef>
                <a:spcPts val="0"/>
              </a:spcBef>
              <a:spcAft>
                <a:spcPts val="0"/>
              </a:spcAft>
            </a:pPr>
            <a:r>
              <a:rPr sz="1150" b="1">
                <a:solidFill>
                  <a:srgbClr val="66DCC5"/>
                </a:solidFill>
                <a:latin typeface="Lato"/>
              </a:rPr>
              <a:t>RLS</a:t>
            </a:r>
          </a:p>
        </p:txBody>
      </p:sp>
      <p:sp>
        <p:nvSpPr>
          <p:cNvPr id="51" name="TextBox 50"/>
          <p:cNvSpPr txBox="1"/>
          <p:nvPr/>
        </p:nvSpPr>
        <p:spPr>
          <a:xfrm>
            <a:off x="9729216" y="4315968"/>
            <a:ext cx="1645920" cy="786383"/>
          </a:xfrm>
          <a:prstGeom prst="rect">
            <a:avLst/>
          </a:prstGeom>
          <a:noFill/>
        </p:spPr>
        <p:txBody>
          <a:bodyPr wrap="square" lIns="0" tIns="0" rIns="0" bIns="0" anchor="t">
            <a:spAutoFit/>
          </a:bodyPr>
          <a:lstStyle/>
          <a:p>
            <a:pPr algn="l">
              <a:lnSpc>
                <a:spcPct val="105000"/>
              </a:lnSpc>
              <a:spcBef>
                <a:spcPts val="0"/>
              </a:spcBef>
              <a:spcAft>
                <a:spcPts val="0"/>
              </a:spcAft>
            </a:pPr>
            <a:r>
              <a:rPr sz="1650" b="1">
                <a:solidFill>
                  <a:srgbClr val="FFFFFF"/>
                </a:solidFill>
                <a:latin typeface="Lato"/>
              </a:rPr>
              <a:t>Accesso al</a:t>
            </a:r>
          </a:p>
          <a:p>
            <a:pPr algn="l">
              <a:lnSpc>
                <a:spcPct val="105000"/>
              </a:lnSpc>
              <a:spcBef>
                <a:spcPts val="0"/>
              </a:spcBef>
              <a:spcAft>
                <a:spcPts val="0"/>
              </a:spcAft>
            </a:pPr>
            <a:r>
              <a:rPr sz="1650" b="1">
                <a:solidFill>
                  <a:srgbClr val="FFFFFF"/>
                </a:solidFill>
                <a:latin typeface="Lato"/>
              </a:rPr>
              <a:t>registro nei</a:t>
            </a:r>
          </a:p>
          <a:p>
            <a:pPr algn="l">
              <a:lnSpc>
                <a:spcPct val="105000"/>
              </a:lnSpc>
              <a:spcBef>
                <a:spcPts val="0"/>
              </a:spcBef>
              <a:spcAft>
                <a:spcPts val="0"/>
              </a:spcAft>
            </a:pPr>
            <a:r>
              <a:rPr sz="1650" b="1">
                <a:solidFill>
                  <a:srgbClr val="FFFFFF"/>
                </a:solidFill>
                <a:latin typeface="Lato"/>
              </a:rPr>
              <a:t>limiti previsti</a:t>
            </a:r>
          </a:p>
        </p:txBody>
      </p:sp>
      <p:sp>
        <p:nvSpPr>
          <p:cNvPr id="52" name="TextBox 51"/>
          <p:cNvSpPr txBox="1"/>
          <p:nvPr/>
        </p:nvSpPr>
        <p:spPr>
          <a:xfrm>
            <a:off x="804672" y="5468112"/>
            <a:ext cx="2560320" cy="228600"/>
          </a:xfrm>
          <a:prstGeom prst="rect">
            <a:avLst/>
          </a:prstGeom>
          <a:noFill/>
        </p:spPr>
        <p:txBody>
          <a:bodyPr wrap="square" lIns="0" tIns="0" rIns="0" bIns="0" anchor="t">
            <a:spAutoFit/>
          </a:bodyPr>
          <a:lstStyle/>
          <a:p>
            <a:pPr algn="l">
              <a:lnSpc>
                <a:spcPct val="105000"/>
              </a:lnSpc>
              <a:spcBef>
                <a:spcPts val="0"/>
              </a:spcBef>
              <a:spcAft>
                <a:spcPts val="0"/>
              </a:spcAft>
            </a:pPr>
            <a:r>
              <a:rPr sz="1100" b="1">
                <a:solidFill>
                  <a:srgbClr val="66DCC5"/>
                </a:solidFill>
                <a:latin typeface="Lato"/>
              </a:rPr>
              <a:t>INAIL E VIGILANZA</a:t>
            </a:r>
          </a:p>
        </p:txBody>
      </p:sp>
      <p:sp>
        <p:nvSpPr>
          <p:cNvPr id="53" name="TextBox 52"/>
          <p:cNvSpPr txBox="1"/>
          <p:nvPr/>
        </p:nvSpPr>
        <p:spPr>
          <a:xfrm>
            <a:off x="3401568" y="5468112"/>
            <a:ext cx="7909560" cy="274320"/>
          </a:xfrm>
          <a:prstGeom prst="rect">
            <a:avLst/>
          </a:prstGeom>
          <a:noFill/>
        </p:spPr>
        <p:txBody>
          <a:bodyPr wrap="square" lIns="0" tIns="0" rIns="0" bIns="0" anchor="t">
            <a:spAutoFit/>
          </a:bodyPr>
          <a:lstStyle/>
          <a:p>
            <a:pPr algn="l">
              <a:lnSpc>
                <a:spcPct val="105000"/>
              </a:lnSpc>
              <a:spcBef>
                <a:spcPts val="0"/>
              </a:spcBef>
              <a:spcAft>
                <a:spcPts val="0"/>
              </a:spcAft>
            </a:pPr>
            <a:r>
              <a:rPr sz="1300" b="0">
                <a:solidFill>
                  <a:srgbClr val="BFD3DA"/>
                </a:solidFill>
                <a:latin typeface="Lato"/>
              </a:rPr>
              <a:t>Flussi previsti dalla norma • accessi pertinenti • segreto professionale</a:t>
            </a:r>
          </a:p>
        </p:txBody>
      </p:sp>
      <p:sp>
        <p:nvSpPr>
          <p:cNvPr id="54" name="Rectangle 53"/>
          <p:cNvSpPr/>
          <p:nvPr/>
        </p:nvSpPr>
        <p:spPr>
          <a:xfrm>
            <a:off x="603504" y="6053328"/>
            <a:ext cx="10972800" cy="329184"/>
          </a:xfrm>
          <a:prstGeom prst="rect">
            <a:avLst/>
          </a:prstGeom>
          <a:solidFill>
            <a:srgbClr val="254F60"/>
          </a:solidFill>
          <a:ln>
            <a:noFill/>
          </a:ln>
          <a:effectLst/>
        </p:spPr>
        <p:style>
          <a:lnRef idx="1">
            <a:schemeClr val="accent1"/>
          </a:lnRef>
          <a:fillRef idx="3">
            <a:schemeClr val="accent1"/>
          </a:fillRef>
          <a:effectRef idx="0">
            <a:schemeClr val="accent1"/>
          </a:effectRef>
          <a:fontRef idx="minor">
            <a:schemeClr val="lt1"/>
          </a:fontRef>
        </p:style>
        <p:txBody>
          <a:bodyPr rtlCol="0" anchor="ctr"/>
          <a:lstStyle/>
          <a:p>
            <a:pPr algn="ctr"/>
            <a:endParaRPr/>
          </a:p>
        </p:txBody>
      </p:sp>
      <p:sp>
        <p:nvSpPr>
          <p:cNvPr id="55" name="TextBox 54"/>
          <p:cNvSpPr txBox="1"/>
          <p:nvPr/>
        </p:nvSpPr>
        <p:spPr>
          <a:xfrm>
            <a:off x="749808" y="6121908"/>
            <a:ext cx="10680192" cy="210312"/>
          </a:xfrm>
          <a:prstGeom prst="rect">
            <a:avLst/>
          </a:prstGeom>
          <a:noFill/>
        </p:spPr>
        <p:txBody>
          <a:bodyPr wrap="square" lIns="0" tIns="0" rIns="0" bIns="0" anchor="t">
            <a:spAutoFit/>
          </a:bodyPr>
          <a:lstStyle/>
          <a:p>
            <a:pPr algn="ctr">
              <a:lnSpc>
                <a:spcPct val="105000"/>
              </a:lnSpc>
              <a:spcBef>
                <a:spcPts val="0"/>
              </a:spcBef>
              <a:spcAft>
                <a:spcPts val="0"/>
              </a:spcAft>
            </a:pPr>
            <a:r>
              <a:rPr sz="1150" b="0">
                <a:solidFill>
                  <a:srgbClr val="66DCC5"/>
                </a:solidFill>
                <a:latin typeface="Lato"/>
              </a:rPr>
              <a:t>PROSSIMO MODULO 12 // Applicazione integrata del diagramma INAIL e conclusioni</a:t>
            </a:r>
          </a:p>
        </p:txBody>
      </p:sp>
      <p:sp>
        <p:nvSpPr>
          <p:cNvPr id="5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sp>
        <p:nvSpPr>
          <p:cNvPr id="2" name="Rectangle 1"/>
          <p:cNvSpPr/>
          <p:nvPr/>
        </p:nvSpPr>
        <p:spPr>
          <a:xfrm>
            <a:off x="6455664" y="0"/>
            <a:ext cx="5736335" cy="6455664"/>
          </a:xfrm>
          <a:prstGeom prst="rect">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 name="Connector 2"/>
          <p:cNvCxnSpPr/>
          <p:nvPr/>
        </p:nvCxnSpPr>
        <p:spPr>
          <a:xfrm flipV="1">
            <a:off x="667512" y="658368"/>
            <a:ext cx="182880" cy="155447"/>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4" name="Connector 3"/>
          <p:cNvCxnSpPr/>
          <p:nvPr/>
        </p:nvCxnSpPr>
        <p:spPr>
          <a:xfrm>
            <a:off x="850392" y="658368"/>
            <a:ext cx="182879" cy="20116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5" name="Oval 4"/>
          <p:cNvSpPr/>
          <p:nvPr/>
        </p:nvSpPr>
        <p:spPr>
          <a:xfrm>
            <a:off x="654710" y="800100"/>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837590" y="644652"/>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1020470" y="846734"/>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143000" y="493776"/>
            <a:ext cx="4572000" cy="347472"/>
          </a:xfrm>
          <a:prstGeom prst="rect">
            <a:avLst/>
          </a:prstGeom>
          <a:noFill/>
        </p:spPr>
        <p:txBody>
          <a:bodyPr wrap="square" lIns="0" tIns="0" rIns="0" bIns="0" anchor="t">
            <a:spAutoFit/>
          </a:bodyPr>
          <a:lstStyle/>
          <a:p>
            <a:pPr algn="l">
              <a:lnSpc>
                <a:spcPct val="110000"/>
              </a:lnSpc>
              <a:spcBef>
                <a:spcPts val="0"/>
              </a:spcBef>
              <a:spcAft>
                <a:spcPts val="0"/>
              </a:spcAft>
            </a:pPr>
            <a:r>
              <a:rPr lang="it-IT" sz="2100" b="1">
                <a:solidFill>
                  <a:srgbClr val="FFFFFF"/>
                </a:solidFill>
                <a:latin typeface="Lato"/>
              </a:rPr>
              <a:t>REPROTOSSICI</a:t>
            </a:r>
          </a:p>
        </p:txBody>
      </p:sp>
      <p:sp>
        <p:nvSpPr>
          <p:cNvPr id="9" name="TextBox 8"/>
          <p:cNvSpPr txBox="1"/>
          <p:nvPr/>
        </p:nvSpPr>
        <p:spPr>
          <a:xfrm>
            <a:off x="1143000" y="896112"/>
            <a:ext cx="45720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BFD3DA"/>
                </a:solidFill>
                <a:latin typeface="Lato"/>
              </a:rPr>
              <a:t>PROFESSIONAL TRAINER 2026</a:t>
            </a:r>
          </a:p>
        </p:txBody>
      </p:sp>
      <p:sp>
        <p:nvSpPr>
          <p:cNvPr id="10" name="Rectangle 9"/>
          <p:cNvSpPr/>
          <p:nvPr/>
        </p:nvSpPr>
        <p:spPr>
          <a:xfrm>
            <a:off x="667512" y="1408176"/>
            <a:ext cx="2148840" cy="292608"/>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58952" y="1467612"/>
            <a:ext cx="1965960"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66DCC5"/>
                </a:solidFill>
                <a:latin typeface="Lato"/>
              </a:rPr>
              <a:t>MODULO 12 / 12</a:t>
            </a:r>
          </a:p>
        </p:txBody>
      </p:sp>
      <p:sp>
        <p:nvSpPr>
          <p:cNvPr id="12" name="TextBox 11"/>
          <p:cNvSpPr txBox="1"/>
          <p:nvPr/>
        </p:nvSpPr>
        <p:spPr>
          <a:xfrm>
            <a:off x="667512" y="2011680"/>
            <a:ext cx="5532120" cy="1828800"/>
          </a:xfrm>
          <a:prstGeom prst="rect">
            <a:avLst/>
          </a:prstGeom>
          <a:noFill/>
        </p:spPr>
        <p:txBody>
          <a:bodyPr wrap="square" lIns="0" tIns="0" rIns="0" bIns="0" anchor="t">
            <a:spAutoFit/>
          </a:bodyPr>
          <a:lstStyle/>
          <a:p>
            <a:pPr algn="l">
              <a:lnSpc>
                <a:spcPct val="110000"/>
              </a:lnSpc>
              <a:spcBef>
                <a:spcPts val="0"/>
              </a:spcBef>
              <a:spcAft>
                <a:spcPts val="0"/>
              </a:spcAft>
            </a:pPr>
            <a:r>
              <a:rPr lang="it-IT" sz="3050" b="1">
                <a:solidFill>
                  <a:srgbClr val="FFFFFF"/>
                </a:solidFill>
                <a:latin typeface="Lato"/>
              </a:rPr>
              <a:t>Applicazione integrata</a:t>
            </a:r>
          </a:p>
          <a:p>
            <a:pPr algn="l">
              <a:lnSpc>
                <a:spcPct val="110000"/>
              </a:lnSpc>
              <a:spcBef>
                <a:spcPts val="0"/>
              </a:spcBef>
              <a:spcAft>
                <a:spcPts val="0"/>
              </a:spcAft>
            </a:pPr>
            <a:r>
              <a:rPr lang="it-IT" sz="3050" b="1">
                <a:solidFill>
                  <a:srgbClr val="FFFFFF"/>
                </a:solidFill>
                <a:latin typeface="Lato"/>
              </a:rPr>
              <a:t>del diagramma INAIL</a:t>
            </a:r>
          </a:p>
          <a:p>
            <a:pPr algn="l">
              <a:lnSpc>
                <a:spcPct val="110000"/>
              </a:lnSpc>
              <a:spcBef>
                <a:spcPts val="0"/>
              </a:spcBef>
              <a:spcAft>
                <a:spcPts val="0"/>
              </a:spcAft>
            </a:pPr>
            <a:r>
              <a:rPr lang="it-IT" sz="3050" b="1">
                <a:solidFill>
                  <a:srgbClr val="FFFFFF"/>
                </a:solidFill>
                <a:latin typeface="Lato"/>
              </a:rPr>
              <a:t>e conclusioni</a:t>
            </a:r>
          </a:p>
        </p:txBody>
      </p:sp>
      <p:sp>
        <p:nvSpPr>
          <p:cNvPr id="13" name="TextBox 12"/>
          <p:cNvSpPr txBox="1"/>
          <p:nvPr/>
        </p:nvSpPr>
        <p:spPr>
          <a:xfrm>
            <a:off x="685800" y="4251960"/>
            <a:ext cx="5212080" cy="731520"/>
          </a:xfrm>
          <a:prstGeom prst="rect">
            <a:avLst/>
          </a:prstGeom>
          <a:noFill/>
        </p:spPr>
        <p:txBody>
          <a:bodyPr wrap="square" lIns="0" tIns="0" rIns="0" bIns="0" anchor="t">
            <a:spAutoFit/>
          </a:bodyPr>
          <a:lstStyle/>
          <a:p>
            <a:pPr algn="l">
              <a:lnSpc>
                <a:spcPct val="110000"/>
              </a:lnSpc>
              <a:spcBef>
                <a:spcPts val="0"/>
              </a:spcBef>
              <a:spcAft>
                <a:spcPts val="0"/>
              </a:spcAft>
            </a:pPr>
            <a:r>
              <a:rPr lang="it-IT" sz="2100" b="0">
                <a:solidFill>
                  <a:srgbClr val="BFD3DA"/>
                </a:solidFill>
                <a:latin typeface="Lato"/>
              </a:rPr>
              <a:t>Dall’identità della sostanza</a:t>
            </a:r>
          </a:p>
          <a:p>
            <a:pPr algn="l">
              <a:lnSpc>
                <a:spcPct val="110000"/>
              </a:lnSpc>
              <a:spcBef>
                <a:spcPts val="0"/>
              </a:spcBef>
              <a:spcAft>
                <a:spcPts val="0"/>
              </a:spcAft>
            </a:pPr>
            <a:r>
              <a:rPr lang="it-IT" sz="2100" b="0">
                <a:solidFill>
                  <a:srgbClr val="BFD3DA"/>
                </a:solidFill>
                <a:latin typeface="Lato"/>
              </a:rPr>
              <a:t>alla decisione documentata.</a:t>
            </a:r>
          </a:p>
        </p:txBody>
      </p:sp>
      <p:cxnSp>
        <p:nvCxnSpPr>
          <p:cNvPr id="14" name="Connector 13"/>
          <p:cNvCxnSpPr/>
          <p:nvPr/>
        </p:nvCxnSpPr>
        <p:spPr>
          <a:xfrm>
            <a:off x="685800" y="5184648"/>
            <a:ext cx="5257800" cy="0"/>
          </a:xfrm>
          <a:prstGeom prst="line">
            <a:avLst/>
          </a:prstGeom>
          <a:ln w="12700">
            <a:solidFill>
              <a:srgbClr val="254F60"/>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85800" y="5468112"/>
            <a:ext cx="1773936" cy="256032"/>
          </a:xfrm>
          <a:prstGeom prst="rect">
            <a:avLst/>
          </a:prstGeom>
          <a:noFill/>
        </p:spPr>
        <p:txBody>
          <a:bodyPr wrap="square" lIns="0" tIns="0" rIns="0" bIns="0" anchor="t">
            <a:spAutoFit/>
          </a:bodyPr>
          <a:lstStyle/>
          <a:p>
            <a:pPr algn="l">
              <a:lnSpc>
                <a:spcPct val="110000"/>
              </a:lnSpc>
              <a:spcBef>
                <a:spcPts val="0"/>
              </a:spcBef>
              <a:spcAft>
                <a:spcPts val="0"/>
              </a:spcAft>
            </a:pPr>
            <a:r>
              <a:rPr lang="it-IT" sz="1240" b="0">
                <a:solidFill>
                  <a:srgbClr val="66DCC5"/>
                </a:solidFill>
                <a:latin typeface="Lato"/>
              </a:rPr>
              <a:t>IDENTIFICARE</a:t>
            </a:r>
          </a:p>
        </p:txBody>
      </p:sp>
      <p:sp>
        <p:nvSpPr>
          <p:cNvPr id="16" name="TextBox 15"/>
          <p:cNvSpPr txBox="1"/>
          <p:nvPr/>
        </p:nvSpPr>
        <p:spPr>
          <a:xfrm>
            <a:off x="685800" y="5833872"/>
            <a:ext cx="1773936"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840" b="0">
                <a:solidFill>
                  <a:srgbClr val="BFD3DA"/>
                </a:solidFill>
                <a:latin typeface="Lato"/>
              </a:rPr>
              <a:t>SOSTANZA</a:t>
            </a:r>
          </a:p>
        </p:txBody>
      </p:sp>
      <p:sp>
        <p:nvSpPr>
          <p:cNvPr id="17" name="TextBox 16"/>
          <p:cNvSpPr txBox="1"/>
          <p:nvPr/>
        </p:nvSpPr>
        <p:spPr>
          <a:xfrm>
            <a:off x="2505456" y="5468112"/>
            <a:ext cx="1773936" cy="256032"/>
          </a:xfrm>
          <a:prstGeom prst="rect">
            <a:avLst/>
          </a:prstGeom>
          <a:noFill/>
        </p:spPr>
        <p:txBody>
          <a:bodyPr wrap="square" lIns="0" tIns="0" rIns="0" bIns="0" anchor="t">
            <a:spAutoFit/>
          </a:bodyPr>
          <a:lstStyle/>
          <a:p>
            <a:pPr algn="l">
              <a:lnSpc>
                <a:spcPct val="110000"/>
              </a:lnSpc>
              <a:spcBef>
                <a:spcPts val="0"/>
              </a:spcBef>
              <a:spcAft>
                <a:spcPts val="0"/>
              </a:spcAft>
            </a:pPr>
            <a:r>
              <a:rPr lang="it-IT" sz="1240" b="0">
                <a:solidFill>
                  <a:srgbClr val="66DCC5"/>
                </a:solidFill>
                <a:latin typeface="Lato"/>
              </a:rPr>
              <a:t>DECIDERE</a:t>
            </a:r>
          </a:p>
        </p:txBody>
      </p:sp>
      <p:sp>
        <p:nvSpPr>
          <p:cNvPr id="18" name="TextBox 17"/>
          <p:cNvSpPr txBox="1"/>
          <p:nvPr/>
        </p:nvSpPr>
        <p:spPr>
          <a:xfrm>
            <a:off x="2505456" y="5833872"/>
            <a:ext cx="1773936"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840" b="0">
                <a:solidFill>
                  <a:srgbClr val="BFD3DA"/>
                </a:solidFill>
                <a:latin typeface="Lato"/>
              </a:rPr>
              <a:t>EVIDENZE</a:t>
            </a:r>
          </a:p>
        </p:txBody>
      </p:sp>
      <p:sp>
        <p:nvSpPr>
          <p:cNvPr id="19" name="TextBox 18"/>
          <p:cNvSpPr txBox="1"/>
          <p:nvPr/>
        </p:nvSpPr>
        <p:spPr>
          <a:xfrm>
            <a:off x="4325112" y="5468112"/>
            <a:ext cx="1773936" cy="256032"/>
          </a:xfrm>
          <a:prstGeom prst="rect">
            <a:avLst/>
          </a:prstGeom>
          <a:noFill/>
        </p:spPr>
        <p:txBody>
          <a:bodyPr wrap="square" lIns="0" tIns="0" rIns="0" bIns="0" anchor="t">
            <a:spAutoFit/>
          </a:bodyPr>
          <a:lstStyle/>
          <a:p>
            <a:pPr algn="l">
              <a:lnSpc>
                <a:spcPct val="110000"/>
              </a:lnSpc>
              <a:spcBef>
                <a:spcPts val="0"/>
              </a:spcBef>
              <a:spcAft>
                <a:spcPts val="0"/>
              </a:spcAft>
            </a:pPr>
            <a:r>
              <a:rPr lang="it-IT" sz="1240" b="0">
                <a:solidFill>
                  <a:srgbClr val="66DCC5"/>
                </a:solidFill>
                <a:latin typeface="Lato"/>
              </a:rPr>
              <a:t>GESTIRE</a:t>
            </a:r>
          </a:p>
        </p:txBody>
      </p:sp>
      <p:sp>
        <p:nvSpPr>
          <p:cNvPr id="20" name="TextBox 19"/>
          <p:cNvSpPr txBox="1"/>
          <p:nvPr/>
        </p:nvSpPr>
        <p:spPr>
          <a:xfrm>
            <a:off x="4325112" y="5833872"/>
            <a:ext cx="1773936"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840" b="0">
                <a:solidFill>
                  <a:srgbClr val="BFD3DA"/>
                </a:solidFill>
                <a:latin typeface="Lato"/>
              </a:rPr>
              <a:t>RIESAME</a:t>
            </a:r>
          </a:p>
        </p:txBody>
      </p:sp>
      <p:sp>
        <p:nvSpPr>
          <p:cNvPr id="21" name="TextBox 20"/>
          <p:cNvSpPr txBox="1"/>
          <p:nvPr/>
        </p:nvSpPr>
        <p:spPr>
          <a:xfrm>
            <a:off x="685800" y="6163056"/>
            <a:ext cx="5440680" cy="265176"/>
          </a:xfrm>
          <a:prstGeom prst="rect">
            <a:avLst/>
          </a:prstGeom>
          <a:noFill/>
        </p:spPr>
        <p:txBody>
          <a:bodyPr wrap="square" lIns="0" tIns="0" rIns="0" bIns="0" anchor="t">
            <a:spAutoFit/>
          </a:bodyPr>
          <a:lstStyle/>
          <a:p>
            <a:pPr algn="l">
              <a:lnSpc>
                <a:spcPct val="110000"/>
              </a:lnSpc>
              <a:spcBef>
                <a:spcPts val="0"/>
              </a:spcBef>
              <a:spcAft>
                <a:spcPts val="0"/>
              </a:spcAft>
            </a:pPr>
            <a:r>
              <a:rPr lang="it-IT" sz="750" b="0">
                <a:solidFill>
                  <a:srgbClr val="BFD3DA"/>
                </a:solidFill>
                <a:latin typeface="Lato"/>
              </a:rPr>
              <a:t>Base: fact sheet INAIL 2026. Elaborazione indipendente.</a:t>
            </a:r>
          </a:p>
          <a:p>
            <a:pPr algn="l">
              <a:lnSpc>
                <a:spcPct val="110000"/>
              </a:lnSpc>
              <a:spcBef>
                <a:spcPts val="0"/>
              </a:spcBef>
              <a:spcAft>
                <a:spcPts val="0"/>
              </a:spcAft>
            </a:pPr>
            <a:r>
              <a:rPr lang="it-IT" sz="750" b="0">
                <a:solidFill>
                  <a:srgbClr val="BFD3DA"/>
                </a:solidFill>
                <a:latin typeface="Lato"/>
              </a:rPr>
              <a:t>La sintesi non sostituisce la valutazione aziendale.</a:t>
            </a:r>
          </a:p>
        </p:txBody>
      </p:sp>
      <p:sp>
        <p:nvSpPr>
          <p:cNvPr id="22" name="Rectangle 21"/>
          <p:cNvSpPr/>
          <p:nvPr/>
        </p:nvSpPr>
        <p:spPr>
          <a:xfrm>
            <a:off x="6931152" y="594360"/>
            <a:ext cx="4645152" cy="292608"/>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7022592" y="653796"/>
            <a:ext cx="4462272"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66DCC5"/>
                </a:solidFill>
                <a:latin typeface="Lato"/>
              </a:rPr>
              <a:t>IDENTITÀ → ESPOSIZIONE → PERCORSO</a:t>
            </a:r>
          </a:p>
        </p:txBody>
      </p:sp>
      <p:sp>
        <p:nvSpPr>
          <p:cNvPr id="24" name="Rounded Rectangle 23"/>
          <p:cNvSpPr/>
          <p:nvPr/>
        </p:nvSpPr>
        <p:spPr>
          <a:xfrm>
            <a:off x="6949440" y="1234440"/>
            <a:ext cx="4599432" cy="3063240"/>
          </a:xfrm>
          <a:prstGeom prst="roundRect">
            <a:avLst>
              <a:gd name="adj" fmla="val 10000"/>
            </a:avLst>
          </a:prstGeom>
          <a:solidFill>
            <a:srgbClr val="1C4052"/>
          </a:solidFill>
          <a:ln w="10160">
            <a:solidFill>
              <a:srgbClr val="BFD3DA"/>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7278624" y="1938528"/>
            <a:ext cx="751179" cy="992124"/>
          </a:xfrm>
          <a:prstGeom prst="roundRect">
            <a:avLst>
              <a:gd name="adj" fmla="val 10000"/>
            </a:avLst>
          </a:prstGeom>
          <a:solidFill>
            <a:srgbClr val="1C4052"/>
          </a:solidFill>
          <a:ln w="10160">
            <a:solidFill>
              <a:srgbClr val="66DCC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7420356" y="1881835"/>
            <a:ext cx="340156" cy="141732"/>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7" name="Connector 26"/>
          <p:cNvCxnSpPr/>
          <p:nvPr/>
        </p:nvCxnSpPr>
        <p:spPr>
          <a:xfrm>
            <a:off x="7420356" y="2264511"/>
            <a:ext cx="467715"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8" name="Connector 27"/>
          <p:cNvCxnSpPr/>
          <p:nvPr/>
        </p:nvCxnSpPr>
        <p:spPr>
          <a:xfrm>
            <a:off x="7420356" y="2448763"/>
            <a:ext cx="467715"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7420356" y="2633014"/>
            <a:ext cx="467715"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7159752" y="3200400"/>
            <a:ext cx="1417320" cy="457200"/>
          </a:xfrm>
          <a:prstGeom prst="rect">
            <a:avLst/>
          </a:prstGeom>
          <a:noFill/>
        </p:spPr>
        <p:txBody>
          <a:bodyPr wrap="square" lIns="0" tIns="0" rIns="0" bIns="0" anchor="t">
            <a:spAutoFit/>
          </a:bodyPr>
          <a:lstStyle/>
          <a:p>
            <a:pPr algn="ctr">
              <a:lnSpc>
                <a:spcPct val="110000"/>
              </a:lnSpc>
              <a:spcBef>
                <a:spcPts val="0"/>
              </a:spcBef>
              <a:spcAft>
                <a:spcPts val="0"/>
              </a:spcAft>
            </a:pPr>
            <a:r>
              <a:rPr lang="it-IT" sz="1100" b="0">
                <a:solidFill>
                  <a:srgbClr val="BFD3DA"/>
                </a:solidFill>
                <a:latin typeface="Lato"/>
              </a:rPr>
              <a:t>Sostanza</a:t>
            </a:r>
          </a:p>
          <a:p>
            <a:pPr algn="ctr">
              <a:lnSpc>
                <a:spcPct val="110000"/>
              </a:lnSpc>
              <a:spcBef>
                <a:spcPts val="0"/>
              </a:spcBef>
              <a:spcAft>
                <a:spcPts val="0"/>
              </a:spcAft>
            </a:pPr>
            <a:r>
              <a:rPr lang="it-IT" sz="1100" b="0">
                <a:solidFill>
                  <a:srgbClr val="BFD3DA"/>
                </a:solidFill>
                <a:latin typeface="Lato"/>
              </a:rPr>
              <a:t>SDS • identità</a:t>
            </a:r>
          </a:p>
        </p:txBody>
      </p:sp>
      <p:cxnSp>
        <p:nvCxnSpPr>
          <p:cNvPr id="31" name="Connector 30"/>
          <p:cNvCxnSpPr/>
          <p:nvPr/>
        </p:nvCxnSpPr>
        <p:spPr>
          <a:xfrm>
            <a:off x="8147304" y="2450592"/>
            <a:ext cx="594360" cy="0"/>
          </a:xfrm>
          <a:prstGeom prst="line">
            <a:avLst/>
          </a:prstGeom>
          <a:ln w="1397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2" name="Oval 31"/>
          <p:cNvSpPr/>
          <p:nvPr/>
        </p:nvSpPr>
        <p:spPr>
          <a:xfrm>
            <a:off x="8823960" y="2112264"/>
            <a:ext cx="630936" cy="630936"/>
          </a:xfrm>
          <a:prstGeom prst="ellipse">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8823960" y="2121408"/>
            <a:ext cx="630936" cy="612647"/>
          </a:xfrm>
          <a:prstGeom prst="rect">
            <a:avLst/>
          </a:prstGeom>
          <a:noFill/>
        </p:spPr>
        <p:txBody>
          <a:bodyPr wrap="square" lIns="0" tIns="0" rIns="0" bIns="0" anchor="ctr">
            <a:spAutoFit/>
          </a:bodyPr>
          <a:lstStyle/>
          <a:p>
            <a:pPr algn="ctr">
              <a:lnSpc>
                <a:spcPct val="110000"/>
              </a:lnSpc>
              <a:spcBef>
                <a:spcPts val="0"/>
              </a:spcBef>
              <a:spcAft>
                <a:spcPts val="0"/>
              </a:spcAft>
            </a:pPr>
            <a:r>
              <a:rPr lang="it-IT" sz="2300" b="0">
                <a:solidFill>
                  <a:srgbClr val="66DCC5"/>
                </a:solidFill>
                <a:latin typeface="Lato"/>
              </a:rPr>
              <a:t>?</a:t>
            </a:r>
          </a:p>
        </p:txBody>
      </p:sp>
      <p:cxnSp>
        <p:nvCxnSpPr>
          <p:cNvPr id="34" name="Connector 33"/>
          <p:cNvCxnSpPr/>
          <p:nvPr/>
        </p:nvCxnSpPr>
        <p:spPr>
          <a:xfrm>
            <a:off x="9454896" y="2432304"/>
            <a:ext cx="347472" cy="0"/>
          </a:xfrm>
          <a:prstGeom prst="line">
            <a:avLst/>
          </a:prstGeom>
          <a:ln w="1270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9802368" y="1719072"/>
            <a:ext cx="0" cy="1435608"/>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9802368" y="1700784"/>
            <a:ext cx="393192"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10195560" y="1508760"/>
            <a:ext cx="786384" cy="384048"/>
          </a:xfrm>
          <a:prstGeom prst="roundRect">
            <a:avLst>
              <a:gd name="adj" fmla="val 10000"/>
            </a:avLst>
          </a:prstGeom>
          <a:solidFill>
            <a:srgbClr val="C658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TextBox 37"/>
          <p:cNvSpPr txBox="1"/>
          <p:nvPr/>
        </p:nvSpPr>
        <p:spPr>
          <a:xfrm>
            <a:off x="10195560" y="1536192"/>
            <a:ext cx="786384" cy="310896"/>
          </a:xfrm>
          <a:prstGeom prst="rect">
            <a:avLst/>
          </a:prstGeom>
          <a:noFill/>
        </p:spPr>
        <p:txBody>
          <a:bodyPr wrap="square" lIns="0" tIns="0" rIns="0" bIns="0" anchor="ctr">
            <a:spAutoFit/>
          </a:bodyPr>
          <a:lstStyle/>
          <a:p>
            <a:pPr algn="ctr">
              <a:lnSpc>
                <a:spcPct val="110000"/>
              </a:lnSpc>
              <a:spcBef>
                <a:spcPts val="0"/>
              </a:spcBef>
              <a:spcAft>
                <a:spcPts val="0"/>
              </a:spcAft>
            </a:pPr>
            <a:r>
              <a:rPr lang="it-IT" sz="1500" b="1">
                <a:solidFill>
                  <a:srgbClr val="FFFFFF"/>
                </a:solidFill>
                <a:latin typeface="Lato"/>
              </a:rPr>
              <a:t>A</a:t>
            </a:r>
          </a:p>
        </p:txBody>
      </p:sp>
      <p:cxnSp>
        <p:nvCxnSpPr>
          <p:cNvPr id="39" name="Connector 38"/>
          <p:cNvCxnSpPr/>
          <p:nvPr/>
        </p:nvCxnSpPr>
        <p:spPr>
          <a:xfrm>
            <a:off x="9802368" y="2176272"/>
            <a:ext cx="393192"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sp>
        <p:nvSpPr>
          <p:cNvPr id="40" name="Rounded Rectangle 39"/>
          <p:cNvSpPr/>
          <p:nvPr/>
        </p:nvSpPr>
        <p:spPr>
          <a:xfrm>
            <a:off x="10195560" y="1984248"/>
            <a:ext cx="786384" cy="384048"/>
          </a:xfrm>
          <a:prstGeom prst="roundRect">
            <a:avLst>
              <a:gd name="adj" fmla="val 10000"/>
            </a:avLst>
          </a:prstGeom>
          <a:solidFill>
            <a:srgbClr val="418FB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10195560" y="2011679"/>
            <a:ext cx="786384" cy="310896"/>
          </a:xfrm>
          <a:prstGeom prst="rect">
            <a:avLst/>
          </a:prstGeom>
          <a:noFill/>
        </p:spPr>
        <p:txBody>
          <a:bodyPr wrap="square" lIns="0" tIns="0" rIns="0" bIns="0" anchor="ctr">
            <a:spAutoFit/>
          </a:bodyPr>
          <a:lstStyle/>
          <a:p>
            <a:pPr algn="ctr">
              <a:lnSpc>
                <a:spcPct val="110000"/>
              </a:lnSpc>
              <a:spcBef>
                <a:spcPts val="0"/>
              </a:spcBef>
              <a:spcAft>
                <a:spcPts val="0"/>
              </a:spcAft>
            </a:pPr>
            <a:r>
              <a:rPr lang="it-IT" sz="1500" b="1">
                <a:solidFill>
                  <a:srgbClr val="FFFFFF"/>
                </a:solidFill>
                <a:latin typeface="Lato"/>
              </a:rPr>
              <a:t>B</a:t>
            </a:r>
          </a:p>
        </p:txBody>
      </p:sp>
      <p:cxnSp>
        <p:nvCxnSpPr>
          <p:cNvPr id="42" name="Connector 41"/>
          <p:cNvCxnSpPr/>
          <p:nvPr/>
        </p:nvCxnSpPr>
        <p:spPr>
          <a:xfrm>
            <a:off x="9802368" y="2651760"/>
            <a:ext cx="393192"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sp>
        <p:nvSpPr>
          <p:cNvPr id="43" name="Rounded Rectangle 42"/>
          <p:cNvSpPr/>
          <p:nvPr/>
        </p:nvSpPr>
        <p:spPr>
          <a:xfrm>
            <a:off x="10195560" y="2459736"/>
            <a:ext cx="786384" cy="384048"/>
          </a:xfrm>
          <a:prstGeom prst="roundRect">
            <a:avLst>
              <a:gd name="adj" fmla="val 10000"/>
            </a:avLst>
          </a:prstGeom>
          <a:solidFill>
            <a:srgbClr val="E7B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10195560" y="2487168"/>
            <a:ext cx="786384" cy="310896"/>
          </a:xfrm>
          <a:prstGeom prst="rect">
            <a:avLst/>
          </a:prstGeom>
          <a:noFill/>
        </p:spPr>
        <p:txBody>
          <a:bodyPr wrap="square" lIns="0" tIns="0" rIns="0" bIns="0" anchor="ctr">
            <a:spAutoFit/>
          </a:bodyPr>
          <a:lstStyle/>
          <a:p>
            <a:pPr algn="ctr">
              <a:lnSpc>
                <a:spcPct val="110000"/>
              </a:lnSpc>
              <a:spcBef>
                <a:spcPts val="0"/>
              </a:spcBef>
              <a:spcAft>
                <a:spcPts val="0"/>
              </a:spcAft>
            </a:pPr>
            <a:r>
              <a:rPr lang="it-IT" sz="1500" b="1">
                <a:solidFill>
                  <a:srgbClr val="0B2538"/>
                </a:solidFill>
                <a:latin typeface="Lato"/>
              </a:rPr>
              <a:t>C</a:t>
            </a:r>
          </a:p>
        </p:txBody>
      </p:sp>
      <p:cxnSp>
        <p:nvCxnSpPr>
          <p:cNvPr id="45" name="Connector 44"/>
          <p:cNvCxnSpPr/>
          <p:nvPr/>
        </p:nvCxnSpPr>
        <p:spPr>
          <a:xfrm>
            <a:off x="9802368" y="3127248"/>
            <a:ext cx="393192" cy="0"/>
          </a:xfrm>
          <a:prstGeom prst="line">
            <a:avLst/>
          </a:prstGeom>
          <a:ln w="10160">
            <a:solidFill>
              <a:srgbClr val="66DCC5"/>
            </a:solidFill>
          </a:ln>
        </p:spPr>
        <p:style>
          <a:lnRef idx="2">
            <a:schemeClr val="accent1"/>
          </a:lnRef>
          <a:fillRef idx="0">
            <a:schemeClr val="accent1"/>
          </a:fillRef>
          <a:effectRef idx="1">
            <a:schemeClr val="accent1"/>
          </a:effectRef>
          <a:fontRef idx="minor">
            <a:schemeClr val="tx1"/>
          </a:fontRef>
        </p:style>
      </p:cxnSp>
      <p:sp>
        <p:nvSpPr>
          <p:cNvPr id="46" name="Rounded Rectangle 45"/>
          <p:cNvSpPr/>
          <p:nvPr/>
        </p:nvSpPr>
        <p:spPr>
          <a:xfrm>
            <a:off x="10195560" y="2935224"/>
            <a:ext cx="786384" cy="384048"/>
          </a:xfrm>
          <a:prstGeom prst="roundRect">
            <a:avLst>
              <a:gd name="adj" fmla="val 10000"/>
            </a:avLst>
          </a:prstGeom>
          <a:solidFill>
            <a:srgbClr val="D47A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10195560" y="2962656"/>
            <a:ext cx="786384" cy="310896"/>
          </a:xfrm>
          <a:prstGeom prst="rect">
            <a:avLst/>
          </a:prstGeom>
          <a:noFill/>
        </p:spPr>
        <p:txBody>
          <a:bodyPr wrap="square" lIns="0" tIns="0" rIns="0" bIns="0" anchor="ctr">
            <a:spAutoFit/>
          </a:bodyPr>
          <a:lstStyle/>
          <a:p>
            <a:pPr algn="ctr">
              <a:lnSpc>
                <a:spcPct val="110000"/>
              </a:lnSpc>
              <a:spcBef>
                <a:spcPts val="0"/>
              </a:spcBef>
              <a:spcAft>
                <a:spcPts val="0"/>
              </a:spcAft>
            </a:pPr>
            <a:r>
              <a:rPr lang="it-IT" sz="1500" b="1">
                <a:solidFill>
                  <a:srgbClr val="0B2538"/>
                </a:solidFill>
                <a:latin typeface="Lato"/>
              </a:rPr>
              <a:t>D</a:t>
            </a:r>
          </a:p>
        </p:txBody>
      </p:sp>
      <p:sp>
        <p:nvSpPr>
          <p:cNvPr id="48" name="Oval 47"/>
          <p:cNvSpPr/>
          <p:nvPr/>
        </p:nvSpPr>
        <p:spPr>
          <a:xfrm>
            <a:off x="7022592" y="4700016"/>
            <a:ext cx="320040" cy="320040"/>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022592" y="4709159"/>
            <a:ext cx="320040" cy="301751"/>
          </a:xfrm>
          <a:prstGeom prst="rect">
            <a:avLst/>
          </a:prstGeom>
          <a:noFill/>
        </p:spPr>
        <p:txBody>
          <a:bodyPr wrap="square" lIns="0" tIns="0" rIns="0" bIns="0" anchor="ctr">
            <a:spAutoFit/>
          </a:bodyPr>
          <a:lstStyle/>
          <a:p>
            <a:pPr algn="ctr">
              <a:lnSpc>
                <a:spcPct val="110000"/>
              </a:lnSpc>
              <a:spcBef>
                <a:spcPts val="0"/>
              </a:spcBef>
              <a:spcAft>
                <a:spcPts val="0"/>
              </a:spcAft>
            </a:pPr>
            <a:r>
              <a:rPr lang="it-IT" sz="1050" b="0">
                <a:solidFill>
                  <a:srgbClr val="0B2538"/>
                </a:solidFill>
                <a:latin typeface="Lato"/>
              </a:rPr>
              <a:t>01</a:t>
            </a:r>
          </a:p>
        </p:txBody>
      </p:sp>
      <p:sp>
        <p:nvSpPr>
          <p:cNvPr id="50" name="TextBox 49"/>
          <p:cNvSpPr txBox="1"/>
          <p:nvPr/>
        </p:nvSpPr>
        <p:spPr>
          <a:xfrm>
            <a:off x="7479792" y="4718303"/>
            <a:ext cx="3977639"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250" b="0">
                <a:solidFill>
                  <a:srgbClr val="FFFFFF"/>
                </a:solidFill>
                <a:latin typeface="Lato"/>
              </a:rPr>
              <a:t>IDENTITÀ E CLASSIFICAZIONE</a:t>
            </a:r>
          </a:p>
        </p:txBody>
      </p:sp>
      <p:sp>
        <p:nvSpPr>
          <p:cNvPr id="51" name="Oval 50"/>
          <p:cNvSpPr/>
          <p:nvPr/>
        </p:nvSpPr>
        <p:spPr>
          <a:xfrm>
            <a:off x="7022592" y="5093207"/>
            <a:ext cx="320040" cy="320040"/>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TextBox 51"/>
          <p:cNvSpPr txBox="1"/>
          <p:nvPr/>
        </p:nvSpPr>
        <p:spPr>
          <a:xfrm>
            <a:off x="7022592" y="5102351"/>
            <a:ext cx="320040" cy="301751"/>
          </a:xfrm>
          <a:prstGeom prst="rect">
            <a:avLst/>
          </a:prstGeom>
          <a:noFill/>
        </p:spPr>
        <p:txBody>
          <a:bodyPr wrap="square" lIns="0" tIns="0" rIns="0" bIns="0" anchor="ctr">
            <a:spAutoFit/>
          </a:bodyPr>
          <a:lstStyle/>
          <a:p>
            <a:pPr algn="ctr">
              <a:lnSpc>
                <a:spcPct val="110000"/>
              </a:lnSpc>
              <a:spcBef>
                <a:spcPts val="0"/>
              </a:spcBef>
              <a:spcAft>
                <a:spcPts val="0"/>
              </a:spcAft>
            </a:pPr>
            <a:r>
              <a:rPr lang="it-IT" sz="1050" b="0">
                <a:solidFill>
                  <a:srgbClr val="0B2538"/>
                </a:solidFill>
                <a:latin typeface="Lato"/>
              </a:rPr>
              <a:t>02</a:t>
            </a:r>
          </a:p>
        </p:txBody>
      </p:sp>
      <p:sp>
        <p:nvSpPr>
          <p:cNvPr id="53" name="TextBox 52"/>
          <p:cNvSpPr txBox="1"/>
          <p:nvPr/>
        </p:nvSpPr>
        <p:spPr>
          <a:xfrm>
            <a:off x="7479792" y="5111495"/>
            <a:ext cx="3977639"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100" b="0">
                <a:solidFill>
                  <a:srgbClr val="FFFFFF"/>
                </a:solidFill>
                <a:latin typeface="Lato"/>
              </a:rPr>
              <a:t>1A / 1B • NON CANCEROGENA / MUTAGENA</a:t>
            </a:r>
          </a:p>
        </p:txBody>
      </p:sp>
      <p:sp>
        <p:nvSpPr>
          <p:cNvPr id="54" name="Oval 53"/>
          <p:cNvSpPr/>
          <p:nvPr/>
        </p:nvSpPr>
        <p:spPr>
          <a:xfrm>
            <a:off x="7022592" y="5486400"/>
            <a:ext cx="320040" cy="320040"/>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7022592" y="5495544"/>
            <a:ext cx="320040" cy="301751"/>
          </a:xfrm>
          <a:prstGeom prst="rect">
            <a:avLst/>
          </a:prstGeom>
          <a:noFill/>
        </p:spPr>
        <p:txBody>
          <a:bodyPr wrap="square" lIns="0" tIns="0" rIns="0" bIns="0" anchor="ctr">
            <a:spAutoFit/>
          </a:bodyPr>
          <a:lstStyle/>
          <a:p>
            <a:pPr algn="ctr">
              <a:lnSpc>
                <a:spcPct val="110000"/>
              </a:lnSpc>
              <a:spcBef>
                <a:spcPts val="0"/>
              </a:spcBef>
              <a:spcAft>
                <a:spcPts val="0"/>
              </a:spcAft>
            </a:pPr>
            <a:r>
              <a:rPr lang="it-IT" sz="1050" b="0">
                <a:solidFill>
                  <a:srgbClr val="0B2538"/>
                </a:solidFill>
                <a:latin typeface="Lato"/>
              </a:rPr>
              <a:t>03</a:t>
            </a:r>
          </a:p>
        </p:txBody>
      </p:sp>
      <p:sp>
        <p:nvSpPr>
          <p:cNvPr id="56" name="TextBox 55"/>
          <p:cNvSpPr txBox="1"/>
          <p:nvPr/>
        </p:nvSpPr>
        <p:spPr>
          <a:xfrm>
            <a:off x="7479792" y="5504688"/>
            <a:ext cx="3977639"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250" b="0">
                <a:solidFill>
                  <a:srgbClr val="FFFFFF"/>
                </a:solidFill>
                <a:latin typeface="Lato"/>
              </a:rPr>
              <a:t>SINGOLA SOSTANZA</a:t>
            </a:r>
          </a:p>
        </p:txBody>
      </p:sp>
      <p:sp>
        <p:nvSpPr>
          <p:cNvPr id="57" name="TextBox 56"/>
          <p:cNvSpPr txBox="1"/>
          <p:nvPr/>
        </p:nvSpPr>
        <p:spPr>
          <a:xfrm>
            <a:off x="6931152" y="6062472"/>
            <a:ext cx="4645152" cy="256032"/>
          </a:xfrm>
          <a:prstGeom prst="rect">
            <a:avLst/>
          </a:prstGeom>
          <a:noFill/>
        </p:spPr>
        <p:txBody>
          <a:bodyPr wrap="square" lIns="0" tIns="0" rIns="0" bIns="0" anchor="t">
            <a:spAutoFit/>
          </a:bodyPr>
          <a:lstStyle/>
          <a:p>
            <a:pPr algn="ctr">
              <a:lnSpc>
                <a:spcPct val="110000"/>
              </a:lnSpc>
              <a:spcBef>
                <a:spcPts val="0"/>
              </a:spcBef>
              <a:spcAft>
                <a:spcPts val="0"/>
              </a:spcAft>
            </a:pPr>
            <a:r>
              <a:rPr lang="it-IT" sz="810" b="0">
                <a:solidFill>
                  <a:srgbClr val="BFD3DA"/>
                </a:solidFill>
                <a:latin typeface="Lato"/>
              </a:rPr>
              <a:t>Illustrazione originale; nessuna sostanza reale classificata.</a:t>
            </a:r>
          </a:p>
        </p:txBody>
      </p:sp>
      <p:cxnSp>
        <p:nvCxnSpPr>
          <p:cNvPr id="58" name="Connector 57"/>
          <p:cNvCxnSpPr/>
          <p:nvPr/>
        </p:nvCxnSpPr>
        <p:spPr>
          <a:xfrm>
            <a:off x="548640" y="6455664"/>
            <a:ext cx="11091672" cy="0"/>
          </a:xfrm>
          <a:prstGeom prst="line">
            <a:avLst/>
          </a:prstGeom>
          <a:ln w="6985">
            <a:solidFill>
              <a:srgbClr val="254F60"/>
            </a:solidFill>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BFD3DA"/>
                </a:solidFill>
                <a:latin typeface="Lato"/>
              </a:rPr>
              <a:t>REPROTOSSICI  2026</a:t>
            </a:r>
          </a:p>
        </p:txBody>
      </p:sp>
      <p:sp>
        <p:nvSpPr>
          <p:cNvPr id="60" name="TextBox 59"/>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BFD3DA"/>
                </a:solidFill>
                <a:latin typeface="Lato"/>
              </a:rPr>
              <a:t>INAIL 2026, campo di applicazione [I1] • Tavola [D]</a:t>
            </a:r>
          </a:p>
        </p:txBody>
      </p:sp>
      <p:sp>
        <p:nvSpPr>
          <p:cNvPr id="61" name="TextBox 60"/>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BFD3DA"/>
                </a:solidFill>
                <a:latin typeface="Lato"/>
              </a:rPr>
              <a:t>01 / 10</a:t>
            </a:r>
          </a:p>
        </p:txBody>
      </p:sp>
      <p:sp>
        <p:nvSpPr>
          <p:cNvPr id="62" name="Rectangle 61"/>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3" name="Rectangle 62"/>
          <p:cNvSpPr/>
          <p:nvPr/>
        </p:nvSpPr>
        <p:spPr>
          <a:xfrm>
            <a:off x="763524"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4" name="Rectangle 63"/>
          <p:cNvSpPr/>
          <p:nvPr/>
        </p:nvSpPr>
        <p:spPr>
          <a:xfrm>
            <a:off x="978407"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Rectangle 64"/>
          <p:cNvSpPr/>
          <p:nvPr/>
        </p:nvSpPr>
        <p:spPr>
          <a:xfrm>
            <a:off x="1193292"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ectangle 65"/>
          <p:cNvSpPr/>
          <p:nvPr/>
        </p:nvSpPr>
        <p:spPr>
          <a:xfrm>
            <a:off x="1408176"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Rectangle 66"/>
          <p:cNvSpPr/>
          <p:nvPr/>
        </p:nvSpPr>
        <p:spPr>
          <a:xfrm>
            <a:off x="1623060"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ectangle 67"/>
          <p:cNvSpPr/>
          <p:nvPr/>
        </p:nvSpPr>
        <p:spPr>
          <a:xfrm>
            <a:off x="1837943"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Rectangle 68"/>
          <p:cNvSpPr/>
          <p:nvPr/>
        </p:nvSpPr>
        <p:spPr>
          <a:xfrm>
            <a:off x="2052828"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p:cNvSpPr/>
          <p:nvPr/>
        </p:nvSpPr>
        <p:spPr>
          <a:xfrm>
            <a:off x="2267712"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Rectangle 70"/>
          <p:cNvSpPr/>
          <p:nvPr/>
        </p:nvSpPr>
        <p:spPr>
          <a:xfrm>
            <a:off x="2482596"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ESPOSIZIONE OCCUPAZIONALE</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Accertare l’esposizione, non soltanto la presenza</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La prima domanda richiede ragionevole certezza nelle condizioni effettivamente esaminate.</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02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14600"/>
            <a:ext cx="6720840" cy="3127248"/>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04672" y="2724912"/>
            <a:ext cx="6263640" cy="292608"/>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96112" y="2784348"/>
            <a:ext cx="6080759"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008E89"/>
                </a:solidFill>
                <a:latin typeface="Lato"/>
              </a:rPr>
              <a:t>SORGENTE  →  MODALITÀ DI CONTATTO  →  LAVORATORE</a:t>
            </a:r>
          </a:p>
        </p:txBody>
      </p:sp>
      <p:sp>
        <p:nvSpPr>
          <p:cNvPr id="28" name="Rounded Rectangle 27"/>
          <p:cNvSpPr/>
          <p:nvPr/>
        </p:nvSpPr>
        <p:spPr>
          <a:xfrm>
            <a:off x="1097280" y="3493008"/>
            <a:ext cx="1086307" cy="1185062"/>
          </a:xfrm>
          <a:prstGeom prst="roundRect">
            <a:avLst>
              <a:gd name="adj" fmla="val 18000"/>
            </a:avLst>
          </a:prstGeom>
          <a:solidFill>
            <a:srgbClr val="F3F7F8"/>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ectangle 28"/>
          <p:cNvSpPr/>
          <p:nvPr/>
        </p:nvSpPr>
        <p:spPr>
          <a:xfrm>
            <a:off x="1255288" y="3364626"/>
            <a:ext cx="770290" cy="177759"/>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0" name="Connector 29"/>
          <p:cNvCxnSpPr/>
          <p:nvPr/>
        </p:nvCxnSpPr>
        <p:spPr>
          <a:xfrm>
            <a:off x="1363919" y="4678070"/>
            <a:ext cx="0" cy="246888"/>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1" name="Connector 30"/>
          <p:cNvCxnSpPr/>
          <p:nvPr/>
        </p:nvCxnSpPr>
        <p:spPr>
          <a:xfrm>
            <a:off x="1916948" y="4678070"/>
            <a:ext cx="0" cy="246888"/>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2" name="Connector 31"/>
          <p:cNvCxnSpPr/>
          <p:nvPr/>
        </p:nvCxnSpPr>
        <p:spPr>
          <a:xfrm>
            <a:off x="2183587" y="3888028"/>
            <a:ext cx="375269" cy="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p:nvPr/>
        </p:nvCxnSpPr>
        <p:spPr>
          <a:xfrm>
            <a:off x="2558856" y="3888028"/>
            <a:ext cx="0" cy="572780"/>
          </a:xfrm>
          <a:prstGeom prst="line">
            <a:avLst/>
          </a:prstGeom>
          <a:ln w="254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1324416" y="3888028"/>
            <a:ext cx="404897" cy="0"/>
          </a:xfrm>
          <a:prstGeom prst="line">
            <a:avLst/>
          </a:prstGeom>
          <a:ln w="8255">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1324416" y="4075663"/>
            <a:ext cx="404897" cy="0"/>
          </a:xfrm>
          <a:prstGeom prst="line">
            <a:avLst/>
          </a:prstGeom>
          <a:ln w="8255">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1324416" y="4263298"/>
            <a:ext cx="404897" cy="0"/>
          </a:xfrm>
          <a:prstGeom prst="line">
            <a:avLst/>
          </a:prstGeom>
          <a:ln w="8255">
            <a:solidFill>
              <a:srgbClr val="008E89"/>
            </a:solidFill>
          </a:ln>
        </p:spPr>
        <p:style>
          <a:lnRef idx="2">
            <a:schemeClr val="accent1"/>
          </a:lnRef>
          <a:fillRef idx="0">
            <a:schemeClr val="accent1"/>
          </a:fillRef>
          <a:effectRef idx="1">
            <a:schemeClr val="accent1"/>
          </a:effectRef>
          <a:fontRef idx="minor">
            <a:schemeClr val="tx1"/>
          </a:fontRef>
        </p:style>
      </p:cxnSp>
      <p:sp>
        <p:nvSpPr>
          <p:cNvPr id="37" name="Oval 36"/>
          <p:cNvSpPr/>
          <p:nvPr/>
        </p:nvSpPr>
        <p:spPr>
          <a:xfrm>
            <a:off x="5620725" y="3328416"/>
            <a:ext cx="348477" cy="348477"/>
          </a:xfrm>
          <a:prstGeom prst="ellipse">
            <a:avLst/>
          </a:prstGeom>
          <a:solidFill>
            <a:srgbClr val="133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Rounded Rectangle 37"/>
          <p:cNvSpPr/>
          <p:nvPr/>
        </p:nvSpPr>
        <p:spPr>
          <a:xfrm>
            <a:off x="5554797" y="3780495"/>
            <a:ext cx="480334" cy="640445"/>
          </a:xfrm>
          <a:prstGeom prst="roundRect">
            <a:avLst>
              <a:gd name="adj" fmla="val 10000"/>
            </a:avLst>
          </a:prstGeom>
          <a:solidFill>
            <a:srgbClr val="1338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9" name="Connector 38"/>
          <p:cNvCxnSpPr/>
          <p:nvPr/>
        </p:nvCxnSpPr>
        <p:spPr>
          <a:xfrm flipH="1">
            <a:off x="5564215" y="4411522"/>
            <a:ext cx="37673" cy="499171"/>
          </a:xfrm>
          <a:prstGeom prst="line">
            <a:avLst/>
          </a:prstGeom>
          <a:ln w="65405">
            <a:solidFill>
              <a:srgbClr val="13384C"/>
            </a:solidFill>
          </a:ln>
        </p:spPr>
        <p:style>
          <a:lnRef idx="2">
            <a:schemeClr val="accent1"/>
          </a:lnRef>
          <a:fillRef idx="0">
            <a:schemeClr val="accent1"/>
          </a:fillRef>
          <a:effectRef idx="1">
            <a:schemeClr val="accent1"/>
          </a:effectRef>
          <a:fontRef idx="minor">
            <a:schemeClr val="tx1"/>
          </a:fontRef>
        </p:style>
      </p:cxnSp>
      <p:cxnSp>
        <p:nvCxnSpPr>
          <p:cNvPr id="40" name="Connector 39"/>
          <p:cNvCxnSpPr/>
          <p:nvPr/>
        </p:nvCxnSpPr>
        <p:spPr>
          <a:xfrm>
            <a:off x="5978621" y="4411522"/>
            <a:ext cx="37673" cy="499171"/>
          </a:xfrm>
          <a:prstGeom prst="line">
            <a:avLst/>
          </a:prstGeom>
          <a:ln w="65405">
            <a:solidFill>
              <a:srgbClr val="13384C"/>
            </a:solidFill>
          </a:ln>
        </p:spPr>
        <p:style>
          <a:lnRef idx="2">
            <a:schemeClr val="accent1"/>
          </a:lnRef>
          <a:fillRef idx="0">
            <a:schemeClr val="accent1"/>
          </a:fillRef>
          <a:effectRef idx="1">
            <a:schemeClr val="accent1"/>
          </a:effectRef>
          <a:fontRef idx="minor">
            <a:schemeClr val="tx1"/>
          </a:fontRef>
        </p:style>
      </p:cxnSp>
      <p:cxnSp>
        <p:nvCxnSpPr>
          <p:cNvPr id="41" name="Connector 40"/>
          <p:cNvCxnSpPr/>
          <p:nvPr/>
        </p:nvCxnSpPr>
        <p:spPr>
          <a:xfrm flipH="1">
            <a:off x="5394685" y="3855841"/>
            <a:ext cx="150693" cy="414407"/>
          </a:xfrm>
          <a:prstGeom prst="line">
            <a:avLst/>
          </a:prstGeom>
          <a:ln w="39243">
            <a:solidFill>
              <a:srgbClr val="13384C"/>
            </a:solidFill>
          </a:ln>
        </p:spPr>
        <p:style>
          <a:lnRef idx="2">
            <a:schemeClr val="accent1"/>
          </a:lnRef>
          <a:fillRef idx="0">
            <a:schemeClr val="accent1"/>
          </a:fillRef>
          <a:effectRef idx="1">
            <a:schemeClr val="accent1"/>
          </a:effectRef>
          <a:fontRef idx="minor">
            <a:schemeClr val="tx1"/>
          </a:fontRef>
        </p:style>
      </p:cxnSp>
      <p:cxnSp>
        <p:nvCxnSpPr>
          <p:cNvPr id="42" name="Connector 41"/>
          <p:cNvCxnSpPr/>
          <p:nvPr/>
        </p:nvCxnSpPr>
        <p:spPr>
          <a:xfrm>
            <a:off x="6044549" y="3855841"/>
            <a:ext cx="160112" cy="376733"/>
          </a:xfrm>
          <a:prstGeom prst="line">
            <a:avLst/>
          </a:prstGeom>
          <a:ln w="39243">
            <a:solidFill>
              <a:srgbClr val="13384C"/>
            </a:solidFill>
          </a:ln>
        </p:spPr>
        <p:style>
          <a:lnRef idx="2">
            <a:schemeClr val="accent1"/>
          </a:lnRef>
          <a:fillRef idx="0">
            <a:schemeClr val="accent1"/>
          </a:fillRef>
          <a:effectRef idx="1">
            <a:schemeClr val="accent1"/>
          </a:effectRef>
          <a:fontRef idx="minor">
            <a:schemeClr val="tx1"/>
          </a:fontRef>
        </p:style>
      </p:cxnSp>
      <p:cxnSp>
        <p:nvCxnSpPr>
          <p:cNvPr id="43" name="Connector 42"/>
          <p:cNvCxnSpPr/>
          <p:nvPr/>
        </p:nvCxnSpPr>
        <p:spPr>
          <a:xfrm>
            <a:off x="2606040" y="3886200"/>
            <a:ext cx="1188720" cy="0"/>
          </a:xfrm>
          <a:prstGeom prst="line">
            <a:avLst/>
          </a:prstGeom>
          <a:ln w="2159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4" name="Rounded Rectangle 43"/>
          <p:cNvSpPr/>
          <p:nvPr/>
        </p:nvSpPr>
        <p:spPr>
          <a:xfrm>
            <a:off x="3794760" y="3566160"/>
            <a:ext cx="1042415" cy="621792"/>
          </a:xfrm>
          <a:prstGeom prst="roundRect">
            <a:avLst>
              <a:gd name="adj" fmla="val 10000"/>
            </a:avLst>
          </a:prstGeom>
          <a:solidFill>
            <a:srgbClr val="F3F7F8"/>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3877056" y="3666744"/>
            <a:ext cx="877824" cy="393192"/>
          </a:xfrm>
          <a:prstGeom prst="rect">
            <a:avLst/>
          </a:prstGeom>
          <a:noFill/>
        </p:spPr>
        <p:txBody>
          <a:bodyPr wrap="square" lIns="0" tIns="0" rIns="0" bIns="0" anchor="t">
            <a:spAutoFit/>
          </a:bodyPr>
          <a:lstStyle/>
          <a:p>
            <a:pPr algn="ctr">
              <a:lnSpc>
                <a:spcPct val="110000"/>
              </a:lnSpc>
              <a:spcBef>
                <a:spcPts val="0"/>
              </a:spcBef>
              <a:spcAft>
                <a:spcPts val="0"/>
              </a:spcAft>
            </a:pPr>
            <a:r>
              <a:rPr lang="it-IT" sz="1200" b="0">
                <a:solidFill>
                  <a:srgbClr val="13384C"/>
                </a:solidFill>
                <a:latin typeface="Lato"/>
              </a:rPr>
              <a:t>Raccordo</a:t>
            </a:r>
          </a:p>
          <a:p>
            <a:pPr algn="ctr">
              <a:lnSpc>
                <a:spcPct val="110000"/>
              </a:lnSpc>
              <a:spcBef>
                <a:spcPts val="0"/>
              </a:spcBef>
              <a:spcAft>
                <a:spcPts val="0"/>
              </a:spcAft>
            </a:pPr>
            <a:r>
              <a:rPr lang="it-IT" sz="1200" b="0">
                <a:solidFill>
                  <a:srgbClr val="13384C"/>
                </a:solidFill>
                <a:latin typeface="Lato"/>
              </a:rPr>
              <a:t>Prelievo</a:t>
            </a:r>
          </a:p>
        </p:txBody>
      </p:sp>
      <p:cxnSp>
        <p:nvCxnSpPr>
          <p:cNvPr id="46" name="Connector 45"/>
          <p:cNvCxnSpPr/>
          <p:nvPr/>
        </p:nvCxnSpPr>
        <p:spPr>
          <a:xfrm>
            <a:off x="4837176" y="3886200"/>
            <a:ext cx="475488" cy="0"/>
          </a:xfrm>
          <a:prstGeom prst="line">
            <a:avLst/>
          </a:prstGeom>
          <a:ln w="1651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033271" y="5074920"/>
            <a:ext cx="1828800"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13384C"/>
                </a:solidFill>
                <a:latin typeface="Lato"/>
              </a:rPr>
              <a:t>Ciclo chiuso</a:t>
            </a:r>
          </a:p>
        </p:txBody>
      </p:sp>
      <p:sp>
        <p:nvSpPr>
          <p:cNvPr id="48" name="TextBox 47"/>
          <p:cNvSpPr txBox="1"/>
          <p:nvPr/>
        </p:nvSpPr>
        <p:spPr>
          <a:xfrm>
            <a:off x="4983480" y="5074920"/>
            <a:ext cx="1920240"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13384C"/>
                </a:solidFill>
                <a:latin typeface="Lato"/>
              </a:rPr>
              <a:t>Inalazione / cute</a:t>
            </a:r>
          </a:p>
        </p:txBody>
      </p:sp>
      <p:sp>
        <p:nvSpPr>
          <p:cNvPr id="49" name="Rounded Rectangle 48"/>
          <p:cNvSpPr/>
          <p:nvPr/>
        </p:nvSpPr>
        <p:spPr>
          <a:xfrm>
            <a:off x="7543800" y="2514600"/>
            <a:ext cx="4023360" cy="1371600"/>
          </a:xfrm>
          <a:prstGeom prst="roundRect">
            <a:avLst>
              <a:gd name="adj" fmla="val 9000"/>
            </a:avLst>
          </a:prstGeom>
          <a:solidFill>
            <a:srgbClr val="E6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7772400" y="2734056"/>
            <a:ext cx="3547872" cy="320040"/>
          </a:xfrm>
          <a:prstGeom prst="rect">
            <a:avLst/>
          </a:prstGeom>
          <a:noFill/>
        </p:spPr>
        <p:txBody>
          <a:bodyPr wrap="square" lIns="0" tIns="0" rIns="0" bIns="0" anchor="t">
            <a:spAutoFit/>
          </a:bodyPr>
          <a:lstStyle/>
          <a:p>
            <a:pPr algn="l">
              <a:lnSpc>
                <a:spcPct val="110000"/>
              </a:lnSpc>
              <a:spcBef>
                <a:spcPts val="0"/>
              </a:spcBef>
              <a:spcAft>
                <a:spcPts val="0"/>
              </a:spcAft>
            </a:pPr>
            <a:r>
              <a:rPr lang="it-IT" sz="1800" b="1">
                <a:solidFill>
                  <a:srgbClr val="16876E"/>
                </a:solidFill>
                <a:latin typeface="Lato"/>
              </a:rPr>
              <a:t>SÌ  →  RAMO VERDE</a:t>
            </a:r>
          </a:p>
        </p:txBody>
      </p:sp>
      <p:sp>
        <p:nvSpPr>
          <p:cNvPr id="51" name="TextBox 50"/>
          <p:cNvSpPr txBox="1"/>
          <p:nvPr/>
        </p:nvSpPr>
        <p:spPr>
          <a:xfrm>
            <a:off x="7772400" y="3182112"/>
            <a:ext cx="3547872" cy="548640"/>
          </a:xfrm>
          <a:prstGeom prst="rect">
            <a:avLst/>
          </a:prstGeom>
          <a:noFill/>
        </p:spPr>
        <p:txBody>
          <a:bodyPr wrap="square" lIns="0" tIns="0" rIns="0" bIns="0" anchor="t">
            <a:spAutoFit/>
          </a:bodyPr>
          <a:lstStyle/>
          <a:p>
            <a:pPr algn="l">
              <a:lnSpc>
                <a:spcPct val="110000"/>
              </a:lnSpc>
              <a:spcBef>
                <a:spcPts val="0"/>
              </a:spcBef>
              <a:spcAft>
                <a:spcPts val="0"/>
              </a:spcAft>
            </a:pPr>
            <a:r>
              <a:rPr lang="it-IT" sz="1700" b="0">
                <a:solidFill>
                  <a:srgbClr val="13384C"/>
                </a:solidFill>
                <a:latin typeface="Lato"/>
              </a:rPr>
              <a:t>Esposizione esclusa</a:t>
            </a:r>
          </a:p>
          <a:p>
            <a:pPr algn="l">
              <a:lnSpc>
                <a:spcPct val="110000"/>
              </a:lnSpc>
              <a:spcBef>
                <a:spcPts val="0"/>
              </a:spcBef>
              <a:spcAft>
                <a:spcPts val="0"/>
              </a:spcAft>
            </a:pPr>
            <a:r>
              <a:rPr lang="it-IT" sz="1700" b="0">
                <a:solidFill>
                  <a:srgbClr val="13384C"/>
                </a:solidFill>
                <a:latin typeface="Lato"/>
              </a:rPr>
              <a:t>con ragionevole certezza.</a:t>
            </a:r>
          </a:p>
        </p:txBody>
      </p:sp>
      <p:sp>
        <p:nvSpPr>
          <p:cNvPr id="52" name="Rounded Rectangle 51"/>
          <p:cNvSpPr/>
          <p:nvPr/>
        </p:nvSpPr>
        <p:spPr>
          <a:xfrm>
            <a:off x="7543800" y="4087368"/>
            <a:ext cx="4023360" cy="1554480"/>
          </a:xfrm>
          <a:prstGeom prst="roundRect">
            <a:avLst>
              <a:gd name="adj" fmla="val 9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7772400" y="4315968"/>
            <a:ext cx="3547872" cy="320040"/>
          </a:xfrm>
          <a:prstGeom prst="rect">
            <a:avLst/>
          </a:prstGeom>
          <a:noFill/>
        </p:spPr>
        <p:txBody>
          <a:bodyPr wrap="square" lIns="0" tIns="0" rIns="0" bIns="0" anchor="t">
            <a:spAutoFit/>
          </a:bodyPr>
          <a:lstStyle/>
          <a:p>
            <a:pPr algn="l">
              <a:lnSpc>
                <a:spcPct val="110000"/>
              </a:lnSpc>
              <a:spcBef>
                <a:spcPts val="0"/>
              </a:spcBef>
              <a:spcAft>
                <a:spcPts val="0"/>
              </a:spcAft>
            </a:pPr>
            <a:r>
              <a:rPr lang="it-IT" sz="1600" b="1">
                <a:solidFill>
                  <a:srgbClr val="008E89"/>
                </a:solidFill>
                <a:latin typeface="Lato"/>
              </a:rPr>
              <a:t>NO  →  VERIFICA DEL FONDO</a:t>
            </a:r>
          </a:p>
        </p:txBody>
      </p:sp>
      <p:sp>
        <p:nvSpPr>
          <p:cNvPr id="54" name="TextBox 53"/>
          <p:cNvSpPr txBox="1"/>
          <p:nvPr/>
        </p:nvSpPr>
        <p:spPr>
          <a:xfrm>
            <a:off x="7772400" y="4764024"/>
            <a:ext cx="3547872" cy="621792"/>
          </a:xfrm>
          <a:prstGeom prst="rect">
            <a:avLst/>
          </a:prstGeom>
          <a:noFill/>
        </p:spPr>
        <p:txBody>
          <a:bodyPr wrap="square" lIns="0" tIns="0" rIns="0" bIns="0" anchor="t">
            <a:spAutoFit/>
          </a:bodyPr>
          <a:lstStyle/>
          <a:p>
            <a:pPr algn="l">
              <a:lnSpc>
                <a:spcPct val="110000"/>
              </a:lnSpc>
              <a:spcBef>
                <a:spcPts val="0"/>
              </a:spcBef>
              <a:spcAft>
                <a:spcPts val="0"/>
              </a:spcAft>
            </a:pPr>
            <a:r>
              <a:rPr lang="it-IT" sz="1700" b="0">
                <a:solidFill>
                  <a:srgbClr val="13384C"/>
                </a:solidFill>
                <a:latin typeface="Lato"/>
              </a:rPr>
              <a:t>Si prosegue con il riferimento</a:t>
            </a:r>
          </a:p>
          <a:p>
            <a:pPr algn="l">
              <a:lnSpc>
                <a:spcPct val="110000"/>
              </a:lnSpc>
              <a:spcBef>
                <a:spcPts val="0"/>
              </a:spcBef>
              <a:spcAft>
                <a:spcPts val="0"/>
              </a:spcAft>
            </a:pPr>
            <a:r>
              <a:rPr lang="it-IT" sz="1700" b="0">
                <a:solidFill>
                  <a:srgbClr val="13384C"/>
                </a:solidFill>
                <a:latin typeface="Lato"/>
              </a:rPr>
              <a:t>della popolazione generale.</a:t>
            </a:r>
          </a:p>
        </p:txBody>
      </p:sp>
      <p:sp>
        <p:nvSpPr>
          <p:cNvPr id="55" name="Rectangle 54"/>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6" name="TextBox 55"/>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Ciclo chiuso ≠ esclusione automatica. Considerare anche raccordi, prelievi, pulizia e interventi [D].</a:t>
            </a:r>
          </a:p>
        </p:txBody>
      </p:sp>
      <p:sp>
        <p:nvSpPr>
          <p:cNvPr id="57"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RAMO PRELIMINARE</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Due risposte positive, lo stesso esito preliminare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Il riferimento della popolazione generale non è un valore sanitario.</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03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60320"/>
            <a:ext cx="5120640" cy="914400"/>
          </a:xfrm>
          <a:prstGeom prst="roundRect">
            <a:avLst>
              <a:gd name="adj" fmla="val 9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04672" y="2779776"/>
            <a:ext cx="384048" cy="38404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04672" y="2788920"/>
            <a:ext cx="384048" cy="365759"/>
          </a:xfrm>
          <a:prstGeom prst="rect">
            <a:avLst/>
          </a:prstGeom>
          <a:noFill/>
        </p:spPr>
        <p:txBody>
          <a:bodyPr wrap="square" lIns="0" tIns="0" rIns="0" bIns="0" anchor="ctr">
            <a:spAutoFit/>
          </a:bodyPr>
          <a:lstStyle/>
          <a:p>
            <a:pPr algn="ctr">
              <a:lnSpc>
                <a:spcPct val="110000"/>
              </a:lnSpc>
              <a:spcBef>
                <a:spcPts val="0"/>
              </a:spcBef>
              <a:spcAft>
                <a:spcPts val="0"/>
              </a:spcAft>
            </a:pPr>
            <a:r>
              <a:rPr lang="it-IT" sz="1100" b="0">
                <a:solidFill>
                  <a:srgbClr val="0B2538"/>
                </a:solidFill>
                <a:latin typeface="Lato"/>
              </a:rPr>
              <a:t>1</a:t>
            </a:r>
          </a:p>
        </p:txBody>
      </p:sp>
      <p:sp>
        <p:nvSpPr>
          <p:cNvPr id="28" name="TextBox 27"/>
          <p:cNvSpPr txBox="1"/>
          <p:nvPr/>
        </p:nvSpPr>
        <p:spPr>
          <a:xfrm>
            <a:off x="1344168" y="2743200"/>
            <a:ext cx="4023360" cy="585216"/>
          </a:xfrm>
          <a:prstGeom prst="rect">
            <a:avLst/>
          </a:prstGeom>
          <a:noFill/>
        </p:spPr>
        <p:txBody>
          <a:bodyPr wrap="square" lIns="0" tIns="0" rIns="0" bIns="0" anchor="ctr">
            <a:spAutoFit/>
          </a:bodyPr>
          <a:lstStyle/>
          <a:p>
            <a:pPr algn="l">
              <a:lnSpc>
                <a:spcPct val="110000"/>
              </a:lnSpc>
              <a:spcBef>
                <a:spcPts val="0"/>
              </a:spcBef>
              <a:spcAft>
                <a:spcPts val="0"/>
              </a:spcAft>
            </a:pPr>
            <a:r>
              <a:rPr lang="it-IT" sz="1800" b="1">
                <a:solidFill>
                  <a:srgbClr val="13384C"/>
                </a:solidFill>
                <a:latin typeface="Lato"/>
              </a:rPr>
              <a:t>Si può escludere l’esposizione?</a:t>
            </a:r>
          </a:p>
        </p:txBody>
      </p:sp>
      <p:cxnSp>
        <p:nvCxnSpPr>
          <p:cNvPr id="29" name="Connector 28"/>
          <p:cNvCxnSpPr/>
          <p:nvPr/>
        </p:nvCxnSpPr>
        <p:spPr>
          <a:xfrm>
            <a:off x="5715000" y="3017520"/>
            <a:ext cx="713232" cy="0"/>
          </a:xfrm>
          <a:prstGeom prst="line">
            <a:avLst/>
          </a:prstGeom>
          <a:ln w="25400">
            <a:solidFill>
              <a:srgbClr val="16876E"/>
            </a:solidFill>
            <a:tailEnd type="triangle" w="sm" len="sm"/>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5861304" y="2670048"/>
            <a:ext cx="393192" cy="228600"/>
          </a:xfrm>
          <a:prstGeom prst="rect">
            <a:avLst/>
          </a:prstGeom>
          <a:noFill/>
        </p:spPr>
        <p:txBody>
          <a:bodyPr wrap="square" lIns="0" tIns="0" rIns="0" bIns="0" anchor="t">
            <a:spAutoFit/>
          </a:bodyPr>
          <a:lstStyle/>
          <a:p>
            <a:pPr algn="ctr">
              <a:lnSpc>
                <a:spcPct val="110000"/>
              </a:lnSpc>
              <a:spcBef>
                <a:spcPts val="0"/>
              </a:spcBef>
              <a:spcAft>
                <a:spcPts val="0"/>
              </a:spcAft>
            </a:pPr>
            <a:r>
              <a:rPr lang="it-IT" sz="1200" b="1">
                <a:solidFill>
                  <a:srgbClr val="16876E"/>
                </a:solidFill>
                <a:latin typeface="Lato"/>
              </a:rPr>
              <a:t>SÌ</a:t>
            </a:r>
          </a:p>
        </p:txBody>
      </p:sp>
      <p:sp>
        <p:nvSpPr>
          <p:cNvPr id="31" name="Rounded Rectangle 30"/>
          <p:cNvSpPr/>
          <p:nvPr/>
        </p:nvSpPr>
        <p:spPr>
          <a:xfrm>
            <a:off x="594360" y="3703320"/>
            <a:ext cx="5120640" cy="914400"/>
          </a:xfrm>
          <a:prstGeom prst="roundRect">
            <a:avLst>
              <a:gd name="adj" fmla="val 9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804672" y="3922776"/>
            <a:ext cx="384048" cy="384048"/>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804672" y="3931920"/>
            <a:ext cx="384048" cy="365759"/>
          </a:xfrm>
          <a:prstGeom prst="rect">
            <a:avLst/>
          </a:prstGeom>
          <a:noFill/>
        </p:spPr>
        <p:txBody>
          <a:bodyPr wrap="square" lIns="0" tIns="0" rIns="0" bIns="0" anchor="ctr">
            <a:spAutoFit/>
          </a:bodyPr>
          <a:lstStyle/>
          <a:p>
            <a:pPr algn="ctr">
              <a:lnSpc>
                <a:spcPct val="110000"/>
              </a:lnSpc>
              <a:spcBef>
                <a:spcPts val="0"/>
              </a:spcBef>
              <a:spcAft>
                <a:spcPts val="0"/>
              </a:spcAft>
            </a:pPr>
            <a:r>
              <a:rPr lang="it-IT" sz="1100" b="0">
                <a:solidFill>
                  <a:srgbClr val="0B2538"/>
                </a:solidFill>
                <a:latin typeface="Lato"/>
              </a:rPr>
              <a:t>2</a:t>
            </a:r>
          </a:p>
        </p:txBody>
      </p:sp>
      <p:sp>
        <p:nvSpPr>
          <p:cNvPr id="34" name="TextBox 33"/>
          <p:cNvSpPr txBox="1"/>
          <p:nvPr/>
        </p:nvSpPr>
        <p:spPr>
          <a:xfrm>
            <a:off x="1344168" y="3886200"/>
            <a:ext cx="4023360" cy="585216"/>
          </a:xfrm>
          <a:prstGeom prst="rect">
            <a:avLst/>
          </a:prstGeom>
          <a:noFill/>
        </p:spPr>
        <p:txBody>
          <a:bodyPr wrap="square" lIns="0" tIns="0" rIns="0" bIns="0" anchor="ctr">
            <a:spAutoFit/>
          </a:bodyPr>
          <a:lstStyle/>
          <a:p>
            <a:pPr algn="l">
              <a:lnSpc>
                <a:spcPct val="110000"/>
              </a:lnSpc>
              <a:spcBef>
                <a:spcPts val="0"/>
              </a:spcBef>
              <a:spcAft>
                <a:spcPts val="0"/>
              </a:spcAft>
            </a:pPr>
            <a:r>
              <a:rPr lang="it-IT" sz="1800" b="1">
                <a:solidFill>
                  <a:srgbClr val="13384C"/>
                </a:solidFill>
                <a:latin typeface="Lato"/>
              </a:rPr>
              <a:t>Riferimento disponibile ed</a:t>
            </a:r>
          </a:p>
          <a:p>
            <a:pPr algn="l">
              <a:lnSpc>
                <a:spcPct val="110000"/>
              </a:lnSpc>
              <a:spcBef>
                <a:spcPts val="0"/>
              </a:spcBef>
              <a:spcAft>
                <a:spcPts val="0"/>
              </a:spcAft>
            </a:pPr>
            <a:r>
              <a:rPr lang="it-IT" sz="1800" b="1">
                <a:solidFill>
                  <a:srgbClr val="13384C"/>
                </a:solidFill>
                <a:latin typeface="Lato"/>
              </a:rPr>
              <a:t>esposizione ≤ riferimento?</a:t>
            </a:r>
          </a:p>
        </p:txBody>
      </p:sp>
      <p:cxnSp>
        <p:nvCxnSpPr>
          <p:cNvPr id="35" name="Connector 34"/>
          <p:cNvCxnSpPr/>
          <p:nvPr/>
        </p:nvCxnSpPr>
        <p:spPr>
          <a:xfrm>
            <a:off x="5715000" y="4160520"/>
            <a:ext cx="713232" cy="0"/>
          </a:xfrm>
          <a:prstGeom prst="line">
            <a:avLst/>
          </a:prstGeom>
          <a:ln w="25400">
            <a:solidFill>
              <a:srgbClr val="16876E"/>
            </a:solidFill>
            <a:tailEnd type="triangle" w="sm" len="sm"/>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5861304" y="3813048"/>
            <a:ext cx="393192" cy="228600"/>
          </a:xfrm>
          <a:prstGeom prst="rect">
            <a:avLst/>
          </a:prstGeom>
          <a:noFill/>
        </p:spPr>
        <p:txBody>
          <a:bodyPr wrap="square" lIns="0" tIns="0" rIns="0" bIns="0" anchor="t">
            <a:spAutoFit/>
          </a:bodyPr>
          <a:lstStyle/>
          <a:p>
            <a:pPr algn="ctr">
              <a:lnSpc>
                <a:spcPct val="110000"/>
              </a:lnSpc>
              <a:spcBef>
                <a:spcPts val="0"/>
              </a:spcBef>
              <a:spcAft>
                <a:spcPts val="0"/>
              </a:spcAft>
            </a:pPr>
            <a:r>
              <a:rPr lang="it-IT" sz="1200" b="1">
                <a:solidFill>
                  <a:srgbClr val="16876E"/>
                </a:solidFill>
                <a:latin typeface="Lato"/>
              </a:rPr>
              <a:t>SÌ</a:t>
            </a:r>
          </a:p>
        </p:txBody>
      </p:sp>
      <p:cxnSp>
        <p:nvCxnSpPr>
          <p:cNvPr id="37" name="Connector 36"/>
          <p:cNvCxnSpPr/>
          <p:nvPr/>
        </p:nvCxnSpPr>
        <p:spPr>
          <a:xfrm>
            <a:off x="3127248" y="3474720"/>
            <a:ext cx="0" cy="228600"/>
          </a:xfrm>
          <a:prstGeom prst="line">
            <a:avLst/>
          </a:prstGeom>
          <a:ln w="1778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8" name="TextBox 37"/>
          <p:cNvSpPr txBox="1"/>
          <p:nvPr/>
        </p:nvSpPr>
        <p:spPr>
          <a:xfrm>
            <a:off x="3255264" y="3511296"/>
            <a:ext cx="365760" cy="201168"/>
          </a:xfrm>
          <a:prstGeom prst="rect">
            <a:avLst/>
          </a:prstGeom>
          <a:noFill/>
        </p:spPr>
        <p:txBody>
          <a:bodyPr wrap="square" lIns="0" tIns="0" rIns="0" bIns="0" anchor="t">
            <a:spAutoFit/>
          </a:bodyPr>
          <a:lstStyle/>
          <a:p>
            <a:pPr algn="l">
              <a:lnSpc>
                <a:spcPct val="110000"/>
              </a:lnSpc>
              <a:spcBef>
                <a:spcPts val="0"/>
              </a:spcBef>
              <a:spcAft>
                <a:spcPts val="0"/>
              </a:spcAft>
            </a:pPr>
            <a:r>
              <a:rPr lang="it-IT" sz="1000" b="1">
                <a:solidFill>
                  <a:srgbClr val="008E89"/>
                </a:solidFill>
                <a:latin typeface="Lato"/>
              </a:rPr>
              <a:t>NO</a:t>
            </a:r>
          </a:p>
        </p:txBody>
      </p:sp>
      <p:sp>
        <p:nvSpPr>
          <p:cNvPr id="39" name="Rounded Rectangle 38"/>
          <p:cNvSpPr/>
          <p:nvPr/>
        </p:nvSpPr>
        <p:spPr>
          <a:xfrm>
            <a:off x="6473952" y="2560320"/>
            <a:ext cx="5093208" cy="2587752"/>
          </a:xfrm>
          <a:prstGeom prst="roundRect">
            <a:avLst>
              <a:gd name="adj" fmla="val 7000"/>
            </a:avLst>
          </a:prstGeom>
          <a:solidFill>
            <a:srgbClr val="E6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6729984" y="2779776"/>
            <a:ext cx="4572000" cy="704088"/>
          </a:xfrm>
          <a:prstGeom prst="rect">
            <a:avLst/>
          </a:prstGeom>
          <a:noFill/>
        </p:spPr>
        <p:txBody>
          <a:bodyPr wrap="square" lIns="0" tIns="0" rIns="0" bIns="0" anchor="t">
            <a:spAutoFit/>
          </a:bodyPr>
          <a:lstStyle/>
          <a:p>
            <a:pPr algn="l">
              <a:lnSpc>
                <a:spcPct val="110000"/>
              </a:lnSpc>
              <a:spcBef>
                <a:spcPts val="0"/>
              </a:spcBef>
              <a:spcAft>
                <a:spcPts val="0"/>
              </a:spcAft>
            </a:pPr>
            <a:r>
              <a:rPr lang="it-IT" sz="1700" b="1">
                <a:solidFill>
                  <a:srgbClr val="16876E"/>
                </a:solidFill>
                <a:latin typeface="Lato"/>
              </a:rPr>
              <a:t>RISCHIO ASCRIVIBILE AL LAVORO</a:t>
            </a:r>
          </a:p>
          <a:p>
            <a:pPr algn="l">
              <a:lnSpc>
                <a:spcPct val="110000"/>
              </a:lnSpc>
              <a:spcBef>
                <a:spcPts val="0"/>
              </a:spcBef>
              <a:spcAft>
                <a:spcPts val="0"/>
              </a:spcAft>
            </a:pPr>
            <a:r>
              <a:rPr lang="it-IT" sz="1700" b="1">
                <a:solidFill>
                  <a:srgbClr val="16876E"/>
                </a:solidFill>
                <a:latin typeface="Lato"/>
              </a:rPr>
              <a:t>ESCLUSO NELLA SITUAZIONE ESAMINATA</a:t>
            </a:r>
          </a:p>
        </p:txBody>
      </p:sp>
      <p:sp>
        <p:nvSpPr>
          <p:cNvPr id="41" name="TextBox 40"/>
          <p:cNvSpPr txBox="1"/>
          <p:nvPr/>
        </p:nvSpPr>
        <p:spPr>
          <a:xfrm>
            <a:off x="6729984" y="3675887"/>
            <a:ext cx="4526280" cy="1197864"/>
          </a:xfrm>
          <a:prstGeom prst="rect">
            <a:avLst/>
          </a:prstGeom>
          <a:noFill/>
        </p:spPr>
        <p:txBody>
          <a:bodyPr wrap="square" lIns="0" tIns="0" rIns="0" bIns="0" anchor="t">
            <a:spAutoFit/>
          </a:bodyPr>
          <a:lstStyle/>
          <a:p>
            <a:pPr algn="l">
              <a:lnSpc>
                <a:spcPct val="110000"/>
              </a:lnSpc>
              <a:spcBef>
                <a:spcPts val="0"/>
              </a:spcBef>
              <a:spcAft>
                <a:spcPts val="0"/>
              </a:spcAft>
            </a:pPr>
            <a:r>
              <a:rPr lang="it-IT" sz="1580" b="0">
                <a:solidFill>
                  <a:srgbClr val="13384C"/>
                </a:solidFill>
                <a:latin typeface="Lato"/>
              </a:rPr>
              <a:t>Non attivo sorveglianza sanitaria e registro CMR</a:t>
            </a:r>
          </a:p>
          <a:p>
            <a:pPr algn="l">
              <a:lnSpc>
                <a:spcPct val="110000"/>
              </a:lnSpc>
              <a:spcBef>
                <a:spcPts val="0"/>
              </a:spcBef>
              <a:spcAft>
                <a:spcPts val="0"/>
              </a:spcAft>
            </a:pPr>
            <a:r>
              <a:rPr lang="it-IT" sz="1580" b="0">
                <a:solidFill>
                  <a:srgbClr val="13384C"/>
                </a:solidFill>
                <a:latin typeface="Lato"/>
              </a:rPr>
              <a:t>Mantengo le misure degli artt. 237, 238 e 239</a:t>
            </a:r>
          </a:p>
          <a:p>
            <a:pPr algn="l">
              <a:lnSpc>
                <a:spcPct val="110000"/>
              </a:lnSpc>
              <a:spcBef>
                <a:spcPts val="0"/>
              </a:spcBef>
              <a:spcAft>
                <a:spcPts val="0"/>
              </a:spcAft>
            </a:pPr>
            <a:r>
              <a:rPr lang="it-IT" sz="1580" b="0">
                <a:solidFill>
                  <a:srgbClr val="13384C"/>
                </a:solidFill>
                <a:latin typeface="Lato"/>
              </a:rPr>
              <a:t>Rivaluto in caso di modifiche</a:t>
            </a:r>
          </a:p>
        </p:txBody>
      </p:sp>
      <p:cxnSp>
        <p:nvCxnSpPr>
          <p:cNvPr id="42" name="Connector 41"/>
          <p:cNvCxnSpPr/>
          <p:nvPr/>
        </p:nvCxnSpPr>
        <p:spPr>
          <a:xfrm>
            <a:off x="3127248" y="4617720"/>
            <a:ext cx="0" cy="502920"/>
          </a:xfrm>
          <a:prstGeom prst="line">
            <a:avLst/>
          </a:prstGeom>
          <a:ln w="1778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3255264" y="4754880"/>
            <a:ext cx="365760" cy="201168"/>
          </a:xfrm>
          <a:prstGeom prst="rect">
            <a:avLst/>
          </a:prstGeom>
          <a:noFill/>
        </p:spPr>
        <p:txBody>
          <a:bodyPr wrap="square" lIns="0" tIns="0" rIns="0" bIns="0" anchor="t">
            <a:spAutoFit/>
          </a:bodyPr>
          <a:lstStyle/>
          <a:p>
            <a:pPr algn="l">
              <a:lnSpc>
                <a:spcPct val="110000"/>
              </a:lnSpc>
              <a:spcBef>
                <a:spcPts val="0"/>
              </a:spcBef>
              <a:spcAft>
                <a:spcPts val="0"/>
              </a:spcAft>
            </a:pPr>
            <a:r>
              <a:rPr lang="it-IT" sz="1000" b="1">
                <a:solidFill>
                  <a:srgbClr val="008E89"/>
                </a:solidFill>
                <a:latin typeface="Lato"/>
              </a:rPr>
              <a:t>NO</a:t>
            </a:r>
          </a:p>
        </p:txBody>
      </p:sp>
      <p:sp>
        <p:nvSpPr>
          <p:cNvPr id="44" name="Rectangle 43"/>
          <p:cNvSpPr/>
          <p:nvPr/>
        </p:nvSpPr>
        <p:spPr>
          <a:xfrm>
            <a:off x="594360" y="5148072"/>
            <a:ext cx="5120640" cy="51206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777240" y="5321808"/>
            <a:ext cx="4754880" cy="219456"/>
          </a:xfrm>
          <a:prstGeom prst="rect">
            <a:avLst/>
          </a:prstGeom>
          <a:noFill/>
        </p:spPr>
        <p:txBody>
          <a:bodyPr wrap="square" lIns="0" tIns="0" rIns="0" bIns="0" anchor="t">
            <a:spAutoFit/>
          </a:bodyPr>
          <a:lstStyle/>
          <a:p>
            <a:pPr algn="ctr">
              <a:lnSpc>
                <a:spcPct val="110000"/>
              </a:lnSpc>
              <a:spcBef>
                <a:spcPts val="0"/>
              </a:spcBef>
              <a:spcAft>
                <a:spcPts val="0"/>
              </a:spcAft>
            </a:pPr>
            <a:r>
              <a:rPr lang="it-IT" sz="1200" b="1">
                <a:solidFill>
                  <a:srgbClr val="008E89"/>
                </a:solidFill>
                <a:latin typeface="Lato"/>
              </a:rPr>
              <a:t>SI PROSEGUE ALLA VERIFICA DELLE SOGLIE</a:t>
            </a:r>
          </a:p>
        </p:txBody>
      </p:sp>
      <p:sp>
        <p:nvSpPr>
          <p:cNvPr id="46" name="Rectangle 45"/>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Per gli agenti ubiquitari: valori della popolazione generale pertinenti. VRA / VRB ≠ soglie di sicurezza.</a:t>
            </a:r>
          </a:p>
        </p:txBody>
      </p:sp>
      <p:sp>
        <p:nvSpPr>
          <p:cNvPr id="4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IDENTIFICAZIONE DELLA SOGLIA</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Allegato XLIII: leggere la notazione, non dedurla</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Il percorso A–B è successivo alle verifiche preliminari sull’esposizione.</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04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51176"/>
            <a:ext cx="3291840" cy="3200400"/>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877824" y="2871216"/>
            <a:ext cx="678484" cy="896111"/>
          </a:xfrm>
          <a:prstGeom prst="roundRect">
            <a:avLst>
              <a:gd name="adj" fmla="val 10000"/>
            </a:avLst>
          </a:prstGeom>
          <a:solidFill>
            <a:srgbClr val="F3F7F8"/>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1005839" y="2820009"/>
            <a:ext cx="307238" cy="128015"/>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Connector 27"/>
          <p:cNvCxnSpPr/>
          <p:nvPr/>
        </p:nvCxnSpPr>
        <p:spPr>
          <a:xfrm>
            <a:off x="1005839" y="3165652"/>
            <a:ext cx="422453"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1005839" y="3332073"/>
            <a:ext cx="422453"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1005839" y="3498494"/>
            <a:ext cx="422453"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1746504" y="2926080"/>
            <a:ext cx="1901952" cy="502920"/>
          </a:xfrm>
          <a:prstGeom prst="rect">
            <a:avLst/>
          </a:prstGeom>
          <a:noFill/>
        </p:spPr>
        <p:txBody>
          <a:bodyPr wrap="square" lIns="0" tIns="0" rIns="0" bIns="0" anchor="t">
            <a:spAutoFit/>
          </a:bodyPr>
          <a:lstStyle/>
          <a:p>
            <a:pPr algn="l">
              <a:lnSpc>
                <a:spcPct val="110000"/>
              </a:lnSpc>
              <a:spcBef>
                <a:spcPts val="0"/>
              </a:spcBef>
              <a:spcAft>
                <a:spcPts val="0"/>
              </a:spcAft>
            </a:pPr>
            <a:r>
              <a:rPr lang="it-IT" sz="1700" b="1">
                <a:solidFill>
                  <a:srgbClr val="13384C"/>
                </a:solidFill>
                <a:latin typeface="Lato"/>
              </a:rPr>
              <a:t>ALLEGATO XLIII</a:t>
            </a:r>
          </a:p>
        </p:txBody>
      </p:sp>
      <p:sp>
        <p:nvSpPr>
          <p:cNvPr id="32" name="TextBox 31"/>
          <p:cNvSpPr txBox="1"/>
          <p:nvPr/>
        </p:nvSpPr>
        <p:spPr>
          <a:xfrm>
            <a:off x="877824" y="3913632"/>
            <a:ext cx="2724912" cy="731520"/>
          </a:xfrm>
          <a:prstGeom prst="rect">
            <a:avLst/>
          </a:prstGeom>
          <a:noFill/>
        </p:spPr>
        <p:txBody>
          <a:bodyPr wrap="square" lIns="0" tIns="0" rIns="0" bIns="0" anchor="t">
            <a:spAutoFit/>
          </a:bodyPr>
          <a:lstStyle/>
          <a:p>
            <a:pPr algn="l">
              <a:lnSpc>
                <a:spcPct val="110000"/>
              </a:lnSpc>
              <a:spcBef>
                <a:spcPts val="0"/>
              </a:spcBef>
              <a:spcAft>
                <a:spcPts val="0"/>
              </a:spcAft>
            </a:pPr>
            <a:r>
              <a:rPr lang="it-IT" sz="2400" b="1">
                <a:solidFill>
                  <a:srgbClr val="008E89"/>
                </a:solidFill>
                <a:latin typeface="Lato"/>
              </a:rPr>
              <a:t>Colonna</a:t>
            </a:r>
          </a:p>
          <a:p>
            <a:pPr algn="l">
              <a:lnSpc>
                <a:spcPct val="110000"/>
              </a:lnSpc>
              <a:spcBef>
                <a:spcPts val="0"/>
              </a:spcBef>
              <a:spcAft>
                <a:spcPts val="0"/>
              </a:spcAft>
            </a:pPr>
            <a:r>
              <a:rPr lang="it-IT" sz="2400" b="1">
                <a:solidFill>
                  <a:srgbClr val="008E89"/>
                </a:solidFill>
                <a:latin typeface="Lato"/>
              </a:rPr>
              <a:t>«Osservazioni»</a:t>
            </a:r>
          </a:p>
        </p:txBody>
      </p:sp>
      <p:sp>
        <p:nvSpPr>
          <p:cNvPr id="33" name="TextBox 32"/>
          <p:cNvSpPr txBox="1"/>
          <p:nvPr/>
        </p:nvSpPr>
        <p:spPr>
          <a:xfrm>
            <a:off x="877824" y="5074920"/>
            <a:ext cx="2724912" cy="448056"/>
          </a:xfrm>
          <a:prstGeom prst="rect">
            <a:avLst/>
          </a:prstGeom>
          <a:noFill/>
        </p:spPr>
        <p:txBody>
          <a:bodyPr wrap="square" lIns="0" tIns="0" rIns="0" bIns="0" anchor="t">
            <a:spAutoFit/>
          </a:bodyPr>
          <a:lstStyle/>
          <a:p>
            <a:pPr algn="l">
              <a:lnSpc>
                <a:spcPct val="110000"/>
              </a:lnSpc>
              <a:spcBef>
                <a:spcPts val="0"/>
              </a:spcBef>
              <a:spcAft>
                <a:spcPts val="0"/>
              </a:spcAft>
            </a:pPr>
            <a:r>
              <a:rPr lang="it-IT" sz="1150" b="0">
                <a:solidFill>
                  <a:srgbClr val="567886"/>
                </a:solidFill>
                <a:latin typeface="Lato"/>
              </a:rPr>
              <a:t>Annotare fonte e versione.</a:t>
            </a:r>
          </a:p>
          <a:p>
            <a:pPr algn="l">
              <a:lnSpc>
                <a:spcPct val="110000"/>
              </a:lnSpc>
              <a:spcBef>
                <a:spcPts val="0"/>
              </a:spcBef>
              <a:spcAft>
                <a:spcPts val="0"/>
              </a:spcAft>
            </a:pPr>
            <a:r>
              <a:rPr lang="it-IT" sz="1150" b="0">
                <a:solidFill>
                  <a:srgbClr val="567886"/>
                </a:solidFill>
                <a:latin typeface="Lato"/>
              </a:rPr>
              <a:t>Scheda illustrativa, non elenco reale.</a:t>
            </a:r>
          </a:p>
        </p:txBody>
      </p:sp>
      <p:sp>
        <p:nvSpPr>
          <p:cNvPr id="34" name="Rounded Rectangle 33"/>
          <p:cNvSpPr/>
          <p:nvPr/>
        </p:nvSpPr>
        <p:spPr>
          <a:xfrm>
            <a:off x="4297680" y="2587752"/>
            <a:ext cx="5084064" cy="758952"/>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4517136" y="2798064"/>
            <a:ext cx="4599432" cy="338328"/>
          </a:xfrm>
          <a:prstGeom prst="rect">
            <a:avLst/>
          </a:prstGeom>
          <a:noFill/>
        </p:spPr>
        <p:txBody>
          <a:bodyPr wrap="square" lIns="0" tIns="0" rIns="0" bIns="0" anchor="t">
            <a:spAutoFit/>
          </a:bodyPr>
          <a:lstStyle/>
          <a:p>
            <a:pPr algn="l">
              <a:lnSpc>
                <a:spcPct val="110000"/>
              </a:lnSpc>
              <a:spcBef>
                <a:spcPts val="0"/>
              </a:spcBef>
              <a:spcAft>
                <a:spcPts val="0"/>
              </a:spcAft>
            </a:pPr>
            <a:r>
              <a:rPr lang="it-IT" sz="1800" b="1">
                <a:solidFill>
                  <a:srgbClr val="13384C"/>
                </a:solidFill>
                <a:latin typeface="Lato"/>
              </a:rPr>
              <a:t>Identificata «priva di soglia»?</a:t>
            </a:r>
          </a:p>
        </p:txBody>
      </p:sp>
      <p:cxnSp>
        <p:nvCxnSpPr>
          <p:cNvPr id="36" name="Connector 35"/>
          <p:cNvCxnSpPr/>
          <p:nvPr/>
        </p:nvCxnSpPr>
        <p:spPr>
          <a:xfrm>
            <a:off x="9381744" y="2971800"/>
            <a:ext cx="713232" cy="0"/>
          </a:xfrm>
          <a:prstGeom prst="line">
            <a:avLst/>
          </a:prstGeom>
          <a:ln w="19050">
            <a:solidFill>
              <a:srgbClr val="C65861"/>
            </a:solidFill>
            <a:tailEnd type="triangle" w="sm" len="sm"/>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9537192" y="2651760"/>
            <a:ext cx="365760" cy="210312"/>
          </a:xfrm>
          <a:prstGeom prst="rect">
            <a:avLst/>
          </a:prstGeom>
          <a:noFill/>
        </p:spPr>
        <p:txBody>
          <a:bodyPr wrap="square" lIns="0" tIns="0" rIns="0" bIns="0" anchor="t">
            <a:spAutoFit/>
          </a:bodyPr>
          <a:lstStyle/>
          <a:p>
            <a:pPr algn="l">
              <a:lnSpc>
                <a:spcPct val="110000"/>
              </a:lnSpc>
              <a:spcBef>
                <a:spcPts val="0"/>
              </a:spcBef>
              <a:spcAft>
                <a:spcPts val="0"/>
              </a:spcAft>
            </a:pPr>
            <a:r>
              <a:rPr lang="it-IT" sz="1100" b="1">
                <a:solidFill>
                  <a:srgbClr val="C65861"/>
                </a:solidFill>
                <a:latin typeface="Lato"/>
              </a:rPr>
              <a:t>SÌ</a:t>
            </a:r>
          </a:p>
        </p:txBody>
      </p:sp>
      <p:sp>
        <p:nvSpPr>
          <p:cNvPr id="38" name="Rounded Rectangle 37"/>
          <p:cNvSpPr/>
          <p:nvPr/>
        </p:nvSpPr>
        <p:spPr>
          <a:xfrm>
            <a:off x="10122408" y="2587752"/>
            <a:ext cx="1435608" cy="758952"/>
          </a:xfrm>
          <a:prstGeom prst="roundRect">
            <a:avLst>
              <a:gd name="adj" fmla="val 8000"/>
            </a:avLst>
          </a:prstGeom>
          <a:solidFill>
            <a:srgbClr val="FBEA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10177272" y="2816352"/>
            <a:ext cx="1325880" cy="310896"/>
          </a:xfrm>
          <a:prstGeom prst="rect">
            <a:avLst/>
          </a:prstGeom>
          <a:noFill/>
        </p:spPr>
        <p:txBody>
          <a:bodyPr wrap="square" lIns="0" tIns="0" rIns="0" bIns="0" anchor="t">
            <a:spAutoFit/>
          </a:bodyPr>
          <a:lstStyle/>
          <a:p>
            <a:pPr algn="ctr">
              <a:lnSpc>
                <a:spcPct val="110000"/>
              </a:lnSpc>
              <a:spcBef>
                <a:spcPts val="0"/>
              </a:spcBef>
              <a:spcAft>
                <a:spcPts val="0"/>
              </a:spcAft>
            </a:pPr>
            <a:r>
              <a:rPr lang="it-IT" sz="1800" b="1">
                <a:solidFill>
                  <a:srgbClr val="C65861"/>
                </a:solidFill>
                <a:latin typeface="Lato"/>
              </a:rPr>
              <a:t>CASO A</a:t>
            </a:r>
          </a:p>
        </p:txBody>
      </p:sp>
      <p:sp>
        <p:nvSpPr>
          <p:cNvPr id="40" name="Rounded Rectangle 39"/>
          <p:cNvSpPr/>
          <p:nvPr/>
        </p:nvSpPr>
        <p:spPr>
          <a:xfrm>
            <a:off x="4297680" y="3877056"/>
            <a:ext cx="5084064" cy="758952"/>
          </a:xfrm>
          <a:prstGeom prst="roundRect">
            <a:avLst>
              <a:gd name="adj" fmla="val 8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4517136" y="4087368"/>
            <a:ext cx="4599432" cy="338328"/>
          </a:xfrm>
          <a:prstGeom prst="rect">
            <a:avLst/>
          </a:prstGeom>
          <a:noFill/>
        </p:spPr>
        <p:txBody>
          <a:bodyPr wrap="square" lIns="0" tIns="0" rIns="0" bIns="0" anchor="t">
            <a:spAutoFit/>
          </a:bodyPr>
          <a:lstStyle/>
          <a:p>
            <a:pPr algn="l">
              <a:lnSpc>
                <a:spcPct val="110000"/>
              </a:lnSpc>
              <a:spcBef>
                <a:spcPts val="0"/>
              </a:spcBef>
              <a:spcAft>
                <a:spcPts val="0"/>
              </a:spcAft>
            </a:pPr>
            <a:r>
              <a:rPr lang="it-IT" sz="1800" b="1">
                <a:solidFill>
                  <a:srgbClr val="13384C"/>
                </a:solidFill>
                <a:latin typeface="Lato"/>
              </a:rPr>
              <a:t>Identificata «con valore soglia»?</a:t>
            </a:r>
          </a:p>
        </p:txBody>
      </p:sp>
      <p:cxnSp>
        <p:nvCxnSpPr>
          <p:cNvPr id="42" name="Connector 41"/>
          <p:cNvCxnSpPr/>
          <p:nvPr/>
        </p:nvCxnSpPr>
        <p:spPr>
          <a:xfrm>
            <a:off x="9381744" y="4261104"/>
            <a:ext cx="713232" cy="0"/>
          </a:xfrm>
          <a:prstGeom prst="line">
            <a:avLst/>
          </a:prstGeom>
          <a:ln w="19050">
            <a:solidFill>
              <a:srgbClr val="418FBD"/>
            </a:solidFill>
            <a:tailEnd type="triangle" w="sm" len="sm"/>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9537192" y="3941064"/>
            <a:ext cx="365760" cy="210312"/>
          </a:xfrm>
          <a:prstGeom prst="rect">
            <a:avLst/>
          </a:prstGeom>
          <a:noFill/>
        </p:spPr>
        <p:txBody>
          <a:bodyPr wrap="square" lIns="0" tIns="0" rIns="0" bIns="0" anchor="t">
            <a:spAutoFit/>
          </a:bodyPr>
          <a:lstStyle/>
          <a:p>
            <a:pPr algn="l">
              <a:lnSpc>
                <a:spcPct val="110000"/>
              </a:lnSpc>
              <a:spcBef>
                <a:spcPts val="0"/>
              </a:spcBef>
              <a:spcAft>
                <a:spcPts val="0"/>
              </a:spcAft>
            </a:pPr>
            <a:r>
              <a:rPr lang="it-IT" sz="1100" b="1">
                <a:solidFill>
                  <a:srgbClr val="418FBD"/>
                </a:solidFill>
                <a:latin typeface="Lato"/>
              </a:rPr>
              <a:t>SÌ</a:t>
            </a:r>
          </a:p>
        </p:txBody>
      </p:sp>
      <p:sp>
        <p:nvSpPr>
          <p:cNvPr id="44" name="Rounded Rectangle 43"/>
          <p:cNvSpPr/>
          <p:nvPr/>
        </p:nvSpPr>
        <p:spPr>
          <a:xfrm>
            <a:off x="10122408" y="3877056"/>
            <a:ext cx="1435608" cy="758952"/>
          </a:xfrm>
          <a:prstGeom prst="roundRect">
            <a:avLst>
              <a:gd name="adj" fmla="val 8000"/>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10177272" y="4105656"/>
            <a:ext cx="1325880" cy="310896"/>
          </a:xfrm>
          <a:prstGeom prst="rect">
            <a:avLst/>
          </a:prstGeom>
          <a:noFill/>
        </p:spPr>
        <p:txBody>
          <a:bodyPr wrap="square" lIns="0" tIns="0" rIns="0" bIns="0" anchor="t">
            <a:spAutoFit/>
          </a:bodyPr>
          <a:lstStyle/>
          <a:p>
            <a:pPr algn="ctr">
              <a:lnSpc>
                <a:spcPct val="110000"/>
              </a:lnSpc>
              <a:spcBef>
                <a:spcPts val="0"/>
              </a:spcBef>
              <a:spcAft>
                <a:spcPts val="0"/>
              </a:spcAft>
            </a:pPr>
            <a:r>
              <a:rPr lang="it-IT" sz="1800" b="1">
                <a:solidFill>
                  <a:srgbClr val="418FBD"/>
                </a:solidFill>
                <a:latin typeface="Lato"/>
              </a:rPr>
              <a:t>CASO B</a:t>
            </a:r>
          </a:p>
        </p:txBody>
      </p:sp>
      <p:cxnSp>
        <p:nvCxnSpPr>
          <p:cNvPr id="46" name="Connector 45"/>
          <p:cNvCxnSpPr/>
          <p:nvPr/>
        </p:nvCxnSpPr>
        <p:spPr>
          <a:xfrm>
            <a:off x="6812280" y="3346704"/>
            <a:ext cx="0" cy="530352"/>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6958584" y="3520440"/>
            <a:ext cx="365760" cy="210312"/>
          </a:xfrm>
          <a:prstGeom prst="rect">
            <a:avLst/>
          </a:prstGeom>
          <a:noFill/>
        </p:spPr>
        <p:txBody>
          <a:bodyPr wrap="square" lIns="0" tIns="0" rIns="0" bIns="0" anchor="t">
            <a:spAutoFit/>
          </a:bodyPr>
          <a:lstStyle/>
          <a:p>
            <a:pPr algn="l">
              <a:lnSpc>
                <a:spcPct val="110000"/>
              </a:lnSpc>
              <a:spcBef>
                <a:spcPts val="0"/>
              </a:spcBef>
              <a:spcAft>
                <a:spcPts val="0"/>
              </a:spcAft>
            </a:pPr>
            <a:r>
              <a:rPr lang="it-IT" sz="1100" b="1">
                <a:solidFill>
                  <a:srgbClr val="008E89"/>
                </a:solidFill>
                <a:latin typeface="Lato"/>
              </a:rPr>
              <a:t>NO</a:t>
            </a:r>
          </a:p>
        </p:txBody>
      </p:sp>
      <p:cxnSp>
        <p:nvCxnSpPr>
          <p:cNvPr id="48" name="Connector 47"/>
          <p:cNvCxnSpPr/>
          <p:nvPr/>
        </p:nvCxnSpPr>
        <p:spPr>
          <a:xfrm>
            <a:off x="6812280" y="4636008"/>
            <a:ext cx="0" cy="521208"/>
          </a:xfrm>
          <a:prstGeom prst="line">
            <a:avLst/>
          </a:prstGeom>
          <a:ln w="1905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6958584" y="4800600"/>
            <a:ext cx="365760" cy="210312"/>
          </a:xfrm>
          <a:prstGeom prst="rect">
            <a:avLst/>
          </a:prstGeom>
          <a:noFill/>
        </p:spPr>
        <p:txBody>
          <a:bodyPr wrap="square" lIns="0" tIns="0" rIns="0" bIns="0" anchor="t">
            <a:spAutoFit/>
          </a:bodyPr>
          <a:lstStyle/>
          <a:p>
            <a:pPr algn="l">
              <a:lnSpc>
                <a:spcPct val="110000"/>
              </a:lnSpc>
              <a:spcBef>
                <a:spcPts val="0"/>
              </a:spcBef>
              <a:spcAft>
                <a:spcPts val="0"/>
              </a:spcAft>
            </a:pPr>
            <a:r>
              <a:rPr lang="it-IT" sz="1100" b="1">
                <a:solidFill>
                  <a:srgbClr val="008E89"/>
                </a:solidFill>
                <a:latin typeface="Lato"/>
              </a:rPr>
              <a:t>NO</a:t>
            </a:r>
          </a:p>
        </p:txBody>
      </p:sp>
      <p:sp>
        <p:nvSpPr>
          <p:cNvPr id="50" name="Rectangle 49"/>
          <p:cNvSpPr/>
          <p:nvPr/>
        </p:nvSpPr>
        <p:spPr>
          <a:xfrm>
            <a:off x="4297680" y="5175504"/>
            <a:ext cx="7269480" cy="576072"/>
          </a:xfrm>
          <a:prstGeom prst="rect">
            <a:avLst/>
          </a:prstGeom>
          <a:solidFill>
            <a:srgbClr val="FFF3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4526280" y="5367528"/>
            <a:ext cx="6812280" cy="237744"/>
          </a:xfrm>
          <a:prstGeom prst="rect">
            <a:avLst/>
          </a:prstGeom>
          <a:noFill/>
        </p:spPr>
        <p:txBody>
          <a:bodyPr wrap="square" lIns="0" tIns="0" rIns="0" bIns="0" anchor="t">
            <a:spAutoFit/>
          </a:bodyPr>
          <a:lstStyle/>
          <a:p>
            <a:pPr algn="ctr">
              <a:lnSpc>
                <a:spcPct val="110000"/>
              </a:lnSpc>
              <a:spcBef>
                <a:spcPts val="0"/>
              </a:spcBef>
              <a:spcAft>
                <a:spcPts val="0"/>
              </a:spcAft>
            </a:pPr>
            <a:r>
              <a:rPr lang="it-IT" sz="1400" b="1">
                <a:solidFill>
                  <a:srgbClr val="13384C"/>
                </a:solidFill>
                <a:latin typeface="Lato"/>
              </a:rPr>
              <a:t>VERIFICA REACH / DNEL  →  CASI C–D</a:t>
            </a:r>
          </a:p>
        </p:txBody>
      </p:sp>
      <p:sp>
        <p:nvSpPr>
          <p:cNvPr id="52" name="Rectangle 51"/>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Un VLEP non sostituisce la notazione. Notazione assente ≠ sostanza identificata come priva di soglia.</a:t>
            </a:r>
          </a:p>
        </p:txBody>
      </p:sp>
      <p:sp>
        <p:nvSpPr>
          <p:cNvPr id="5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66DCC5"/>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BFD3DA"/>
                </a:solidFill>
                <a:latin typeface="Lato"/>
              </a:rPr>
              <a:t>CASO A / PRIVA DI SOGLIA</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FFFFFF"/>
                </a:solidFill>
                <a:latin typeface="Lato"/>
              </a:rPr>
              <a:t>Caso A: esposizione al livello più basso possibile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BFD3DA"/>
                </a:solidFill>
                <a:latin typeface="Lato"/>
              </a:rPr>
              <a:t>Ingresso: sostanza identificata «priva di valore soglia» nell’Allegato XLIII.</a:t>
            </a:r>
          </a:p>
        </p:txBody>
      </p:sp>
      <p:cxnSp>
        <p:nvCxnSpPr>
          <p:cNvPr id="11" name="Connector 10"/>
          <p:cNvCxnSpPr/>
          <p:nvPr/>
        </p:nvCxnSpPr>
        <p:spPr>
          <a:xfrm>
            <a:off x="548640" y="6455664"/>
            <a:ext cx="11091672" cy="0"/>
          </a:xfrm>
          <a:prstGeom prst="line">
            <a:avLst/>
          </a:prstGeom>
          <a:ln w="6985">
            <a:solidFill>
              <a:srgbClr val="254F60"/>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BFD3DA"/>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BFD3DA"/>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BFD3DA"/>
                </a:solidFill>
                <a:latin typeface="Lato"/>
              </a:rPr>
              <a:t>05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96896"/>
            <a:ext cx="3474720" cy="2560320"/>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50392" y="2834640"/>
            <a:ext cx="429768" cy="429768"/>
          </a:xfrm>
          <a:prstGeom prst="ellipse">
            <a:avLst/>
          </a:prstGeom>
          <a:solidFill>
            <a:srgbClr val="C658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50392" y="2843784"/>
            <a:ext cx="429768" cy="411479"/>
          </a:xfrm>
          <a:prstGeom prst="rect">
            <a:avLst/>
          </a:prstGeom>
          <a:noFill/>
        </p:spPr>
        <p:txBody>
          <a:bodyPr wrap="square" lIns="0" tIns="0" rIns="0" bIns="0" anchor="ctr">
            <a:spAutoFit/>
          </a:bodyPr>
          <a:lstStyle/>
          <a:p>
            <a:pPr algn="ctr">
              <a:lnSpc>
                <a:spcPct val="110000"/>
              </a:lnSpc>
              <a:spcBef>
                <a:spcPts val="0"/>
              </a:spcBef>
              <a:spcAft>
                <a:spcPts val="0"/>
              </a:spcAft>
            </a:pPr>
            <a:r>
              <a:rPr lang="it-IT" sz="1400" b="0">
                <a:solidFill>
                  <a:srgbClr val="FFFFFF"/>
                </a:solidFill>
                <a:latin typeface="Lato"/>
              </a:rPr>
              <a:t>1</a:t>
            </a:r>
          </a:p>
        </p:txBody>
      </p:sp>
      <p:sp>
        <p:nvSpPr>
          <p:cNvPr id="28" name="TextBox 27"/>
          <p:cNvSpPr txBox="1"/>
          <p:nvPr/>
        </p:nvSpPr>
        <p:spPr>
          <a:xfrm>
            <a:off x="850392" y="3456432"/>
            <a:ext cx="2980944" cy="329184"/>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66DCC5"/>
                </a:solidFill>
                <a:latin typeface="Lato"/>
              </a:rPr>
              <a:t>RIDURRE</a:t>
            </a:r>
          </a:p>
        </p:txBody>
      </p:sp>
      <p:sp>
        <p:nvSpPr>
          <p:cNvPr id="29" name="TextBox 28"/>
          <p:cNvSpPr txBox="1"/>
          <p:nvPr/>
        </p:nvSpPr>
        <p:spPr>
          <a:xfrm>
            <a:off x="850392" y="3977639"/>
            <a:ext cx="2980944" cy="932688"/>
          </a:xfrm>
          <a:prstGeom prst="rect">
            <a:avLst/>
          </a:prstGeom>
          <a:noFill/>
        </p:spPr>
        <p:txBody>
          <a:bodyPr wrap="square" lIns="0" tIns="0" rIns="0" bIns="0" anchor="t">
            <a:spAutoFit/>
          </a:bodyPr>
          <a:lstStyle/>
          <a:p>
            <a:pPr algn="l">
              <a:lnSpc>
                <a:spcPct val="110000"/>
              </a:lnSpc>
              <a:spcBef>
                <a:spcPts val="0"/>
              </a:spcBef>
              <a:spcAft>
                <a:spcPts val="0"/>
              </a:spcAft>
            </a:pPr>
            <a:r>
              <a:rPr lang="it-IT" sz="2100" b="1">
                <a:solidFill>
                  <a:srgbClr val="FFFFFF"/>
                </a:solidFill>
                <a:latin typeface="Lato"/>
              </a:rPr>
              <a:t>Livello tecnicamente</a:t>
            </a:r>
          </a:p>
          <a:p>
            <a:pPr algn="l">
              <a:lnSpc>
                <a:spcPct val="110000"/>
              </a:lnSpc>
              <a:spcBef>
                <a:spcPts val="0"/>
              </a:spcBef>
              <a:spcAft>
                <a:spcPts val="0"/>
              </a:spcAft>
            </a:pPr>
            <a:r>
              <a:rPr lang="it-IT" sz="2100" b="1">
                <a:solidFill>
                  <a:srgbClr val="FFFFFF"/>
                </a:solidFill>
                <a:latin typeface="Lato"/>
              </a:rPr>
              <a:t>più basso possibile</a:t>
            </a:r>
          </a:p>
        </p:txBody>
      </p:sp>
      <p:cxnSp>
        <p:nvCxnSpPr>
          <p:cNvPr id="30" name="Connector 29"/>
          <p:cNvCxnSpPr/>
          <p:nvPr/>
        </p:nvCxnSpPr>
        <p:spPr>
          <a:xfrm>
            <a:off x="4069080" y="3840480"/>
            <a:ext cx="25603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4343400" y="2596896"/>
            <a:ext cx="3474720" cy="2560320"/>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4599432" y="2834640"/>
            <a:ext cx="429768" cy="429768"/>
          </a:xfrm>
          <a:prstGeom prst="ellipse">
            <a:avLst/>
          </a:prstGeom>
          <a:solidFill>
            <a:srgbClr val="C658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599432" y="2843784"/>
            <a:ext cx="429768" cy="411479"/>
          </a:xfrm>
          <a:prstGeom prst="rect">
            <a:avLst/>
          </a:prstGeom>
          <a:noFill/>
        </p:spPr>
        <p:txBody>
          <a:bodyPr wrap="square" lIns="0" tIns="0" rIns="0" bIns="0" anchor="ctr">
            <a:spAutoFit/>
          </a:bodyPr>
          <a:lstStyle/>
          <a:p>
            <a:pPr algn="ctr">
              <a:lnSpc>
                <a:spcPct val="110000"/>
              </a:lnSpc>
              <a:spcBef>
                <a:spcPts val="0"/>
              </a:spcBef>
              <a:spcAft>
                <a:spcPts val="0"/>
              </a:spcAft>
            </a:pPr>
            <a:r>
              <a:rPr lang="it-IT" sz="1400" b="0">
                <a:solidFill>
                  <a:srgbClr val="FFFFFF"/>
                </a:solidFill>
                <a:latin typeface="Lato"/>
              </a:rPr>
              <a:t>2</a:t>
            </a:r>
          </a:p>
        </p:txBody>
      </p:sp>
      <p:sp>
        <p:nvSpPr>
          <p:cNvPr id="34" name="TextBox 33"/>
          <p:cNvSpPr txBox="1"/>
          <p:nvPr/>
        </p:nvSpPr>
        <p:spPr>
          <a:xfrm>
            <a:off x="4599432" y="3456432"/>
            <a:ext cx="2980944" cy="329184"/>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66DCC5"/>
                </a:solidFill>
                <a:latin typeface="Lato"/>
              </a:rPr>
              <a:t>CONFRONTARE</a:t>
            </a:r>
          </a:p>
        </p:txBody>
      </p:sp>
      <p:sp>
        <p:nvSpPr>
          <p:cNvPr id="35" name="TextBox 34"/>
          <p:cNvSpPr txBox="1"/>
          <p:nvPr/>
        </p:nvSpPr>
        <p:spPr>
          <a:xfrm>
            <a:off x="4599432" y="3977639"/>
            <a:ext cx="2980944" cy="932688"/>
          </a:xfrm>
          <a:prstGeom prst="rect">
            <a:avLst/>
          </a:prstGeom>
          <a:noFill/>
        </p:spPr>
        <p:txBody>
          <a:bodyPr wrap="square" lIns="0" tIns="0" rIns="0" bIns="0" anchor="t">
            <a:spAutoFit/>
          </a:bodyPr>
          <a:lstStyle/>
          <a:p>
            <a:pPr algn="l">
              <a:lnSpc>
                <a:spcPct val="110000"/>
              </a:lnSpc>
              <a:spcBef>
                <a:spcPts val="0"/>
              </a:spcBef>
              <a:spcAft>
                <a:spcPts val="0"/>
              </a:spcAft>
            </a:pPr>
            <a:r>
              <a:rPr lang="it-IT" sz="2100" b="1">
                <a:solidFill>
                  <a:srgbClr val="FFFFFF"/>
                </a:solidFill>
                <a:latin typeface="Lato"/>
              </a:rPr>
              <a:t>Esposizione e VLEP</a:t>
            </a:r>
          </a:p>
          <a:p>
            <a:pPr algn="l">
              <a:lnSpc>
                <a:spcPct val="110000"/>
              </a:lnSpc>
              <a:spcBef>
                <a:spcPts val="0"/>
              </a:spcBef>
              <a:spcAft>
                <a:spcPts val="0"/>
              </a:spcAft>
            </a:pPr>
            <a:r>
              <a:rPr lang="it-IT" sz="2100" b="1">
                <a:solidFill>
                  <a:srgbClr val="FFFFFF"/>
                </a:solidFill>
                <a:latin typeface="Lato"/>
              </a:rPr>
              <a:t>dell’Allegato XLIII</a:t>
            </a:r>
          </a:p>
        </p:txBody>
      </p:sp>
      <p:cxnSp>
        <p:nvCxnSpPr>
          <p:cNvPr id="36" name="Connector 35"/>
          <p:cNvCxnSpPr/>
          <p:nvPr/>
        </p:nvCxnSpPr>
        <p:spPr>
          <a:xfrm>
            <a:off x="7818120" y="3840480"/>
            <a:ext cx="25603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8092440" y="2596896"/>
            <a:ext cx="3474720" cy="2560320"/>
          </a:xfrm>
          <a:prstGeom prst="roundRect">
            <a:avLst>
              <a:gd name="adj" fmla="val 10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348471" y="2834640"/>
            <a:ext cx="429768" cy="429768"/>
          </a:xfrm>
          <a:prstGeom prst="ellipse">
            <a:avLst/>
          </a:prstGeom>
          <a:solidFill>
            <a:srgbClr val="C6586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348471" y="2843784"/>
            <a:ext cx="429768" cy="411479"/>
          </a:xfrm>
          <a:prstGeom prst="rect">
            <a:avLst/>
          </a:prstGeom>
          <a:noFill/>
        </p:spPr>
        <p:txBody>
          <a:bodyPr wrap="square" lIns="0" tIns="0" rIns="0" bIns="0" anchor="ctr">
            <a:spAutoFit/>
          </a:bodyPr>
          <a:lstStyle/>
          <a:p>
            <a:pPr algn="ctr">
              <a:lnSpc>
                <a:spcPct val="110000"/>
              </a:lnSpc>
              <a:spcBef>
                <a:spcPts val="0"/>
              </a:spcBef>
              <a:spcAft>
                <a:spcPts val="0"/>
              </a:spcAft>
            </a:pPr>
            <a:r>
              <a:rPr lang="it-IT" sz="1400" b="0">
                <a:solidFill>
                  <a:srgbClr val="FFFFFF"/>
                </a:solidFill>
                <a:latin typeface="Lato"/>
              </a:rPr>
              <a:t>3</a:t>
            </a:r>
          </a:p>
        </p:txBody>
      </p:sp>
      <p:sp>
        <p:nvSpPr>
          <p:cNvPr id="40" name="TextBox 39"/>
          <p:cNvSpPr txBox="1"/>
          <p:nvPr/>
        </p:nvSpPr>
        <p:spPr>
          <a:xfrm>
            <a:off x="8348471" y="3456432"/>
            <a:ext cx="2980944" cy="329184"/>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66DCC5"/>
                </a:solidFill>
                <a:latin typeface="Lato"/>
              </a:rPr>
              <a:t>ATTIVARE</a:t>
            </a:r>
          </a:p>
        </p:txBody>
      </p:sp>
      <p:sp>
        <p:nvSpPr>
          <p:cNvPr id="41" name="TextBox 40"/>
          <p:cNvSpPr txBox="1"/>
          <p:nvPr/>
        </p:nvSpPr>
        <p:spPr>
          <a:xfrm>
            <a:off x="8348471" y="3977639"/>
            <a:ext cx="2980944" cy="932688"/>
          </a:xfrm>
          <a:prstGeom prst="rect">
            <a:avLst/>
          </a:prstGeom>
          <a:noFill/>
        </p:spPr>
        <p:txBody>
          <a:bodyPr wrap="square" lIns="0" tIns="0" rIns="0" bIns="0" anchor="t">
            <a:spAutoFit/>
          </a:bodyPr>
          <a:lstStyle/>
          <a:p>
            <a:pPr algn="l">
              <a:lnSpc>
                <a:spcPct val="110000"/>
              </a:lnSpc>
              <a:spcBef>
                <a:spcPts val="0"/>
              </a:spcBef>
              <a:spcAft>
                <a:spcPts val="0"/>
              </a:spcAft>
            </a:pPr>
            <a:r>
              <a:rPr lang="it-IT" sz="2100" b="1">
                <a:solidFill>
                  <a:srgbClr val="FFFFFF"/>
                </a:solidFill>
                <a:latin typeface="Lato"/>
              </a:rPr>
              <a:t>Sorveglianza sanitaria</a:t>
            </a:r>
          </a:p>
          <a:p>
            <a:pPr algn="l">
              <a:lnSpc>
                <a:spcPct val="110000"/>
              </a:lnSpc>
              <a:spcBef>
                <a:spcPts val="0"/>
              </a:spcBef>
              <a:spcAft>
                <a:spcPts val="0"/>
              </a:spcAft>
            </a:pPr>
            <a:r>
              <a:rPr lang="it-IT" sz="2100" b="1">
                <a:solidFill>
                  <a:srgbClr val="FFFFFF"/>
                </a:solidFill>
                <a:latin typeface="Lato"/>
              </a:rPr>
              <a:t>e registro CMR</a:t>
            </a:r>
          </a:p>
        </p:txBody>
      </p:sp>
      <p:sp>
        <p:nvSpPr>
          <p:cNvPr id="42" name="Rectangle 41"/>
          <p:cNvSpPr/>
          <p:nvPr/>
        </p:nvSpPr>
        <p:spPr>
          <a:xfrm>
            <a:off x="594360" y="5413248"/>
            <a:ext cx="10972800" cy="365760"/>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04672" y="5513832"/>
            <a:ext cx="10552176"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200" b="0">
                <a:solidFill>
                  <a:srgbClr val="66DCC5"/>
                </a:solidFill>
                <a:latin typeface="Lato"/>
              </a:rPr>
              <a:t>A MONTE: SOSTITUZIONE E SISTEMA CHIUSO SE TECNICAMENTE POSSIBILI</a:t>
            </a:r>
          </a:p>
        </p:txBody>
      </p:sp>
      <p:sp>
        <p:nvSpPr>
          <p:cNvPr id="44" name="Rectangle 43"/>
          <p:cNvSpPr/>
          <p:nvPr/>
        </p:nvSpPr>
        <p:spPr>
          <a:xfrm>
            <a:off x="594360" y="6035040"/>
            <a:ext cx="10972800" cy="329184"/>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200" b="0">
                <a:solidFill>
                  <a:srgbClr val="FFFFFF"/>
                </a:solidFill>
                <a:latin typeface="Lato"/>
              </a:rPr>
              <a:t>Il rispetto del VLEP non dimostra, da solo, l’assenza di effetti riproduttivi.</a:t>
            </a:r>
          </a:p>
        </p:txBody>
      </p:sp>
      <p:sp>
        <p:nvSpPr>
          <p:cNvPr id="4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CASO B / CON SOGLIA</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Caso B: confrontare esposizione e soglia pertinente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Ingresso: sostanza identificata «con valore soglia» nell’Allegato XLIII.</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Caso B [I1] • Art. 235, comma 3-bis [N1] • Mappa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06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87752"/>
            <a:ext cx="3346704" cy="2523744"/>
          </a:xfrm>
          <a:prstGeom prst="roundRect">
            <a:avLst>
              <a:gd name="adj" fmla="val 9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813816" y="2798064"/>
            <a:ext cx="2907792" cy="292608"/>
          </a:xfrm>
          <a:prstGeom prst="rect">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05256" y="2857500"/>
            <a:ext cx="2724912"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418FBD"/>
                </a:solidFill>
                <a:latin typeface="Lato"/>
              </a:rPr>
              <a:t>ESPOSIZIONE</a:t>
            </a:r>
          </a:p>
        </p:txBody>
      </p:sp>
      <p:sp>
        <p:nvSpPr>
          <p:cNvPr id="28" name="TextBox 27"/>
          <p:cNvSpPr txBox="1"/>
          <p:nvPr/>
        </p:nvSpPr>
        <p:spPr>
          <a:xfrm>
            <a:off x="832104" y="3429000"/>
            <a:ext cx="2862072" cy="1197864"/>
          </a:xfrm>
          <a:prstGeom prst="rect">
            <a:avLst/>
          </a:prstGeom>
          <a:noFill/>
        </p:spPr>
        <p:txBody>
          <a:bodyPr wrap="square" lIns="0" tIns="0" rIns="0" bIns="0" anchor="t">
            <a:spAutoFit/>
          </a:bodyPr>
          <a:lstStyle/>
          <a:p>
            <a:pPr algn="l">
              <a:lnSpc>
                <a:spcPct val="110000"/>
              </a:lnSpc>
              <a:spcBef>
                <a:spcPts val="0"/>
              </a:spcBef>
              <a:spcAft>
                <a:spcPts val="0"/>
              </a:spcAft>
            </a:pPr>
            <a:r>
              <a:rPr lang="it-IT" sz="2000" b="0">
                <a:solidFill>
                  <a:srgbClr val="13384C"/>
                </a:solidFill>
                <a:latin typeface="Lato"/>
              </a:rPr>
              <a:t>Via inalatoria</a:t>
            </a:r>
          </a:p>
          <a:p>
            <a:pPr algn="l">
              <a:lnSpc>
                <a:spcPct val="110000"/>
              </a:lnSpc>
              <a:spcBef>
                <a:spcPts val="0"/>
              </a:spcBef>
              <a:spcAft>
                <a:spcPts val="0"/>
              </a:spcAft>
            </a:pPr>
            <a:r>
              <a:rPr lang="it-IT" sz="2000" b="0">
                <a:solidFill>
                  <a:srgbClr val="13384C"/>
                </a:solidFill>
                <a:latin typeface="Lato"/>
              </a:rPr>
              <a:t>Via dermica</a:t>
            </a:r>
          </a:p>
          <a:p>
            <a:pPr algn="l">
              <a:lnSpc>
                <a:spcPct val="110000"/>
              </a:lnSpc>
              <a:spcBef>
                <a:spcPts val="0"/>
              </a:spcBef>
              <a:spcAft>
                <a:spcPts val="0"/>
              </a:spcAft>
            </a:pPr>
            <a:r>
              <a:rPr lang="it-IT" sz="2000" b="0">
                <a:solidFill>
                  <a:srgbClr val="13384C"/>
                </a:solidFill>
                <a:latin typeface="Lato"/>
              </a:rPr>
              <a:t>Condizioni e durata</a:t>
            </a:r>
          </a:p>
        </p:txBody>
      </p:sp>
      <p:sp>
        <p:nvSpPr>
          <p:cNvPr id="29" name="Rounded Rectangle 28"/>
          <p:cNvSpPr/>
          <p:nvPr/>
        </p:nvSpPr>
        <p:spPr>
          <a:xfrm>
            <a:off x="4407408" y="2587752"/>
            <a:ext cx="3346704" cy="2523744"/>
          </a:xfrm>
          <a:prstGeom prst="roundRect">
            <a:avLst>
              <a:gd name="adj" fmla="val 9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ectangle 29"/>
          <p:cNvSpPr/>
          <p:nvPr/>
        </p:nvSpPr>
        <p:spPr>
          <a:xfrm>
            <a:off x="4626864" y="2798064"/>
            <a:ext cx="2907792" cy="292608"/>
          </a:xfrm>
          <a:prstGeom prst="rect">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4718304" y="2857500"/>
            <a:ext cx="2724912"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418FBD"/>
                </a:solidFill>
                <a:latin typeface="Lato"/>
              </a:rPr>
              <a:t>SOGLIA</a:t>
            </a:r>
          </a:p>
        </p:txBody>
      </p:sp>
      <p:sp>
        <p:nvSpPr>
          <p:cNvPr id="32" name="TextBox 31"/>
          <p:cNvSpPr txBox="1"/>
          <p:nvPr/>
        </p:nvSpPr>
        <p:spPr>
          <a:xfrm>
            <a:off x="4645152" y="3429000"/>
            <a:ext cx="2862072" cy="1197864"/>
          </a:xfrm>
          <a:prstGeom prst="rect">
            <a:avLst/>
          </a:prstGeom>
          <a:noFill/>
        </p:spPr>
        <p:txBody>
          <a:bodyPr wrap="square" lIns="0" tIns="0" rIns="0" bIns="0" anchor="t">
            <a:spAutoFit/>
          </a:bodyPr>
          <a:lstStyle/>
          <a:p>
            <a:pPr algn="l">
              <a:lnSpc>
                <a:spcPct val="110000"/>
              </a:lnSpc>
              <a:spcBef>
                <a:spcPts val="0"/>
              </a:spcBef>
              <a:spcAft>
                <a:spcPts val="0"/>
              </a:spcAft>
            </a:pPr>
            <a:r>
              <a:rPr lang="it-IT" sz="2000" b="0">
                <a:solidFill>
                  <a:srgbClr val="13384C"/>
                </a:solidFill>
                <a:latin typeface="Lato"/>
              </a:rPr>
              <a:t>Effetto riproduttivo</a:t>
            </a:r>
          </a:p>
          <a:p>
            <a:pPr algn="l">
              <a:lnSpc>
                <a:spcPct val="110000"/>
              </a:lnSpc>
              <a:spcBef>
                <a:spcPts val="0"/>
              </a:spcBef>
              <a:spcAft>
                <a:spcPts val="0"/>
              </a:spcAft>
            </a:pPr>
            <a:r>
              <a:rPr lang="it-IT" sz="2000" b="0">
                <a:solidFill>
                  <a:srgbClr val="13384C"/>
                </a:solidFill>
                <a:latin typeface="Lato"/>
              </a:rPr>
              <a:t>Via e popolazione</a:t>
            </a:r>
          </a:p>
          <a:p>
            <a:pPr algn="l">
              <a:lnSpc>
                <a:spcPct val="110000"/>
              </a:lnSpc>
              <a:spcBef>
                <a:spcPts val="0"/>
              </a:spcBef>
              <a:spcAft>
                <a:spcPts val="0"/>
              </a:spcAft>
            </a:pPr>
            <a:r>
              <a:rPr lang="it-IT" sz="2000" b="0">
                <a:solidFill>
                  <a:srgbClr val="13384C"/>
                </a:solidFill>
                <a:latin typeface="Lato"/>
              </a:rPr>
              <a:t>Unità coerenti</a:t>
            </a:r>
          </a:p>
        </p:txBody>
      </p:sp>
      <p:sp>
        <p:nvSpPr>
          <p:cNvPr id="33" name="Rounded Rectangle 32"/>
          <p:cNvSpPr/>
          <p:nvPr/>
        </p:nvSpPr>
        <p:spPr>
          <a:xfrm>
            <a:off x="8220456" y="2587752"/>
            <a:ext cx="3346704" cy="2523744"/>
          </a:xfrm>
          <a:prstGeom prst="roundRect">
            <a:avLst>
              <a:gd name="adj" fmla="val 9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4" name="Rectangle 33"/>
          <p:cNvSpPr/>
          <p:nvPr/>
        </p:nvSpPr>
        <p:spPr>
          <a:xfrm>
            <a:off x="8439912" y="2798064"/>
            <a:ext cx="2907792" cy="292608"/>
          </a:xfrm>
          <a:prstGeom prst="rect">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8531352" y="2857500"/>
            <a:ext cx="2724912"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1000" b="0">
                <a:solidFill>
                  <a:srgbClr val="418FBD"/>
                </a:solidFill>
                <a:latin typeface="Lato"/>
              </a:rPr>
              <a:t>DECISIONE</a:t>
            </a:r>
          </a:p>
        </p:txBody>
      </p:sp>
      <p:sp>
        <p:nvSpPr>
          <p:cNvPr id="36" name="TextBox 35"/>
          <p:cNvSpPr txBox="1"/>
          <p:nvPr/>
        </p:nvSpPr>
        <p:spPr>
          <a:xfrm>
            <a:off x="8458200" y="3429000"/>
            <a:ext cx="2862072" cy="1197864"/>
          </a:xfrm>
          <a:prstGeom prst="rect">
            <a:avLst/>
          </a:prstGeom>
          <a:noFill/>
        </p:spPr>
        <p:txBody>
          <a:bodyPr wrap="square" lIns="0" tIns="0" rIns="0" bIns="0" anchor="t">
            <a:spAutoFit/>
          </a:bodyPr>
          <a:lstStyle/>
          <a:p>
            <a:pPr algn="l">
              <a:lnSpc>
                <a:spcPct val="110000"/>
              </a:lnSpc>
              <a:spcBef>
                <a:spcPts val="0"/>
              </a:spcBef>
              <a:spcAft>
                <a:spcPts val="0"/>
              </a:spcAft>
            </a:pPr>
            <a:r>
              <a:rPr lang="it-IT" sz="2000" b="0">
                <a:solidFill>
                  <a:srgbClr val="13384C"/>
                </a:solidFill>
                <a:latin typeface="Lato"/>
              </a:rPr>
              <a:t>Riduzione al minimo</a:t>
            </a:r>
          </a:p>
          <a:p>
            <a:pPr algn="l">
              <a:lnSpc>
                <a:spcPct val="110000"/>
              </a:lnSpc>
              <a:spcBef>
                <a:spcPts val="0"/>
              </a:spcBef>
              <a:spcAft>
                <a:spcPts val="0"/>
              </a:spcAft>
            </a:pPr>
            <a:r>
              <a:rPr lang="it-IT" sz="2000" b="0">
                <a:solidFill>
                  <a:srgbClr val="13384C"/>
                </a:solidFill>
                <a:latin typeface="Lato"/>
              </a:rPr>
              <a:t>Valutazione del rischio</a:t>
            </a:r>
          </a:p>
          <a:p>
            <a:pPr algn="l">
              <a:lnSpc>
                <a:spcPct val="110000"/>
              </a:lnSpc>
              <a:spcBef>
                <a:spcPts val="0"/>
              </a:spcBef>
              <a:spcAft>
                <a:spcPts val="0"/>
              </a:spcAft>
            </a:pPr>
            <a:r>
              <a:rPr lang="it-IT" sz="2000" b="0">
                <a:solidFill>
                  <a:srgbClr val="13384C"/>
                </a:solidFill>
                <a:latin typeface="Lato"/>
              </a:rPr>
              <a:t>Tutela conseguente</a:t>
            </a:r>
          </a:p>
        </p:txBody>
      </p:sp>
      <p:cxnSp>
        <p:nvCxnSpPr>
          <p:cNvPr id="37" name="Connector 36"/>
          <p:cNvCxnSpPr/>
          <p:nvPr/>
        </p:nvCxnSpPr>
        <p:spPr>
          <a:xfrm>
            <a:off x="3941063" y="3794760"/>
            <a:ext cx="448057" cy="0"/>
          </a:xfrm>
          <a:prstGeom prst="line">
            <a:avLst/>
          </a:prstGeom>
          <a:ln w="17780">
            <a:solidFill>
              <a:srgbClr val="418FBD"/>
            </a:solidFill>
            <a:tailEnd type="triangle" w="sm" len="sm"/>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7754112" y="3794760"/>
            <a:ext cx="448056" cy="0"/>
          </a:xfrm>
          <a:prstGeom prst="line">
            <a:avLst/>
          </a:prstGeom>
          <a:ln w="17780">
            <a:solidFill>
              <a:srgbClr val="418FBD"/>
            </a:solidFill>
            <a:tailEnd type="triangle" w="sm" len="sm"/>
          </a:ln>
        </p:spPr>
        <p:style>
          <a:lnRef idx="2">
            <a:schemeClr val="accent1"/>
          </a:lnRef>
          <a:fillRef idx="0">
            <a:schemeClr val="accent1"/>
          </a:fillRef>
          <a:effectRef idx="1">
            <a:schemeClr val="accent1"/>
          </a:effectRef>
          <a:fontRef idx="minor">
            <a:schemeClr val="tx1"/>
          </a:fontRef>
        </p:style>
      </p:cxnSp>
      <p:sp>
        <p:nvSpPr>
          <p:cNvPr id="39" name="Rectangle 38"/>
          <p:cNvSpPr/>
          <p:nvPr/>
        </p:nvSpPr>
        <p:spPr>
          <a:xfrm>
            <a:off x="594360" y="5321808"/>
            <a:ext cx="5330952" cy="438912"/>
          </a:xfrm>
          <a:prstGeom prst="rect">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TextBox 39"/>
          <p:cNvSpPr txBox="1"/>
          <p:nvPr/>
        </p:nvSpPr>
        <p:spPr>
          <a:xfrm>
            <a:off x="795528" y="5458968"/>
            <a:ext cx="4928616" cy="201168"/>
          </a:xfrm>
          <a:prstGeom prst="rect">
            <a:avLst/>
          </a:prstGeom>
          <a:noFill/>
        </p:spPr>
        <p:txBody>
          <a:bodyPr wrap="square" lIns="0" tIns="0" rIns="0" bIns="0" anchor="t">
            <a:spAutoFit/>
          </a:bodyPr>
          <a:lstStyle/>
          <a:p>
            <a:pPr algn="ctr">
              <a:lnSpc>
                <a:spcPct val="110000"/>
              </a:lnSpc>
              <a:spcBef>
                <a:spcPts val="0"/>
              </a:spcBef>
              <a:spcAft>
                <a:spcPts val="0"/>
              </a:spcAft>
            </a:pPr>
            <a:r>
              <a:rPr lang="it-IT" sz="1160" b="1">
                <a:solidFill>
                  <a:srgbClr val="13384C"/>
                </a:solidFill>
                <a:latin typeface="Lato"/>
              </a:rPr>
              <a:t>CONFRONTO CON IL VLEP: SEMPRE DISTINTO</a:t>
            </a:r>
          </a:p>
        </p:txBody>
      </p:sp>
      <p:sp>
        <p:nvSpPr>
          <p:cNvPr id="41" name="Rectangle 40"/>
          <p:cNvSpPr/>
          <p:nvPr/>
        </p:nvSpPr>
        <p:spPr>
          <a:xfrm>
            <a:off x="6172200" y="5321808"/>
            <a:ext cx="5394960" cy="438912"/>
          </a:xfrm>
          <a:prstGeom prst="rect">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TextBox 41"/>
          <p:cNvSpPr txBox="1"/>
          <p:nvPr/>
        </p:nvSpPr>
        <p:spPr>
          <a:xfrm>
            <a:off x="6373368" y="5458968"/>
            <a:ext cx="4992624" cy="201168"/>
          </a:xfrm>
          <a:prstGeom prst="rect">
            <a:avLst/>
          </a:prstGeom>
          <a:noFill/>
        </p:spPr>
        <p:txBody>
          <a:bodyPr wrap="square" lIns="0" tIns="0" rIns="0" bIns="0" anchor="t">
            <a:spAutoFit/>
          </a:bodyPr>
          <a:lstStyle/>
          <a:p>
            <a:pPr algn="ctr">
              <a:lnSpc>
                <a:spcPct val="110000"/>
              </a:lnSpc>
              <a:spcBef>
                <a:spcPts val="0"/>
              </a:spcBef>
              <a:spcAft>
                <a:spcPts val="0"/>
              </a:spcAft>
            </a:pPr>
            <a:r>
              <a:rPr lang="it-IT" sz="1160" b="1">
                <a:solidFill>
                  <a:srgbClr val="13384C"/>
                </a:solidFill>
                <a:latin typeface="Lato"/>
              </a:rPr>
              <a:t>EVENTUALE SORVEGLIANZA E REGISTRO CMR</a:t>
            </a:r>
          </a:p>
        </p:txBody>
      </p:sp>
      <p:sp>
        <p:nvSpPr>
          <p:cNvPr id="43" name="Rectangle 42"/>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La notazione «cute» richiama l’assorbimento cutaneo. «Eventuale» non equivale a facoltativo.</a:t>
            </a:r>
          </a:p>
        </p:txBody>
      </p:sp>
      <p:sp>
        <p:nvSpPr>
          <p:cNvPr id="45"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CASO C / REACH</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Caso C: tre verifiche sul DNEL della restrizione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Si arriva qui in assenza delle identificazioni di soglia dei casi A e B.</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07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96896"/>
            <a:ext cx="3474720" cy="21945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22960" y="2816352"/>
            <a:ext cx="402336" cy="402336"/>
          </a:xfrm>
          <a:prstGeom prst="ellipse">
            <a:avLst/>
          </a:prstGeom>
          <a:solidFill>
            <a:srgbClr val="E7B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22960" y="2825496"/>
            <a:ext cx="402336" cy="384048"/>
          </a:xfrm>
          <a:prstGeom prst="rect">
            <a:avLst/>
          </a:prstGeom>
          <a:noFill/>
        </p:spPr>
        <p:txBody>
          <a:bodyPr wrap="square" lIns="0" tIns="0" rIns="0" bIns="0" anchor="ctr">
            <a:spAutoFit/>
          </a:bodyPr>
          <a:lstStyle/>
          <a:p>
            <a:pPr algn="ctr">
              <a:lnSpc>
                <a:spcPct val="110000"/>
              </a:lnSpc>
              <a:spcBef>
                <a:spcPts val="0"/>
              </a:spcBef>
              <a:spcAft>
                <a:spcPts val="0"/>
              </a:spcAft>
            </a:pPr>
            <a:r>
              <a:rPr lang="it-IT" sz="1300" b="0">
                <a:solidFill>
                  <a:srgbClr val="13384C"/>
                </a:solidFill>
                <a:latin typeface="Lato"/>
              </a:rPr>
              <a:t>1</a:t>
            </a:r>
          </a:p>
        </p:txBody>
      </p:sp>
      <p:sp>
        <p:nvSpPr>
          <p:cNvPr id="28" name="TextBox 27"/>
          <p:cNvSpPr txBox="1"/>
          <p:nvPr/>
        </p:nvSpPr>
        <p:spPr>
          <a:xfrm>
            <a:off x="822960" y="3410712"/>
            <a:ext cx="2999232" cy="292608"/>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008E89"/>
                </a:solidFill>
                <a:latin typeface="Lato"/>
              </a:rPr>
              <a:t>RESTRIZIONE</a:t>
            </a:r>
          </a:p>
        </p:txBody>
      </p:sp>
      <p:sp>
        <p:nvSpPr>
          <p:cNvPr id="29" name="TextBox 28"/>
          <p:cNvSpPr txBox="1"/>
          <p:nvPr/>
        </p:nvSpPr>
        <p:spPr>
          <a:xfrm>
            <a:off x="822960" y="3822191"/>
            <a:ext cx="2999232" cy="731520"/>
          </a:xfrm>
          <a:prstGeom prst="rect">
            <a:avLst/>
          </a:prstGeom>
          <a:noFill/>
        </p:spPr>
        <p:txBody>
          <a:bodyPr wrap="square" lIns="0" tIns="0" rIns="0" bIns="0" anchor="t">
            <a:spAutoFit/>
          </a:bodyPr>
          <a:lstStyle/>
          <a:p>
            <a:pPr algn="l">
              <a:lnSpc>
                <a:spcPct val="110000"/>
              </a:lnSpc>
              <a:spcBef>
                <a:spcPts val="0"/>
              </a:spcBef>
              <a:spcAft>
                <a:spcPts val="0"/>
              </a:spcAft>
            </a:pPr>
            <a:r>
              <a:rPr lang="it-IT" sz="1800" b="0">
                <a:solidFill>
                  <a:srgbClr val="13384C"/>
                </a:solidFill>
                <a:latin typeface="Lato"/>
              </a:rPr>
              <a:t>Si applica alla sostanza</a:t>
            </a:r>
          </a:p>
          <a:p>
            <a:pPr algn="l">
              <a:lnSpc>
                <a:spcPct val="110000"/>
              </a:lnSpc>
              <a:spcBef>
                <a:spcPts val="0"/>
              </a:spcBef>
              <a:spcAft>
                <a:spcPts val="0"/>
              </a:spcAft>
            </a:pPr>
            <a:r>
              <a:rPr lang="it-IT" sz="1800" b="0">
                <a:solidFill>
                  <a:srgbClr val="13384C"/>
                </a:solidFill>
                <a:latin typeface="Lato"/>
              </a:rPr>
              <a:t>e alle condizioni d’uso?</a:t>
            </a:r>
          </a:p>
        </p:txBody>
      </p:sp>
      <p:cxnSp>
        <p:nvCxnSpPr>
          <p:cNvPr id="30" name="Connector 29"/>
          <p:cNvCxnSpPr/>
          <p:nvPr/>
        </p:nvCxnSpPr>
        <p:spPr>
          <a:xfrm>
            <a:off x="4069080" y="3675887"/>
            <a:ext cx="256032" cy="0"/>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4343400" y="2596896"/>
            <a:ext cx="3474720" cy="21945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4572000" y="2816352"/>
            <a:ext cx="402336" cy="402336"/>
          </a:xfrm>
          <a:prstGeom prst="ellipse">
            <a:avLst/>
          </a:prstGeom>
          <a:solidFill>
            <a:srgbClr val="E7B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4572000" y="2825496"/>
            <a:ext cx="402336" cy="384048"/>
          </a:xfrm>
          <a:prstGeom prst="rect">
            <a:avLst/>
          </a:prstGeom>
          <a:noFill/>
        </p:spPr>
        <p:txBody>
          <a:bodyPr wrap="square" lIns="0" tIns="0" rIns="0" bIns="0" anchor="ctr">
            <a:spAutoFit/>
          </a:bodyPr>
          <a:lstStyle/>
          <a:p>
            <a:pPr algn="ctr">
              <a:lnSpc>
                <a:spcPct val="110000"/>
              </a:lnSpc>
              <a:spcBef>
                <a:spcPts val="0"/>
              </a:spcBef>
              <a:spcAft>
                <a:spcPts val="0"/>
              </a:spcAft>
            </a:pPr>
            <a:r>
              <a:rPr lang="it-IT" sz="1300" b="0">
                <a:solidFill>
                  <a:srgbClr val="13384C"/>
                </a:solidFill>
                <a:latin typeface="Lato"/>
              </a:rPr>
              <a:t>2</a:t>
            </a:r>
          </a:p>
        </p:txBody>
      </p:sp>
      <p:sp>
        <p:nvSpPr>
          <p:cNvPr id="34" name="TextBox 33"/>
          <p:cNvSpPr txBox="1"/>
          <p:nvPr/>
        </p:nvSpPr>
        <p:spPr>
          <a:xfrm>
            <a:off x="4572000" y="3410712"/>
            <a:ext cx="2999232" cy="292608"/>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008E89"/>
                </a:solidFill>
                <a:latin typeface="Lato"/>
              </a:rPr>
              <a:t>VINCOLATIVITÀ</a:t>
            </a:r>
          </a:p>
        </p:txBody>
      </p:sp>
      <p:sp>
        <p:nvSpPr>
          <p:cNvPr id="35" name="TextBox 34"/>
          <p:cNvSpPr txBox="1"/>
          <p:nvPr/>
        </p:nvSpPr>
        <p:spPr>
          <a:xfrm>
            <a:off x="4572000" y="3822191"/>
            <a:ext cx="2999232" cy="731520"/>
          </a:xfrm>
          <a:prstGeom prst="rect">
            <a:avLst/>
          </a:prstGeom>
          <a:noFill/>
        </p:spPr>
        <p:txBody>
          <a:bodyPr wrap="square" lIns="0" tIns="0" rIns="0" bIns="0" anchor="t">
            <a:spAutoFit/>
          </a:bodyPr>
          <a:lstStyle/>
          <a:p>
            <a:pPr algn="l">
              <a:lnSpc>
                <a:spcPct val="110000"/>
              </a:lnSpc>
              <a:spcBef>
                <a:spcPts val="0"/>
              </a:spcBef>
              <a:spcAft>
                <a:spcPts val="0"/>
              </a:spcAft>
            </a:pPr>
            <a:r>
              <a:rPr lang="it-IT" sz="1800" b="0">
                <a:solidFill>
                  <a:srgbClr val="13384C"/>
                </a:solidFill>
                <a:latin typeface="Lato"/>
              </a:rPr>
              <a:t>Il DNEL è previsto</a:t>
            </a:r>
          </a:p>
          <a:p>
            <a:pPr algn="l">
              <a:lnSpc>
                <a:spcPct val="110000"/>
              </a:lnSpc>
              <a:spcBef>
                <a:spcPts val="0"/>
              </a:spcBef>
              <a:spcAft>
                <a:spcPts val="0"/>
              </a:spcAft>
            </a:pPr>
            <a:r>
              <a:rPr lang="it-IT" sz="1800" b="0">
                <a:solidFill>
                  <a:srgbClr val="13384C"/>
                </a:solidFill>
                <a:latin typeface="Lato"/>
              </a:rPr>
              <a:t>dalla restrizione?</a:t>
            </a:r>
          </a:p>
        </p:txBody>
      </p:sp>
      <p:cxnSp>
        <p:nvCxnSpPr>
          <p:cNvPr id="36" name="Connector 35"/>
          <p:cNvCxnSpPr/>
          <p:nvPr/>
        </p:nvCxnSpPr>
        <p:spPr>
          <a:xfrm>
            <a:off x="7818120" y="3675887"/>
            <a:ext cx="256032" cy="0"/>
          </a:xfrm>
          <a:prstGeom prst="line">
            <a:avLst/>
          </a:prstGeom>
          <a:ln w="1397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8092440" y="2596896"/>
            <a:ext cx="3474720" cy="21945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8321040" y="2816352"/>
            <a:ext cx="402336" cy="402336"/>
          </a:xfrm>
          <a:prstGeom prst="ellipse">
            <a:avLst/>
          </a:prstGeom>
          <a:solidFill>
            <a:srgbClr val="E7B7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8321040" y="2825496"/>
            <a:ext cx="402336" cy="384048"/>
          </a:xfrm>
          <a:prstGeom prst="rect">
            <a:avLst/>
          </a:prstGeom>
          <a:noFill/>
        </p:spPr>
        <p:txBody>
          <a:bodyPr wrap="square" lIns="0" tIns="0" rIns="0" bIns="0" anchor="ctr">
            <a:spAutoFit/>
          </a:bodyPr>
          <a:lstStyle/>
          <a:p>
            <a:pPr algn="ctr">
              <a:lnSpc>
                <a:spcPct val="110000"/>
              </a:lnSpc>
              <a:spcBef>
                <a:spcPts val="0"/>
              </a:spcBef>
              <a:spcAft>
                <a:spcPts val="0"/>
              </a:spcAft>
            </a:pPr>
            <a:r>
              <a:rPr lang="it-IT" sz="1300" b="0">
                <a:solidFill>
                  <a:srgbClr val="13384C"/>
                </a:solidFill>
                <a:latin typeface="Lato"/>
              </a:rPr>
              <a:t>3</a:t>
            </a:r>
          </a:p>
        </p:txBody>
      </p:sp>
      <p:sp>
        <p:nvSpPr>
          <p:cNvPr id="40" name="TextBox 39"/>
          <p:cNvSpPr txBox="1"/>
          <p:nvPr/>
        </p:nvSpPr>
        <p:spPr>
          <a:xfrm>
            <a:off x="8321040" y="3410712"/>
            <a:ext cx="2999232" cy="292608"/>
          </a:xfrm>
          <a:prstGeom prst="rect">
            <a:avLst/>
          </a:prstGeom>
          <a:noFill/>
        </p:spPr>
        <p:txBody>
          <a:bodyPr wrap="square" lIns="0" tIns="0" rIns="0" bIns="0" anchor="t">
            <a:spAutoFit/>
          </a:bodyPr>
          <a:lstStyle/>
          <a:p>
            <a:pPr algn="l">
              <a:lnSpc>
                <a:spcPct val="110000"/>
              </a:lnSpc>
              <a:spcBef>
                <a:spcPts val="0"/>
              </a:spcBef>
              <a:spcAft>
                <a:spcPts val="0"/>
              </a:spcAft>
            </a:pPr>
            <a:r>
              <a:rPr lang="it-IT" sz="1400" b="1">
                <a:solidFill>
                  <a:srgbClr val="008E89"/>
                </a:solidFill>
                <a:latin typeface="Lato"/>
              </a:rPr>
              <a:t>PERTINENZA</a:t>
            </a:r>
          </a:p>
        </p:txBody>
      </p:sp>
      <p:sp>
        <p:nvSpPr>
          <p:cNvPr id="41" name="TextBox 40"/>
          <p:cNvSpPr txBox="1"/>
          <p:nvPr/>
        </p:nvSpPr>
        <p:spPr>
          <a:xfrm>
            <a:off x="8321040" y="3822191"/>
            <a:ext cx="2999232" cy="731520"/>
          </a:xfrm>
          <a:prstGeom prst="rect">
            <a:avLst/>
          </a:prstGeom>
          <a:noFill/>
        </p:spPr>
        <p:txBody>
          <a:bodyPr wrap="square" lIns="0" tIns="0" rIns="0" bIns="0" anchor="t">
            <a:spAutoFit/>
          </a:bodyPr>
          <a:lstStyle/>
          <a:p>
            <a:pPr algn="l">
              <a:lnSpc>
                <a:spcPct val="110000"/>
              </a:lnSpc>
              <a:spcBef>
                <a:spcPts val="0"/>
              </a:spcBef>
              <a:spcAft>
                <a:spcPts val="0"/>
              </a:spcAft>
            </a:pPr>
            <a:r>
              <a:rPr lang="it-IT" sz="1800" b="0">
                <a:solidFill>
                  <a:srgbClr val="13384C"/>
                </a:solidFill>
                <a:latin typeface="Lato"/>
              </a:rPr>
              <a:t>La derivazione protegge</a:t>
            </a:r>
          </a:p>
          <a:p>
            <a:pPr algn="l">
              <a:lnSpc>
                <a:spcPct val="110000"/>
              </a:lnSpc>
              <a:spcBef>
                <a:spcPts val="0"/>
              </a:spcBef>
              <a:spcAft>
                <a:spcPts val="0"/>
              </a:spcAft>
            </a:pPr>
            <a:r>
              <a:rPr lang="it-IT" sz="1800" b="0">
                <a:solidFill>
                  <a:srgbClr val="13384C"/>
                </a:solidFill>
                <a:latin typeface="Lato"/>
              </a:rPr>
              <a:t>la salute riproduttiva?</a:t>
            </a:r>
          </a:p>
        </p:txBody>
      </p:sp>
      <p:sp>
        <p:nvSpPr>
          <p:cNvPr id="42" name="Rounded Rectangle 41"/>
          <p:cNvSpPr/>
          <p:nvPr/>
        </p:nvSpPr>
        <p:spPr>
          <a:xfrm>
            <a:off x="594360" y="5020056"/>
            <a:ext cx="10972800" cy="713232"/>
          </a:xfrm>
          <a:prstGeom prst="roundRect">
            <a:avLst>
              <a:gd name="adj" fmla="val 5000"/>
            </a:avLst>
          </a:prstGeom>
          <a:solidFill>
            <a:srgbClr val="FFF3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3" name="TextBox 42"/>
          <p:cNvSpPr txBox="1"/>
          <p:nvPr/>
        </p:nvSpPr>
        <p:spPr>
          <a:xfrm>
            <a:off x="813816" y="5175504"/>
            <a:ext cx="1417320" cy="219456"/>
          </a:xfrm>
          <a:prstGeom prst="rect">
            <a:avLst/>
          </a:prstGeom>
          <a:noFill/>
        </p:spPr>
        <p:txBody>
          <a:bodyPr wrap="square" lIns="0" tIns="0" rIns="0" bIns="0" anchor="t">
            <a:spAutoFit/>
          </a:bodyPr>
          <a:lstStyle/>
          <a:p>
            <a:pPr algn="l">
              <a:lnSpc>
                <a:spcPct val="110000"/>
              </a:lnSpc>
              <a:spcBef>
                <a:spcPts val="0"/>
              </a:spcBef>
              <a:spcAft>
                <a:spcPts val="0"/>
              </a:spcAft>
            </a:pPr>
            <a:r>
              <a:rPr lang="it-IT" sz="1200" b="1">
                <a:solidFill>
                  <a:srgbClr val="13384C"/>
                </a:solidFill>
                <a:latin typeface="Lato"/>
              </a:rPr>
              <a:t>INALATORIO</a:t>
            </a:r>
          </a:p>
        </p:txBody>
      </p:sp>
      <p:sp>
        <p:nvSpPr>
          <p:cNvPr id="44" name="TextBox 43"/>
          <p:cNvSpPr txBox="1"/>
          <p:nvPr/>
        </p:nvSpPr>
        <p:spPr>
          <a:xfrm>
            <a:off x="2432304" y="5175504"/>
            <a:ext cx="1234440" cy="219456"/>
          </a:xfrm>
          <a:prstGeom prst="rect">
            <a:avLst/>
          </a:prstGeom>
          <a:noFill/>
        </p:spPr>
        <p:txBody>
          <a:bodyPr wrap="square" lIns="0" tIns="0" rIns="0" bIns="0" anchor="t">
            <a:spAutoFit/>
          </a:bodyPr>
          <a:lstStyle/>
          <a:p>
            <a:pPr algn="l">
              <a:lnSpc>
                <a:spcPct val="110000"/>
              </a:lnSpc>
              <a:spcBef>
                <a:spcPts val="0"/>
              </a:spcBef>
              <a:spcAft>
                <a:spcPts val="0"/>
              </a:spcAft>
            </a:pPr>
            <a:r>
              <a:rPr lang="it-IT" sz="1200" b="1">
                <a:solidFill>
                  <a:srgbClr val="13384C"/>
                </a:solidFill>
                <a:latin typeface="Lato"/>
              </a:rPr>
              <a:t>DERMICO</a:t>
            </a:r>
          </a:p>
        </p:txBody>
      </p:sp>
      <p:sp>
        <p:nvSpPr>
          <p:cNvPr id="45" name="TextBox 44"/>
          <p:cNvSpPr txBox="1"/>
          <p:nvPr/>
        </p:nvSpPr>
        <p:spPr>
          <a:xfrm>
            <a:off x="4014215" y="5157216"/>
            <a:ext cx="7306056" cy="493776"/>
          </a:xfrm>
          <a:prstGeom prst="rect">
            <a:avLst/>
          </a:prstGeom>
          <a:noFill/>
        </p:spPr>
        <p:txBody>
          <a:bodyPr wrap="square" lIns="0" tIns="0" rIns="0" bIns="0" anchor="t">
            <a:spAutoFit/>
          </a:bodyPr>
          <a:lstStyle/>
          <a:p>
            <a:pPr algn="l">
              <a:lnSpc>
                <a:spcPct val="110000"/>
              </a:lnSpc>
              <a:spcBef>
                <a:spcPts val="0"/>
              </a:spcBef>
              <a:spcAft>
                <a:spcPts val="0"/>
              </a:spcAft>
            </a:pPr>
            <a:r>
              <a:rPr lang="it-IT" sz="1400" b="0">
                <a:solidFill>
                  <a:srgbClr val="13384C"/>
                </a:solidFill>
                <a:latin typeface="Lato"/>
              </a:rPr>
              <a:t>Riduzione • confronto con DNEL • VLEP / altri limiti</a:t>
            </a:r>
          </a:p>
          <a:p>
            <a:pPr algn="l">
              <a:lnSpc>
                <a:spcPct val="110000"/>
              </a:lnSpc>
              <a:spcBef>
                <a:spcPts val="0"/>
              </a:spcBef>
              <a:spcAft>
                <a:spcPts val="0"/>
              </a:spcAft>
            </a:pPr>
            <a:r>
              <a:rPr lang="it-IT" sz="1400" b="0">
                <a:solidFill>
                  <a:srgbClr val="13384C"/>
                </a:solidFill>
                <a:latin typeface="Lato"/>
              </a:rPr>
              <a:t>Eventuale sorveglianza sanitaria e registro CMR</a:t>
            </a:r>
          </a:p>
        </p:txBody>
      </p:sp>
      <p:sp>
        <p:nvSpPr>
          <p:cNvPr id="46" name="Rectangle 45"/>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Un DNEL semplicemente disponibile nella SDS non basta a qualificare il Caso C.</a:t>
            </a:r>
          </a:p>
        </p:txBody>
      </p:sp>
      <p:sp>
        <p:nvSpPr>
          <p:cNvPr id="48"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CASO D / VALUTAZIONE MOTIVATA</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Caso D: rendere esplicite evidenze e incertezze</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Nessuna identificazione A–B e nessuna restrizione con DNEL protettivo che soddisfi il Caso C.</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08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606040"/>
            <a:ext cx="2578608" cy="26517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804672" y="2834640"/>
            <a:ext cx="365760" cy="365760"/>
          </a:xfrm>
          <a:prstGeom prst="ellipse">
            <a:avLst/>
          </a:prstGeom>
          <a:solidFill>
            <a:srgbClr val="D47A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04672" y="2843784"/>
            <a:ext cx="365760" cy="347472"/>
          </a:xfrm>
          <a:prstGeom prst="rect">
            <a:avLst/>
          </a:prstGeom>
          <a:noFill/>
        </p:spPr>
        <p:txBody>
          <a:bodyPr wrap="square" lIns="0" tIns="0" rIns="0" bIns="0" anchor="ctr">
            <a:spAutoFit/>
          </a:bodyPr>
          <a:lstStyle/>
          <a:p>
            <a:pPr algn="ctr">
              <a:lnSpc>
                <a:spcPct val="110000"/>
              </a:lnSpc>
              <a:spcBef>
                <a:spcPts val="0"/>
              </a:spcBef>
              <a:spcAft>
                <a:spcPts val="0"/>
              </a:spcAft>
            </a:pPr>
            <a:r>
              <a:rPr lang="it-IT" sz="1200" b="0">
                <a:solidFill>
                  <a:srgbClr val="FFFFFF"/>
                </a:solidFill>
                <a:latin typeface="Lato"/>
              </a:rPr>
              <a:t>1</a:t>
            </a:r>
          </a:p>
        </p:txBody>
      </p:sp>
      <p:sp>
        <p:nvSpPr>
          <p:cNvPr id="28" name="TextBox 27"/>
          <p:cNvSpPr txBox="1"/>
          <p:nvPr/>
        </p:nvSpPr>
        <p:spPr>
          <a:xfrm>
            <a:off x="804672" y="3456432"/>
            <a:ext cx="2157984"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FONTI</a:t>
            </a:r>
          </a:p>
        </p:txBody>
      </p:sp>
      <p:sp>
        <p:nvSpPr>
          <p:cNvPr id="29" name="TextBox 28"/>
          <p:cNvSpPr txBox="1"/>
          <p:nvPr/>
        </p:nvSpPr>
        <p:spPr>
          <a:xfrm>
            <a:off x="804672" y="3895344"/>
            <a:ext cx="2176272" cy="1051560"/>
          </a:xfrm>
          <a:prstGeom prst="rect">
            <a:avLst/>
          </a:prstGeom>
          <a:noFill/>
        </p:spPr>
        <p:txBody>
          <a:bodyPr wrap="square" lIns="0" tIns="0" rIns="0" bIns="0" anchor="t">
            <a:spAutoFit/>
          </a:bodyPr>
          <a:lstStyle/>
          <a:p>
            <a:pPr algn="l">
              <a:lnSpc>
                <a:spcPct val="110000"/>
              </a:lnSpc>
              <a:spcBef>
                <a:spcPts val="0"/>
              </a:spcBef>
              <a:spcAft>
                <a:spcPts val="0"/>
              </a:spcAft>
            </a:pPr>
            <a:r>
              <a:rPr lang="it-IT" sz="1650" b="0">
                <a:solidFill>
                  <a:srgbClr val="13384C"/>
                </a:solidFill>
                <a:latin typeface="Lato"/>
              </a:rPr>
              <a:t>SDS e dossier</a:t>
            </a:r>
          </a:p>
          <a:p>
            <a:pPr algn="l">
              <a:lnSpc>
                <a:spcPct val="110000"/>
              </a:lnSpc>
              <a:spcBef>
                <a:spcPts val="0"/>
              </a:spcBef>
              <a:spcAft>
                <a:spcPts val="0"/>
              </a:spcAft>
            </a:pPr>
            <a:r>
              <a:rPr lang="it-IT" sz="1650" b="0">
                <a:solidFill>
                  <a:srgbClr val="13384C"/>
                </a:solidFill>
                <a:latin typeface="Lato"/>
              </a:rPr>
              <a:t>Banche dati</a:t>
            </a:r>
          </a:p>
          <a:p>
            <a:pPr algn="l">
              <a:lnSpc>
                <a:spcPct val="110000"/>
              </a:lnSpc>
              <a:spcBef>
                <a:spcPts val="0"/>
              </a:spcBef>
              <a:spcAft>
                <a:spcPts val="0"/>
              </a:spcAft>
            </a:pPr>
            <a:r>
              <a:rPr lang="it-IT" sz="1650" b="0">
                <a:solidFill>
                  <a:srgbClr val="13384C"/>
                </a:solidFill>
                <a:latin typeface="Lato"/>
              </a:rPr>
              <a:t>Evidenze scientifiche</a:t>
            </a:r>
          </a:p>
        </p:txBody>
      </p:sp>
      <p:cxnSp>
        <p:nvCxnSpPr>
          <p:cNvPr id="30" name="Connector 29"/>
          <p:cNvCxnSpPr/>
          <p:nvPr/>
        </p:nvCxnSpPr>
        <p:spPr>
          <a:xfrm>
            <a:off x="3172968" y="3840480"/>
            <a:ext cx="201168" cy="0"/>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3392424" y="2606040"/>
            <a:ext cx="2578608" cy="26517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p:cNvSpPr/>
          <p:nvPr/>
        </p:nvSpPr>
        <p:spPr>
          <a:xfrm>
            <a:off x="3602736" y="2834640"/>
            <a:ext cx="365760" cy="365760"/>
          </a:xfrm>
          <a:prstGeom prst="ellipse">
            <a:avLst/>
          </a:prstGeom>
          <a:solidFill>
            <a:srgbClr val="D47A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3602736" y="2843784"/>
            <a:ext cx="365760" cy="347472"/>
          </a:xfrm>
          <a:prstGeom prst="rect">
            <a:avLst/>
          </a:prstGeom>
          <a:noFill/>
        </p:spPr>
        <p:txBody>
          <a:bodyPr wrap="square" lIns="0" tIns="0" rIns="0" bIns="0" anchor="ctr">
            <a:spAutoFit/>
          </a:bodyPr>
          <a:lstStyle/>
          <a:p>
            <a:pPr algn="ctr">
              <a:lnSpc>
                <a:spcPct val="110000"/>
              </a:lnSpc>
              <a:spcBef>
                <a:spcPts val="0"/>
              </a:spcBef>
              <a:spcAft>
                <a:spcPts val="0"/>
              </a:spcAft>
            </a:pPr>
            <a:r>
              <a:rPr lang="it-IT" sz="1200" b="0">
                <a:solidFill>
                  <a:srgbClr val="FFFFFF"/>
                </a:solidFill>
                <a:latin typeface="Lato"/>
              </a:rPr>
              <a:t>2</a:t>
            </a:r>
          </a:p>
        </p:txBody>
      </p:sp>
      <p:sp>
        <p:nvSpPr>
          <p:cNvPr id="34" name="TextBox 33"/>
          <p:cNvSpPr txBox="1"/>
          <p:nvPr/>
        </p:nvSpPr>
        <p:spPr>
          <a:xfrm>
            <a:off x="3602736" y="3456432"/>
            <a:ext cx="2157984"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PERTINENZA</a:t>
            </a:r>
          </a:p>
        </p:txBody>
      </p:sp>
      <p:sp>
        <p:nvSpPr>
          <p:cNvPr id="35" name="TextBox 34"/>
          <p:cNvSpPr txBox="1"/>
          <p:nvPr/>
        </p:nvSpPr>
        <p:spPr>
          <a:xfrm>
            <a:off x="3602736" y="3895344"/>
            <a:ext cx="2176272" cy="1051560"/>
          </a:xfrm>
          <a:prstGeom prst="rect">
            <a:avLst/>
          </a:prstGeom>
          <a:noFill/>
        </p:spPr>
        <p:txBody>
          <a:bodyPr wrap="square" lIns="0" tIns="0" rIns="0" bIns="0" anchor="t">
            <a:spAutoFit/>
          </a:bodyPr>
          <a:lstStyle/>
          <a:p>
            <a:pPr algn="l">
              <a:lnSpc>
                <a:spcPct val="110000"/>
              </a:lnSpc>
              <a:spcBef>
                <a:spcPts val="0"/>
              </a:spcBef>
              <a:spcAft>
                <a:spcPts val="0"/>
              </a:spcAft>
            </a:pPr>
            <a:r>
              <a:rPr lang="it-IT" sz="1650" b="0">
                <a:solidFill>
                  <a:srgbClr val="13384C"/>
                </a:solidFill>
                <a:latin typeface="Lato"/>
              </a:rPr>
              <a:t>Effetto e via</a:t>
            </a:r>
          </a:p>
          <a:p>
            <a:pPr algn="l">
              <a:lnSpc>
                <a:spcPct val="110000"/>
              </a:lnSpc>
              <a:spcBef>
                <a:spcPts val="0"/>
              </a:spcBef>
              <a:spcAft>
                <a:spcPts val="0"/>
              </a:spcAft>
            </a:pPr>
            <a:r>
              <a:rPr lang="it-IT" sz="1650" b="0">
                <a:solidFill>
                  <a:srgbClr val="13384C"/>
                </a:solidFill>
                <a:latin typeface="Lato"/>
              </a:rPr>
              <a:t>Popolazione</a:t>
            </a:r>
          </a:p>
          <a:p>
            <a:pPr algn="l">
              <a:lnSpc>
                <a:spcPct val="110000"/>
              </a:lnSpc>
              <a:spcBef>
                <a:spcPts val="0"/>
              </a:spcBef>
              <a:spcAft>
                <a:spcPts val="0"/>
              </a:spcAft>
            </a:pPr>
            <a:r>
              <a:rPr lang="it-IT" sz="1650" b="0">
                <a:solidFill>
                  <a:srgbClr val="13384C"/>
                </a:solidFill>
                <a:latin typeface="Lato"/>
              </a:rPr>
              <a:t>Durata e qualità</a:t>
            </a:r>
          </a:p>
        </p:txBody>
      </p:sp>
      <p:cxnSp>
        <p:nvCxnSpPr>
          <p:cNvPr id="36" name="Connector 35"/>
          <p:cNvCxnSpPr/>
          <p:nvPr/>
        </p:nvCxnSpPr>
        <p:spPr>
          <a:xfrm>
            <a:off x="5971031" y="3840480"/>
            <a:ext cx="201169" cy="0"/>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6190488" y="2606040"/>
            <a:ext cx="2578608" cy="26517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8" name="Oval 37"/>
          <p:cNvSpPr/>
          <p:nvPr/>
        </p:nvSpPr>
        <p:spPr>
          <a:xfrm>
            <a:off x="6400800" y="2834640"/>
            <a:ext cx="365760" cy="365760"/>
          </a:xfrm>
          <a:prstGeom prst="ellipse">
            <a:avLst/>
          </a:prstGeom>
          <a:solidFill>
            <a:srgbClr val="D47A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6400800" y="2843784"/>
            <a:ext cx="365760" cy="347472"/>
          </a:xfrm>
          <a:prstGeom prst="rect">
            <a:avLst/>
          </a:prstGeom>
          <a:noFill/>
        </p:spPr>
        <p:txBody>
          <a:bodyPr wrap="square" lIns="0" tIns="0" rIns="0" bIns="0" anchor="ctr">
            <a:spAutoFit/>
          </a:bodyPr>
          <a:lstStyle/>
          <a:p>
            <a:pPr algn="ctr">
              <a:lnSpc>
                <a:spcPct val="110000"/>
              </a:lnSpc>
              <a:spcBef>
                <a:spcPts val="0"/>
              </a:spcBef>
              <a:spcAft>
                <a:spcPts val="0"/>
              </a:spcAft>
            </a:pPr>
            <a:r>
              <a:rPr lang="it-IT" sz="1200" b="0">
                <a:solidFill>
                  <a:srgbClr val="FFFFFF"/>
                </a:solidFill>
                <a:latin typeface="Lato"/>
              </a:rPr>
              <a:t>3</a:t>
            </a:r>
          </a:p>
        </p:txBody>
      </p:sp>
      <p:sp>
        <p:nvSpPr>
          <p:cNvPr id="40" name="TextBox 39"/>
          <p:cNvSpPr txBox="1"/>
          <p:nvPr/>
        </p:nvSpPr>
        <p:spPr>
          <a:xfrm>
            <a:off x="6400800" y="3456432"/>
            <a:ext cx="2157984"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INCERTEZZA</a:t>
            </a:r>
          </a:p>
        </p:txBody>
      </p:sp>
      <p:sp>
        <p:nvSpPr>
          <p:cNvPr id="41" name="TextBox 40"/>
          <p:cNvSpPr txBox="1"/>
          <p:nvPr/>
        </p:nvSpPr>
        <p:spPr>
          <a:xfrm>
            <a:off x="6400800" y="3895344"/>
            <a:ext cx="2176272" cy="1051560"/>
          </a:xfrm>
          <a:prstGeom prst="rect">
            <a:avLst/>
          </a:prstGeom>
          <a:noFill/>
        </p:spPr>
        <p:txBody>
          <a:bodyPr wrap="square" lIns="0" tIns="0" rIns="0" bIns="0" anchor="t">
            <a:spAutoFit/>
          </a:bodyPr>
          <a:lstStyle/>
          <a:p>
            <a:pPr algn="l">
              <a:lnSpc>
                <a:spcPct val="110000"/>
              </a:lnSpc>
              <a:spcBef>
                <a:spcPts val="0"/>
              </a:spcBef>
              <a:spcAft>
                <a:spcPts val="0"/>
              </a:spcAft>
            </a:pPr>
            <a:r>
              <a:rPr lang="it-IT" sz="1650" b="0">
                <a:solidFill>
                  <a:srgbClr val="13384C"/>
                </a:solidFill>
                <a:latin typeface="Lato"/>
              </a:rPr>
              <a:t>Dati mancanti</a:t>
            </a:r>
          </a:p>
          <a:p>
            <a:pPr algn="l">
              <a:lnSpc>
                <a:spcPct val="110000"/>
              </a:lnSpc>
              <a:spcBef>
                <a:spcPts val="0"/>
              </a:spcBef>
              <a:spcAft>
                <a:spcPts val="0"/>
              </a:spcAft>
            </a:pPr>
            <a:r>
              <a:rPr lang="it-IT" sz="1650" b="0">
                <a:solidFill>
                  <a:srgbClr val="13384C"/>
                </a:solidFill>
                <a:latin typeface="Lato"/>
              </a:rPr>
              <a:t>Limiti del confronto</a:t>
            </a:r>
          </a:p>
          <a:p>
            <a:pPr algn="l">
              <a:lnSpc>
                <a:spcPct val="110000"/>
              </a:lnSpc>
              <a:spcBef>
                <a:spcPts val="0"/>
              </a:spcBef>
              <a:spcAft>
                <a:spcPts val="0"/>
              </a:spcAft>
            </a:pPr>
            <a:r>
              <a:rPr lang="it-IT" sz="1650" b="0">
                <a:solidFill>
                  <a:srgbClr val="13384C"/>
                </a:solidFill>
                <a:latin typeface="Lato"/>
              </a:rPr>
              <a:t>Ipotesi dichiarate</a:t>
            </a:r>
          </a:p>
        </p:txBody>
      </p:sp>
      <p:cxnSp>
        <p:nvCxnSpPr>
          <p:cNvPr id="42" name="Connector 41"/>
          <p:cNvCxnSpPr/>
          <p:nvPr/>
        </p:nvCxnSpPr>
        <p:spPr>
          <a:xfrm>
            <a:off x="8769096" y="3840480"/>
            <a:ext cx="201168" cy="0"/>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3" name="Rounded Rectangle 42"/>
          <p:cNvSpPr/>
          <p:nvPr/>
        </p:nvSpPr>
        <p:spPr>
          <a:xfrm>
            <a:off x="8988552" y="2606040"/>
            <a:ext cx="2578608" cy="265176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Oval 43"/>
          <p:cNvSpPr/>
          <p:nvPr/>
        </p:nvSpPr>
        <p:spPr>
          <a:xfrm>
            <a:off x="9198864" y="2834640"/>
            <a:ext cx="365760" cy="365760"/>
          </a:xfrm>
          <a:prstGeom prst="ellipse">
            <a:avLst/>
          </a:prstGeom>
          <a:solidFill>
            <a:srgbClr val="D47A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9198864" y="2843784"/>
            <a:ext cx="365760" cy="347472"/>
          </a:xfrm>
          <a:prstGeom prst="rect">
            <a:avLst/>
          </a:prstGeom>
          <a:noFill/>
        </p:spPr>
        <p:txBody>
          <a:bodyPr wrap="square" lIns="0" tIns="0" rIns="0" bIns="0" anchor="ctr">
            <a:spAutoFit/>
          </a:bodyPr>
          <a:lstStyle/>
          <a:p>
            <a:pPr algn="ctr">
              <a:lnSpc>
                <a:spcPct val="110000"/>
              </a:lnSpc>
              <a:spcBef>
                <a:spcPts val="0"/>
              </a:spcBef>
              <a:spcAft>
                <a:spcPts val="0"/>
              </a:spcAft>
            </a:pPr>
            <a:r>
              <a:rPr lang="it-IT" sz="1200" b="0">
                <a:solidFill>
                  <a:srgbClr val="FFFFFF"/>
                </a:solidFill>
                <a:latin typeface="Lato"/>
              </a:rPr>
              <a:t>4</a:t>
            </a:r>
          </a:p>
        </p:txBody>
      </p:sp>
      <p:sp>
        <p:nvSpPr>
          <p:cNvPr id="46" name="TextBox 45"/>
          <p:cNvSpPr txBox="1"/>
          <p:nvPr/>
        </p:nvSpPr>
        <p:spPr>
          <a:xfrm>
            <a:off x="9198864" y="3456432"/>
            <a:ext cx="2157984" cy="274320"/>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DECISIONE</a:t>
            </a:r>
          </a:p>
        </p:txBody>
      </p:sp>
      <p:sp>
        <p:nvSpPr>
          <p:cNvPr id="47" name="TextBox 46"/>
          <p:cNvSpPr txBox="1"/>
          <p:nvPr/>
        </p:nvSpPr>
        <p:spPr>
          <a:xfrm>
            <a:off x="9198864" y="3895344"/>
            <a:ext cx="2176272" cy="1051560"/>
          </a:xfrm>
          <a:prstGeom prst="rect">
            <a:avLst/>
          </a:prstGeom>
          <a:noFill/>
        </p:spPr>
        <p:txBody>
          <a:bodyPr wrap="square" lIns="0" tIns="0" rIns="0" bIns="0" anchor="t">
            <a:spAutoFit/>
          </a:bodyPr>
          <a:lstStyle/>
          <a:p>
            <a:pPr algn="l">
              <a:lnSpc>
                <a:spcPct val="110000"/>
              </a:lnSpc>
              <a:spcBef>
                <a:spcPts val="0"/>
              </a:spcBef>
              <a:spcAft>
                <a:spcPts val="0"/>
              </a:spcAft>
            </a:pPr>
            <a:r>
              <a:rPr lang="it-IT" sz="1650" b="0">
                <a:solidFill>
                  <a:srgbClr val="13384C"/>
                </a:solidFill>
                <a:latin typeface="Lato"/>
              </a:rPr>
              <a:t>Misure appropriate</a:t>
            </a:r>
          </a:p>
          <a:p>
            <a:pPr algn="l">
              <a:lnSpc>
                <a:spcPct val="110000"/>
              </a:lnSpc>
              <a:spcBef>
                <a:spcPts val="0"/>
              </a:spcBef>
              <a:spcAft>
                <a:spcPts val="0"/>
              </a:spcAft>
            </a:pPr>
            <a:r>
              <a:rPr lang="it-IT" sz="1650" b="0">
                <a:solidFill>
                  <a:srgbClr val="13384C"/>
                </a:solidFill>
                <a:latin typeface="Lato"/>
              </a:rPr>
              <a:t>Motivazione</a:t>
            </a:r>
          </a:p>
          <a:p>
            <a:pPr algn="l">
              <a:lnSpc>
                <a:spcPct val="110000"/>
              </a:lnSpc>
              <a:spcBef>
                <a:spcPts val="0"/>
              </a:spcBef>
              <a:spcAft>
                <a:spcPts val="0"/>
              </a:spcAft>
            </a:pPr>
            <a:r>
              <a:rPr lang="it-IT" sz="1650" b="0">
                <a:solidFill>
                  <a:srgbClr val="13384C"/>
                </a:solidFill>
                <a:latin typeface="Lato"/>
              </a:rPr>
              <a:t>Condizioni di riesame</a:t>
            </a:r>
          </a:p>
        </p:txBody>
      </p:sp>
      <p:sp>
        <p:nvSpPr>
          <p:cNvPr id="48" name="Rectangle 47"/>
          <p:cNvSpPr/>
          <p:nvPr/>
        </p:nvSpPr>
        <p:spPr>
          <a:xfrm>
            <a:off x="594360" y="5468112"/>
            <a:ext cx="10972800" cy="329184"/>
          </a:xfrm>
          <a:prstGeom prst="rect">
            <a:avLst/>
          </a:prstGeom>
          <a:solidFill>
            <a:srgbClr val="FDED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9" name="TextBox 48"/>
          <p:cNvSpPr txBox="1"/>
          <p:nvPr/>
        </p:nvSpPr>
        <p:spPr>
          <a:xfrm>
            <a:off x="795528" y="5559552"/>
            <a:ext cx="10570464" cy="201168"/>
          </a:xfrm>
          <a:prstGeom prst="rect">
            <a:avLst/>
          </a:prstGeom>
          <a:noFill/>
        </p:spPr>
        <p:txBody>
          <a:bodyPr wrap="square" lIns="0" tIns="0" rIns="0" bIns="0" anchor="t">
            <a:spAutoFit/>
          </a:bodyPr>
          <a:lstStyle/>
          <a:p>
            <a:pPr algn="ctr">
              <a:lnSpc>
                <a:spcPct val="110000"/>
              </a:lnSpc>
              <a:spcBef>
                <a:spcPts val="0"/>
              </a:spcBef>
              <a:spcAft>
                <a:spcPts val="0"/>
              </a:spcAft>
            </a:pPr>
            <a:r>
              <a:rPr lang="it-IT" sz="1140" b="1">
                <a:solidFill>
                  <a:srgbClr val="13384C"/>
                </a:solidFill>
                <a:latin typeface="Lato"/>
              </a:rPr>
              <a:t>RIDUZIONE AL MINIMO  •  VLEP / ALTRI LIMITI  •  EVENTUALE SORVEGLIANZA E REGISTRO</a:t>
            </a:r>
          </a:p>
        </p:txBody>
      </p:sp>
      <p:sp>
        <p:nvSpPr>
          <p:cNvPr id="50" name="Rectangle 49"/>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Assenza di dati ≠ assenza di rischio. Non attribuire automaticamente l’identificazione «priva di soglia».</a:t>
            </a:r>
          </a:p>
        </p:txBody>
      </p:sp>
      <p:sp>
        <p:nvSpPr>
          <p:cNvPr id="52"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3F7F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008E89"/>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008E89"/>
                </a:solidFill>
                <a:latin typeface="Lato"/>
              </a:rPr>
              <a:t>MODULO 12 / APPLICAZIONE INTEGRATA</a:t>
            </a:r>
          </a:p>
        </p:txBody>
      </p:sp>
      <p:sp>
        <p:nvSpPr>
          <p:cNvPr id="8" name="TextBox 7"/>
          <p:cNvSpPr txBox="1"/>
          <p:nvPr/>
        </p:nvSpPr>
        <p:spPr>
          <a:xfrm>
            <a:off x="8412480" y="393192"/>
            <a:ext cx="315468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80" b="0">
                <a:solidFill>
                  <a:srgbClr val="567886"/>
                </a:solidFill>
                <a:latin typeface="Lato"/>
              </a:rPr>
              <a:t>PROPOSTA ORGANIZZATIVA [D]</a:t>
            </a:r>
          </a:p>
        </p:txBody>
      </p:sp>
      <p:sp>
        <p:nvSpPr>
          <p:cNvPr id="9" name="TextBox 8"/>
          <p:cNvSpPr txBox="1"/>
          <p:nvPr/>
        </p:nvSpPr>
        <p:spPr>
          <a:xfrm>
            <a:off x="594360" y="1033271"/>
            <a:ext cx="11018520" cy="59436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13384C"/>
                </a:solidFill>
                <a:latin typeface="Lato"/>
              </a:rPr>
              <a:t>Dalla decisione alla gestione documentata</a:t>
            </a:r>
          </a:p>
        </p:txBody>
      </p:sp>
      <p:sp>
        <p:nvSpPr>
          <p:cNvPr id="10" name="TextBox 9"/>
          <p:cNvSpPr txBox="1"/>
          <p:nvPr/>
        </p:nvSpPr>
        <p:spPr>
          <a:xfrm>
            <a:off x="603504" y="1773936"/>
            <a:ext cx="10936224" cy="530352"/>
          </a:xfrm>
          <a:prstGeom prst="rect">
            <a:avLst/>
          </a:prstGeom>
          <a:noFill/>
        </p:spPr>
        <p:txBody>
          <a:bodyPr wrap="square" lIns="0" tIns="0" rIns="0" bIns="0" anchor="t">
            <a:spAutoFit/>
          </a:bodyPr>
          <a:lstStyle/>
          <a:p>
            <a:pPr algn="l">
              <a:lnSpc>
                <a:spcPct val="110000"/>
              </a:lnSpc>
              <a:spcBef>
                <a:spcPts val="0"/>
              </a:spcBef>
              <a:spcAft>
                <a:spcPts val="0"/>
              </a:spcAft>
            </a:pPr>
            <a:r>
              <a:rPr lang="it-IT" sz="1450" b="0">
                <a:solidFill>
                  <a:srgbClr val="567886"/>
                </a:solidFill>
                <a:latin typeface="Lato"/>
              </a:rPr>
              <a:t>Una proposta di tracciabilità, non un modello aziendale prescritto dal fact sheet.</a:t>
            </a:r>
          </a:p>
        </p:txBody>
      </p:sp>
      <p:cxnSp>
        <p:nvCxnSpPr>
          <p:cNvPr id="11" name="Connector 10"/>
          <p:cNvCxnSpPr/>
          <p:nvPr/>
        </p:nvCxnSpPr>
        <p:spPr>
          <a:xfrm>
            <a:off x="548640" y="6455664"/>
            <a:ext cx="11091672" cy="0"/>
          </a:xfrm>
          <a:prstGeom prst="line">
            <a:avLst/>
          </a:prstGeom>
          <a:ln w="6985">
            <a:solidFill>
              <a:srgbClr val="D6E5E9"/>
            </a:solidFill>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567886"/>
                </a:solidFill>
                <a:latin typeface="Lato"/>
              </a:rPr>
              <a:t>REPROTOSSICI  2026</a:t>
            </a:r>
          </a:p>
        </p:txBody>
      </p:sp>
      <p:sp>
        <p:nvSpPr>
          <p:cNvPr id="13" name="TextBox 12"/>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567886"/>
                </a:solidFill>
                <a:latin typeface="Lato"/>
              </a:rPr>
              <a:t>INAIL 2026, pp. 1–4 e Figura 1 [I1] • Tavola [D]</a:t>
            </a:r>
          </a:p>
        </p:txBody>
      </p:sp>
      <p:sp>
        <p:nvSpPr>
          <p:cNvPr id="14" name="TextBox 13"/>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567886"/>
                </a:solidFill>
                <a:latin typeface="Lato"/>
              </a:rPr>
              <a:t>09 / 10</a:t>
            </a:r>
          </a:p>
        </p:txBody>
      </p:sp>
      <p:sp>
        <p:nvSpPr>
          <p:cNvPr id="15" name="Rectangle 14"/>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140817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ectangle 19"/>
          <p:cNvSpPr/>
          <p:nvPr/>
        </p:nvSpPr>
        <p:spPr>
          <a:xfrm>
            <a:off x="162306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1837943"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Rectangle 21"/>
          <p:cNvSpPr/>
          <p:nvPr/>
        </p:nvSpPr>
        <p:spPr>
          <a:xfrm>
            <a:off x="2052828"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226771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Rectangle 23"/>
          <p:cNvSpPr/>
          <p:nvPr/>
        </p:nvSpPr>
        <p:spPr>
          <a:xfrm>
            <a:off x="2482596" y="6784848"/>
            <a:ext cx="173736" cy="16459"/>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ounded Rectangle 24"/>
          <p:cNvSpPr/>
          <p:nvPr/>
        </p:nvSpPr>
        <p:spPr>
          <a:xfrm>
            <a:off x="594360" y="2587752"/>
            <a:ext cx="2578608" cy="269748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25"/>
          <p:cNvSpPr/>
          <p:nvPr/>
        </p:nvSpPr>
        <p:spPr>
          <a:xfrm>
            <a:off x="813816" y="2834640"/>
            <a:ext cx="315010" cy="416051"/>
          </a:xfrm>
          <a:prstGeom prst="roundRect">
            <a:avLst>
              <a:gd name="adj" fmla="val 10000"/>
            </a:avLst>
          </a:prstGeom>
          <a:solidFill>
            <a:srgbClr val="FFFFFF"/>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873252" y="2810865"/>
            <a:ext cx="142646" cy="5943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28" name="Connector 27"/>
          <p:cNvCxnSpPr/>
          <p:nvPr/>
        </p:nvCxnSpPr>
        <p:spPr>
          <a:xfrm>
            <a:off x="873252" y="2971342"/>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29" name="Connector 28"/>
          <p:cNvCxnSpPr/>
          <p:nvPr/>
        </p:nvCxnSpPr>
        <p:spPr>
          <a:xfrm>
            <a:off x="873252" y="3048609"/>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0" name="Connector 29"/>
          <p:cNvCxnSpPr/>
          <p:nvPr/>
        </p:nvCxnSpPr>
        <p:spPr>
          <a:xfrm>
            <a:off x="873252" y="3125876"/>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813816" y="3520440"/>
            <a:ext cx="2148840" cy="283464"/>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PERIMETRO</a:t>
            </a:r>
          </a:p>
        </p:txBody>
      </p:sp>
      <p:sp>
        <p:nvSpPr>
          <p:cNvPr id="32" name="TextBox 31"/>
          <p:cNvSpPr txBox="1"/>
          <p:nvPr/>
        </p:nvSpPr>
        <p:spPr>
          <a:xfrm>
            <a:off x="813816" y="3959352"/>
            <a:ext cx="2167128" cy="1060704"/>
          </a:xfrm>
          <a:prstGeom prst="rect">
            <a:avLst/>
          </a:prstGeom>
          <a:noFill/>
        </p:spPr>
        <p:txBody>
          <a:bodyPr wrap="square" lIns="0" tIns="0" rIns="0" bIns="0" anchor="t">
            <a:spAutoFit/>
          </a:bodyPr>
          <a:lstStyle/>
          <a:p>
            <a:pPr algn="l">
              <a:lnSpc>
                <a:spcPct val="110000"/>
              </a:lnSpc>
              <a:spcBef>
                <a:spcPts val="0"/>
              </a:spcBef>
              <a:spcAft>
                <a:spcPts val="0"/>
              </a:spcAft>
            </a:pPr>
            <a:r>
              <a:rPr lang="it-IT" sz="1580" b="0">
                <a:solidFill>
                  <a:srgbClr val="13384C"/>
                </a:solidFill>
                <a:latin typeface="Lato"/>
              </a:rPr>
              <a:t>Sostanza e scenario</a:t>
            </a:r>
          </a:p>
          <a:p>
            <a:pPr algn="l">
              <a:lnSpc>
                <a:spcPct val="110000"/>
              </a:lnSpc>
              <a:spcBef>
                <a:spcPts val="0"/>
              </a:spcBef>
              <a:spcAft>
                <a:spcPts val="0"/>
              </a:spcAft>
            </a:pPr>
            <a:r>
              <a:rPr lang="it-IT" sz="1580" b="0">
                <a:solidFill>
                  <a:srgbClr val="13384C"/>
                </a:solidFill>
                <a:latin typeface="Lato"/>
              </a:rPr>
              <a:t>Attività e lavoratori</a:t>
            </a:r>
          </a:p>
          <a:p>
            <a:pPr algn="l">
              <a:lnSpc>
                <a:spcPct val="110000"/>
              </a:lnSpc>
              <a:spcBef>
                <a:spcPts val="0"/>
              </a:spcBef>
              <a:spcAft>
                <a:spcPts val="0"/>
              </a:spcAft>
            </a:pPr>
            <a:r>
              <a:rPr lang="it-IT" sz="1580" b="0">
                <a:solidFill>
                  <a:srgbClr val="13384C"/>
                </a:solidFill>
                <a:latin typeface="Lato"/>
              </a:rPr>
              <a:t>Vie di esposizione</a:t>
            </a:r>
          </a:p>
        </p:txBody>
      </p:sp>
      <p:cxnSp>
        <p:nvCxnSpPr>
          <p:cNvPr id="33" name="Connector 32"/>
          <p:cNvCxnSpPr/>
          <p:nvPr/>
        </p:nvCxnSpPr>
        <p:spPr>
          <a:xfrm>
            <a:off x="3172968" y="3886200"/>
            <a:ext cx="201168" cy="0"/>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3392424" y="2587752"/>
            <a:ext cx="2578608" cy="269748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Rounded Rectangle 34"/>
          <p:cNvSpPr/>
          <p:nvPr/>
        </p:nvSpPr>
        <p:spPr>
          <a:xfrm>
            <a:off x="3611880" y="2834640"/>
            <a:ext cx="315010" cy="416051"/>
          </a:xfrm>
          <a:prstGeom prst="roundRect">
            <a:avLst>
              <a:gd name="adj" fmla="val 10000"/>
            </a:avLst>
          </a:prstGeom>
          <a:solidFill>
            <a:srgbClr val="FFFFFF"/>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Rectangle 35"/>
          <p:cNvSpPr/>
          <p:nvPr/>
        </p:nvSpPr>
        <p:spPr>
          <a:xfrm>
            <a:off x="3671316" y="2810865"/>
            <a:ext cx="142646" cy="5943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37" name="Connector 36"/>
          <p:cNvCxnSpPr/>
          <p:nvPr/>
        </p:nvCxnSpPr>
        <p:spPr>
          <a:xfrm>
            <a:off x="3671316" y="2971342"/>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a:off x="3671316" y="3048609"/>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a:off x="3671316" y="3125876"/>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sp>
        <p:nvSpPr>
          <p:cNvPr id="40" name="TextBox 39"/>
          <p:cNvSpPr txBox="1"/>
          <p:nvPr/>
        </p:nvSpPr>
        <p:spPr>
          <a:xfrm>
            <a:off x="3611880" y="3520440"/>
            <a:ext cx="2148840" cy="283464"/>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EVIDENZE</a:t>
            </a:r>
          </a:p>
        </p:txBody>
      </p:sp>
      <p:sp>
        <p:nvSpPr>
          <p:cNvPr id="41" name="TextBox 40"/>
          <p:cNvSpPr txBox="1"/>
          <p:nvPr/>
        </p:nvSpPr>
        <p:spPr>
          <a:xfrm>
            <a:off x="3611880" y="3959352"/>
            <a:ext cx="2167128" cy="1060704"/>
          </a:xfrm>
          <a:prstGeom prst="rect">
            <a:avLst/>
          </a:prstGeom>
          <a:noFill/>
        </p:spPr>
        <p:txBody>
          <a:bodyPr wrap="square" lIns="0" tIns="0" rIns="0" bIns="0" anchor="t">
            <a:spAutoFit/>
          </a:bodyPr>
          <a:lstStyle/>
          <a:p>
            <a:pPr algn="l">
              <a:lnSpc>
                <a:spcPct val="110000"/>
              </a:lnSpc>
              <a:spcBef>
                <a:spcPts val="0"/>
              </a:spcBef>
              <a:spcAft>
                <a:spcPts val="0"/>
              </a:spcAft>
            </a:pPr>
            <a:r>
              <a:rPr lang="it-IT" sz="1580" b="0">
                <a:solidFill>
                  <a:srgbClr val="13384C"/>
                </a:solidFill>
                <a:latin typeface="Lato"/>
              </a:rPr>
              <a:t>Fonti e versioni</a:t>
            </a:r>
          </a:p>
          <a:p>
            <a:pPr algn="l">
              <a:lnSpc>
                <a:spcPct val="110000"/>
              </a:lnSpc>
              <a:spcBef>
                <a:spcPts val="0"/>
              </a:spcBef>
              <a:spcAft>
                <a:spcPts val="0"/>
              </a:spcAft>
            </a:pPr>
            <a:r>
              <a:rPr lang="it-IT" sz="1580" b="0">
                <a:solidFill>
                  <a:srgbClr val="13384C"/>
                </a:solidFill>
                <a:latin typeface="Lato"/>
              </a:rPr>
              <a:t>Misure e riferimenti</a:t>
            </a:r>
          </a:p>
          <a:p>
            <a:pPr algn="l">
              <a:lnSpc>
                <a:spcPct val="110000"/>
              </a:lnSpc>
              <a:spcBef>
                <a:spcPts val="0"/>
              </a:spcBef>
              <a:spcAft>
                <a:spcPts val="0"/>
              </a:spcAft>
            </a:pPr>
            <a:r>
              <a:rPr lang="it-IT" sz="1580" b="0">
                <a:solidFill>
                  <a:srgbClr val="13384C"/>
                </a:solidFill>
                <a:latin typeface="Lato"/>
              </a:rPr>
              <a:t>Limiti conoscitivi</a:t>
            </a:r>
          </a:p>
        </p:txBody>
      </p:sp>
      <p:cxnSp>
        <p:nvCxnSpPr>
          <p:cNvPr id="42" name="Connector 41"/>
          <p:cNvCxnSpPr/>
          <p:nvPr/>
        </p:nvCxnSpPr>
        <p:spPr>
          <a:xfrm>
            <a:off x="5971031" y="3886200"/>
            <a:ext cx="201169" cy="0"/>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43" name="Rounded Rectangle 42"/>
          <p:cNvSpPr/>
          <p:nvPr/>
        </p:nvSpPr>
        <p:spPr>
          <a:xfrm>
            <a:off x="6190488" y="2587752"/>
            <a:ext cx="2578608" cy="269748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Rounded Rectangle 43"/>
          <p:cNvSpPr/>
          <p:nvPr/>
        </p:nvSpPr>
        <p:spPr>
          <a:xfrm>
            <a:off x="6409944" y="2834640"/>
            <a:ext cx="315010" cy="416051"/>
          </a:xfrm>
          <a:prstGeom prst="roundRect">
            <a:avLst>
              <a:gd name="adj" fmla="val 10000"/>
            </a:avLst>
          </a:prstGeom>
          <a:solidFill>
            <a:srgbClr val="FFFFFF"/>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Rectangle 44"/>
          <p:cNvSpPr/>
          <p:nvPr/>
        </p:nvSpPr>
        <p:spPr>
          <a:xfrm>
            <a:off x="6469380" y="2810865"/>
            <a:ext cx="142646" cy="5943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6" name="Connector 45"/>
          <p:cNvCxnSpPr/>
          <p:nvPr/>
        </p:nvCxnSpPr>
        <p:spPr>
          <a:xfrm>
            <a:off x="6469380" y="2971342"/>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7" name="Connector 46"/>
          <p:cNvCxnSpPr/>
          <p:nvPr/>
        </p:nvCxnSpPr>
        <p:spPr>
          <a:xfrm>
            <a:off x="6469380" y="3048609"/>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48" name="Connector 47"/>
          <p:cNvCxnSpPr/>
          <p:nvPr/>
        </p:nvCxnSpPr>
        <p:spPr>
          <a:xfrm>
            <a:off x="6469380" y="3125876"/>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6409944" y="3520440"/>
            <a:ext cx="2148840" cy="283464"/>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ESITO</a:t>
            </a:r>
          </a:p>
        </p:txBody>
      </p:sp>
      <p:sp>
        <p:nvSpPr>
          <p:cNvPr id="50" name="TextBox 49"/>
          <p:cNvSpPr txBox="1"/>
          <p:nvPr/>
        </p:nvSpPr>
        <p:spPr>
          <a:xfrm>
            <a:off x="6409944" y="3959352"/>
            <a:ext cx="2167128" cy="1060704"/>
          </a:xfrm>
          <a:prstGeom prst="rect">
            <a:avLst/>
          </a:prstGeom>
          <a:noFill/>
        </p:spPr>
        <p:txBody>
          <a:bodyPr wrap="square" lIns="0" tIns="0" rIns="0" bIns="0" anchor="t">
            <a:spAutoFit/>
          </a:bodyPr>
          <a:lstStyle/>
          <a:p>
            <a:pPr algn="l">
              <a:lnSpc>
                <a:spcPct val="110000"/>
              </a:lnSpc>
              <a:spcBef>
                <a:spcPts val="0"/>
              </a:spcBef>
              <a:spcAft>
                <a:spcPts val="0"/>
              </a:spcAft>
            </a:pPr>
            <a:r>
              <a:rPr lang="it-IT" sz="1580" b="0">
                <a:solidFill>
                  <a:srgbClr val="13384C"/>
                </a:solidFill>
                <a:latin typeface="Lato"/>
              </a:rPr>
              <a:t>Ramo e motivazione</a:t>
            </a:r>
          </a:p>
          <a:p>
            <a:pPr algn="l">
              <a:lnSpc>
                <a:spcPct val="110000"/>
              </a:lnSpc>
              <a:spcBef>
                <a:spcPts val="0"/>
              </a:spcBef>
              <a:spcAft>
                <a:spcPts val="0"/>
              </a:spcAft>
            </a:pPr>
            <a:r>
              <a:rPr lang="it-IT" sz="1580" b="0">
                <a:solidFill>
                  <a:srgbClr val="13384C"/>
                </a:solidFill>
                <a:latin typeface="Lato"/>
              </a:rPr>
              <a:t>Confronti pertinenti</a:t>
            </a:r>
          </a:p>
          <a:p>
            <a:pPr algn="l">
              <a:lnSpc>
                <a:spcPct val="110000"/>
              </a:lnSpc>
              <a:spcBef>
                <a:spcPts val="0"/>
              </a:spcBef>
              <a:spcAft>
                <a:spcPts val="0"/>
              </a:spcAft>
            </a:pPr>
            <a:r>
              <a:rPr lang="it-IT" sz="1580" b="0">
                <a:solidFill>
                  <a:srgbClr val="13384C"/>
                </a:solidFill>
                <a:latin typeface="Lato"/>
              </a:rPr>
              <a:t>Ricadute sulla tutela</a:t>
            </a:r>
          </a:p>
        </p:txBody>
      </p:sp>
      <p:cxnSp>
        <p:nvCxnSpPr>
          <p:cNvPr id="51" name="Connector 50"/>
          <p:cNvCxnSpPr/>
          <p:nvPr/>
        </p:nvCxnSpPr>
        <p:spPr>
          <a:xfrm>
            <a:off x="8769096" y="3886200"/>
            <a:ext cx="201168" cy="0"/>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52" name="Rounded Rectangle 51"/>
          <p:cNvSpPr/>
          <p:nvPr/>
        </p:nvSpPr>
        <p:spPr>
          <a:xfrm>
            <a:off x="8988552" y="2587752"/>
            <a:ext cx="2578608" cy="2697480"/>
          </a:xfrm>
          <a:prstGeom prst="roundRect">
            <a:avLst>
              <a:gd name="adj" fmla="val 10000"/>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ounded Rectangle 52"/>
          <p:cNvSpPr/>
          <p:nvPr/>
        </p:nvSpPr>
        <p:spPr>
          <a:xfrm>
            <a:off x="9208008" y="2834640"/>
            <a:ext cx="315010" cy="416051"/>
          </a:xfrm>
          <a:prstGeom prst="roundRect">
            <a:avLst>
              <a:gd name="adj" fmla="val 10000"/>
            </a:avLst>
          </a:prstGeom>
          <a:solidFill>
            <a:srgbClr val="FFFFFF"/>
          </a:solidFill>
          <a:ln w="10160">
            <a:solidFill>
              <a:srgbClr val="008E8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p:cNvSpPr/>
          <p:nvPr/>
        </p:nvSpPr>
        <p:spPr>
          <a:xfrm>
            <a:off x="9267444" y="2810865"/>
            <a:ext cx="142646" cy="59436"/>
          </a:xfrm>
          <a:prstGeom prst="rect">
            <a:avLst/>
          </a:prstGeom>
          <a:solidFill>
            <a:srgbClr val="008E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55" name="Connector 54"/>
          <p:cNvCxnSpPr/>
          <p:nvPr/>
        </p:nvCxnSpPr>
        <p:spPr>
          <a:xfrm>
            <a:off x="9267444" y="2971342"/>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6" name="Connector 55"/>
          <p:cNvCxnSpPr/>
          <p:nvPr/>
        </p:nvCxnSpPr>
        <p:spPr>
          <a:xfrm>
            <a:off x="9267444" y="3048609"/>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57" name="Connector 56"/>
          <p:cNvCxnSpPr/>
          <p:nvPr/>
        </p:nvCxnSpPr>
        <p:spPr>
          <a:xfrm>
            <a:off x="9267444" y="3125876"/>
            <a:ext cx="196138" cy="0"/>
          </a:xfrm>
          <a:prstGeom prst="line">
            <a:avLst/>
          </a:prstGeom>
          <a:ln w="10160">
            <a:solidFill>
              <a:srgbClr val="008E89"/>
            </a:solidFill>
          </a:ln>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9208008" y="3520440"/>
            <a:ext cx="2148840" cy="283464"/>
          </a:xfrm>
          <a:prstGeom prst="rect">
            <a:avLst/>
          </a:prstGeom>
          <a:noFill/>
        </p:spPr>
        <p:txBody>
          <a:bodyPr wrap="square" lIns="0" tIns="0" rIns="0" bIns="0" anchor="t">
            <a:spAutoFit/>
          </a:bodyPr>
          <a:lstStyle/>
          <a:p>
            <a:pPr algn="l">
              <a:lnSpc>
                <a:spcPct val="110000"/>
              </a:lnSpc>
              <a:spcBef>
                <a:spcPts val="0"/>
              </a:spcBef>
              <a:spcAft>
                <a:spcPts val="0"/>
              </a:spcAft>
            </a:pPr>
            <a:r>
              <a:rPr lang="it-IT" sz="1300" b="1">
                <a:solidFill>
                  <a:srgbClr val="008E89"/>
                </a:solidFill>
                <a:latin typeface="Lato"/>
              </a:rPr>
              <a:t>ATTUAZIONE</a:t>
            </a:r>
          </a:p>
        </p:txBody>
      </p:sp>
      <p:sp>
        <p:nvSpPr>
          <p:cNvPr id="59" name="TextBox 58"/>
          <p:cNvSpPr txBox="1"/>
          <p:nvPr/>
        </p:nvSpPr>
        <p:spPr>
          <a:xfrm>
            <a:off x="9208008" y="3959352"/>
            <a:ext cx="2167128" cy="1060704"/>
          </a:xfrm>
          <a:prstGeom prst="rect">
            <a:avLst/>
          </a:prstGeom>
          <a:noFill/>
        </p:spPr>
        <p:txBody>
          <a:bodyPr wrap="square" lIns="0" tIns="0" rIns="0" bIns="0" anchor="t">
            <a:spAutoFit/>
          </a:bodyPr>
          <a:lstStyle/>
          <a:p>
            <a:pPr algn="l">
              <a:lnSpc>
                <a:spcPct val="110000"/>
              </a:lnSpc>
              <a:spcBef>
                <a:spcPts val="0"/>
              </a:spcBef>
              <a:spcAft>
                <a:spcPts val="0"/>
              </a:spcAft>
            </a:pPr>
            <a:r>
              <a:rPr lang="it-IT" sz="1580" b="0">
                <a:solidFill>
                  <a:srgbClr val="13384C"/>
                </a:solidFill>
                <a:latin typeface="Lato"/>
              </a:rPr>
              <a:t>Misure e responsabilità</a:t>
            </a:r>
          </a:p>
          <a:p>
            <a:pPr algn="l">
              <a:lnSpc>
                <a:spcPct val="110000"/>
              </a:lnSpc>
              <a:spcBef>
                <a:spcPts val="0"/>
              </a:spcBef>
              <a:spcAft>
                <a:spcPts val="0"/>
              </a:spcAft>
            </a:pPr>
            <a:r>
              <a:rPr lang="it-IT" sz="1580" b="0">
                <a:solidFill>
                  <a:srgbClr val="13384C"/>
                </a:solidFill>
                <a:latin typeface="Lato"/>
              </a:rPr>
              <a:t>Riscontri di efficacia</a:t>
            </a:r>
          </a:p>
          <a:p>
            <a:pPr algn="l">
              <a:lnSpc>
                <a:spcPct val="110000"/>
              </a:lnSpc>
              <a:spcBef>
                <a:spcPts val="0"/>
              </a:spcBef>
              <a:spcAft>
                <a:spcPts val="0"/>
              </a:spcAft>
            </a:pPr>
            <a:r>
              <a:rPr lang="it-IT" sz="1580" b="0">
                <a:solidFill>
                  <a:srgbClr val="13384C"/>
                </a:solidFill>
                <a:latin typeface="Lato"/>
              </a:rPr>
              <a:t>Condizioni di riesame</a:t>
            </a:r>
          </a:p>
        </p:txBody>
      </p:sp>
      <p:cxnSp>
        <p:nvCxnSpPr>
          <p:cNvPr id="60" name="Connector 59"/>
          <p:cNvCxnSpPr/>
          <p:nvPr/>
        </p:nvCxnSpPr>
        <p:spPr>
          <a:xfrm>
            <a:off x="10277856" y="5330952"/>
            <a:ext cx="0" cy="384048"/>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61" name="Connector 60"/>
          <p:cNvCxnSpPr/>
          <p:nvPr/>
        </p:nvCxnSpPr>
        <p:spPr>
          <a:xfrm flipH="1">
            <a:off x="1874519" y="5715000"/>
            <a:ext cx="8403337" cy="0"/>
          </a:xfrm>
          <a:prstGeom prst="line">
            <a:avLst/>
          </a:prstGeom>
          <a:ln w="12700">
            <a:solidFill>
              <a:srgbClr val="008E89"/>
            </a:solidFill>
          </a:ln>
        </p:spPr>
        <p:style>
          <a:lnRef idx="2">
            <a:schemeClr val="accent1"/>
          </a:lnRef>
          <a:fillRef idx="0">
            <a:schemeClr val="accent1"/>
          </a:fillRef>
          <a:effectRef idx="1">
            <a:schemeClr val="accent1"/>
          </a:effectRef>
          <a:fontRef idx="minor">
            <a:schemeClr val="tx1"/>
          </a:fontRef>
        </p:style>
      </p:cxnSp>
      <p:cxnSp>
        <p:nvCxnSpPr>
          <p:cNvPr id="62" name="Connector 61"/>
          <p:cNvCxnSpPr/>
          <p:nvPr/>
        </p:nvCxnSpPr>
        <p:spPr>
          <a:xfrm flipV="1">
            <a:off x="1874519" y="5330952"/>
            <a:ext cx="0" cy="384048"/>
          </a:xfrm>
          <a:prstGeom prst="line">
            <a:avLst/>
          </a:prstGeom>
          <a:ln w="12700">
            <a:solidFill>
              <a:srgbClr val="008E89"/>
            </a:solidFill>
            <a:tailEnd type="triangle" w="sm" len="sm"/>
          </a:ln>
        </p:spPr>
        <p:style>
          <a:lnRef idx="2">
            <a:schemeClr val="accent1"/>
          </a:lnRef>
          <a:fillRef idx="0">
            <a:schemeClr val="accent1"/>
          </a:fillRef>
          <a:effectRef idx="1">
            <a:schemeClr val="accent1"/>
          </a:effectRef>
          <a:fontRef idx="minor">
            <a:schemeClr val="tx1"/>
          </a:fontRef>
        </p:style>
      </p:cxnSp>
      <p:sp>
        <p:nvSpPr>
          <p:cNvPr id="63" name="TextBox 62"/>
          <p:cNvSpPr txBox="1"/>
          <p:nvPr/>
        </p:nvSpPr>
        <p:spPr>
          <a:xfrm>
            <a:off x="3739896" y="5468112"/>
            <a:ext cx="4709160" cy="228600"/>
          </a:xfrm>
          <a:prstGeom prst="rect">
            <a:avLst/>
          </a:prstGeom>
          <a:noFill/>
        </p:spPr>
        <p:txBody>
          <a:bodyPr wrap="square" lIns="0" tIns="0" rIns="0" bIns="0" anchor="t">
            <a:spAutoFit/>
          </a:bodyPr>
          <a:lstStyle/>
          <a:p>
            <a:pPr algn="ctr">
              <a:lnSpc>
                <a:spcPct val="110000"/>
              </a:lnSpc>
              <a:spcBef>
                <a:spcPts val="0"/>
              </a:spcBef>
              <a:spcAft>
                <a:spcPts val="0"/>
              </a:spcAft>
            </a:pPr>
            <a:r>
              <a:rPr lang="it-IT" sz="1100" b="1">
                <a:solidFill>
                  <a:srgbClr val="008E89"/>
                </a:solidFill>
                <a:latin typeface="Lato"/>
              </a:rPr>
              <a:t>NUOVE INFORMAZIONI / MODIFICHE → RIESAME</a:t>
            </a:r>
          </a:p>
        </p:txBody>
      </p:sp>
      <p:sp>
        <p:nvSpPr>
          <p:cNvPr id="64" name="Rectangle 63"/>
          <p:cNvSpPr/>
          <p:nvPr/>
        </p:nvSpPr>
        <p:spPr>
          <a:xfrm>
            <a:off x="594360" y="6035040"/>
            <a:ext cx="10972800" cy="329184"/>
          </a:xfrm>
          <a:prstGeom prst="rect">
            <a:avLst/>
          </a:prstGeom>
          <a:solidFill>
            <a:srgbClr val="D6E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TextBox 64"/>
          <p:cNvSpPr txBox="1"/>
          <p:nvPr/>
        </p:nvSpPr>
        <p:spPr>
          <a:xfrm>
            <a:off x="749808" y="6108192"/>
            <a:ext cx="10680192" cy="210312"/>
          </a:xfrm>
          <a:prstGeom prst="rect">
            <a:avLst/>
          </a:prstGeom>
          <a:noFill/>
        </p:spPr>
        <p:txBody>
          <a:bodyPr wrap="square" lIns="0" tIns="0" rIns="0" bIns="0" anchor="t">
            <a:spAutoFit/>
          </a:bodyPr>
          <a:lstStyle/>
          <a:p>
            <a:pPr algn="ctr">
              <a:lnSpc>
                <a:spcPct val="110000"/>
              </a:lnSpc>
              <a:spcBef>
                <a:spcPts val="0"/>
              </a:spcBef>
              <a:spcAft>
                <a:spcPts val="0"/>
              </a:spcAft>
            </a:pPr>
            <a:r>
              <a:rPr lang="it-IT" sz="1120" b="0">
                <a:solidFill>
                  <a:srgbClr val="13384C"/>
                </a:solidFill>
                <a:latin typeface="Lato"/>
              </a:rPr>
              <a:t>In ogni caso: altri effetti chimici pertinenti, rivalutazione e competenze specialistiche.</a:t>
            </a:r>
          </a:p>
        </p:txBody>
      </p:sp>
      <p:sp>
        <p:nvSpPr>
          <p:cNvPr id="66"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0B2538"/>
        </a:solidFill>
        <a:effectLst/>
      </p:bgPr>
    </p:bg>
    <p:spTree>
      <p:nvGrpSpPr>
        <p:cNvPr id="1" name=""/>
        <p:cNvGrpSpPr/>
        <p:nvPr/>
      </p:nvGrpSpPr>
      <p:grpSpPr>
        <a:xfrm>
          <a:off x="0" y="0"/>
          <a:ext cx="0" cy="0"/>
          <a:chOff x="0" y="0"/>
          <a:chExt cx="0" cy="0"/>
        </a:xfrm>
      </p:grpSpPr>
      <p:cxnSp>
        <p:nvCxnSpPr>
          <p:cNvPr id="2" name="Connector 1"/>
          <p:cNvCxnSpPr/>
          <p:nvPr/>
        </p:nvCxnSpPr>
        <p:spPr>
          <a:xfrm flipV="1">
            <a:off x="594360" y="429768"/>
            <a:ext cx="182880" cy="15544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cxnSp>
        <p:nvCxnSpPr>
          <p:cNvPr id="3" name="Connector 2"/>
          <p:cNvCxnSpPr/>
          <p:nvPr/>
        </p:nvCxnSpPr>
        <p:spPr>
          <a:xfrm>
            <a:off x="777240" y="429768"/>
            <a:ext cx="182880" cy="201168"/>
          </a:xfrm>
          <a:prstGeom prst="line">
            <a:avLst/>
          </a:prstGeom>
          <a:ln w="11430">
            <a:solidFill>
              <a:srgbClr val="66DCC5"/>
            </a:solidFill>
          </a:ln>
        </p:spPr>
        <p:style>
          <a:lnRef idx="2">
            <a:schemeClr val="accent1"/>
          </a:lnRef>
          <a:fillRef idx="0">
            <a:schemeClr val="accent1"/>
          </a:fillRef>
          <a:effectRef idx="1">
            <a:schemeClr val="accent1"/>
          </a:effectRef>
          <a:fontRef idx="minor">
            <a:schemeClr val="tx1"/>
          </a:fontRef>
        </p:style>
      </p:cxnSp>
      <p:sp>
        <p:nvSpPr>
          <p:cNvPr id="4" name="Oval 3"/>
          <p:cNvSpPr/>
          <p:nvPr/>
        </p:nvSpPr>
        <p:spPr>
          <a:xfrm>
            <a:off x="581558" y="571500"/>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Oval 4"/>
          <p:cNvSpPr/>
          <p:nvPr/>
        </p:nvSpPr>
        <p:spPr>
          <a:xfrm>
            <a:off x="764438" y="416052"/>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947318" y="618134"/>
            <a:ext cx="36576" cy="36576"/>
          </a:xfrm>
          <a:prstGeom prst="ellipse">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005840" y="393192"/>
            <a:ext cx="6400800" cy="182880"/>
          </a:xfrm>
          <a:prstGeom prst="rect">
            <a:avLst/>
          </a:prstGeom>
          <a:noFill/>
        </p:spPr>
        <p:txBody>
          <a:bodyPr wrap="square" lIns="0" tIns="0" rIns="0" bIns="0" anchor="t">
            <a:spAutoFit/>
          </a:bodyPr>
          <a:lstStyle/>
          <a:p>
            <a:pPr algn="l">
              <a:lnSpc>
                <a:spcPct val="110000"/>
              </a:lnSpc>
              <a:spcBef>
                <a:spcPts val="0"/>
              </a:spcBef>
              <a:spcAft>
                <a:spcPts val="0"/>
              </a:spcAft>
            </a:pPr>
            <a:r>
              <a:rPr lang="it-IT" sz="900" b="0">
                <a:solidFill>
                  <a:srgbClr val="66DCC5"/>
                </a:solidFill>
                <a:latin typeface="Lato"/>
              </a:rPr>
              <a:t>MODULO 12 / MAPPA CONCLUSIVA</a:t>
            </a:r>
          </a:p>
        </p:txBody>
      </p:sp>
      <p:sp>
        <p:nvSpPr>
          <p:cNvPr id="8" name="TextBox 7"/>
          <p:cNvSpPr txBox="1"/>
          <p:nvPr/>
        </p:nvSpPr>
        <p:spPr>
          <a:xfrm>
            <a:off x="7909560" y="393192"/>
            <a:ext cx="3657600" cy="182880"/>
          </a:xfrm>
          <a:prstGeom prst="rect">
            <a:avLst/>
          </a:prstGeom>
          <a:noFill/>
        </p:spPr>
        <p:txBody>
          <a:bodyPr wrap="square" lIns="0" tIns="0" rIns="0" bIns="0" anchor="t">
            <a:spAutoFit/>
          </a:bodyPr>
          <a:lstStyle/>
          <a:p>
            <a:pPr algn="r">
              <a:lnSpc>
                <a:spcPct val="110000"/>
              </a:lnSpc>
              <a:spcBef>
                <a:spcPts val="0"/>
              </a:spcBef>
              <a:spcAft>
                <a:spcPts val="0"/>
              </a:spcAft>
            </a:pPr>
            <a:r>
              <a:rPr lang="it-IT" sz="840" b="0">
                <a:solidFill>
                  <a:srgbClr val="BFD3DA"/>
                </a:solidFill>
                <a:latin typeface="Lato"/>
              </a:rPr>
              <a:t>RIELABORAZIONE ORIGINALE DELLA FIGURA 1</a:t>
            </a:r>
          </a:p>
        </p:txBody>
      </p:sp>
      <p:sp>
        <p:nvSpPr>
          <p:cNvPr id="9" name="TextBox 8"/>
          <p:cNvSpPr txBox="1"/>
          <p:nvPr/>
        </p:nvSpPr>
        <p:spPr>
          <a:xfrm>
            <a:off x="594360" y="960120"/>
            <a:ext cx="11018520" cy="548640"/>
          </a:xfrm>
          <a:prstGeom prst="rect">
            <a:avLst/>
          </a:prstGeom>
          <a:noFill/>
        </p:spPr>
        <p:txBody>
          <a:bodyPr wrap="square" lIns="0" tIns="0" rIns="0" bIns="0" anchor="t">
            <a:spAutoFit/>
          </a:bodyPr>
          <a:lstStyle/>
          <a:p>
            <a:pPr algn="l">
              <a:lnSpc>
                <a:spcPct val="110000"/>
              </a:lnSpc>
              <a:spcBef>
                <a:spcPts val="0"/>
              </a:spcBef>
              <a:spcAft>
                <a:spcPts val="0"/>
              </a:spcAft>
            </a:pPr>
            <a:r>
              <a:rPr lang="it-IT" sz="2800" b="1">
                <a:solidFill>
                  <a:srgbClr val="FFFFFF"/>
                </a:solidFill>
                <a:latin typeface="Lato"/>
              </a:rPr>
              <a:t>Un’unica sequenza, esiti distinti</a:t>
            </a:r>
          </a:p>
        </p:txBody>
      </p:sp>
      <p:sp>
        <p:nvSpPr>
          <p:cNvPr id="10" name="Rectangle 9"/>
          <p:cNvSpPr/>
          <p:nvPr/>
        </p:nvSpPr>
        <p:spPr>
          <a:xfrm>
            <a:off x="594360" y="1636776"/>
            <a:ext cx="10972800" cy="310896"/>
          </a:xfrm>
          <a:prstGeom prst="rect">
            <a:avLst/>
          </a:prstGeom>
          <a:solidFill>
            <a:srgbClr val="254F6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49808" y="1719072"/>
            <a:ext cx="10661904" cy="164592"/>
          </a:xfrm>
          <a:prstGeom prst="rect">
            <a:avLst/>
          </a:prstGeom>
          <a:noFill/>
        </p:spPr>
        <p:txBody>
          <a:bodyPr wrap="square" lIns="0" tIns="0" rIns="0" bIns="0" anchor="t">
            <a:spAutoFit/>
          </a:bodyPr>
          <a:lstStyle/>
          <a:p>
            <a:pPr algn="ctr">
              <a:lnSpc>
                <a:spcPct val="110000"/>
              </a:lnSpc>
              <a:spcBef>
                <a:spcPts val="0"/>
              </a:spcBef>
              <a:spcAft>
                <a:spcPts val="0"/>
              </a:spcAft>
            </a:pPr>
            <a:r>
              <a:rPr lang="it-IT" sz="1030" b="0">
                <a:solidFill>
                  <a:srgbClr val="66DCC5"/>
                </a:solidFill>
                <a:latin typeface="Lato"/>
              </a:rPr>
              <a:t>REPROTOSSICA 1A / 1B  •  NON CANCEROGENA E NON MUTAGENA  •  SINGOLA SOSTANZA</a:t>
            </a:r>
          </a:p>
        </p:txBody>
      </p:sp>
      <p:sp>
        <p:nvSpPr>
          <p:cNvPr id="12" name="Rounded Rectangle 11"/>
          <p:cNvSpPr/>
          <p:nvPr/>
        </p:nvSpPr>
        <p:spPr>
          <a:xfrm>
            <a:off x="594360" y="2157984"/>
            <a:ext cx="5074920" cy="475488"/>
          </a:xfrm>
          <a:prstGeom prst="roundRect">
            <a:avLst>
              <a:gd name="adj" fmla="val 5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722376" y="2226564"/>
            <a:ext cx="4818888" cy="356616"/>
          </a:xfrm>
          <a:prstGeom prst="rect">
            <a:avLst/>
          </a:prstGeom>
          <a:noFill/>
        </p:spPr>
        <p:txBody>
          <a:bodyPr wrap="square" lIns="0" tIns="0" rIns="0" bIns="0" anchor="ctr">
            <a:spAutoFit/>
          </a:bodyPr>
          <a:lstStyle/>
          <a:p>
            <a:pPr algn="l">
              <a:lnSpc>
                <a:spcPct val="110000"/>
              </a:lnSpc>
              <a:spcBef>
                <a:spcPts val="0"/>
              </a:spcBef>
              <a:spcAft>
                <a:spcPts val="0"/>
              </a:spcAft>
            </a:pPr>
            <a:r>
              <a:rPr lang="it-IT" sz="1300" b="0">
                <a:solidFill>
                  <a:srgbClr val="FFFFFF"/>
                </a:solidFill>
                <a:latin typeface="Lato"/>
              </a:rPr>
              <a:t>Esposizione esclusa con ragionevole certezza?</a:t>
            </a:r>
          </a:p>
        </p:txBody>
      </p:sp>
      <p:cxnSp>
        <p:nvCxnSpPr>
          <p:cNvPr id="14" name="Connector 13"/>
          <p:cNvCxnSpPr/>
          <p:nvPr/>
        </p:nvCxnSpPr>
        <p:spPr>
          <a:xfrm>
            <a:off x="5669280" y="2395728"/>
            <a:ext cx="62179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824728" y="2176272"/>
            <a:ext cx="347472" cy="173736"/>
          </a:xfrm>
          <a:prstGeom prst="rect">
            <a:avLst/>
          </a:prstGeom>
          <a:noFill/>
        </p:spPr>
        <p:txBody>
          <a:bodyPr wrap="square" lIns="0" tIns="0" rIns="0" bIns="0" anchor="t">
            <a:spAutoFit/>
          </a:bodyPr>
          <a:lstStyle/>
          <a:p>
            <a:pPr algn="ctr">
              <a:lnSpc>
                <a:spcPct val="110000"/>
              </a:lnSpc>
              <a:spcBef>
                <a:spcPts val="0"/>
              </a:spcBef>
              <a:spcAft>
                <a:spcPts val="0"/>
              </a:spcAft>
            </a:pPr>
            <a:r>
              <a:rPr lang="it-IT" sz="950" b="1">
                <a:solidFill>
                  <a:srgbClr val="66DCC5"/>
                </a:solidFill>
                <a:latin typeface="Lato"/>
              </a:rPr>
              <a:t>SÌ</a:t>
            </a:r>
          </a:p>
        </p:txBody>
      </p:sp>
      <p:cxnSp>
        <p:nvCxnSpPr>
          <p:cNvPr id="16" name="Connector 15"/>
          <p:cNvCxnSpPr/>
          <p:nvPr/>
        </p:nvCxnSpPr>
        <p:spPr>
          <a:xfrm>
            <a:off x="3108960" y="2633472"/>
            <a:ext cx="0" cy="146304"/>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3236976" y="2660904"/>
            <a:ext cx="365760"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880" b="1">
                <a:solidFill>
                  <a:srgbClr val="66DCC5"/>
                </a:solidFill>
                <a:latin typeface="Lato"/>
              </a:rPr>
              <a:t>NO</a:t>
            </a:r>
          </a:p>
        </p:txBody>
      </p:sp>
      <p:sp>
        <p:nvSpPr>
          <p:cNvPr id="18" name="Rounded Rectangle 17"/>
          <p:cNvSpPr/>
          <p:nvPr/>
        </p:nvSpPr>
        <p:spPr>
          <a:xfrm>
            <a:off x="594360" y="2798064"/>
            <a:ext cx="5074920" cy="475488"/>
          </a:xfrm>
          <a:prstGeom prst="roundRect">
            <a:avLst>
              <a:gd name="adj" fmla="val 5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22376" y="2866644"/>
            <a:ext cx="4818888" cy="356616"/>
          </a:xfrm>
          <a:prstGeom prst="rect">
            <a:avLst/>
          </a:prstGeom>
          <a:noFill/>
        </p:spPr>
        <p:txBody>
          <a:bodyPr wrap="square" lIns="0" tIns="0" rIns="0" bIns="0" anchor="ctr">
            <a:spAutoFit/>
          </a:bodyPr>
          <a:lstStyle/>
          <a:p>
            <a:pPr algn="l">
              <a:lnSpc>
                <a:spcPct val="110000"/>
              </a:lnSpc>
              <a:spcBef>
                <a:spcPts val="0"/>
              </a:spcBef>
              <a:spcAft>
                <a:spcPts val="0"/>
              </a:spcAft>
            </a:pPr>
            <a:r>
              <a:rPr lang="it-IT" sz="1300" b="0">
                <a:solidFill>
                  <a:srgbClr val="FFFFFF"/>
                </a:solidFill>
                <a:latin typeface="Lato"/>
              </a:rPr>
              <a:t>Riferimento popolazione generale disponibile</a:t>
            </a:r>
          </a:p>
          <a:p>
            <a:pPr algn="l">
              <a:lnSpc>
                <a:spcPct val="110000"/>
              </a:lnSpc>
              <a:spcBef>
                <a:spcPts val="0"/>
              </a:spcBef>
              <a:spcAft>
                <a:spcPts val="0"/>
              </a:spcAft>
            </a:pPr>
            <a:r>
              <a:rPr lang="it-IT" sz="1300" b="0">
                <a:solidFill>
                  <a:srgbClr val="FFFFFF"/>
                </a:solidFill>
                <a:latin typeface="Lato"/>
              </a:rPr>
              <a:t>ed esposizione ≤ riferimento?</a:t>
            </a:r>
          </a:p>
        </p:txBody>
      </p:sp>
      <p:cxnSp>
        <p:nvCxnSpPr>
          <p:cNvPr id="20" name="Connector 19"/>
          <p:cNvCxnSpPr/>
          <p:nvPr/>
        </p:nvCxnSpPr>
        <p:spPr>
          <a:xfrm>
            <a:off x="5669280" y="3035808"/>
            <a:ext cx="62179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824728" y="2816352"/>
            <a:ext cx="347472" cy="173736"/>
          </a:xfrm>
          <a:prstGeom prst="rect">
            <a:avLst/>
          </a:prstGeom>
          <a:noFill/>
        </p:spPr>
        <p:txBody>
          <a:bodyPr wrap="square" lIns="0" tIns="0" rIns="0" bIns="0" anchor="t">
            <a:spAutoFit/>
          </a:bodyPr>
          <a:lstStyle/>
          <a:p>
            <a:pPr algn="ctr">
              <a:lnSpc>
                <a:spcPct val="110000"/>
              </a:lnSpc>
              <a:spcBef>
                <a:spcPts val="0"/>
              </a:spcBef>
              <a:spcAft>
                <a:spcPts val="0"/>
              </a:spcAft>
            </a:pPr>
            <a:r>
              <a:rPr lang="it-IT" sz="950" b="1">
                <a:solidFill>
                  <a:srgbClr val="66DCC5"/>
                </a:solidFill>
                <a:latin typeface="Lato"/>
              </a:rPr>
              <a:t>SÌ</a:t>
            </a:r>
          </a:p>
        </p:txBody>
      </p:sp>
      <p:cxnSp>
        <p:nvCxnSpPr>
          <p:cNvPr id="22" name="Connector 21"/>
          <p:cNvCxnSpPr/>
          <p:nvPr/>
        </p:nvCxnSpPr>
        <p:spPr>
          <a:xfrm>
            <a:off x="3108960" y="3273552"/>
            <a:ext cx="0" cy="210312"/>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3236976" y="3300984"/>
            <a:ext cx="365760"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880" b="1">
                <a:solidFill>
                  <a:srgbClr val="66DCC5"/>
                </a:solidFill>
                <a:latin typeface="Lato"/>
              </a:rPr>
              <a:t>NO</a:t>
            </a:r>
          </a:p>
        </p:txBody>
      </p:sp>
      <p:sp>
        <p:nvSpPr>
          <p:cNvPr id="24" name="Rounded Rectangle 23"/>
          <p:cNvSpPr/>
          <p:nvPr/>
        </p:nvSpPr>
        <p:spPr>
          <a:xfrm>
            <a:off x="594360" y="3502152"/>
            <a:ext cx="5074920" cy="475488"/>
          </a:xfrm>
          <a:prstGeom prst="roundRect">
            <a:avLst>
              <a:gd name="adj" fmla="val 5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722376" y="3570732"/>
            <a:ext cx="4818888" cy="356616"/>
          </a:xfrm>
          <a:prstGeom prst="rect">
            <a:avLst/>
          </a:prstGeom>
          <a:noFill/>
        </p:spPr>
        <p:txBody>
          <a:bodyPr wrap="square" lIns="0" tIns="0" rIns="0" bIns="0" anchor="ctr">
            <a:spAutoFit/>
          </a:bodyPr>
          <a:lstStyle/>
          <a:p>
            <a:pPr algn="l">
              <a:lnSpc>
                <a:spcPct val="110000"/>
              </a:lnSpc>
              <a:spcBef>
                <a:spcPts val="0"/>
              </a:spcBef>
              <a:spcAft>
                <a:spcPts val="0"/>
              </a:spcAft>
            </a:pPr>
            <a:r>
              <a:rPr lang="it-IT" sz="1300" b="0">
                <a:solidFill>
                  <a:srgbClr val="FFFFFF"/>
                </a:solidFill>
                <a:latin typeface="Lato"/>
              </a:rPr>
              <a:t>Allegato XLIII: identificata «priva di soglia»?</a:t>
            </a:r>
          </a:p>
        </p:txBody>
      </p:sp>
      <p:cxnSp>
        <p:nvCxnSpPr>
          <p:cNvPr id="26" name="Connector 25"/>
          <p:cNvCxnSpPr/>
          <p:nvPr/>
        </p:nvCxnSpPr>
        <p:spPr>
          <a:xfrm>
            <a:off x="5669280" y="3739896"/>
            <a:ext cx="62179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5824728" y="3520440"/>
            <a:ext cx="347472" cy="173736"/>
          </a:xfrm>
          <a:prstGeom prst="rect">
            <a:avLst/>
          </a:prstGeom>
          <a:noFill/>
        </p:spPr>
        <p:txBody>
          <a:bodyPr wrap="square" lIns="0" tIns="0" rIns="0" bIns="0" anchor="t">
            <a:spAutoFit/>
          </a:bodyPr>
          <a:lstStyle/>
          <a:p>
            <a:pPr algn="ctr">
              <a:lnSpc>
                <a:spcPct val="110000"/>
              </a:lnSpc>
              <a:spcBef>
                <a:spcPts val="0"/>
              </a:spcBef>
              <a:spcAft>
                <a:spcPts val="0"/>
              </a:spcAft>
            </a:pPr>
            <a:r>
              <a:rPr lang="it-IT" sz="950" b="1">
                <a:solidFill>
                  <a:srgbClr val="66DCC5"/>
                </a:solidFill>
                <a:latin typeface="Lato"/>
              </a:rPr>
              <a:t>SÌ</a:t>
            </a:r>
          </a:p>
        </p:txBody>
      </p:sp>
      <p:cxnSp>
        <p:nvCxnSpPr>
          <p:cNvPr id="28" name="Connector 27"/>
          <p:cNvCxnSpPr/>
          <p:nvPr/>
        </p:nvCxnSpPr>
        <p:spPr>
          <a:xfrm>
            <a:off x="3108960" y="3977639"/>
            <a:ext cx="0" cy="210313"/>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3236976" y="4005072"/>
            <a:ext cx="365760"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880" b="1">
                <a:solidFill>
                  <a:srgbClr val="66DCC5"/>
                </a:solidFill>
                <a:latin typeface="Lato"/>
              </a:rPr>
              <a:t>NO</a:t>
            </a:r>
          </a:p>
        </p:txBody>
      </p:sp>
      <p:sp>
        <p:nvSpPr>
          <p:cNvPr id="30" name="Rounded Rectangle 29"/>
          <p:cNvSpPr/>
          <p:nvPr/>
        </p:nvSpPr>
        <p:spPr>
          <a:xfrm>
            <a:off x="594360" y="4206240"/>
            <a:ext cx="5074920" cy="475488"/>
          </a:xfrm>
          <a:prstGeom prst="roundRect">
            <a:avLst>
              <a:gd name="adj" fmla="val 5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722376" y="4274820"/>
            <a:ext cx="4818888" cy="356616"/>
          </a:xfrm>
          <a:prstGeom prst="rect">
            <a:avLst/>
          </a:prstGeom>
          <a:noFill/>
        </p:spPr>
        <p:txBody>
          <a:bodyPr wrap="square" lIns="0" tIns="0" rIns="0" bIns="0" anchor="ctr">
            <a:spAutoFit/>
          </a:bodyPr>
          <a:lstStyle/>
          <a:p>
            <a:pPr algn="l">
              <a:lnSpc>
                <a:spcPct val="110000"/>
              </a:lnSpc>
              <a:spcBef>
                <a:spcPts val="0"/>
              </a:spcBef>
              <a:spcAft>
                <a:spcPts val="0"/>
              </a:spcAft>
            </a:pPr>
            <a:r>
              <a:rPr lang="it-IT" sz="1300" b="0">
                <a:solidFill>
                  <a:srgbClr val="FFFFFF"/>
                </a:solidFill>
                <a:latin typeface="Lato"/>
              </a:rPr>
              <a:t>Allegato XLIII: identificata «con valore soglia»?</a:t>
            </a:r>
          </a:p>
        </p:txBody>
      </p:sp>
      <p:cxnSp>
        <p:nvCxnSpPr>
          <p:cNvPr id="32" name="Connector 31"/>
          <p:cNvCxnSpPr/>
          <p:nvPr/>
        </p:nvCxnSpPr>
        <p:spPr>
          <a:xfrm>
            <a:off x="5669280" y="4443983"/>
            <a:ext cx="62179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824728" y="4224527"/>
            <a:ext cx="347472" cy="173736"/>
          </a:xfrm>
          <a:prstGeom prst="rect">
            <a:avLst/>
          </a:prstGeom>
          <a:noFill/>
        </p:spPr>
        <p:txBody>
          <a:bodyPr wrap="square" lIns="0" tIns="0" rIns="0" bIns="0" anchor="t">
            <a:spAutoFit/>
          </a:bodyPr>
          <a:lstStyle/>
          <a:p>
            <a:pPr algn="ctr">
              <a:lnSpc>
                <a:spcPct val="110000"/>
              </a:lnSpc>
              <a:spcBef>
                <a:spcPts val="0"/>
              </a:spcBef>
              <a:spcAft>
                <a:spcPts val="0"/>
              </a:spcAft>
            </a:pPr>
            <a:r>
              <a:rPr lang="it-IT" sz="950" b="1">
                <a:solidFill>
                  <a:srgbClr val="66DCC5"/>
                </a:solidFill>
                <a:latin typeface="Lato"/>
              </a:rPr>
              <a:t>SÌ</a:t>
            </a:r>
          </a:p>
        </p:txBody>
      </p:sp>
      <p:cxnSp>
        <p:nvCxnSpPr>
          <p:cNvPr id="34" name="Connector 33"/>
          <p:cNvCxnSpPr/>
          <p:nvPr/>
        </p:nvCxnSpPr>
        <p:spPr>
          <a:xfrm>
            <a:off x="3108960" y="4681727"/>
            <a:ext cx="0" cy="210313"/>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3236976" y="4709159"/>
            <a:ext cx="365760" cy="173736"/>
          </a:xfrm>
          <a:prstGeom prst="rect">
            <a:avLst/>
          </a:prstGeom>
          <a:noFill/>
        </p:spPr>
        <p:txBody>
          <a:bodyPr wrap="square" lIns="0" tIns="0" rIns="0" bIns="0" anchor="t">
            <a:spAutoFit/>
          </a:bodyPr>
          <a:lstStyle/>
          <a:p>
            <a:pPr algn="l">
              <a:lnSpc>
                <a:spcPct val="110000"/>
              </a:lnSpc>
              <a:spcBef>
                <a:spcPts val="0"/>
              </a:spcBef>
              <a:spcAft>
                <a:spcPts val="0"/>
              </a:spcAft>
            </a:pPr>
            <a:r>
              <a:rPr lang="it-IT" sz="880" b="1">
                <a:solidFill>
                  <a:srgbClr val="66DCC5"/>
                </a:solidFill>
                <a:latin typeface="Lato"/>
              </a:rPr>
              <a:t>NO</a:t>
            </a:r>
          </a:p>
        </p:txBody>
      </p:sp>
      <p:sp>
        <p:nvSpPr>
          <p:cNvPr id="36" name="Rounded Rectangle 35"/>
          <p:cNvSpPr/>
          <p:nvPr/>
        </p:nvSpPr>
        <p:spPr>
          <a:xfrm>
            <a:off x="594360" y="4910328"/>
            <a:ext cx="5074920" cy="475488"/>
          </a:xfrm>
          <a:prstGeom prst="roundRect">
            <a:avLst>
              <a:gd name="adj" fmla="val 5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7" name="TextBox 36"/>
          <p:cNvSpPr txBox="1"/>
          <p:nvPr/>
        </p:nvSpPr>
        <p:spPr>
          <a:xfrm>
            <a:off x="722376" y="4978908"/>
            <a:ext cx="4818888" cy="356616"/>
          </a:xfrm>
          <a:prstGeom prst="rect">
            <a:avLst/>
          </a:prstGeom>
          <a:noFill/>
        </p:spPr>
        <p:txBody>
          <a:bodyPr wrap="square" lIns="0" tIns="0" rIns="0" bIns="0" anchor="ctr">
            <a:spAutoFit/>
          </a:bodyPr>
          <a:lstStyle/>
          <a:p>
            <a:pPr algn="l">
              <a:lnSpc>
                <a:spcPct val="110000"/>
              </a:lnSpc>
              <a:spcBef>
                <a:spcPts val="0"/>
              </a:spcBef>
              <a:spcAft>
                <a:spcPts val="0"/>
              </a:spcAft>
            </a:pPr>
            <a:r>
              <a:rPr lang="it-IT" sz="1300" b="0">
                <a:solidFill>
                  <a:srgbClr val="FFFFFF"/>
                </a:solidFill>
                <a:latin typeface="Lato"/>
              </a:rPr>
              <a:t>Restrizione REACH con DNEL vincolante</a:t>
            </a:r>
          </a:p>
          <a:p>
            <a:pPr algn="l">
              <a:lnSpc>
                <a:spcPct val="110000"/>
              </a:lnSpc>
              <a:spcBef>
                <a:spcPts val="0"/>
              </a:spcBef>
              <a:spcAft>
                <a:spcPts val="0"/>
              </a:spcAft>
            </a:pPr>
            <a:r>
              <a:rPr lang="it-IT" sz="1300" b="0">
                <a:solidFill>
                  <a:srgbClr val="FFFFFF"/>
                </a:solidFill>
                <a:latin typeface="Lato"/>
              </a:rPr>
              <a:t>protettivo per la salute riproduttiva?</a:t>
            </a:r>
          </a:p>
        </p:txBody>
      </p:sp>
      <p:cxnSp>
        <p:nvCxnSpPr>
          <p:cNvPr id="38" name="Connector 37"/>
          <p:cNvCxnSpPr/>
          <p:nvPr/>
        </p:nvCxnSpPr>
        <p:spPr>
          <a:xfrm>
            <a:off x="5669280" y="5148072"/>
            <a:ext cx="62179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824728" y="4928616"/>
            <a:ext cx="347472" cy="173736"/>
          </a:xfrm>
          <a:prstGeom prst="rect">
            <a:avLst/>
          </a:prstGeom>
          <a:noFill/>
        </p:spPr>
        <p:txBody>
          <a:bodyPr wrap="square" lIns="0" tIns="0" rIns="0" bIns="0" anchor="t">
            <a:spAutoFit/>
          </a:bodyPr>
          <a:lstStyle/>
          <a:p>
            <a:pPr algn="ctr">
              <a:lnSpc>
                <a:spcPct val="110000"/>
              </a:lnSpc>
              <a:spcBef>
                <a:spcPts val="0"/>
              </a:spcBef>
              <a:spcAft>
                <a:spcPts val="0"/>
              </a:spcAft>
            </a:pPr>
            <a:r>
              <a:rPr lang="it-IT" sz="950" b="1">
                <a:solidFill>
                  <a:srgbClr val="66DCC5"/>
                </a:solidFill>
                <a:latin typeface="Lato"/>
              </a:rPr>
              <a:t>SÌ</a:t>
            </a:r>
          </a:p>
        </p:txBody>
      </p:sp>
      <p:sp>
        <p:nvSpPr>
          <p:cNvPr id="40" name="Rounded Rectangle 39"/>
          <p:cNvSpPr/>
          <p:nvPr/>
        </p:nvSpPr>
        <p:spPr>
          <a:xfrm>
            <a:off x="6345936" y="2157984"/>
            <a:ext cx="5221224" cy="1115568"/>
          </a:xfrm>
          <a:prstGeom prst="roundRect">
            <a:avLst>
              <a:gd name="adj" fmla="val 5000"/>
            </a:avLst>
          </a:prstGeom>
          <a:solidFill>
            <a:srgbClr val="E6F4E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6473952" y="2286000"/>
            <a:ext cx="4965192" cy="219456"/>
          </a:xfrm>
          <a:prstGeom prst="rect">
            <a:avLst/>
          </a:prstGeom>
          <a:noFill/>
        </p:spPr>
        <p:txBody>
          <a:bodyPr wrap="square" lIns="0" tIns="0" rIns="0" bIns="0" anchor="t">
            <a:spAutoFit/>
          </a:bodyPr>
          <a:lstStyle/>
          <a:p>
            <a:pPr algn="l">
              <a:lnSpc>
                <a:spcPct val="110000"/>
              </a:lnSpc>
              <a:spcBef>
                <a:spcPts val="0"/>
              </a:spcBef>
              <a:spcAft>
                <a:spcPts val="0"/>
              </a:spcAft>
            </a:pPr>
            <a:r>
              <a:rPr lang="it-IT" sz="1280" b="1">
                <a:solidFill>
                  <a:srgbClr val="16876E"/>
                </a:solidFill>
                <a:latin typeface="Lato"/>
              </a:rPr>
              <a:t>ESITO PRELIMINARE FAVOREVOLE</a:t>
            </a:r>
          </a:p>
        </p:txBody>
      </p:sp>
      <p:sp>
        <p:nvSpPr>
          <p:cNvPr id="42" name="TextBox 41"/>
          <p:cNvSpPr txBox="1"/>
          <p:nvPr/>
        </p:nvSpPr>
        <p:spPr>
          <a:xfrm>
            <a:off x="6473952" y="2651760"/>
            <a:ext cx="4965192" cy="493776"/>
          </a:xfrm>
          <a:prstGeom prst="rect">
            <a:avLst/>
          </a:prstGeom>
          <a:noFill/>
        </p:spPr>
        <p:txBody>
          <a:bodyPr wrap="square" lIns="0" tIns="0" rIns="0" bIns="0" anchor="t">
            <a:spAutoFit/>
          </a:bodyPr>
          <a:lstStyle/>
          <a:p>
            <a:pPr algn="l">
              <a:lnSpc>
                <a:spcPct val="110000"/>
              </a:lnSpc>
              <a:spcBef>
                <a:spcPts val="0"/>
              </a:spcBef>
              <a:spcAft>
                <a:spcPts val="0"/>
              </a:spcAft>
            </a:pPr>
            <a:r>
              <a:rPr lang="it-IT" sz="1210" b="0">
                <a:solidFill>
                  <a:srgbClr val="13384C"/>
                </a:solidFill>
                <a:latin typeface="Lato"/>
              </a:rPr>
              <a:t>Non attivo sorveglianza sanitaria / registro CMR</a:t>
            </a:r>
          </a:p>
          <a:p>
            <a:pPr algn="l">
              <a:lnSpc>
                <a:spcPct val="110000"/>
              </a:lnSpc>
              <a:spcBef>
                <a:spcPts val="0"/>
              </a:spcBef>
              <a:spcAft>
                <a:spcPts val="0"/>
              </a:spcAft>
            </a:pPr>
            <a:r>
              <a:rPr lang="it-IT" sz="1210" b="0">
                <a:solidFill>
                  <a:srgbClr val="13384C"/>
                </a:solidFill>
                <a:latin typeface="Lato"/>
              </a:rPr>
              <a:t>Mantengo misure artt. 237–239 e rivalutazione</a:t>
            </a:r>
          </a:p>
        </p:txBody>
      </p:sp>
      <p:sp>
        <p:nvSpPr>
          <p:cNvPr id="43" name="Rounded Rectangle 42"/>
          <p:cNvSpPr/>
          <p:nvPr/>
        </p:nvSpPr>
        <p:spPr>
          <a:xfrm>
            <a:off x="6345936" y="3502152"/>
            <a:ext cx="5221224" cy="475488"/>
          </a:xfrm>
          <a:prstGeom prst="roundRect">
            <a:avLst>
              <a:gd name="adj" fmla="val 4000"/>
            </a:avLst>
          </a:prstGeom>
          <a:solidFill>
            <a:srgbClr val="FBEAE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4" name="TextBox 43"/>
          <p:cNvSpPr txBox="1"/>
          <p:nvPr/>
        </p:nvSpPr>
        <p:spPr>
          <a:xfrm>
            <a:off x="6419088" y="3593592"/>
            <a:ext cx="393192" cy="283464"/>
          </a:xfrm>
          <a:prstGeom prst="rect">
            <a:avLst/>
          </a:prstGeom>
          <a:noFill/>
        </p:spPr>
        <p:txBody>
          <a:bodyPr wrap="square" lIns="0" tIns="0" rIns="0" bIns="0" anchor="t">
            <a:spAutoFit/>
          </a:bodyPr>
          <a:lstStyle/>
          <a:p>
            <a:pPr algn="ctr">
              <a:lnSpc>
                <a:spcPct val="110000"/>
              </a:lnSpc>
              <a:spcBef>
                <a:spcPts val="0"/>
              </a:spcBef>
              <a:spcAft>
                <a:spcPts val="0"/>
              </a:spcAft>
            </a:pPr>
            <a:r>
              <a:rPr lang="it-IT" sz="1800" b="1">
                <a:solidFill>
                  <a:srgbClr val="C65861"/>
                </a:solidFill>
                <a:latin typeface="Lato"/>
              </a:rPr>
              <a:t>A</a:t>
            </a:r>
          </a:p>
        </p:txBody>
      </p:sp>
      <p:sp>
        <p:nvSpPr>
          <p:cNvPr id="45" name="TextBox 44"/>
          <p:cNvSpPr txBox="1"/>
          <p:nvPr/>
        </p:nvSpPr>
        <p:spPr>
          <a:xfrm>
            <a:off x="6922008" y="3561588"/>
            <a:ext cx="4507992" cy="365760"/>
          </a:xfrm>
          <a:prstGeom prst="rect">
            <a:avLst/>
          </a:prstGeom>
          <a:noFill/>
        </p:spPr>
        <p:txBody>
          <a:bodyPr wrap="square" lIns="0" tIns="0" rIns="0" bIns="0" anchor="t">
            <a:spAutoFit/>
          </a:bodyPr>
          <a:lstStyle/>
          <a:p>
            <a:pPr algn="l">
              <a:lnSpc>
                <a:spcPct val="110000"/>
              </a:lnSpc>
              <a:spcBef>
                <a:spcPts val="0"/>
              </a:spcBef>
              <a:spcAft>
                <a:spcPts val="0"/>
              </a:spcAft>
            </a:pPr>
            <a:r>
              <a:rPr lang="it-IT" sz="1090" b="0">
                <a:solidFill>
                  <a:srgbClr val="13384C"/>
                </a:solidFill>
                <a:latin typeface="Lato"/>
              </a:rPr>
              <a:t>Livello tecnicamente più basso • VLEP</a:t>
            </a:r>
          </a:p>
          <a:p>
            <a:pPr algn="l">
              <a:lnSpc>
                <a:spcPct val="110000"/>
              </a:lnSpc>
              <a:spcBef>
                <a:spcPts val="0"/>
              </a:spcBef>
              <a:spcAft>
                <a:spcPts val="0"/>
              </a:spcAft>
            </a:pPr>
            <a:r>
              <a:rPr lang="it-IT" sz="1090" b="0">
                <a:solidFill>
                  <a:srgbClr val="13384C"/>
                </a:solidFill>
                <a:latin typeface="Lato"/>
              </a:rPr>
              <a:t>Attivazione sorveglianza sanitaria e registro CMR</a:t>
            </a:r>
          </a:p>
        </p:txBody>
      </p:sp>
      <p:sp>
        <p:nvSpPr>
          <p:cNvPr id="46" name="Rounded Rectangle 45"/>
          <p:cNvSpPr/>
          <p:nvPr/>
        </p:nvSpPr>
        <p:spPr>
          <a:xfrm>
            <a:off x="6345936" y="4206240"/>
            <a:ext cx="5221224" cy="475488"/>
          </a:xfrm>
          <a:prstGeom prst="roundRect">
            <a:avLst>
              <a:gd name="adj" fmla="val 4000"/>
            </a:avLst>
          </a:prstGeom>
          <a:solidFill>
            <a:srgbClr val="E6F1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6419088" y="4297679"/>
            <a:ext cx="393192" cy="283464"/>
          </a:xfrm>
          <a:prstGeom prst="rect">
            <a:avLst/>
          </a:prstGeom>
          <a:noFill/>
        </p:spPr>
        <p:txBody>
          <a:bodyPr wrap="square" lIns="0" tIns="0" rIns="0" bIns="0" anchor="t">
            <a:spAutoFit/>
          </a:bodyPr>
          <a:lstStyle/>
          <a:p>
            <a:pPr algn="ctr">
              <a:lnSpc>
                <a:spcPct val="110000"/>
              </a:lnSpc>
              <a:spcBef>
                <a:spcPts val="0"/>
              </a:spcBef>
              <a:spcAft>
                <a:spcPts val="0"/>
              </a:spcAft>
            </a:pPr>
            <a:r>
              <a:rPr lang="it-IT" sz="1800" b="1">
                <a:solidFill>
                  <a:srgbClr val="418FBD"/>
                </a:solidFill>
                <a:latin typeface="Lato"/>
              </a:rPr>
              <a:t>B</a:t>
            </a:r>
          </a:p>
        </p:txBody>
      </p:sp>
      <p:sp>
        <p:nvSpPr>
          <p:cNvPr id="48" name="TextBox 47"/>
          <p:cNvSpPr txBox="1"/>
          <p:nvPr/>
        </p:nvSpPr>
        <p:spPr>
          <a:xfrm>
            <a:off x="6922008" y="4265676"/>
            <a:ext cx="4507992" cy="365760"/>
          </a:xfrm>
          <a:prstGeom prst="rect">
            <a:avLst/>
          </a:prstGeom>
          <a:noFill/>
        </p:spPr>
        <p:txBody>
          <a:bodyPr wrap="square" lIns="0" tIns="0" rIns="0" bIns="0" anchor="t">
            <a:spAutoFit/>
          </a:bodyPr>
          <a:lstStyle/>
          <a:p>
            <a:pPr algn="l">
              <a:lnSpc>
                <a:spcPct val="110000"/>
              </a:lnSpc>
              <a:spcBef>
                <a:spcPts val="0"/>
              </a:spcBef>
              <a:spcAft>
                <a:spcPts val="0"/>
              </a:spcAft>
            </a:pPr>
            <a:r>
              <a:rPr lang="it-IT" sz="1090" b="0">
                <a:solidFill>
                  <a:srgbClr val="13384C"/>
                </a:solidFill>
                <a:latin typeface="Lato"/>
              </a:rPr>
              <a:t>Minimo • VLEP • soglia e via dermica</a:t>
            </a:r>
          </a:p>
          <a:p>
            <a:pPr algn="l">
              <a:lnSpc>
                <a:spcPct val="110000"/>
              </a:lnSpc>
              <a:spcBef>
                <a:spcPts val="0"/>
              </a:spcBef>
              <a:spcAft>
                <a:spcPts val="0"/>
              </a:spcAft>
            </a:pPr>
            <a:r>
              <a:rPr lang="it-IT" sz="1090" b="0">
                <a:solidFill>
                  <a:srgbClr val="13384C"/>
                </a:solidFill>
                <a:latin typeface="Lato"/>
              </a:rPr>
              <a:t>Eventuale sorveglianza sanitaria e registro CMR</a:t>
            </a:r>
          </a:p>
        </p:txBody>
      </p:sp>
      <p:sp>
        <p:nvSpPr>
          <p:cNvPr id="49" name="Rounded Rectangle 48"/>
          <p:cNvSpPr/>
          <p:nvPr/>
        </p:nvSpPr>
        <p:spPr>
          <a:xfrm>
            <a:off x="6345936" y="4910328"/>
            <a:ext cx="5221224" cy="475488"/>
          </a:xfrm>
          <a:prstGeom prst="roundRect">
            <a:avLst>
              <a:gd name="adj" fmla="val 4000"/>
            </a:avLst>
          </a:prstGeom>
          <a:solidFill>
            <a:srgbClr val="FFF3D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xtBox 49"/>
          <p:cNvSpPr txBox="1"/>
          <p:nvPr/>
        </p:nvSpPr>
        <p:spPr>
          <a:xfrm>
            <a:off x="6419088" y="5001768"/>
            <a:ext cx="393192" cy="283464"/>
          </a:xfrm>
          <a:prstGeom prst="rect">
            <a:avLst/>
          </a:prstGeom>
          <a:noFill/>
        </p:spPr>
        <p:txBody>
          <a:bodyPr wrap="square" lIns="0" tIns="0" rIns="0" bIns="0" anchor="t">
            <a:spAutoFit/>
          </a:bodyPr>
          <a:lstStyle/>
          <a:p>
            <a:pPr algn="ctr">
              <a:lnSpc>
                <a:spcPct val="110000"/>
              </a:lnSpc>
              <a:spcBef>
                <a:spcPts val="0"/>
              </a:spcBef>
              <a:spcAft>
                <a:spcPts val="0"/>
              </a:spcAft>
            </a:pPr>
            <a:r>
              <a:rPr lang="it-IT" sz="1800" b="1">
                <a:solidFill>
                  <a:srgbClr val="13384C"/>
                </a:solidFill>
                <a:latin typeface="Lato"/>
              </a:rPr>
              <a:t>C</a:t>
            </a:r>
          </a:p>
        </p:txBody>
      </p:sp>
      <p:sp>
        <p:nvSpPr>
          <p:cNvPr id="51" name="TextBox 50"/>
          <p:cNvSpPr txBox="1"/>
          <p:nvPr/>
        </p:nvSpPr>
        <p:spPr>
          <a:xfrm>
            <a:off x="6922008" y="4969764"/>
            <a:ext cx="4507992" cy="365760"/>
          </a:xfrm>
          <a:prstGeom prst="rect">
            <a:avLst/>
          </a:prstGeom>
          <a:noFill/>
        </p:spPr>
        <p:txBody>
          <a:bodyPr wrap="square" lIns="0" tIns="0" rIns="0" bIns="0" anchor="t">
            <a:spAutoFit/>
          </a:bodyPr>
          <a:lstStyle/>
          <a:p>
            <a:pPr algn="l">
              <a:lnSpc>
                <a:spcPct val="110000"/>
              </a:lnSpc>
              <a:spcBef>
                <a:spcPts val="0"/>
              </a:spcBef>
              <a:spcAft>
                <a:spcPts val="0"/>
              </a:spcAft>
            </a:pPr>
            <a:r>
              <a:rPr lang="it-IT" sz="1090" b="0">
                <a:solidFill>
                  <a:srgbClr val="13384C"/>
                </a:solidFill>
                <a:latin typeface="Lato"/>
              </a:rPr>
              <a:t>Minimo • DNEL • VLEP / altri limiti</a:t>
            </a:r>
          </a:p>
          <a:p>
            <a:pPr algn="l">
              <a:lnSpc>
                <a:spcPct val="110000"/>
              </a:lnSpc>
              <a:spcBef>
                <a:spcPts val="0"/>
              </a:spcBef>
              <a:spcAft>
                <a:spcPts val="0"/>
              </a:spcAft>
            </a:pPr>
            <a:r>
              <a:rPr lang="it-IT" sz="1090" b="0">
                <a:solidFill>
                  <a:srgbClr val="13384C"/>
                </a:solidFill>
                <a:latin typeface="Lato"/>
              </a:rPr>
              <a:t>Eventuale sorveglianza sanitaria e registro CMR</a:t>
            </a:r>
          </a:p>
        </p:txBody>
      </p:sp>
      <p:cxnSp>
        <p:nvCxnSpPr>
          <p:cNvPr id="52" name="Connector 51"/>
          <p:cNvCxnSpPr/>
          <p:nvPr/>
        </p:nvCxnSpPr>
        <p:spPr>
          <a:xfrm>
            <a:off x="3108960" y="5385816"/>
            <a:ext cx="0" cy="246888"/>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3236976" y="5431536"/>
            <a:ext cx="365760" cy="164592"/>
          </a:xfrm>
          <a:prstGeom prst="rect">
            <a:avLst/>
          </a:prstGeom>
          <a:noFill/>
        </p:spPr>
        <p:txBody>
          <a:bodyPr wrap="square" lIns="0" tIns="0" rIns="0" bIns="0" anchor="t">
            <a:spAutoFit/>
          </a:bodyPr>
          <a:lstStyle/>
          <a:p>
            <a:pPr algn="l">
              <a:lnSpc>
                <a:spcPct val="110000"/>
              </a:lnSpc>
              <a:spcBef>
                <a:spcPts val="0"/>
              </a:spcBef>
              <a:spcAft>
                <a:spcPts val="0"/>
              </a:spcAft>
            </a:pPr>
            <a:r>
              <a:rPr lang="it-IT" sz="880" b="1">
                <a:solidFill>
                  <a:srgbClr val="66DCC5"/>
                </a:solidFill>
                <a:latin typeface="Lato"/>
              </a:rPr>
              <a:t>NO</a:t>
            </a:r>
          </a:p>
        </p:txBody>
      </p:sp>
      <p:sp>
        <p:nvSpPr>
          <p:cNvPr id="54" name="Rounded Rectangle 53"/>
          <p:cNvSpPr/>
          <p:nvPr/>
        </p:nvSpPr>
        <p:spPr>
          <a:xfrm>
            <a:off x="594360" y="5650992"/>
            <a:ext cx="5074920" cy="365760"/>
          </a:xfrm>
          <a:prstGeom prst="roundRect">
            <a:avLst>
              <a:gd name="adj" fmla="val 5000"/>
            </a:avLst>
          </a:prstGeom>
          <a:solidFill>
            <a:srgbClr val="1C40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731520" y="5751576"/>
            <a:ext cx="4800600" cy="182880"/>
          </a:xfrm>
          <a:prstGeom prst="rect">
            <a:avLst/>
          </a:prstGeom>
          <a:noFill/>
        </p:spPr>
        <p:txBody>
          <a:bodyPr wrap="square" lIns="0" tIns="0" rIns="0" bIns="0" anchor="t">
            <a:spAutoFit/>
          </a:bodyPr>
          <a:lstStyle/>
          <a:p>
            <a:pPr algn="ctr">
              <a:lnSpc>
                <a:spcPct val="110000"/>
              </a:lnSpc>
              <a:spcBef>
                <a:spcPts val="0"/>
              </a:spcBef>
              <a:spcAft>
                <a:spcPts val="0"/>
              </a:spcAft>
            </a:pPr>
            <a:r>
              <a:rPr lang="it-IT" sz="1130" b="1">
                <a:solidFill>
                  <a:srgbClr val="66DCC5"/>
                </a:solidFill>
                <a:latin typeface="Lato"/>
              </a:rPr>
              <a:t>CASO D  →  VALUTAZIONE CASO PER CASO</a:t>
            </a:r>
          </a:p>
        </p:txBody>
      </p:sp>
      <p:cxnSp>
        <p:nvCxnSpPr>
          <p:cNvPr id="56" name="Connector 55"/>
          <p:cNvCxnSpPr/>
          <p:nvPr/>
        </p:nvCxnSpPr>
        <p:spPr>
          <a:xfrm>
            <a:off x="5669280" y="5833872"/>
            <a:ext cx="621792" cy="0"/>
          </a:xfrm>
          <a:prstGeom prst="line">
            <a:avLst/>
          </a:prstGeom>
          <a:ln w="12700">
            <a:solidFill>
              <a:srgbClr val="66DCC5"/>
            </a:solidFill>
            <a:tailEnd type="triangle" w="sm" len="sm"/>
          </a:ln>
        </p:spPr>
        <p:style>
          <a:lnRef idx="2">
            <a:schemeClr val="accent1"/>
          </a:lnRef>
          <a:fillRef idx="0">
            <a:schemeClr val="accent1"/>
          </a:fillRef>
          <a:effectRef idx="1">
            <a:schemeClr val="accent1"/>
          </a:effectRef>
          <a:fontRef idx="minor">
            <a:schemeClr val="tx1"/>
          </a:fontRef>
        </p:style>
      </p:cxnSp>
      <p:sp>
        <p:nvSpPr>
          <p:cNvPr id="57" name="Rounded Rectangle 56"/>
          <p:cNvSpPr/>
          <p:nvPr/>
        </p:nvSpPr>
        <p:spPr>
          <a:xfrm>
            <a:off x="6345936" y="5650992"/>
            <a:ext cx="5221224" cy="365760"/>
          </a:xfrm>
          <a:prstGeom prst="roundRect">
            <a:avLst>
              <a:gd name="adj" fmla="val 4000"/>
            </a:avLst>
          </a:prstGeom>
          <a:solidFill>
            <a:srgbClr val="FDEDE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6464808" y="5760720"/>
            <a:ext cx="4983480" cy="164592"/>
          </a:xfrm>
          <a:prstGeom prst="rect">
            <a:avLst/>
          </a:prstGeom>
          <a:noFill/>
        </p:spPr>
        <p:txBody>
          <a:bodyPr wrap="square" lIns="0" tIns="0" rIns="0" bIns="0" anchor="t">
            <a:spAutoFit/>
          </a:bodyPr>
          <a:lstStyle/>
          <a:p>
            <a:pPr algn="l">
              <a:lnSpc>
                <a:spcPct val="110000"/>
              </a:lnSpc>
              <a:spcBef>
                <a:spcPts val="0"/>
              </a:spcBef>
              <a:spcAft>
                <a:spcPts val="0"/>
              </a:spcAft>
            </a:pPr>
            <a:r>
              <a:rPr lang="it-IT" sz="1040" b="0">
                <a:solidFill>
                  <a:srgbClr val="13384C"/>
                </a:solidFill>
                <a:latin typeface="Lato"/>
              </a:rPr>
              <a:t>Evidenze • minimo • VLEP / altri limiti • eventuale tutela*</a:t>
            </a:r>
          </a:p>
        </p:txBody>
      </p:sp>
      <p:sp>
        <p:nvSpPr>
          <p:cNvPr id="59" name="TextBox 58"/>
          <p:cNvSpPr txBox="1"/>
          <p:nvPr/>
        </p:nvSpPr>
        <p:spPr>
          <a:xfrm>
            <a:off x="594360" y="6199632"/>
            <a:ext cx="10972800" cy="201168"/>
          </a:xfrm>
          <a:prstGeom prst="rect">
            <a:avLst/>
          </a:prstGeom>
          <a:noFill/>
        </p:spPr>
        <p:txBody>
          <a:bodyPr wrap="square" lIns="0" tIns="0" rIns="0" bIns="0" anchor="t">
            <a:spAutoFit/>
          </a:bodyPr>
          <a:lstStyle/>
          <a:p>
            <a:pPr algn="ctr">
              <a:lnSpc>
                <a:spcPct val="110000"/>
              </a:lnSpc>
              <a:spcBef>
                <a:spcPts val="0"/>
              </a:spcBef>
              <a:spcAft>
                <a:spcPts val="0"/>
              </a:spcAft>
            </a:pPr>
            <a:r>
              <a:rPr lang="it-IT" sz="1040" b="0">
                <a:solidFill>
                  <a:srgbClr val="BFD3DA"/>
                </a:solidFill>
                <a:latin typeface="Lato"/>
              </a:rPr>
              <a:t>In ogni caso: altri effetti chimici (Capo I) e rivalutazione.  * Sorveglianza sanitaria e registro CMR.</a:t>
            </a:r>
          </a:p>
        </p:txBody>
      </p:sp>
      <p:cxnSp>
        <p:nvCxnSpPr>
          <p:cNvPr id="60" name="Connector 59"/>
          <p:cNvCxnSpPr/>
          <p:nvPr/>
        </p:nvCxnSpPr>
        <p:spPr>
          <a:xfrm>
            <a:off x="548640" y="6455664"/>
            <a:ext cx="11091672" cy="0"/>
          </a:xfrm>
          <a:prstGeom prst="line">
            <a:avLst/>
          </a:prstGeom>
          <a:ln w="6985">
            <a:solidFill>
              <a:srgbClr val="254F60"/>
            </a:solidFill>
          </a:ln>
        </p:spPr>
        <p:style>
          <a:lnRef idx="2">
            <a:schemeClr val="accent1"/>
          </a:lnRef>
          <a:fillRef idx="0">
            <a:schemeClr val="accent1"/>
          </a:fillRef>
          <a:effectRef idx="1">
            <a:schemeClr val="accent1"/>
          </a:effectRef>
          <a:fontRef idx="minor">
            <a:schemeClr val="tx1"/>
          </a:fontRef>
        </p:style>
      </p:cxnSp>
      <p:sp>
        <p:nvSpPr>
          <p:cNvPr id="61" name="TextBox 60"/>
          <p:cNvSpPr txBox="1"/>
          <p:nvPr/>
        </p:nvSpPr>
        <p:spPr>
          <a:xfrm>
            <a:off x="548640" y="6556248"/>
            <a:ext cx="3657600" cy="107978"/>
          </a:xfrm>
          <a:prstGeom prst="rect">
            <a:avLst/>
          </a:prstGeom>
          <a:noFill/>
        </p:spPr>
        <p:txBody>
          <a:bodyPr wrap="square" lIns="0" tIns="0" rIns="0" bIns="0" anchor="t">
            <a:spAutoFit/>
          </a:bodyPr>
          <a:lstStyle/>
          <a:p>
            <a:pPr algn="l">
              <a:lnSpc>
                <a:spcPct val="110000"/>
              </a:lnSpc>
              <a:spcBef>
                <a:spcPts val="0"/>
              </a:spcBef>
              <a:spcAft>
                <a:spcPts val="0"/>
              </a:spcAft>
            </a:pPr>
            <a:r>
              <a:rPr lang="it-IT" sz="700" b="0" dirty="0">
                <a:solidFill>
                  <a:srgbClr val="BFD3DA"/>
                </a:solidFill>
                <a:latin typeface="Lato"/>
              </a:rPr>
              <a:t>REPROTOSSICI  2026</a:t>
            </a:r>
          </a:p>
        </p:txBody>
      </p:sp>
      <p:sp>
        <p:nvSpPr>
          <p:cNvPr id="62" name="TextBox 61"/>
          <p:cNvSpPr txBox="1"/>
          <p:nvPr/>
        </p:nvSpPr>
        <p:spPr>
          <a:xfrm>
            <a:off x="4160520" y="6528816"/>
            <a:ext cx="6537960" cy="192024"/>
          </a:xfrm>
          <a:prstGeom prst="rect">
            <a:avLst/>
          </a:prstGeom>
          <a:noFill/>
        </p:spPr>
        <p:txBody>
          <a:bodyPr wrap="square" lIns="0" tIns="0" rIns="0" bIns="0" anchor="t">
            <a:spAutoFit/>
          </a:bodyPr>
          <a:lstStyle/>
          <a:p>
            <a:pPr algn="r">
              <a:lnSpc>
                <a:spcPct val="110000"/>
              </a:lnSpc>
              <a:spcBef>
                <a:spcPts val="0"/>
              </a:spcBef>
              <a:spcAft>
                <a:spcPts val="0"/>
              </a:spcAft>
            </a:pPr>
            <a:r>
              <a:rPr lang="it-IT" sz="680" b="0">
                <a:solidFill>
                  <a:srgbClr val="BFD3DA"/>
                </a:solidFill>
                <a:latin typeface="Lato"/>
              </a:rPr>
              <a:t>INAIL 2026, Figura 1, p. 3 [I1] • Sintesi originale [D]</a:t>
            </a:r>
          </a:p>
        </p:txBody>
      </p:sp>
      <p:sp>
        <p:nvSpPr>
          <p:cNvPr id="63" name="TextBox 62"/>
          <p:cNvSpPr txBox="1"/>
          <p:nvPr/>
        </p:nvSpPr>
        <p:spPr>
          <a:xfrm>
            <a:off x="10972800" y="6510528"/>
            <a:ext cx="667512" cy="201168"/>
          </a:xfrm>
          <a:prstGeom prst="rect">
            <a:avLst/>
          </a:prstGeom>
          <a:noFill/>
        </p:spPr>
        <p:txBody>
          <a:bodyPr wrap="square" lIns="0" tIns="0" rIns="0" bIns="0" anchor="t">
            <a:spAutoFit/>
          </a:bodyPr>
          <a:lstStyle/>
          <a:p>
            <a:pPr algn="r">
              <a:lnSpc>
                <a:spcPct val="110000"/>
              </a:lnSpc>
              <a:spcBef>
                <a:spcPts val="0"/>
              </a:spcBef>
              <a:spcAft>
                <a:spcPts val="0"/>
              </a:spcAft>
            </a:pPr>
            <a:r>
              <a:rPr lang="it-IT" sz="900" b="0">
                <a:solidFill>
                  <a:srgbClr val="BFD3DA"/>
                </a:solidFill>
                <a:latin typeface="Lato"/>
              </a:rPr>
              <a:t>10 / 10</a:t>
            </a:r>
          </a:p>
        </p:txBody>
      </p:sp>
      <p:sp>
        <p:nvSpPr>
          <p:cNvPr id="64" name="Rectangle 63"/>
          <p:cNvSpPr/>
          <p:nvPr/>
        </p:nvSpPr>
        <p:spPr>
          <a:xfrm>
            <a:off x="54864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5" name="Rectangle 64"/>
          <p:cNvSpPr/>
          <p:nvPr/>
        </p:nvSpPr>
        <p:spPr>
          <a:xfrm>
            <a:off x="763524"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6" name="Rectangle 65"/>
          <p:cNvSpPr/>
          <p:nvPr/>
        </p:nvSpPr>
        <p:spPr>
          <a:xfrm>
            <a:off x="978407"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7" name="Rectangle 66"/>
          <p:cNvSpPr/>
          <p:nvPr/>
        </p:nvSpPr>
        <p:spPr>
          <a:xfrm>
            <a:off x="119329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8" name="Rectangle 67"/>
          <p:cNvSpPr/>
          <p:nvPr/>
        </p:nvSpPr>
        <p:spPr>
          <a:xfrm>
            <a:off x="140817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9" name="Rectangle 68"/>
          <p:cNvSpPr/>
          <p:nvPr/>
        </p:nvSpPr>
        <p:spPr>
          <a:xfrm>
            <a:off x="1623060"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0" name="Rectangle 69"/>
          <p:cNvSpPr/>
          <p:nvPr/>
        </p:nvSpPr>
        <p:spPr>
          <a:xfrm>
            <a:off x="1837943"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1" name="Rectangle 70"/>
          <p:cNvSpPr/>
          <p:nvPr/>
        </p:nvSpPr>
        <p:spPr>
          <a:xfrm>
            <a:off x="2052828"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2" name="Rectangle 71"/>
          <p:cNvSpPr/>
          <p:nvPr/>
        </p:nvSpPr>
        <p:spPr>
          <a:xfrm>
            <a:off x="2267712"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3" name="Rectangle 72"/>
          <p:cNvSpPr/>
          <p:nvPr/>
        </p:nvSpPr>
        <p:spPr>
          <a:xfrm>
            <a:off x="2482596" y="6784848"/>
            <a:ext cx="173736" cy="16459"/>
          </a:xfrm>
          <a:prstGeom prst="rect">
            <a:avLst/>
          </a:prstGeom>
          <a:solidFill>
            <a:srgbClr val="66DCC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4" name="NAV_INDICE">
            <a:hlinkClick r:id="rId3" action="ppaction://hlinksldjump"/>
          </p:cNvPr>
          <p:cNvSpPr/>
          <p:nvPr/>
        </p:nvSpPr>
        <p:spPr>
          <a:xfrm>
            <a:off x="11247120" y="45720"/>
            <a:ext cx="621792" cy="201168"/>
          </a:xfrm>
          <a:prstGeom prst="roundRect">
            <a:avLst/>
          </a:prstGeom>
          <a:solidFill>
            <a:srgbClr val="254F60"/>
          </a:solidFill>
          <a:ln>
            <a:noFill/>
          </a:ln>
          <a:effectLst/>
        </p:spPr>
        <p:txBody>
          <a:bodyPr lIns="0" tIns="0" rIns="0" bIns="0" anchor="ctr"/>
          <a:lstStyle/>
          <a:p>
            <a:pPr algn="ctr"/>
            <a:r>
              <a:rPr lang="it-IT" sz="650">
                <a:solidFill>
                  <a:srgbClr val="66DCC5"/>
                </a:solidFill>
                <a:latin typeface="Lato"/>
              </a:rPr>
              <a:t>INDICE</a:t>
            </a:r>
            <a:endParaRPr lang="it-IT"/>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a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a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a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Lato"/>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92678</Words>
  <Application>Microsoft Office PowerPoint</Application>
  <PresentationFormat>Widescreen</PresentationFormat>
  <Paragraphs>5860</Paragraphs>
  <Slides>121</Slides>
  <Notes>121</Notes>
  <HiddenSlides>0</HiddenSlides>
  <MMClips>0</MMClips>
  <ScaleCrop>false</ScaleCrop>
  <HeadingPairs>
    <vt:vector size="6" baseType="variant">
      <vt:variant>
        <vt:lpstr>Caratteri utilizzati</vt:lpstr>
      </vt:variant>
      <vt:variant>
        <vt:i4>4</vt:i4>
      </vt:variant>
      <vt:variant>
        <vt:lpstr>Tema</vt:lpstr>
      </vt:variant>
      <vt:variant>
        <vt:i4>13</vt:i4>
      </vt:variant>
      <vt:variant>
        <vt:lpstr>Titoli diapositive</vt:lpstr>
      </vt:variant>
      <vt:variant>
        <vt:i4>121</vt:i4>
      </vt:variant>
    </vt:vector>
  </HeadingPairs>
  <TitlesOfParts>
    <vt:vector size="138" baseType="lpstr">
      <vt:lpstr>Aptos</vt:lpstr>
      <vt:lpstr>Arial</vt:lpstr>
      <vt:lpstr>Calibri</vt:lpstr>
      <vt:lpstr>Lato</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REPROTOSSICI PROFESSIONAL TRAINER 2026 — COLLANA COMPLETA</dc:title>
  <dc:subject/>
  <dc:creator>benni</dc:creator>
  <cp:keywords/>
  <dc:description>generated using python-pptx</dc:description>
  <cp:lastModifiedBy>PAOLO BENNI</cp:lastModifiedBy>
  <cp:revision>4</cp:revision>
  <dcterms:created xsi:type="dcterms:W3CDTF">2013-01-27T09:14:16Z</dcterms:created>
  <dcterms:modified xsi:type="dcterms:W3CDTF">2026-10-24T06:38:33Z</dcterms:modified>
  <cp:category/>
</cp:coreProperties>
</file>